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4" r:id="rId9"/>
    <p:sldId id="265" r:id="rId10"/>
    <p:sldId id="266" r:id="rId11"/>
    <p:sldId id="267" r:id="rId12"/>
    <p:sldId id="269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036AD-BC1A-454D-9AEE-39D5FAFEAC0D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4FE303F0-B71A-4BC5-8DDB-3D90165494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2601E-6C9C-4DC7-80D3-3C71E0FFA364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A4776-4A36-4FBF-A6DA-1908154318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35930-2B06-4729-BDB8-3570318502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BFE10-8904-4E5D-BF60-2CF275E3E249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1A82A-6A6A-4151-B8C3-229E59F08CC5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4D9AA-F3C5-4313-BA4D-47A5A2D782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7A38B-503B-4DE5-9194-41087E57ACAB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EB914-354F-4A6F-9FCB-A1DCB0ACA1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DF212-C884-4934-882B-D408A88CB44E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024B3-6DA4-44C5-8429-91A1EC800F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42E58-BB76-419C-84ED-D7CC86068EB7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C1016-9994-42D7-8548-D6E00F4A6A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51A0E-778E-4FF4-A238-69F15CC1F361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15009-A7CD-4D8B-947F-5533EEC2A9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F248E-7201-45F9-A4EF-16727B75C04F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B6204-D00A-4234-99A2-4C767C386F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00D48-C6C4-4303-88B6-BD1CF34C54B0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B5D6A-81F4-4FFC-A8C4-5FE4745487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CDE25-03FD-4E17-A194-0D219F620D6E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1487C-5AED-4BAB-9BCD-1031FA91A4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9E8CF-CDE1-453C-B6C2-C5346E429E9B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BBE12-3B3A-4C76-BDAE-F5D81A8B10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21463A-4331-478C-9F90-29240B67183B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72BC2-1021-48F8-A1CA-8001671D3F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C3643-CA99-4E50-8E94-C3E701ABE3AF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6A70E-A82A-4270-A3BE-0FE09C288C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C6F03-6E92-41BB-841F-8DA9024C6D00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87F73-4334-4957-A598-2B1C50119A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FCB28-726C-4131-BC8F-98B49C506E23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CF9C5F91-5ED4-41A8-9231-E74402F875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34867-2B36-4F7F-B677-6AB694BA488A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C49A0-7044-4732-8628-D61D585A9B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1BF6B-0C1C-4AD9-BA69-F4B31F065234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A7385785-7A49-4FB6-B254-72B4B5B4FE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754C7-B050-4986-AEBF-DBE9310F64C5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23B8E-090A-4005-8D73-1EDA10F1C6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489651-6319-498D-84C1-B741633DD997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9292FB7-995B-457A-A7AA-2CC6100B69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9183228-8358-4760-A17D-5D62F7716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3743A-0377-4CCF-A040-1288E671391B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5DD60-098C-4BBA-BAF8-F3571F3AF6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16D3C-BA98-43AC-99EA-9101DD5C9024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D195DB9-61E3-46C5-B292-C5A0262CD8C2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chemeClr val="accent3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C57C90-79C4-4F18-B1C8-60D055C1CE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6" r:id="rId1"/>
    <p:sldLayoutId id="2147483887" r:id="rId2"/>
    <p:sldLayoutId id="2147483888" r:id="rId3"/>
    <p:sldLayoutId id="2147483889" r:id="rId4"/>
    <p:sldLayoutId id="2147483890" r:id="rId5"/>
    <p:sldLayoutId id="2147483891" r:id="rId6"/>
    <p:sldLayoutId id="2147483892" r:id="rId7"/>
    <p:sldLayoutId id="2147483893" r:id="rId8"/>
    <p:sldLayoutId id="2147483894" r:id="rId9"/>
    <p:sldLayoutId id="2147483895" r:id="rId10"/>
    <p:sldLayoutId id="214748389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9A625CB-C335-43E4-B6BA-0ADD75B6C9E6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ACB3698-F781-4EE4-818C-2A93459A29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mailto:aasante@cug.edu.gh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0" y="5715000"/>
            <a:ext cx="9144000" cy="914400"/>
          </a:xfrm>
          <a:solidFill>
            <a:schemeClr val="bg1"/>
          </a:solidFill>
        </p:spPr>
        <p:txBody>
          <a:bodyPr/>
          <a:lstStyle/>
          <a:p>
            <a:pPr algn="l" eaLnBrk="1" hangingPunct="1"/>
            <a:r>
              <a:rPr lang="en-US" sz="1800" smtClean="0">
                <a:solidFill>
                  <a:srgbClr val="0000FF"/>
                </a:solidFill>
              </a:rPr>
              <a:t>                   </a:t>
            </a:r>
            <a:r>
              <a:rPr lang="en-US" sz="1600" smtClean="0">
                <a:solidFill>
                  <a:srgbClr val="C00000"/>
                </a:solidFill>
              </a:rPr>
              <a:t>Catholic University College of Ghana</a:t>
            </a:r>
          </a:p>
          <a:p>
            <a:pPr algn="l" eaLnBrk="1" hangingPunct="1"/>
            <a:r>
              <a:rPr lang="en-US" sz="1600" smtClean="0">
                <a:solidFill>
                  <a:srgbClr val="C00000"/>
                </a:solidFill>
              </a:rPr>
              <a:t>                       Fiapre-Sunyani</a:t>
            </a:r>
          </a:p>
        </p:txBody>
      </p:sp>
      <p:pic>
        <p:nvPicPr>
          <p:cNvPr id="14339" name="Picture 4" descr="Cuuglogo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5867400"/>
            <a:ext cx="5238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xtBox 7"/>
          <p:cNvSpPr txBox="1">
            <a:spLocks noChangeArrowheads="1"/>
          </p:cNvSpPr>
          <p:nvPr/>
        </p:nvSpPr>
        <p:spPr bwMode="auto">
          <a:xfrm>
            <a:off x="2743200" y="1066800"/>
            <a:ext cx="5867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Catholic University College of Ghana</a:t>
            </a:r>
          </a:p>
        </p:txBody>
      </p:sp>
      <p:sp>
        <p:nvSpPr>
          <p:cNvPr id="14341" name="TextBox 8"/>
          <p:cNvSpPr txBox="1">
            <a:spLocks noChangeArrowheads="1"/>
          </p:cNvSpPr>
          <p:nvPr/>
        </p:nvSpPr>
        <p:spPr bwMode="auto">
          <a:xfrm>
            <a:off x="2971800" y="1676400"/>
            <a:ext cx="5791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Introduction to Information Technology II (Internet)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List of Topics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342900" lvl="2" indent="-342900" eaLnBrk="1" hangingPunct="1">
              <a:lnSpc>
                <a:spcPct val="150000"/>
              </a:lnSpc>
              <a:buClr>
                <a:schemeClr val="accent1"/>
              </a:buClr>
              <a:buSzPct val="85000"/>
              <a:buFont typeface="Georgia" pitchFamily="18" charset="0"/>
              <a:buAutoNum type="arabicPeriod" startAt="14"/>
            </a:pPr>
            <a:r>
              <a:rPr lang="en-US" sz="1700" smtClean="0"/>
              <a:t>Search Tools and Search Engines</a:t>
            </a:r>
          </a:p>
          <a:p>
            <a:pPr marL="617538" lvl="1" indent="-342900" eaLnBrk="1" hangingPunct="1">
              <a:lnSpc>
                <a:spcPct val="150000"/>
              </a:lnSpc>
            </a:pPr>
            <a:r>
              <a:rPr lang="en-US" sz="1700" smtClean="0"/>
              <a:t>Searching for Information and common found internet file types</a:t>
            </a:r>
          </a:p>
          <a:p>
            <a:pPr marL="342900" indent="-342900" eaLnBrk="1" hangingPunct="1">
              <a:lnSpc>
                <a:spcPct val="150000"/>
              </a:lnSpc>
              <a:buFont typeface="Wingdings 2" pitchFamily="18" charset="2"/>
              <a:buNone/>
            </a:pPr>
            <a:endParaRPr lang="en-US" sz="1600" smtClean="0"/>
          </a:p>
          <a:p>
            <a:pPr marL="342900" indent="-342900" eaLnBrk="1" hangingPunct="1">
              <a:lnSpc>
                <a:spcPct val="150000"/>
              </a:lnSpc>
              <a:buFont typeface="Georgia" pitchFamily="18" charset="0"/>
              <a:buAutoNum type="arabicPeriod" startAt="15"/>
            </a:pPr>
            <a:r>
              <a:rPr lang="en-US" sz="1600" smtClean="0"/>
              <a:t>Downloading from </a:t>
            </a:r>
            <a:r>
              <a:rPr lang="en-US" sz="1700" smtClean="0"/>
              <a:t>the</a:t>
            </a:r>
            <a:r>
              <a:rPr lang="en-US" sz="1600" smtClean="0"/>
              <a:t> internet and bibliographic style of citing internet resources</a:t>
            </a:r>
          </a:p>
          <a:p>
            <a:pPr marL="342900" indent="-342900" eaLnBrk="1" hangingPunct="1">
              <a:lnSpc>
                <a:spcPct val="150000"/>
              </a:lnSpc>
              <a:buFont typeface="Georgia" pitchFamily="18" charset="0"/>
              <a:buAutoNum type="arabicPeriod" startAt="15"/>
            </a:pPr>
            <a:endParaRPr lang="en-US" sz="1600" smtClean="0"/>
          </a:p>
          <a:p>
            <a:pPr marL="342900" indent="-342900" eaLnBrk="1" hangingPunct="1">
              <a:lnSpc>
                <a:spcPct val="150000"/>
              </a:lnSpc>
              <a:buFont typeface="Georgia" pitchFamily="18" charset="0"/>
              <a:buAutoNum type="arabicPeriod" startAt="15"/>
            </a:pPr>
            <a:r>
              <a:rPr lang="en-US" sz="1600" smtClean="0"/>
              <a:t>Societal Issues and Emerging Technology</a:t>
            </a:r>
            <a:endParaRPr lang="en-US" sz="180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List of Topics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273050" lvl="1" eaLnBrk="1" hangingPunct="1"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en-US" sz="2800" b="1" smtClean="0">
                <a:solidFill>
                  <a:schemeClr val="tx1"/>
                </a:solidFill>
              </a:rPr>
              <a:t> </a:t>
            </a:r>
            <a:r>
              <a:rPr lang="en-US" sz="2800" smtClean="0">
                <a:solidFill>
                  <a:schemeClr val="tx1"/>
                </a:solidFill>
              </a:rPr>
              <a:t>Microsoft Excel</a:t>
            </a:r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Microsoft PowerPoint</a:t>
            </a:r>
          </a:p>
          <a:p>
            <a:pPr eaLnBrk="1" hangingPunct="1"/>
            <a:endParaRPr lang="en-US" sz="2800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Facilitator Information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mtClean="0"/>
              <a:t>Audrey Asante</a:t>
            </a:r>
          </a:p>
          <a:p>
            <a:pPr lvl="1" eaLnBrk="1" hangingPunct="1"/>
            <a:r>
              <a:rPr lang="en-US" smtClean="0"/>
              <a:t>Tutor, Faculty of Information and Communication Sciences and Technology</a:t>
            </a:r>
          </a:p>
          <a:p>
            <a:pPr lvl="1" eaLnBrk="1" hangingPunct="1"/>
            <a:endParaRPr lang="en-US" smtClean="0"/>
          </a:p>
          <a:p>
            <a:pPr eaLnBrk="1" hangingPunct="1"/>
            <a:r>
              <a:rPr lang="en-US" smtClean="0"/>
              <a:t>Email: </a:t>
            </a:r>
            <a:r>
              <a:rPr lang="en-US" smtClean="0">
                <a:hlinkClick r:id="rId2"/>
              </a:rPr>
              <a:t>aasante@cug.edu.gh</a:t>
            </a:r>
            <a:endParaRPr lang="en-US" smtClean="0"/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  <a:p>
            <a:pPr eaLnBrk="1" hangingPunct="1"/>
            <a:r>
              <a:rPr lang="en-US" smtClean="0"/>
              <a:t>Telephone: 0265302718</a:t>
            </a:r>
          </a:p>
        </p:txBody>
      </p:sp>
      <p:pic>
        <p:nvPicPr>
          <p:cNvPr id="15364" name="Picture 3" descr="SANY224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152400"/>
            <a:ext cx="1463675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4" descr="Cuuglogo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6234113"/>
            <a:ext cx="3810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Course Objectives and Learning outcomes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ZA" smtClean="0"/>
              <a:t>Upon completion of this course, students should have</a:t>
            </a:r>
          </a:p>
          <a:p>
            <a:pPr lvl="1" eaLnBrk="1" hangingPunct="1">
              <a:lnSpc>
                <a:spcPct val="150000"/>
              </a:lnSpc>
            </a:pPr>
            <a:r>
              <a:rPr lang="en-ZA" smtClean="0"/>
              <a:t>Known the concepts behind Internet technology</a:t>
            </a:r>
          </a:p>
          <a:p>
            <a:pPr lvl="1" eaLnBrk="1" hangingPunct="1">
              <a:lnSpc>
                <a:spcPct val="150000"/>
              </a:lnSpc>
            </a:pPr>
            <a:r>
              <a:rPr lang="en-ZA" smtClean="0"/>
              <a:t>Understood the benefits gained through the use of the internet</a:t>
            </a:r>
          </a:p>
          <a:p>
            <a:pPr lvl="1" eaLnBrk="1" hangingPunct="1">
              <a:lnSpc>
                <a:spcPct val="150000"/>
              </a:lnSpc>
            </a:pPr>
            <a:r>
              <a:rPr lang="en-ZA" smtClean="0"/>
              <a:t>Hands on experience in designing their own websites.</a:t>
            </a:r>
          </a:p>
          <a:p>
            <a:pPr lvl="1" eaLnBrk="1" hangingPunct="1">
              <a:lnSpc>
                <a:spcPct val="150000"/>
              </a:lnSpc>
            </a:pPr>
            <a:r>
              <a:rPr lang="en-ZA" smtClean="0"/>
              <a:t>Known the services of the internet</a:t>
            </a:r>
          </a:p>
          <a:p>
            <a:pPr lvl="1" eaLnBrk="1" hangingPunct="1"/>
            <a:endParaRPr lang="en-ZA" smtClean="0"/>
          </a:p>
          <a:p>
            <a:pPr lvl="1" eaLnBrk="1" hangingPunct="1"/>
            <a:endParaRPr lang="en-ZA" smtClean="0"/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Study Material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mtClean="0"/>
              <a:t>Primary Source</a:t>
            </a:r>
          </a:p>
          <a:p>
            <a:pPr lvl="1" eaLnBrk="1" hangingPunct="1"/>
            <a:r>
              <a:rPr lang="en-US" sz="2300" b="1" smtClean="0"/>
              <a:t>Raymond Greenlaw, Ellen Hepp (1999), </a:t>
            </a:r>
            <a:r>
              <a:rPr lang="en-US" sz="2300" smtClean="0"/>
              <a:t>In-line/On-line: Fundamentals of the Internet and the World Wide Web, McGraw Hills Company</a:t>
            </a:r>
          </a:p>
          <a:p>
            <a:pPr eaLnBrk="1" hangingPunct="1"/>
            <a:r>
              <a:rPr lang="en-US" smtClean="0"/>
              <a:t>Secondary Source</a:t>
            </a:r>
          </a:p>
          <a:p>
            <a:pPr lvl="1" eaLnBrk="1" hangingPunct="1"/>
            <a:r>
              <a:rPr lang="en-US" b="1" smtClean="0"/>
              <a:t>Brian K. Williams, Stacey C. Sawyer, Sarah E. Hutchinson </a:t>
            </a:r>
            <a:r>
              <a:rPr lang="en-US" smtClean="0"/>
              <a:t>(1999), Using Information Technology, 3</a:t>
            </a:r>
            <a:r>
              <a:rPr lang="en-US" baseline="30000" smtClean="0"/>
              <a:t>rd</a:t>
            </a:r>
            <a:r>
              <a:rPr lang="en-US" smtClean="0"/>
              <a:t> Edition, McGraw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Where do I get help?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GB" sz="2800" smtClean="0"/>
              <a:t>Academic Journals (Google Scholar)</a:t>
            </a:r>
          </a:p>
          <a:p>
            <a:pPr eaLnBrk="1" hangingPunct="1"/>
            <a:r>
              <a:rPr lang="en-GB" sz="2800" smtClean="0"/>
              <a:t>Websites</a:t>
            </a:r>
          </a:p>
          <a:p>
            <a:pPr eaLnBrk="1" hangingPunct="1"/>
            <a:r>
              <a:rPr lang="en-GB" sz="2800" smtClean="0"/>
              <a:t>Notes</a:t>
            </a:r>
          </a:p>
          <a:p>
            <a:pPr eaLnBrk="1" hangingPunct="1"/>
            <a:r>
              <a:rPr lang="en-GB" sz="2800" smtClean="0"/>
              <a:t>Tutor</a:t>
            </a:r>
          </a:p>
          <a:p>
            <a:pPr eaLnBrk="1" hangingPunct="1"/>
            <a:r>
              <a:rPr lang="en-GB" sz="2800" smtClean="0"/>
              <a:t>Class Discussions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Assessment Criteria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000" b="1" smtClean="0"/>
              <a:t>Continuous Assessment Mark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2 unannounced tests  	- 	15 marks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smtClean="0"/>
              <a:t>					(Test 1: 10 marks; Test 2: 5 marks)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000" smtClean="0"/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Attendance		-	5 marks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000" smtClean="0"/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Mini Project		-	20 marks</a:t>
            </a:r>
          </a:p>
          <a:p>
            <a:pPr eaLnBrk="1" hangingPunct="1">
              <a:lnSpc>
                <a:spcPct val="90000"/>
              </a:lnSpc>
            </a:pPr>
            <a:endParaRPr lang="en-GB" sz="2000" b="1" smtClean="0"/>
          </a:p>
          <a:p>
            <a:pPr eaLnBrk="1" hangingPunct="1">
              <a:lnSpc>
                <a:spcPct val="90000"/>
              </a:lnSpc>
            </a:pPr>
            <a:r>
              <a:rPr lang="en-GB" sz="2000" b="1" smtClean="0"/>
              <a:t>Examination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Written Exam (date &amp; time to be confirmed)</a:t>
            </a:r>
          </a:p>
          <a:p>
            <a:pPr eaLnBrk="1" hangingPunct="1">
              <a:lnSpc>
                <a:spcPct val="90000"/>
              </a:lnSpc>
            </a:pPr>
            <a:endParaRPr lang="en-GB" sz="2000" smtClean="0"/>
          </a:p>
          <a:p>
            <a:pPr eaLnBrk="1" hangingPunct="1">
              <a:lnSpc>
                <a:spcPct val="90000"/>
              </a:lnSpc>
            </a:pPr>
            <a:r>
              <a:rPr lang="en-GB" sz="2000" b="1" smtClean="0"/>
              <a:t>Final Mark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40% of Continuous Assessment Mark + 60% Examination Mark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List of Topics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295400"/>
            <a:ext cx="8537575" cy="5562600"/>
          </a:xfrm>
        </p:spPr>
        <p:txBody>
          <a:bodyPr/>
          <a:lstStyle/>
          <a:p>
            <a:pPr marL="514350" lvl="2" indent="-514350" eaLnBrk="1" hangingPunct="1">
              <a:lnSpc>
                <a:spcPct val="170000"/>
              </a:lnSpc>
              <a:buClr>
                <a:schemeClr val="accent1"/>
              </a:buClr>
              <a:buSzPct val="85000"/>
              <a:buFont typeface="Georgia" pitchFamily="18" charset="0"/>
              <a:buAutoNum type="arabicPeriod"/>
              <a:defRPr/>
            </a:pPr>
            <a:r>
              <a:rPr lang="en-US" sz="1600" dirty="0" smtClean="0"/>
              <a:t>Online Information Services and Bulleting Board Services (BBS)</a:t>
            </a:r>
          </a:p>
          <a:p>
            <a:pPr marL="514350" indent="-514350" eaLnBrk="1" hangingPunct="1">
              <a:lnSpc>
                <a:spcPct val="170000"/>
              </a:lnSpc>
              <a:buFont typeface="+mj-lt"/>
              <a:buAutoNum type="arabicPeriod" startAt="2"/>
              <a:defRPr/>
            </a:pPr>
            <a:r>
              <a:rPr lang="en-US" sz="1600" dirty="0" smtClean="0"/>
              <a:t>An introduction to Internet</a:t>
            </a:r>
          </a:p>
          <a:p>
            <a:pPr marL="787400" lvl="2" indent="-514350" eaLnBrk="1" hangingPunct="1">
              <a:lnSpc>
                <a:spcPct val="170000"/>
              </a:lnSpc>
              <a:buClr>
                <a:schemeClr val="accent2"/>
              </a:buClr>
              <a:buSzPct val="85000"/>
              <a:buFont typeface="Courier New" pitchFamily="49" charset="0"/>
              <a:buChar char="o"/>
              <a:defRPr/>
            </a:pPr>
            <a:r>
              <a:rPr lang="en-US" sz="1600" dirty="0" smtClean="0"/>
              <a:t>history and the changing world</a:t>
            </a:r>
          </a:p>
          <a:p>
            <a:pPr marL="514350" indent="-514350" eaLnBrk="1" hangingPunct="1">
              <a:lnSpc>
                <a:spcPct val="170000"/>
              </a:lnSpc>
              <a:buFont typeface="Georgia" pitchFamily="18" charset="0"/>
              <a:buAutoNum type="arabicPeriod" startAt="2"/>
              <a:defRPr/>
            </a:pPr>
            <a:r>
              <a:rPr lang="en-US" sz="1600" dirty="0" smtClean="0"/>
              <a:t>Internet Architecture</a:t>
            </a:r>
          </a:p>
          <a:p>
            <a:pPr marL="514350" indent="-514350" eaLnBrk="1" hangingPunct="1">
              <a:lnSpc>
                <a:spcPct val="170000"/>
              </a:lnSpc>
              <a:buFont typeface="Georgia" pitchFamily="18" charset="0"/>
              <a:buAutoNum type="arabicPeriod" startAt="2"/>
              <a:defRPr/>
            </a:pPr>
            <a:r>
              <a:rPr lang="en-US" sz="1600" dirty="0" smtClean="0"/>
              <a:t>Terminologies associated with Internet technologies </a:t>
            </a:r>
          </a:p>
          <a:p>
            <a:pPr lvl="1" eaLnBrk="1" hangingPunct="1">
              <a:defRPr/>
            </a:pPr>
            <a:r>
              <a:rPr lang="en-US" sz="1600" dirty="0" smtClean="0"/>
              <a:t>Domain,</a:t>
            </a:r>
          </a:p>
          <a:p>
            <a:pPr lvl="1" eaLnBrk="1" hangingPunct="1">
              <a:defRPr/>
            </a:pPr>
            <a:r>
              <a:rPr lang="en-US" sz="1600" dirty="0" smtClean="0"/>
              <a:t>ISP</a:t>
            </a:r>
          </a:p>
          <a:p>
            <a:pPr lvl="1" eaLnBrk="1" hangingPunct="1">
              <a:defRPr/>
            </a:pPr>
            <a:r>
              <a:rPr lang="en-US" sz="1600" dirty="0" smtClean="0"/>
              <a:t>Client-Server computing,</a:t>
            </a:r>
          </a:p>
          <a:p>
            <a:pPr lvl="1" eaLnBrk="1" hangingPunct="1">
              <a:defRPr/>
            </a:pPr>
            <a:r>
              <a:rPr lang="en-US" sz="1600" dirty="0" smtClean="0"/>
              <a:t>transport medium </a:t>
            </a:r>
          </a:p>
          <a:p>
            <a:pPr lvl="1" eaLnBrk="1" hangingPunct="1">
              <a:defRPr/>
            </a:pPr>
            <a:r>
              <a:rPr lang="en-US" sz="1600" dirty="0" smtClean="0"/>
              <a:t>Telephone modems, Ethernet, ISDN, cable modems, DSL, ADSL, VLAN</a:t>
            </a:r>
          </a:p>
          <a:p>
            <a:pPr lvl="1" eaLnBrk="1" hangingPunct="1">
              <a:defRPr/>
            </a:pPr>
            <a:endParaRPr lang="en-US" sz="1600" dirty="0" smtClean="0"/>
          </a:p>
          <a:p>
            <a:pPr marL="514350" indent="-514350" eaLnBrk="1" hangingPunct="1">
              <a:buFont typeface="Georgia" pitchFamily="18" charset="0"/>
              <a:buAutoNum type="arabicPeriod" startAt="2"/>
              <a:defRPr/>
            </a:pPr>
            <a:r>
              <a:rPr lang="en-US" sz="1600" dirty="0" smtClean="0"/>
              <a:t>Surfing the Net</a:t>
            </a:r>
          </a:p>
          <a:p>
            <a:pPr marL="514350" indent="-514350" eaLnBrk="1" hangingPunct="1">
              <a:buFont typeface="Georgia" pitchFamily="18" charset="0"/>
              <a:buAutoNum type="arabicPeriod" startAt="2"/>
              <a:defRPr/>
            </a:pPr>
            <a:endParaRPr lang="en-US" sz="1600" dirty="0" smtClean="0"/>
          </a:p>
          <a:p>
            <a:pPr marL="514350" indent="-514350" eaLnBrk="1" hangingPunct="1">
              <a:buFont typeface="Georgia" pitchFamily="18" charset="0"/>
              <a:buAutoNum type="arabicPeriod" startAt="2"/>
              <a:defRPr/>
            </a:pPr>
            <a:r>
              <a:rPr lang="en-US" sz="1600" dirty="0" smtClean="0"/>
              <a:t>Internet Etiquette (Netiquette)</a:t>
            </a:r>
          </a:p>
          <a:p>
            <a:pPr marL="514350" indent="-514350" eaLnBrk="1" hangingPunct="1">
              <a:buFont typeface="Georgia" pitchFamily="18" charset="0"/>
              <a:buAutoNum type="arabicPeriod" startAt="2"/>
              <a:defRPr/>
            </a:pPr>
            <a:endParaRPr 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List of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marL="342900" indent="-3429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n-US" sz="1600" dirty="0" smtClean="0"/>
              <a:t>Features and tools for navigating available on the Internet: Services of the Internet</a:t>
            </a:r>
          </a:p>
          <a:p>
            <a:pPr marL="822960" lvl="2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buFont typeface="Courier New" pitchFamily="49" charset="0"/>
              <a:buChar char="o"/>
              <a:defRPr/>
            </a:pPr>
            <a:r>
              <a:rPr lang="en-US" sz="1600" dirty="0" smtClean="0"/>
              <a:t>electronic mail, </a:t>
            </a:r>
          </a:p>
          <a:p>
            <a:pPr marL="822960" lvl="2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buFont typeface="Courier New" pitchFamily="49" charset="0"/>
              <a:buChar char="o"/>
              <a:defRPr/>
            </a:pPr>
            <a:r>
              <a:rPr lang="en-US" sz="1600" dirty="0" smtClean="0"/>
              <a:t>network news/newsgroup,</a:t>
            </a:r>
          </a:p>
          <a:p>
            <a:pPr marL="822960" lvl="2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buFont typeface="Courier New" pitchFamily="49" charset="0"/>
              <a:buChar char="o"/>
              <a:defRPr/>
            </a:pPr>
            <a:r>
              <a:rPr lang="en-US" sz="1600" dirty="0" smtClean="0"/>
              <a:t>gopher</a:t>
            </a:r>
          </a:p>
          <a:p>
            <a:pPr marL="822960" lvl="2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buFont typeface="Courier New" pitchFamily="49" charset="0"/>
              <a:buChar char="o"/>
              <a:defRPr/>
            </a:pPr>
            <a:r>
              <a:rPr lang="en-US" sz="1600" dirty="0" smtClean="0"/>
              <a:t>faxes and files (FTP); </a:t>
            </a:r>
          </a:p>
          <a:p>
            <a:pPr marL="822960" lvl="2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buFont typeface="Courier New" pitchFamily="49" charset="0"/>
              <a:buChar char="o"/>
              <a:defRPr/>
            </a:pPr>
            <a:r>
              <a:rPr lang="en-US" sz="1600" dirty="0" smtClean="0"/>
              <a:t>remote login and remote desktops (Telnet), </a:t>
            </a:r>
          </a:p>
          <a:p>
            <a:pPr marL="822960" lvl="2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buFont typeface="Courier New" pitchFamily="49" charset="0"/>
              <a:buChar char="o"/>
              <a:defRPr/>
            </a:pPr>
            <a:r>
              <a:rPr lang="en-US" sz="1600" dirty="0" smtClean="0"/>
              <a:t>Internet relay chat (IRC)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 startAt="7"/>
              <a:defRPr/>
            </a:pPr>
            <a:endParaRPr lang="en-US" sz="1600" dirty="0" smtClean="0"/>
          </a:p>
          <a:p>
            <a:pPr marL="342900" indent="-3429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n-US" sz="1600" dirty="0" smtClean="0"/>
              <a:t>Electronic commerce and business; </a:t>
            </a:r>
          </a:p>
          <a:p>
            <a:pPr marL="342900" indent="-3429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endParaRPr lang="en-US" sz="1600" dirty="0" smtClean="0"/>
          </a:p>
          <a:p>
            <a:pPr marL="342900" indent="-3429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r>
              <a:rPr lang="en-US" sz="1600" dirty="0" smtClean="0"/>
              <a:t>Hand on experience on website and pages, Web browsers and browsing examples of websites and services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 startAt="7"/>
              <a:defRPr/>
            </a:pPr>
            <a:endParaRPr lang="en-US" sz="1600" dirty="0" smtClean="0"/>
          </a:p>
          <a:p>
            <a:pPr marL="514350" indent="-514350" eaLnBrk="1" fontAlgn="auto" hangingPunct="1">
              <a:lnSpc>
                <a:spcPct val="17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endParaRPr lang="en-US" sz="1600" dirty="0" smtClean="0"/>
          </a:p>
          <a:p>
            <a:pPr marL="514350" indent="-514350" eaLnBrk="1" fontAlgn="auto" hangingPunct="1">
              <a:lnSpc>
                <a:spcPct val="170000"/>
              </a:lnSpc>
              <a:spcAft>
                <a:spcPts val="0"/>
              </a:spcAft>
              <a:buFont typeface="+mj-lt"/>
              <a:buAutoNum type="arabicPeriod" startAt="7"/>
              <a:defRPr/>
            </a:pPr>
            <a:endParaRPr lang="en-US" sz="16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List of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447800"/>
            <a:ext cx="8504238" cy="5178425"/>
          </a:xfrm>
        </p:spPr>
        <p:txBody>
          <a:bodyPr>
            <a:normAutofit fontScale="92500" lnSpcReduction="10000"/>
          </a:bodyPr>
          <a:lstStyle/>
          <a:p>
            <a:pPr marL="342900" indent="-3429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10"/>
              <a:defRPr/>
            </a:pPr>
            <a:r>
              <a:rPr lang="en-US" sz="1700" dirty="0" smtClean="0"/>
              <a:t>Creating Web pages</a:t>
            </a:r>
          </a:p>
          <a:p>
            <a:pPr marL="822960" lvl="2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buFont typeface="Courier New" pitchFamily="49" charset="0"/>
              <a:buChar char="o"/>
              <a:defRPr/>
            </a:pPr>
            <a:r>
              <a:rPr lang="en-US" sz="1700" dirty="0" smtClean="0"/>
              <a:t>Web page creation strategies</a:t>
            </a:r>
          </a:p>
          <a:p>
            <a:pPr marL="822960" lvl="2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buFont typeface="Courier New" pitchFamily="49" charset="0"/>
              <a:buChar char="o"/>
              <a:defRPr/>
            </a:pPr>
            <a:r>
              <a:rPr lang="en-US" sz="1700" dirty="0" smtClean="0"/>
              <a:t>How Html works</a:t>
            </a:r>
          </a:p>
          <a:p>
            <a:pPr marL="822960" lvl="2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buFont typeface="Courier New" pitchFamily="49" charset="0"/>
              <a:buChar char="o"/>
              <a:defRPr/>
            </a:pPr>
            <a:r>
              <a:rPr lang="en-US" sz="1700" dirty="0" smtClean="0"/>
              <a:t>Publishing files on the WWW</a:t>
            </a:r>
          </a:p>
          <a:p>
            <a:pPr marL="342900" lvl="2" indent="-34290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buSzPct val="85000"/>
              <a:buFont typeface="Wingdings 2" pitchFamily="18" charset="2"/>
              <a:buNone/>
              <a:defRPr/>
            </a:pPr>
            <a:endParaRPr lang="en-US" sz="1700" dirty="0" smtClean="0"/>
          </a:p>
          <a:p>
            <a:pPr marL="342900" lvl="2" indent="-34290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buSzPct val="85000"/>
              <a:buFont typeface="+mj-lt"/>
              <a:buAutoNum type="arabicPeriod" startAt="11"/>
              <a:defRPr/>
            </a:pPr>
            <a:r>
              <a:rPr lang="en-US" sz="1700" dirty="0" smtClean="0"/>
              <a:t>Database Design</a:t>
            </a:r>
          </a:p>
          <a:p>
            <a:pPr marL="617538" lvl="3" indent="-34290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buSzPct val="85000"/>
              <a:buFont typeface="Courier New" pitchFamily="49" charset="0"/>
              <a:buChar char="o"/>
              <a:defRPr/>
            </a:pPr>
            <a:r>
              <a:rPr lang="en-US" sz="1800" dirty="0" smtClean="0"/>
              <a:t>Microsoft Access</a:t>
            </a:r>
          </a:p>
          <a:p>
            <a:pPr marL="617538" lvl="3" indent="-34290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buSzPct val="85000"/>
              <a:buFont typeface="Courier New" pitchFamily="49" charset="0"/>
              <a:buChar char="o"/>
              <a:defRPr/>
            </a:pPr>
            <a:r>
              <a:rPr lang="en-US" sz="1700" dirty="0" smtClean="0"/>
              <a:t>SQL, MYSQL</a:t>
            </a:r>
          </a:p>
          <a:p>
            <a:pPr marL="617538" lvl="3" indent="-34290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buSzPct val="85000"/>
              <a:buFont typeface="Courier New" pitchFamily="49" charset="0"/>
              <a:buChar char="o"/>
              <a:defRPr/>
            </a:pPr>
            <a:endParaRPr lang="en-US" sz="1700" dirty="0" smtClean="0"/>
          </a:p>
          <a:p>
            <a:pPr marL="342900" lvl="2" indent="-34290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buSzPct val="85000"/>
              <a:buFont typeface="+mj-lt"/>
              <a:buAutoNum type="arabicPeriod" startAt="12"/>
              <a:defRPr/>
            </a:pPr>
            <a:r>
              <a:rPr lang="en-US" sz="1700" dirty="0" smtClean="0"/>
              <a:t>worldwide document </a:t>
            </a:r>
          </a:p>
          <a:p>
            <a:pPr marL="617538" lvl="3" indent="-34290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buSzPct val="85000"/>
              <a:buFont typeface="Courier New" pitchFamily="49" charset="0"/>
              <a:buChar char="o"/>
              <a:defRPr/>
            </a:pPr>
            <a:r>
              <a:rPr lang="en-US" sz="1700" dirty="0" smtClean="0"/>
              <a:t>Introduction to FrontPage, Dreamweaver, PHP</a:t>
            </a:r>
          </a:p>
          <a:p>
            <a:pPr marL="342900" lvl="2" indent="-34290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buSzPct val="85000"/>
              <a:buFont typeface="Wingdings 2" pitchFamily="18" charset="2"/>
              <a:buNone/>
              <a:defRPr/>
            </a:pPr>
            <a:endParaRPr lang="en-US" sz="1700" dirty="0" smtClean="0"/>
          </a:p>
          <a:p>
            <a:pPr marL="342900" lvl="2" indent="-34290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buSzPct val="85000"/>
              <a:buFont typeface="+mj-lt"/>
              <a:buAutoNum type="arabicPeriod" startAt="13"/>
              <a:defRPr/>
            </a:pPr>
            <a:r>
              <a:rPr lang="en-US" sz="1700" dirty="0" smtClean="0"/>
              <a:t>Internet Security :facilities for secure communication</a:t>
            </a:r>
          </a:p>
          <a:p>
            <a:pPr marL="342900" lvl="2" indent="-34290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buSzPct val="85000"/>
              <a:buFont typeface="Wingdings 2" pitchFamily="18" charset="2"/>
              <a:buNone/>
              <a:defRPr/>
            </a:pPr>
            <a:endParaRPr lang="en-US" sz="1700" dirty="0" smtClean="0"/>
          </a:p>
          <a:p>
            <a:pPr marL="617538" lvl="1" indent="-342900" eaLnBrk="1" fontAlgn="auto" hangingPunct="1">
              <a:lnSpc>
                <a:spcPct val="15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1600" dirty="0" smtClean="0"/>
          </a:p>
          <a:p>
            <a:pPr marL="342900" indent="-3429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11"/>
              <a:defRPr/>
            </a:pPr>
            <a:endParaRPr lang="en-US" sz="1600" dirty="0" smtClean="0"/>
          </a:p>
          <a:p>
            <a:pPr marL="342900" indent="-3429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10"/>
              <a:defRPr/>
            </a:pPr>
            <a:endParaRPr lang="en-US" sz="1600" dirty="0" smtClean="0"/>
          </a:p>
          <a:p>
            <a:pPr marL="342900" indent="-3429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10"/>
              <a:defRPr/>
            </a:pPr>
            <a:endParaRPr lang="en-US" sz="1600" dirty="0" smtClean="0"/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 startAt="10"/>
              <a:defRPr/>
            </a:pPr>
            <a:endParaRPr lang="en-US" sz="1600" dirty="0" smtClean="0"/>
          </a:p>
          <a:p>
            <a:pPr marL="548640" lvl="1" indent="-274320" eaLnBrk="1" fontAlgn="auto" hangingPunct="1">
              <a:lnSpc>
                <a:spcPct val="170000"/>
              </a:lnSpc>
              <a:spcAft>
                <a:spcPts val="0"/>
              </a:spcAft>
              <a:buFont typeface="Wingdings"/>
              <a:buChar char=""/>
              <a:defRPr/>
            </a:pPr>
            <a:endParaRPr lang="en-US" sz="5600" dirty="0" smtClean="0"/>
          </a:p>
          <a:p>
            <a:pPr marL="514350" indent="-514350" eaLnBrk="1" fontAlgn="auto" hangingPunct="1">
              <a:lnSpc>
                <a:spcPct val="170000"/>
              </a:lnSpc>
              <a:spcAft>
                <a:spcPts val="0"/>
              </a:spcAft>
              <a:buFont typeface="+mj-lt"/>
              <a:buAutoNum type="arabicPeriod" startAt="11"/>
              <a:defRPr/>
            </a:pPr>
            <a:endParaRPr lang="en-US" sz="34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 startAt="11"/>
              <a:defRPr/>
            </a:pPr>
            <a:endParaRPr lang="en-US" sz="2400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 startAt="11"/>
              <a:defRPr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1762</TotalTime>
  <Words>368</Words>
  <Application>Microsoft Office PowerPoint</Application>
  <PresentationFormat>On-screen Show (4:3)</PresentationFormat>
  <Paragraphs>106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Georgia</vt:lpstr>
      <vt:lpstr>Wingdings 2</vt:lpstr>
      <vt:lpstr>Wingdings</vt:lpstr>
      <vt:lpstr>Calibri</vt:lpstr>
      <vt:lpstr>Arabic Typesetting</vt:lpstr>
      <vt:lpstr>Courier New</vt:lpstr>
      <vt:lpstr>Civic</vt:lpstr>
      <vt:lpstr>Office Theme</vt:lpstr>
      <vt:lpstr>Slide 1</vt:lpstr>
      <vt:lpstr>Facilitator Information</vt:lpstr>
      <vt:lpstr>Course Objectives and Learning outcomes</vt:lpstr>
      <vt:lpstr>Study Material</vt:lpstr>
      <vt:lpstr>Where do I get help?</vt:lpstr>
      <vt:lpstr>Assessment Criteria</vt:lpstr>
      <vt:lpstr>List of Topics</vt:lpstr>
      <vt:lpstr>List of Topics</vt:lpstr>
      <vt:lpstr>List of Topics</vt:lpstr>
      <vt:lpstr>List of Topics</vt:lpstr>
      <vt:lpstr>List of Topics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CATHOLIC UNIVERSITY COLLEGE OF GHANA  INTRODUCTION TO INFORMATION TECHNOLOGY</dc:title>
  <dc:creator>User</dc:creator>
  <cp:lastModifiedBy>User</cp:lastModifiedBy>
  <cp:revision>42</cp:revision>
  <dcterms:created xsi:type="dcterms:W3CDTF">2009-09-03T22:17:46Z</dcterms:created>
  <dcterms:modified xsi:type="dcterms:W3CDTF">2010-02-10T00:19:43Z</dcterms:modified>
</cp:coreProperties>
</file>