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839F4-2055-4A13-9F55-0CA13F9344B3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8762C54B-B807-4F2E-A202-E84F278172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6E6EB-B410-4716-9BD3-1E99E36111A4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15C82-8E28-44E9-962F-65D82A00B7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C789C-C62A-483A-AFD3-B493F34B4E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5978F-F3B4-4C80-85BD-B85B72B60080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C3E72-06A3-49AB-AFC5-3F376A5D405A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EAD8E-AE17-4A66-8E9C-C2232B0561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ADDD6-CF5A-4695-AF91-939CB9CA6915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965A2-9EF5-4EA8-80D7-B363E97460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155FC-A00B-431B-A0B8-EFFA8E894539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44C89-F5FC-4CDA-A9CB-10ABE98796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02E57-1AB2-454F-9F7E-886D38DC0F2A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8DF94-3DBD-469C-BE72-BFF099387A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0718B-4744-49B1-99D3-53B76085BEF6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C6B44-AC47-4746-9B98-3BA41AB213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6409E-F65C-428E-B477-762A8FF73E65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00217-1C64-4742-B287-D427443317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FB0BE-625C-480E-8B60-C26A47D7DF6C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FE4EB-030F-45F5-8C1E-C9D813A508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6EEEF-5CA0-449F-87BE-329D376D9E34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86577-DC33-4800-92C8-22B736D6DD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36029-9408-4600-810E-5728A768A482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34C65-21B5-47F4-818C-3520849200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2C89B-C20D-4D36-993A-A5427F5CC499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4EBD5-C0B4-4A7B-AC35-A0490AA587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DCDE0-A7F0-42D0-950C-7D8C14CCF9FA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D4FC5-9182-417B-9AAF-AF3B99C41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9977B-D11E-45EC-9965-9EB373D25382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CA262-AF45-409B-82BA-5043877B7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C686E-19CB-4D11-AAD7-D0DF7F8D590B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5B4CF5F-1461-4A02-BE6A-16B87BB388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1585D-9C36-47BE-B560-C3BC2585E87D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D1045-6ED6-4F1D-ABFA-38E9D95F78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7ECAE-32DD-47D5-B75F-993E08C5A2E7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27214691-BFFC-48A1-BF89-262FA06547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E0601-2DFD-4394-9883-76FC6812766E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B03AA-740E-4AA0-A85C-D63DE70062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EBA87-EDCB-43E6-A7CA-F72302AC06DB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615166A-60AA-4120-9F6F-68A99A9FCF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8A1D63E-7E81-48DF-8F89-5641B3C217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EF510-4FF3-4E1A-9884-9B8B35D90024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2FC73-CA48-477C-8272-08CB4EABA4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44161-EA81-45CB-8686-375FB2A69B7E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2C6D04-806D-4D2E-A1CA-06759BEAA03D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C9738E-DB3D-4D1A-9E79-F5FF1EEEAA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2" r:id="rId1"/>
    <p:sldLayoutId id="2147483953" r:id="rId2"/>
    <p:sldLayoutId id="2147483954" r:id="rId3"/>
    <p:sldLayoutId id="2147483955" r:id="rId4"/>
    <p:sldLayoutId id="2147483956" r:id="rId5"/>
    <p:sldLayoutId id="2147483957" r:id="rId6"/>
    <p:sldLayoutId id="2147483958" r:id="rId7"/>
    <p:sldLayoutId id="2147483959" r:id="rId8"/>
    <p:sldLayoutId id="2147483960" r:id="rId9"/>
    <p:sldLayoutId id="2147483961" r:id="rId10"/>
    <p:sldLayoutId id="21474839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BFDE598-2CF3-4BC2-BF6C-EBAB31D250FC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0114B77-9371-4821-9A10-F42AAAD795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mailto:aasante@cug.edu.gh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0" y="5715000"/>
            <a:ext cx="9144000" cy="914400"/>
          </a:xfrm>
          <a:solidFill>
            <a:schemeClr val="bg1"/>
          </a:solidFill>
        </p:spPr>
        <p:txBody>
          <a:bodyPr/>
          <a:lstStyle/>
          <a:p>
            <a:pPr algn="l" eaLnBrk="1" hangingPunct="1"/>
            <a:r>
              <a:rPr lang="en-US" sz="1800" smtClean="0">
                <a:solidFill>
                  <a:srgbClr val="0000FF"/>
                </a:solidFill>
              </a:rPr>
              <a:t>                   </a:t>
            </a:r>
            <a:r>
              <a:rPr lang="en-US" sz="1600" smtClean="0">
                <a:solidFill>
                  <a:srgbClr val="C00000"/>
                </a:solidFill>
              </a:rPr>
              <a:t>Catholic University College of Ghana</a:t>
            </a:r>
          </a:p>
          <a:p>
            <a:pPr algn="l" eaLnBrk="1" hangingPunct="1"/>
            <a:r>
              <a:rPr lang="en-US" sz="1600" smtClean="0">
                <a:solidFill>
                  <a:srgbClr val="C00000"/>
                </a:solidFill>
              </a:rPr>
              <a:t>                       Fiapre-Sunyani</a:t>
            </a:r>
          </a:p>
        </p:txBody>
      </p:sp>
      <p:pic>
        <p:nvPicPr>
          <p:cNvPr id="14339" name="Picture 4" descr="Cuug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5867400"/>
            <a:ext cx="5238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Box 7"/>
          <p:cNvSpPr txBox="1">
            <a:spLocks noChangeArrowheads="1"/>
          </p:cNvSpPr>
          <p:nvPr/>
        </p:nvSpPr>
        <p:spPr bwMode="auto">
          <a:xfrm>
            <a:off x="2743200" y="1066800"/>
            <a:ext cx="5867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Catholic University College of Ghana</a:t>
            </a:r>
          </a:p>
        </p:txBody>
      </p:sp>
      <p:sp>
        <p:nvSpPr>
          <p:cNvPr id="14341" name="TextBox 8"/>
          <p:cNvSpPr txBox="1">
            <a:spLocks noChangeArrowheads="1"/>
          </p:cNvSpPr>
          <p:nvPr/>
        </p:nvSpPr>
        <p:spPr bwMode="auto">
          <a:xfrm>
            <a:off x="2971800" y="1676400"/>
            <a:ext cx="579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Introduction to Information Technology II (Internet)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List of Topics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342900" lvl="2" indent="-342900" eaLnBrk="1" hangingPunct="1">
              <a:lnSpc>
                <a:spcPct val="150000"/>
              </a:lnSpc>
              <a:buClr>
                <a:schemeClr val="accent1"/>
              </a:buClr>
              <a:buSzPct val="85000"/>
              <a:buFont typeface="Georgia" pitchFamily="18" charset="0"/>
              <a:buAutoNum type="arabicPeriod" startAt="14"/>
            </a:pPr>
            <a:r>
              <a:rPr lang="en-US" sz="1700" smtClean="0"/>
              <a:t>Search Tools and Search Engines</a:t>
            </a:r>
          </a:p>
          <a:p>
            <a:pPr marL="617538" lvl="1" indent="-342900" eaLnBrk="1" hangingPunct="1">
              <a:lnSpc>
                <a:spcPct val="150000"/>
              </a:lnSpc>
            </a:pPr>
            <a:r>
              <a:rPr lang="en-US" sz="1700" smtClean="0"/>
              <a:t>Searching for Information and common found internet file types</a:t>
            </a:r>
          </a:p>
          <a:p>
            <a:pPr marL="342900" indent="-342900" eaLnBrk="1" hangingPunct="1">
              <a:lnSpc>
                <a:spcPct val="150000"/>
              </a:lnSpc>
              <a:buFont typeface="Wingdings 2" pitchFamily="18" charset="2"/>
              <a:buNone/>
            </a:pPr>
            <a:endParaRPr lang="en-US" sz="1600" smtClean="0"/>
          </a:p>
          <a:p>
            <a:pPr marL="342900" indent="-342900" eaLnBrk="1" hangingPunct="1">
              <a:lnSpc>
                <a:spcPct val="150000"/>
              </a:lnSpc>
              <a:buFont typeface="Georgia" pitchFamily="18" charset="0"/>
              <a:buAutoNum type="arabicPeriod" startAt="15"/>
            </a:pPr>
            <a:r>
              <a:rPr lang="en-US" sz="1600" smtClean="0"/>
              <a:t>Downloading from </a:t>
            </a:r>
            <a:r>
              <a:rPr lang="en-US" sz="1700" smtClean="0"/>
              <a:t>the</a:t>
            </a:r>
            <a:r>
              <a:rPr lang="en-US" sz="1600" smtClean="0"/>
              <a:t> internet and bibliographic style of citing internet resources</a:t>
            </a:r>
          </a:p>
          <a:p>
            <a:pPr marL="342900" indent="-342900" eaLnBrk="1" hangingPunct="1">
              <a:lnSpc>
                <a:spcPct val="150000"/>
              </a:lnSpc>
              <a:buFont typeface="Georgia" pitchFamily="18" charset="0"/>
              <a:buAutoNum type="arabicPeriod" startAt="15"/>
            </a:pPr>
            <a:endParaRPr lang="en-US" sz="1600" smtClean="0"/>
          </a:p>
          <a:p>
            <a:pPr marL="342900" indent="-342900" eaLnBrk="1" hangingPunct="1">
              <a:lnSpc>
                <a:spcPct val="150000"/>
              </a:lnSpc>
              <a:buFont typeface="Georgia" pitchFamily="18" charset="0"/>
              <a:buAutoNum type="arabicPeriod" startAt="15"/>
            </a:pPr>
            <a:r>
              <a:rPr lang="en-US" sz="1600" smtClean="0"/>
              <a:t>Societal Issues and Emerging Technology</a:t>
            </a:r>
            <a:endParaRPr lang="en-US" sz="18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Facilitator Information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mtClean="0"/>
              <a:t>Audrey Asante</a:t>
            </a:r>
          </a:p>
          <a:p>
            <a:pPr lvl="1" eaLnBrk="1" hangingPunct="1"/>
            <a:r>
              <a:rPr lang="en-US" smtClean="0"/>
              <a:t>Tutor, Faculty of Information and Communication Sciences and Technology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Email: </a:t>
            </a:r>
            <a:r>
              <a:rPr lang="en-US" smtClean="0">
                <a:hlinkClick r:id="rId2"/>
              </a:rPr>
              <a:t>aasante@cug.edu.gh</a:t>
            </a:r>
            <a:endParaRPr lang="en-US" smtClean="0"/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Telephone: 0265302718</a:t>
            </a:r>
          </a:p>
        </p:txBody>
      </p:sp>
      <p:pic>
        <p:nvPicPr>
          <p:cNvPr id="15364" name="Picture 3" descr="SANY224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152400"/>
            <a:ext cx="1463675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4" descr="Cuuglogo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6234113"/>
            <a:ext cx="3810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Course Objectives and Learning outcomes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ZA" smtClean="0"/>
              <a:t>Upon completion of this course, students should have</a:t>
            </a:r>
          </a:p>
          <a:p>
            <a:pPr lvl="1" eaLnBrk="1" hangingPunct="1">
              <a:lnSpc>
                <a:spcPct val="150000"/>
              </a:lnSpc>
            </a:pPr>
            <a:r>
              <a:rPr lang="en-ZA" smtClean="0"/>
              <a:t>Known the concepts behind Internet technology</a:t>
            </a:r>
          </a:p>
          <a:p>
            <a:pPr lvl="1" eaLnBrk="1" hangingPunct="1">
              <a:lnSpc>
                <a:spcPct val="150000"/>
              </a:lnSpc>
            </a:pPr>
            <a:r>
              <a:rPr lang="en-ZA" smtClean="0"/>
              <a:t>Understood the benefits gained through the use of the internet</a:t>
            </a:r>
          </a:p>
          <a:p>
            <a:pPr lvl="1" eaLnBrk="1" hangingPunct="1">
              <a:lnSpc>
                <a:spcPct val="150000"/>
              </a:lnSpc>
            </a:pPr>
            <a:r>
              <a:rPr lang="en-ZA" smtClean="0"/>
              <a:t>Hands on experience in designing their own websites.</a:t>
            </a:r>
          </a:p>
          <a:p>
            <a:pPr lvl="1" eaLnBrk="1" hangingPunct="1">
              <a:lnSpc>
                <a:spcPct val="150000"/>
              </a:lnSpc>
            </a:pPr>
            <a:r>
              <a:rPr lang="en-ZA" smtClean="0"/>
              <a:t>Known the services of the internet</a:t>
            </a:r>
          </a:p>
          <a:p>
            <a:pPr lvl="1" eaLnBrk="1" hangingPunct="1"/>
            <a:endParaRPr lang="en-ZA" smtClean="0"/>
          </a:p>
          <a:p>
            <a:pPr lvl="1" eaLnBrk="1" hangingPunct="1"/>
            <a:endParaRPr lang="en-ZA" smtClean="0"/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Study Material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mtClean="0"/>
              <a:t>Primary Source</a:t>
            </a:r>
          </a:p>
          <a:p>
            <a:pPr lvl="1" eaLnBrk="1" hangingPunct="1"/>
            <a:r>
              <a:rPr lang="en-US" sz="2300" b="1" smtClean="0"/>
              <a:t>Raymond Greenlaw, Ellen Hepp (1999), </a:t>
            </a:r>
            <a:r>
              <a:rPr lang="en-US" sz="2300" smtClean="0"/>
              <a:t>In-line/On-line: Fundamentals of the Internet and the World Wide Web, McGraw Hills Company</a:t>
            </a:r>
          </a:p>
          <a:p>
            <a:pPr eaLnBrk="1" hangingPunct="1"/>
            <a:r>
              <a:rPr lang="en-US" smtClean="0"/>
              <a:t>Secondary Source</a:t>
            </a:r>
          </a:p>
          <a:p>
            <a:pPr lvl="1" eaLnBrk="1" hangingPunct="1"/>
            <a:r>
              <a:rPr lang="en-US" b="1" smtClean="0"/>
              <a:t>Brian K. Williams, Stacey C. Sawyer, Sarah E. Hutchinson </a:t>
            </a:r>
            <a:r>
              <a:rPr lang="en-US" smtClean="0"/>
              <a:t>(1999), Using Information Technology, 3</a:t>
            </a:r>
            <a:r>
              <a:rPr lang="en-US" baseline="30000" smtClean="0"/>
              <a:t>rd</a:t>
            </a:r>
            <a:r>
              <a:rPr lang="en-US" smtClean="0"/>
              <a:t> Edition, McGraw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Where do I get help?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GB" sz="2800" smtClean="0"/>
              <a:t>Academic Journals (Google Scholar)</a:t>
            </a:r>
          </a:p>
          <a:p>
            <a:pPr eaLnBrk="1" hangingPunct="1"/>
            <a:r>
              <a:rPr lang="en-GB" sz="2800" smtClean="0"/>
              <a:t>Websites</a:t>
            </a:r>
          </a:p>
          <a:p>
            <a:pPr eaLnBrk="1" hangingPunct="1"/>
            <a:r>
              <a:rPr lang="en-GB" sz="2800" smtClean="0"/>
              <a:t>Notes</a:t>
            </a:r>
          </a:p>
          <a:p>
            <a:pPr eaLnBrk="1" hangingPunct="1"/>
            <a:r>
              <a:rPr lang="en-GB" sz="2800" smtClean="0"/>
              <a:t>Tutor</a:t>
            </a:r>
          </a:p>
          <a:p>
            <a:pPr eaLnBrk="1" hangingPunct="1"/>
            <a:r>
              <a:rPr lang="en-GB" sz="2800" smtClean="0"/>
              <a:t>Class Discussions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Assessment Criteria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000" b="1" smtClean="0"/>
              <a:t>Continuous Assessment Mark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2 unannounced tests  	- 	15 marks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smtClean="0"/>
              <a:t>					(Test 1: 10 marks; Test 2: 5 marks)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000" smtClean="0"/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Attendance		-	5 marks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000" smtClean="0"/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Mini Project		-	20 marks</a:t>
            </a:r>
          </a:p>
          <a:p>
            <a:pPr eaLnBrk="1" hangingPunct="1">
              <a:lnSpc>
                <a:spcPct val="90000"/>
              </a:lnSpc>
            </a:pPr>
            <a:endParaRPr lang="en-GB" sz="2000" b="1" smtClean="0"/>
          </a:p>
          <a:p>
            <a:pPr eaLnBrk="1" hangingPunct="1">
              <a:lnSpc>
                <a:spcPct val="90000"/>
              </a:lnSpc>
            </a:pPr>
            <a:r>
              <a:rPr lang="en-GB" sz="2000" b="1" smtClean="0"/>
              <a:t>Examination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Written Exam (date &amp; time to be confirmed)</a:t>
            </a:r>
          </a:p>
          <a:p>
            <a:pPr eaLnBrk="1" hangingPunct="1">
              <a:lnSpc>
                <a:spcPct val="90000"/>
              </a:lnSpc>
            </a:pPr>
            <a:endParaRPr lang="en-GB" sz="2000" smtClean="0"/>
          </a:p>
          <a:p>
            <a:pPr eaLnBrk="1" hangingPunct="1">
              <a:lnSpc>
                <a:spcPct val="90000"/>
              </a:lnSpc>
            </a:pPr>
            <a:r>
              <a:rPr lang="en-GB" sz="2000" b="1" smtClean="0"/>
              <a:t>Final Mark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40% of Continuous Assessment Mark + 60% Examination Mark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List of Topics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295400"/>
            <a:ext cx="8537575" cy="5562600"/>
          </a:xfrm>
        </p:spPr>
        <p:txBody>
          <a:bodyPr/>
          <a:lstStyle/>
          <a:p>
            <a:pPr marL="514350" lvl="2" indent="-514350" eaLnBrk="1" hangingPunct="1">
              <a:lnSpc>
                <a:spcPct val="170000"/>
              </a:lnSpc>
              <a:buClr>
                <a:schemeClr val="accent1"/>
              </a:buClr>
              <a:buSzPct val="85000"/>
              <a:buFont typeface="Georgia" pitchFamily="18" charset="0"/>
              <a:buAutoNum type="arabicPeriod"/>
              <a:defRPr/>
            </a:pPr>
            <a:r>
              <a:rPr lang="en-US" sz="1600" dirty="0" smtClean="0"/>
              <a:t>Online Information Services and Bulleting Board Services (BBS)</a:t>
            </a:r>
          </a:p>
          <a:p>
            <a:pPr marL="514350" indent="-514350" eaLnBrk="1" hangingPunct="1">
              <a:lnSpc>
                <a:spcPct val="170000"/>
              </a:lnSpc>
              <a:buFont typeface="+mj-lt"/>
              <a:buAutoNum type="arabicPeriod" startAt="2"/>
              <a:defRPr/>
            </a:pPr>
            <a:r>
              <a:rPr lang="en-US" sz="1600" dirty="0" smtClean="0"/>
              <a:t>An introduction to Internet</a:t>
            </a:r>
          </a:p>
          <a:p>
            <a:pPr marL="787400" lvl="2" indent="-514350" eaLnBrk="1" hangingPunct="1">
              <a:lnSpc>
                <a:spcPct val="170000"/>
              </a:lnSpc>
              <a:buClr>
                <a:schemeClr val="accent2"/>
              </a:buClr>
              <a:buSzPct val="85000"/>
              <a:buFont typeface="Courier New" pitchFamily="49" charset="0"/>
              <a:buChar char="o"/>
              <a:defRPr/>
            </a:pPr>
            <a:r>
              <a:rPr lang="en-US" sz="1600" dirty="0" smtClean="0"/>
              <a:t>history and the changing world</a:t>
            </a:r>
          </a:p>
          <a:p>
            <a:pPr marL="514350" indent="-514350" eaLnBrk="1" hangingPunct="1">
              <a:lnSpc>
                <a:spcPct val="170000"/>
              </a:lnSpc>
              <a:buFont typeface="Georgia" pitchFamily="18" charset="0"/>
              <a:buAutoNum type="arabicPeriod" startAt="2"/>
              <a:defRPr/>
            </a:pPr>
            <a:r>
              <a:rPr lang="en-US" sz="1600" dirty="0" smtClean="0"/>
              <a:t>Internet Architecture</a:t>
            </a:r>
          </a:p>
          <a:p>
            <a:pPr marL="514350" indent="-514350" eaLnBrk="1" hangingPunct="1">
              <a:lnSpc>
                <a:spcPct val="170000"/>
              </a:lnSpc>
              <a:buFont typeface="Georgia" pitchFamily="18" charset="0"/>
              <a:buAutoNum type="arabicPeriod" startAt="2"/>
              <a:defRPr/>
            </a:pPr>
            <a:r>
              <a:rPr lang="en-US" sz="1600" dirty="0" smtClean="0"/>
              <a:t>Terminologies associated with Internet technologies </a:t>
            </a:r>
          </a:p>
          <a:p>
            <a:pPr lvl="1" eaLnBrk="1" hangingPunct="1">
              <a:defRPr/>
            </a:pPr>
            <a:r>
              <a:rPr lang="en-US" sz="1600" dirty="0" smtClean="0"/>
              <a:t>Domain,</a:t>
            </a:r>
          </a:p>
          <a:p>
            <a:pPr lvl="1" eaLnBrk="1" hangingPunct="1">
              <a:defRPr/>
            </a:pPr>
            <a:r>
              <a:rPr lang="en-US" sz="1600" dirty="0" smtClean="0"/>
              <a:t>ISP</a:t>
            </a:r>
          </a:p>
          <a:p>
            <a:pPr lvl="1" eaLnBrk="1" hangingPunct="1">
              <a:defRPr/>
            </a:pPr>
            <a:r>
              <a:rPr lang="en-US" sz="1600" dirty="0" smtClean="0"/>
              <a:t>Client-Server computing,</a:t>
            </a:r>
          </a:p>
          <a:p>
            <a:pPr lvl="1" eaLnBrk="1" hangingPunct="1">
              <a:defRPr/>
            </a:pPr>
            <a:r>
              <a:rPr lang="en-US" sz="1600" dirty="0" smtClean="0"/>
              <a:t>transport medium </a:t>
            </a:r>
          </a:p>
          <a:p>
            <a:pPr lvl="1" eaLnBrk="1" hangingPunct="1">
              <a:defRPr/>
            </a:pPr>
            <a:r>
              <a:rPr lang="en-US" sz="1600" dirty="0" smtClean="0"/>
              <a:t>Telephone modems, Ethernet, ISDN, cable modems, DSL, ADSL, VLAN</a:t>
            </a:r>
          </a:p>
          <a:p>
            <a:pPr lvl="1" eaLnBrk="1" hangingPunct="1">
              <a:defRPr/>
            </a:pPr>
            <a:endParaRPr lang="en-US" sz="1600" dirty="0" smtClean="0"/>
          </a:p>
          <a:p>
            <a:pPr marL="514350" indent="-514350" eaLnBrk="1" hangingPunct="1">
              <a:buFont typeface="Georgia" pitchFamily="18" charset="0"/>
              <a:buAutoNum type="arabicPeriod" startAt="2"/>
              <a:defRPr/>
            </a:pPr>
            <a:r>
              <a:rPr lang="en-US" sz="1600" dirty="0" smtClean="0"/>
              <a:t>Surfing the Net</a:t>
            </a:r>
          </a:p>
          <a:p>
            <a:pPr marL="514350" indent="-514350" eaLnBrk="1" hangingPunct="1">
              <a:buFont typeface="Georgia" pitchFamily="18" charset="0"/>
              <a:buAutoNum type="arabicPeriod" startAt="2"/>
              <a:defRPr/>
            </a:pPr>
            <a:endParaRPr lang="en-US" sz="1600" dirty="0" smtClean="0"/>
          </a:p>
          <a:p>
            <a:pPr marL="514350" indent="-514350" eaLnBrk="1" hangingPunct="1">
              <a:buFont typeface="Georgia" pitchFamily="18" charset="0"/>
              <a:buAutoNum type="arabicPeriod" startAt="2"/>
              <a:defRPr/>
            </a:pPr>
            <a:r>
              <a:rPr lang="en-US" sz="1600" dirty="0" smtClean="0"/>
              <a:t>Internet Etiquette (Netiquette)</a:t>
            </a:r>
          </a:p>
          <a:p>
            <a:pPr marL="514350" indent="-514350" eaLnBrk="1" hangingPunct="1">
              <a:buFont typeface="Georgia" pitchFamily="18" charset="0"/>
              <a:buAutoNum type="arabicPeriod" startAt="2"/>
              <a:defRPr/>
            </a:pP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List of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marL="342900" indent="-3429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n-US" sz="1600" dirty="0" smtClean="0"/>
              <a:t>Features and tools for navigating available on the Internet: Services of the Internet</a:t>
            </a:r>
          </a:p>
          <a:p>
            <a:pPr marL="822960" lvl="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buFont typeface="Courier New" pitchFamily="49" charset="0"/>
              <a:buChar char="o"/>
              <a:defRPr/>
            </a:pPr>
            <a:r>
              <a:rPr lang="en-US" sz="1600" dirty="0" smtClean="0"/>
              <a:t>electronic mail, </a:t>
            </a:r>
          </a:p>
          <a:p>
            <a:pPr marL="822960" lvl="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buFont typeface="Courier New" pitchFamily="49" charset="0"/>
              <a:buChar char="o"/>
              <a:defRPr/>
            </a:pPr>
            <a:r>
              <a:rPr lang="en-US" sz="1600" dirty="0" smtClean="0"/>
              <a:t>network news/newsgroup,</a:t>
            </a:r>
          </a:p>
          <a:p>
            <a:pPr marL="822960" lvl="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buFont typeface="Courier New" pitchFamily="49" charset="0"/>
              <a:buChar char="o"/>
              <a:defRPr/>
            </a:pPr>
            <a:r>
              <a:rPr lang="en-US" sz="1600" dirty="0" smtClean="0"/>
              <a:t>gopher</a:t>
            </a:r>
          </a:p>
          <a:p>
            <a:pPr marL="822960" lvl="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buFont typeface="Courier New" pitchFamily="49" charset="0"/>
              <a:buChar char="o"/>
              <a:defRPr/>
            </a:pPr>
            <a:r>
              <a:rPr lang="en-US" sz="1600" dirty="0" smtClean="0"/>
              <a:t>faxes and files (FTP); </a:t>
            </a:r>
          </a:p>
          <a:p>
            <a:pPr marL="822960" lvl="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buFont typeface="Courier New" pitchFamily="49" charset="0"/>
              <a:buChar char="o"/>
              <a:defRPr/>
            </a:pPr>
            <a:r>
              <a:rPr lang="en-US" sz="1600" dirty="0" smtClean="0"/>
              <a:t>remote login and remote desktops (Telnet), </a:t>
            </a:r>
          </a:p>
          <a:p>
            <a:pPr marL="822960" lvl="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buFont typeface="Courier New" pitchFamily="49" charset="0"/>
              <a:buChar char="o"/>
              <a:defRPr/>
            </a:pPr>
            <a:r>
              <a:rPr lang="en-US" sz="1600" dirty="0" smtClean="0"/>
              <a:t>Internet relay chat (IRC)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 startAt="7"/>
              <a:defRPr/>
            </a:pPr>
            <a:endParaRPr lang="en-US" sz="1600" dirty="0" smtClean="0"/>
          </a:p>
          <a:p>
            <a:pPr marL="342900" indent="-3429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n-US" sz="1600" dirty="0" smtClean="0"/>
              <a:t>Electronic commerce and business; </a:t>
            </a:r>
          </a:p>
          <a:p>
            <a:pPr marL="342900" indent="-3429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endParaRPr lang="en-US" sz="1600" dirty="0" smtClean="0"/>
          </a:p>
          <a:p>
            <a:pPr marL="342900" indent="-3429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n-US" sz="1600" dirty="0" smtClean="0"/>
              <a:t>Hand on experience on website and pages, Web browsers and browsing examples of websites and services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 startAt="7"/>
              <a:defRPr/>
            </a:pPr>
            <a:endParaRPr lang="en-US" sz="1600" dirty="0" smtClean="0"/>
          </a:p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endParaRPr lang="en-US" sz="1600" dirty="0" smtClean="0"/>
          </a:p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endParaRPr lang="en-US" sz="1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List of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 marL="342900" indent="-3429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10"/>
              <a:defRPr/>
            </a:pPr>
            <a:r>
              <a:rPr lang="en-US" sz="1700" dirty="0" smtClean="0"/>
              <a:t>Creating Web pages</a:t>
            </a:r>
          </a:p>
          <a:p>
            <a:pPr marL="822960" lvl="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buFont typeface="Courier New" pitchFamily="49" charset="0"/>
              <a:buChar char="o"/>
              <a:defRPr/>
            </a:pPr>
            <a:r>
              <a:rPr lang="en-US" sz="1700" dirty="0" smtClean="0"/>
              <a:t>Web page creation strategies</a:t>
            </a:r>
          </a:p>
          <a:p>
            <a:pPr marL="822960" lvl="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buFont typeface="Courier New" pitchFamily="49" charset="0"/>
              <a:buChar char="o"/>
              <a:defRPr/>
            </a:pPr>
            <a:r>
              <a:rPr lang="en-US" sz="1700" dirty="0" smtClean="0"/>
              <a:t>How Html works</a:t>
            </a:r>
          </a:p>
          <a:p>
            <a:pPr marL="822960" lvl="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buFont typeface="Courier New" pitchFamily="49" charset="0"/>
              <a:buChar char="o"/>
              <a:defRPr/>
            </a:pPr>
            <a:r>
              <a:rPr lang="en-US" sz="1700" dirty="0" smtClean="0"/>
              <a:t>Publishing files on the WWW</a:t>
            </a:r>
          </a:p>
          <a:p>
            <a:pPr marL="342900" lvl="2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Wingdings 2" pitchFamily="18" charset="2"/>
              <a:buNone/>
              <a:defRPr/>
            </a:pPr>
            <a:endParaRPr lang="en-US" sz="1700" dirty="0" smtClean="0"/>
          </a:p>
          <a:p>
            <a:pPr marL="342900" lvl="2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+mj-lt"/>
              <a:buAutoNum type="arabicPeriod" startAt="11"/>
              <a:defRPr/>
            </a:pPr>
            <a:r>
              <a:rPr lang="en-US" sz="1700" dirty="0" smtClean="0"/>
              <a:t>Database Design</a:t>
            </a:r>
          </a:p>
          <a:p>
            <a:pPr marL="617538" lvl="3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Courier New" pitchFamily="49" charset="0"/>
              <a:buChar char="o"/>
              <a:defRPr/>
            </a:pPr>
            <a:r>
              <a:rPr lang="en-US" sz="1700" dirty="0" smtClean="0"/>
              <a:t>Microsoft Access, SQL, MYSQL</a:t>
            </a:r>
          </a:p>
          <a:p>
            <a:pPr marL="617538" lvl="3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Courier New" pitchFamily="49" charset="0"/>
              <a:buChar char="o"/>
              <a:defRPr/>
            </a:pPr>
            <a:endParaRPr lang="en-US" sz="1700" dirty="0" smtClean="0"/>
          </a:p>
          <a:p>
            <a:pPr marL="342900" lvl="2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+mj-lt"/>
              <a:buAutoNum type="arabicPeriod" startAt="12"/>
              <a:defRPr/>
            </a:pPr>
            <a:r>
              <a:rPr lang="en-US" sz="1700" dirty="0" smtClean="0"/>
              <a:t>worldwide document </a:t>
            </a:r>
          </a:p>
          <a:p>
            <a:pPr marL="617538" lvl="3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Courier New" pitchFamily="49" charset="0"/>
              <a:buChar char="o"/>
              <a:defRPr/>
            </a:pPr>
            <a:r>
              <a:rPr lang="en-US" sz="1700" dirty="0" smtClean="0"/>
              <a:t>Introduction to FrontPage, Dreamweaver, PHP</a:t>
            </a:r>
          </a:p>
          <a:p>
            <a:pPr marL="342900" lvl="2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Wingdings 2" pitchFamily="18" charset="2"/>
              <a:buNone/>
              <a:defRPr/>
            </a:pPr>
            <a:endParaRPr lang="en-US" sz="1700" dirty="0" smtClean="0"/>
          </a:p>
          <a:p>
            <a:pPr marL="342900" lvl="2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+mj-lt"/>
              <a:buAutoNum type="arabicPeriod" startAt="13"/>
              <a:defRPr/>
            </a:pPr>
            <a:r>
              <a:rPr lang="en-US" sz="1700" dirty="0" smtClean="0"/>
              <a:t>Internet Security :facilities for secure communication</a:t>
            </a:r>
          </a:p>
          <a:p>
            <a:pPr marL="342900" lvl="2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Wingdings 2" pitchFamily="18" charset="2"/>
              <a:buNone/>
              <a:defRPr/>
            </a:pPr>
            <a:endParaRPr lang="en-US" sz="1700" dirty="0" smtClean="0"/>
          </a:p>
          <a:p>
            <a:pPr marL="617538" lvl="1" indent="-342900" eaLnBrk="1" fontAlgn="auto" hangingPunct="1">
              <a:lnSpc>
                <a:spcPct val="15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600" dirty="0" smtClean="0"/>
          </a:p>
          <a:p>
            <a:pPr marL="342900" indent="-3429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11"/>
              <a:defRPr/>
            </a:pPr>
            <a:endParaRPr lang="en-US" sz="1600" dirty="0" smtClean="0"/>
          </a:p>
          <a:p>
            <a:pPr marL="342900" indent="-3429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10"/>
              <a:defRPr/>
            </a:pPr>
            <a:endParaRPr lang="en-US" sz="1600" dirty="0" smtClean="0"/>
          </a:p>
          <a:p>
            <a:pPr marL="342900" indent="-3429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10"/>
              <a:defRPr/>
            </a:pPr>
            <a:endParaRPr lang="en-US" sz="1600" dirty="0" smtClean="0"/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 startAt="10"/>
              <a:defRPr/>
            </a:pPr>
            <a:endParaRPr lang="en-US" sz="1600" dirty="0" smtClean="0"/>
          </a:p>
          <a:p>
            <a:pPr marL="548640" lvl="1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"/>
              <a:defRPr/>
            </a:pPr>
            <a:endParaRPr lang="en-US" sz="5600" dirty="0" smtClean="0"/>
          </a:p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 startAt="11"/>
              <a:defRPr/>
            </a:pPr>
            <a:endParaRPr lang="en-US" sz="3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11"/>
              <a:defRPr/>
            </a:pPr>
            <a:endParaRPr lang="en-US" sz="2400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11"/>
              <a:defRPr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759</TotalTime>
  <Words>366</Words>
  <Application>Microsoft Office PowerPoint</Application>
  <PresentationFormat>On-screen Show (4:3)</PresentationFormat>
  <Paragraphs>101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Georgia</vt:lpstr>
      <vt:lpstr>Wingdings 2</vt:lpstr>
      <vt:lpstr>Wingdings</vt:lpstr>
      <vt:lpstr>Calibri</vt:lpstr>
      <vt:lpstr>Arabic Typesetting</vt:lpstr>
      <vt:lpstr>Courier New</vt:lpstr>
      <vt:lpstr>Civic</vt:lpstr>
      <vt:lpstr>Office Theme</vt:lpstr>
      <vt:lpstr>Slide 1</vt:lpstr>
      <vt:lpstr>Facilitator Information</vt:lpstr>
      <vt:lpstr>Course Objectives and Learning outcomes</vt:lpstr>
      <vt:lpstr>Study Material</vt:lpstr>
      <vt:lpstr>Where do I get help?</vt:lpstr>
      <vt:lpstr>Assessment Criteria</vt:lpstr>
      <vt:lpstr>List of Topics</vt:lpstr>
      <vt:lpstr>List of Topics</vt:lpstr>
      <vt:lpstr>List of Topics</vt:lpstr>
      <vt:lpstr>List of Topics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CATHOLIC UNIVERSITY COLLEGE OF GHANA  INTRODUCTION TO INFORMATION TECHNOLOGY</dc:title>
  <dc:creator>User</dc:creator>
  <cp:lastModifiedBy>User</cp:lastModifiedBy>
  <cp:revision>44</cp:revision>
  <dcterms:created xsi:type="dcterms:W3CDTF">2009-09-03T22:17:46Z</dcterms:created>
  <dcterms:modified xsi:type="dcterms:W3CDTF">2010-02-10T00:19:27Z</dcterms:modified>
</cp:coreProperties>
</file>