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74" r:id="rId3"/>
    <p:sldId id="295" r:id="rId4"/>
    <p:sldId id="296" r:id="rId5"/>
    <p:sldId id="271" r:id="rId6"/>
    <p:sldId id="258" r:id="rId7"/>
    <p:sldId id="257" r:id="rId8"/>
    <p:sldId id="259" r:id="rId9"/>
    <p:sldId id="273" r:id="rId10"/>
    <p:sldId id="260"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7" r:id="rId32"/>
    <p:sldId id="298" r:id="rId33"/>
    <p:sldId id="261" r:id="rId34"/>
    <p:sldId id="299" r:id="rId35"/>
    <p:sldId id="262" r:id="rId36"/>
    <p:sldId id="300" r:id="rId37"/>
    <p:sldId id="301" r:id="rId38"/>
    <p:sldId id="263"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 id="316" r:id="rId54"/>
    <p:sldId id="317" r:id="rId55"/>
    <p:sldId id="318" r:id="rId56"/>
    <p:sldId id="319" r:id="rId57"/>
    <p:sldId id="320" r:id="rId58"/>
    <p:sldId id="264" r:id="rId59"/>
    <p:sldId id="265" r:id="rId60"/>
    <p:sldId id="266" r:id="rId61"/>
    <p:sldId id="267" r:id="rId62"/>
    <p:sldId id="268" r:id="rId63"/>
    <p:sldId id="269" r:id="rId64"/>
    <p:sldId id="270"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98ABB6-E81A-4B34-AC73-6BE01BF12F8E}" type="datetimeFigureOut">
              <a:rPr lang="en-US" smtClean="0"/>
              <a:t>4/7/2013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863647-7DDE-41E6-8502-3DE317B57BF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7F7D79-6A07-4C3A-86BF-EE1B72935D40}" type="slidenum">
              <a:rPr lang="en-US" smtClean="0"/>
              <a:pPr/>
              <a:t>2</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0B9C26-A8E4-402F-91A9-D2C8EA912D83}" type="slidenum">
              <a:rPr lang="en-US" smtClean="0"/>
              <a:pPr/>
              <a:t>17</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F2F7C9-BAF9-4D3A-BB66-CD6B9F65AC86}" type="slidenum">
              <a:rPr lang="en-US" smtClean="0"/>
              <a:pPr/>
              <a:t>18</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36941B4-D138-4D74-A920-5F122D0F5768}" type="slidenum">
              <a:rPr lang="en-US" smtClean="0"/>
              <a:pPr/>
              <a:t>19</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AE0B18-A491-4F9B-A84D-865DC96ED682}" type="slidenum">
              <a:rPr lang="en-US" smtClean="0"/>
              <a:pPr/>
              <a:t>20</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1B2DA9-4C2C-4154-9221-5B8BD78A3BD4}" type="slidenum">
              <a:rPr lang="en-US" smtClean="0"/>
              <a:pPr/>
              <a:t>21</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801775-171C-4AF9-A117-CAFBB56D4664}" type="slidenum">
              <a:rPr lang="en-US" smtClean="0"/>
              <a:pPr/>
              <a:t>22</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42472AC-8383-434A-A891-B2FA4782A07D}" type="slidenum">
              <a:rPr lang="en-US" smtClean="0"/>
              <a:pPr/>
              <a:t>23</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9DAF32-0324-41E7-8A3E-C0CEFD9E037D}" type="slidenum">
              <a:rPr lang="en-US" smtClean="0"/>
              <a:pPr/>
              <a:t>24</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18D12F-212F-49CA-A48A-D866210F87E1}" type="slidenum">
              <a:rPr lang="en-US" smtClean="0"/>
              <a:pPr/>
              <a:t>25</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8724A2-4403-4095-8480-4B73C9F20114}" type="slidenum">
              <a:rPr lang="en-US" smtClean="0"/>
              <a:pPr/>
              <a:t>26</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DCBA88EF-967A-48FA-93D6-9386A50A61EA}" type="slidenum">
              <a:rPr lang="en-US" smtClean="0"/>
              <a:pPr/>
              <a:t>5</a:t>
            </a:fld>
            <a:endParaRPr lang="en-US" smtClean="0"/>
          </a:p>
        </p:txBody>
      </p:sp>
      <p:sp>
        <p:nvSpPr>
          <p:cNvPr id="45059" name="Rectangle 2"/>
          <p:cNvSpPr>
            <a:spLocks noChangeArrowheads="1" noTextEdit="1"/>
          </p:cNvSpPr>
          <p:nvPr>
            <p:ph type="sldImg"/>
          </p:nvPr>
        </p:nvSpPr>
        <p:spPr bwMode="auto">
          <a:xfrm>
            <a:off x="1341438" y="915988"/>
            <a:ext cx="4176712" cy="3132137"/>
          </a:xfrm>
          <a:solidFill>
            <a:srgbClr val="FFFFFF"/>
          </a:solidFill>
          <a:ln>
            <a:solidFill>
              <a:srgbClr val="000000"/>
            </a:solidFill>
            <a:miter lim="800000"/>
            <a:headEnd/>
            <a:tailEnd/>
          </a:ln>
        </p:spPr>
      </p:sp>
      <p:sp>
        <p:nvSpPr>
          <p:cNvPr id="45060" name="Rectangle 3"/>
          <p:cNvSpPr>
            <a:spLocks noChangeArrowheads="1"/>
          </p:cNvSpPr>
          <p:nvPr>
            <p:ph type="body" idx="1"/>
          </p:nvPr>
        </p:nvSpPr>
        <p:spPr bwMode="auto">
          <a:xfrm>
            <a:off x="1046163" y="4352925"/>
            <a:ext cx="4770437" cy="3476625"/>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618B77-F0C6-4DE4-A194-09E26AAEE367}" type="slidenum">
              <a:rPr lang="en-US" smtClean="0"/>
              <a:pPr/>
              <a:t>27</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27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3819B3-91AE-4D6F-9190-2728294E5607}" type="slidenum">
              <a:rPr lang="en-US" smtClean="0"/>
              <a:pPr/>
              <a:t>28</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37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75392B-D57A-4304-8C1D-7A30E5A41B62}" type="slidenum">
              <a:rPr lang="en-US" smtClean="0"/>
              <a:pPr/>
              <a:t>29</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747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FC87FA-0F5D-4784-B671-7EA9FCFD2A1D}" type="slidenum">
              <a:rPr lang="en-US" smtClean="0"/>
              <a:pPr/>
              <a:t>30</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A5F3B3-6FE5-4A31-B4C3-D5FF2CEBAEC5}" type="slidenum">
              <a:rPr lang="en-US"/>
              <a:pPr/>
              <a:t>57</a:t>
            </a:fld>
            <a:endParaRPr lang="en-US"/>
          </a:p>
        </p:txBody>
      </p:sp>
      <p:sp>
        <p:nvSpPr>
          <p:cNvPr id="43010" name="Rectangle 2"/>
          <p:cNvSpPr>
            <a:spLocks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3011" name="Rectangle 3"/>
          <p:cNvSpPr>
            <a:spLocks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7A1A551-98BF-4A96-BED6-8490C5354685}" type="slidenum">
              <a:rPr lang="en-US" smtClean="0"/>
              <a:pPr/>
              <a:t>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C6A915-C1A8-46FC-BB34-D7D1AEFA7D87}" type="slidenum">
              <a:rPr lang="en-US" smtClean="0"/>
              <a:pPr/>
              <a:t>11</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8204D6-F97B-48CA-A695-A6B9CCFFCB19}" type="slidenum">
              <a:rPr lang="en-US" smtClean="0"/>
              <a:pPr/>
              <a:t>12</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2582E3-99EF-49EF-8B1F-73BD36A38D16}" type="slidenum">
              <a:rPr lang="en-US" smtClean="0"/>
              <a:pPr/>
              <a:t>13</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00434C-5EBA-4C1B-BD50-8F8F8ACD1A8A}" type="slidenum">
              <a:rPr lang="en-US" smtClean="0"/>
              <a:pPr/>
              <a:t>14</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F18E1F-C5C9-44F1-8656-D1008908F596}" type="slidenum">
              <a:rPr lang="en-US" smtClean="0"/>
              <a:pPr/>
              <a:t>15</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7AF6D7-5167-4304-956E-69073BB658C9}" type="slidenum">
              <a:rPr lang="en-US" smtClean="0"/>
              <a:pPr/>
              <a:t>16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035C28-B566-4CE3-B0B5-049FDD528E33}"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035C28-B566-4CE3-B0B5-049FDD528E33}"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035C28-B566-4CE3-B0B5-049FDD528E33}"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80F45CD6-DC13-4124-ADF9-4F7999DBAA5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035C28-B566-4CE3-B0B5-049FDD528E33}"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035C28-B566-4CE3-B0B5-049FDD528E33}"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035C28-B566-4CE3-B0B5-049FDD528E33}"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035C28-B566-4CE3-B0B5-049FDD528E33}" type="datetimeFigureOut">
              <a:rPr lang="en-US" smtClean="0"/>
              <a:t>4/7/2013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035C28-B566-4CE3-B0B5-049FDD528E33}" type="datetimeFigureOut">
              <a:rPr lang="en-US" smtClean="0"/>
              <a:t>4/7/2013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35C28-B566-4CE3-B0B5-049FDD528E33}" type="datetimeFigureOut">
              <a:rPr lang="en-US" smtClean="0"/>
              <a:t>4/7/2013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35C28-B566-4CE3-B0B5-049FDD528E33}"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035C28-B566-4CE3-B0B5-049FDD528E33}"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2EC66-1C8E-4F9F-97BC-9E75E307072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35C28-B566-4CE3-B0B5-049FDD528E33}" type="datetimeFigureOut">
              <a:rPr lang="en-US" smtClean="0"/>
              <a:t>4/7/2013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92EC66-1C8E-4F9F-97BC-9E75E30707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 Layer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Routing</a:t>
            </a:r>
            <a:endParaRPr lang="en-US" dirty="0"/>
          </a:p>
        </p:txBody>
      </p:sp>
      <p:sp>
        <p:nvSpPr>
          <p:cNvPr id="3" name="Content Placeholder 2"/>
          <p:cNvSpPr>
            <a:spLocks noGrp="1"/>
          </p:cNvSpPr>
          <p:nvPr>
            <p:ph idx="1"/>
          </p:nvPr>
        </p:nvSpPr>
        <p:spPr/>
        <p:txBody>
          <a:bodyPr/>
          <a:lstStyle/>
          <a:p>
            <a:r>
              <a:rPr lang="en-US" b="0" dirty="0" smtClean="0">
                <a:latin typeface="Times New Roman" pitchFamily="18" charset="0"/>
              </a:rPr>
              <a:t>The network layer has a specific duty: routing. Routing means determination of the partial or total path of a packet. As the Internet is a collection of networks (LANs, WANs, and MANs), the delivery of a packet from its source to its destination may be a combination of several deliveries: a source-to-router delivery, several router-to-router delivery, and finally a router-to-destination delivery.</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Routers</a:t>
            </a:r>
          </a:p>
        </p:txBody>
      </p:sp>
      <p:sp>
        <p:nvSpPr>
          <p:cNvPr id="13315" name="Rectangle 3"/>
          <p:cNvSpPr>
            <a:spLocks noGrp="1" noChangeArrowheads="1"/>
          </p:cNvSpPr>
          <p:nvPr>
            <p:ph type="body" idx="1"/>
          </p:nvPr>
        </p:nvSpPr>
        <p:spPr>
          <a:xfrm>
            <a:off x="1676400" y="1981200"/>
            <a:ext cx="7010400" cy="3200400"/>
          </a:xfrm>
        </p:spPr>
        <p:txBody>
          <a:bodyPr/>
          <a:lstStyle/>
          <a:p>
            <a:pPr eaLnBrk="1" hangingPunct="1">
              <a:lnSpc>
                <a:spcPct val="90000"/>
              </a:lnSpc>
            </a:pPr>
            <a:r>
              <a:rPr lang="en-US" smtClean="0"/>
              <a:t>A router is connected to at least two networks. </a:t>
            </a:r>
          </a:p>
          <a:p>
            <a:pPr eaLnBrk="1" hangingPunct="1">
              <a:lnSpc>
                <a:spcPct val="90000"/>
              </a:lnSpc>
            </a:pPr>
            <a:r>
              <a:rPr lang="en-US" smtClean="0"/>
              <a:t>A router creates and/or maintains a table, called a "routing table" that stores the best routes to network destinations.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Routers</a:t>
            </a:r>
          </a:p>
        </p:txBody>
      </p:sp>
      <p:sp>
        <p:nvSpPr>
          <p:cNvPr id="14339" name="Rectangle 3"/>
          <p:cNvSpPr>
            <a:spLocks noGrp="1" noChangeArrowheads="1"/>
          </p:cNvSpPr>
          <p:nvPr>
            <p:ph type="body" idx="1"/>
          </p:nvPr>
        </p:nvSpPr>
        <p:spPr>
          <a:xfrm>
            <a:off x="1676400" y="2057400"/>
            <a:ext cx="7010400" cy="2819400"/>
          </a:xfrm>
        </p:spPr>
        <p:txBody>
          <a:bodyPr/>
          <a:lstStyle/>
          <a:p>
            <a:pPr eaLnBrk="1" hangingPunct="1">
              <a:lnSpc>
                <a:spcPct val="90000"/>
              </a:lnSpc>
            </a:pPr>
            <a:r>
              <a:rPr lang="en-US" sz="2400" smtClean="0"/>
              <a:t>Routing is most commonly associated with the Internet Protocol, although other less-popular routed protocols continue in use. </a:t>
            </a:r>
          </a:p>
          <a:p>
            <a:pPr eaLnBrk="1" hangingPunct="1">
              <a:lnSpc>
                <a:spcPct val="90000"/>
              </a:lnSpc>
              <a:buFont typeface="Wingdings" pitchFamily="2" charset="2"/>
              <a:buNone/>
            </a:pPr>
            <a:r>
              <a:rPr lang="en-US" sz="2400"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Packet Switching</a:t>
            </a:r>
          </a:p>
        </p:txBody>
      </p:sp>
      <p:sp>
        <p:nvSpPr>
          <p:cNvPr id="15363" name="Content Placeholder 2"/>
          <p:cNvSpPr>
            <a:spLocks noGrp="1"/>
          </p:cNvSpPr>
          <p:nvPr>
            <p:ph idx="1"/>
          </p:nvPr>
        </p:nvSpPr>
        <p:spPr>
          <a:xfrm>
            <a:off x="1676400" y="1752600"/>
            <a:ext cx="7010400" cy="4267200"/>
          </a:xfrm>
        </p:spPr>
        <p:txBody>
          <a:bodyPr>
            <a:normAutofit fontScale="92500"/>
          </a:bodyPr>
          <a:lstStyle/>
          <a:p>
            <a:r>
              <a:rPr lang="en-US" smtClean="0"/>
              <a:t>Refers to protocols in which messages are divided into packets before they are sent. </a:t>
            </a:r>
          </a:p>
          <a:p>
            <a:r>
              <a:rPr lang="en-US" smtClean="0"/>
              <a:t>Each packet is then transmitted individually and can even follow different routes to its destination. </a:t>
            </a:r>
          </a:p>
          <a:p>
            <a:r>
              <a:rPr lang="en-US" smtClean="0"/>
              <a:t>Once all the packets forming a message arrive at the destination, they are recompiled into the original message. </a:t>
            </a:r>
          </a:p>
          <a:p>
            <a:endParaRPr lang="en-US" i="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Virtual circuits</a:t>
            </a:r>
          </a:p>
        </p:txBody>
      </p:sp>
      <p:sp>
        <p:nvSpPr>
          <p:cNvPr id="18435" name="Content Placeholder 2"/>
          <p:cNvSpPr>
            <a:spLocks noGrp="1"/>
          </p:cNvSpPr>
          <p:nvPr>
            <p:ph idx="1"/>
          </p:nvPr>
        </p:nvSpPr>
        <p:spPr/>
        <p:txBody>
          <a:bodyPr/>
          <a:lstStyle/>
          <a:p>
            <a:r>
              <a:rPr lang="en-US" smtClean="0"/>
              <a:t>A connection between two devices that acts as though it's a direct connection even though it may physically be circuitous. </a:t>
            </a:r>
          </a:p>
          <a:p>
            <a:r>
              <a:rPr lang="en-US" smtClean="0"/>
              <a:t>The term is used most frequently to describe connections between two hosts in a packet-switching network </a:t>
            </a:r>
            <a:endParaRPr lang="en-US" smtClean="0">
              <a:hlinkClick r:id="" action="ppaction://hlinkfile"/>
            </a:endParaRPr>
          </a:p>
          <a:p>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Switch</a:t>
            </a:r>
          </a:p>
        </p:txBody>
      </p:sp>
      <p:sp>
        <p:nvSpPr>
          <p:cNvPr id="19459" name="Rectangle 3"/>
          <p:cNvSpPr>
            <a:spLocks noGrp="1" noChangeArrowheads="1"/>
          </p:cNvSpPr>
          <p:nvPr>
            <p:ph type="body" idx="1"/>
          </p:nvPr>
        </p:nvSpPr>
        <p:spPr>
          <a:xfrm>
            <a:off x="1676400" y="1981200"/>
            <a:ext cx="7010400" cy="3581400"/>
          </a:xfrm>
        </p:spPr>
        <p:txBody>
          <a:bodyPr/>
          <a:lstStyle/>
          <a:p>
            <a:pPr eaLnBrk="1" hangingPunct="1">
              <a:lnSpc>
                <a:spcPct val="90000"/>
              </a:lnSpc>
            </a:pPr>
            <a:r>
              <a:rPr lang="en-US" smtClean="0"/>
              <a:t>A device that filters and forwards  packets between LAN segments. </a:t>
            </a:r>
          </a:p>
          <a:p>
            <a:pPr eaLnBrk="1" hangingPunct="1">
              <a:lnSpc>
                <a:spcPct val="90000"/>
              </a:lnSpc>
            </a:pPr>
            <a:r>
              <a:rPr lang="en-US" smtClean="0"/>
              <a:t>Switches operate at the data link layer (layer 2) and sometimes the network layer (layer 3) of the OSI model and therefore support any packet protocol.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IPv4</a:t>
            </a:r>
          </a:p>
        </p:txBody>
      </p:sp>
      <p:sp>
        <p:nvSpPr>
          <p:cNvPr id="22531" name="Rectangle 3"/>
          <p:cNvSpPr>
            <a:spLocks noGrp="1" noChangeArrowheads="1"/>
          </p:cNvSpPr>
          <p:nvPr>
            <p:ph type="body" idx="1"/>
          </p:nvPr>
        </p:nvSpPr>
        <p:spPr>
          <a:xfrm>
            <a:off x="1676400" y="1981200"/>
            <a:ext cx="7010400" cy="4038600"/>
          </a:xfrm>
        </p:spPr>
        <p:txBody>
          <a:bodyPr/>
          <a:lstStyle/>
          <a:p>
            <a:pPr eaLnBrk="1" hangingPunct="1">
              <a:lnSpc>
                <a:spcPct val="80000"/>
              </a:lnSpc>
            </a:pPr>
            <a:r>
              <a:rPr lang="en-US" sz="2400" smtClean="0"/>
              <a:t>IPv4 is version 4 of IP. It was the first version of the Internet Protocol to be widely deployed, and forms the basis for the current (as of 2004) Internet.</a:t>
            </a:r>
          </a:p>
          <a:p>
            <a:pPr eaLnBrk="1" hangingPunct="1"/>
            <a:r>
              <a:rPr lang="en-US" sz="2400" smtClean="0"/>
              <a:t>As the number of addresses available is consumed, an IPv4 address shortage  appears to be inevitable in the long run. </a:t>
            </a:r>
          </a:p>
          <a:p>
            <a:pPr eaLnBrk="1" hangingPunct="1">
              <a:lnSpc>
                <a:spcPct val="80000"/>
              </a:lnSpc>
            </a:pPr>
            <a:endParaRPr lang="en-US" sz="24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hangingPunct="1"/>
            <a:r>
              <a:rPr lang="en-US" sz="3500" smtClean="0"/>
              <a:t/>
            </a:r>
            <a:br>
              <a:rPr lang="en-US" sz="3500" smtClean="0"/>
            </a:br>
            <a:r>
              <a:rPr lang="en-US" sz="3500" smtClean="0"/>
              <a:t>IPv6</a:t>
            </a:r>
            <a:br>
              <a:rPr lang="en-US" sz="3500" smtClean="0"/>
            </a:br>
            <a:endParaRPr lang="en-US" sz="3500" smtClean="0"/>
          </a:p>
        </p:txBody>
      </p:sp>
      <p:sp>
        <p:nvSpPr>
          <p:cNvPr id="23555" name="Rectangle 3"/>
          <p:cNvSpPr>
            <a:spLocks noGrp="1" noChangeArrowheads="1"/>
          </p:cNvSpPr>
          <p:nvPr>
            <p:ph type="body" idx="1"/>
          </p:nvPr>
        </p:nvSpPr>
        <p:spPr>
          <a:xfrm>
            <a:off x="1676400" y="1981200"/>
            <a:ext cx="7010400" cy="3276600"/>
          </a:xfrm>
        </p:spPr>
        <p:txBody>
          <a:bodyPr/>
          <a:lstStyle/>
          <a:p>
            <a:pPr eaLnBrk="1" hangingPunct="1"/>
            <a:r>
              <a:rPr lang="en-US" b="1" smtClean="0"/>
              <a:t>IPv6</a:t>
            </a:r>
            <a:r>
              <a:rPr lang="en-US" smtClean="0"/>
              <a:t> is version 6 of the Internet Protocol. IPv6 is intended to replace the previous standard, IPv4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IPv6</a:t>
            </a:r>
          </a:p>
        </p:txBody>
      </p:sp>
      <p:sp>
        <p:nvSpPr>
          <p:cNvPr id="24579" name="Rectangle 3"/>
          <p:cNvSpPr>
            <a:spLocks noGrp="1" noChangeArrowheads="1"/>
          </p:cNvSpPr>
          <p:nvPr>
            <p:ph type="body" idx="1"/>
          </p:nvPr>
        </p:nvSpPr>
        <p:spPr/>
        <p:txBody>
          <a:bodyPr/>
          <a:lstStyle/>
          <a:p>
            <a:pPr eaLnBrk="1" hangingPunct="1"/>
            <a:r>
              <a:rPr lang="en-US" smtClean="0"/>
              <a:t>IPv6 is the second version of the Internet Protocol to be widely deployed, and is expected to form the basis for future expansion of the Internet. </a:t>
            </a:r>
          </a:p>
          <a:p>
            <a:pPr eaLnBrk="1" hangingPunct="1"/>
            <a:r>
              <a:rPr lang="en-US" smtClean="0"/>
              <a:t>The compelling reason behind the formation of IPv6 was lack of address space, especially in the heavily populated countries of Asia such as India and China.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IPv6</a:t>
            </a:r>
          </a:p>
        </p:txBody>
      </p:sp>
      <p:sp>
        <p:nvSpPr>
          <p:cNvPr id="25603" name="Rectangle 3"/>
          <p:cNvSpPr>
            <a:spLocks noGrp="1" noChangeArrowheads="1"/>
          </p:cNvSpPr>
          <p:nvPr>
            <p:ph type="body" idx="1"/>
          </p:nvPr>
        </p:nvSpPr>
        <p:spPr>
          <a:xfrm>
            <a:off x="1143000" y="1981200"/>
            <a:ext cx="7543800" cy="3581400"/>
          </a:xfrm>
        </p:spPr>
        <p:txBody>
          <a:bodyPr/>
          <a:lstStyle/>
          <a:p>
            <a:pPr eaLnBrk="1" hangingPunct="1"/>
            <a:r>
              <a:rPr lang="en-US" smtClean="0"/>
              <a:t>IPv6 addresses are 128 bits long normally written as eight groups of 4 hexadecimal digits each. </a:t>
            </a:r>
          </a:p>
          <a:p>
            <a:pPr lvl="1" eaLnBrk="1" hangingPunct="1"/>
            <a:r>
              <a:rPr lang="en-US" smtClean="0"/>
              <a:t>For example, </a:t>
            </a:r>
          </a:p>
          <a:p>
            <a:pPr eaLnBrk="1" hangingPunct="1"/>
            <a:r>
              <a:rPr lang="en-US" sz="2400" smtClean="0"/>
              <a:t>3ffe:6a88:85a3:08d3:1319:8a2e:0370:7344</a:t>
            </a:r>
          </a:p>
          <a:p>
            <a:pPr eaLnBrk="1" hangingPunct="1"/>
            <a:r>
              <a:rPr lang="en-US" sz="2400" smtClean="0"/>
              <a:t>2001:0db8:85a3:08d3:1319:8a2e:0370:7334 </a:t>
            </a:r>
            <a:r>
              <a:rPr lang="en-US"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The Network Layer</a:t>
            </a:r>
          </a:p>
        </p:txBody>
      </p:sp>
      <p:sp>
        <p:nvSpPr>
          <p:cNvPr id="5123" name="Rectangle 3"/>
          <p:cNvSpPr>
            <a:spLocks noGrp="1" noChangeArrowheads="1"/>
          </p:cNvSpPr>
          <p:nvPr>
            <p:ph type="body" idx="1"/>
          </p:nvPr>
        </p:nvSpPr>
        <p:spPr>
          <a:xfrm>
            <a:off x="1676400" y="1981200"/>
            <a:ext cx="7010400" cy="3429000"/>
          </a:xfrm>
        </p:spPr>
        <p:txBody>
          <a:bodyPr/>
          <a:lstStyle/>
          <a:p>
            <a:pPr eaLnBrk="1" hangingPunct="1"/>
            <a:r>
              <a:rPr lang="en-US" smtClean="0"/>
              <a:t>Layer 3 on the OSI reference model</a:t>
            </a:r>
          </a:p>
          <a:p>
            <a:pPr eaLnBrk="1" hangingPunct="1"/>
            <a:r>
              <a:rPr lang="en-US" smtClean="0"/>
              <a:t>The layer at which routing occurs</a:t>
            </a:r>
          </a:p>
          <a:p>
            <a:pPr eaLnBrk="1" hangingPunct="1"/>
            <a:r>
              <a:rPr lang="en-US" smtClean="0"/>
              <a:t>Responds to service requests from the transport layer and issues service requests to the data link layer.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447800" y="381000"/>
            <a:ext cx="6816725" cy="1295400"/>
          </a:xfrm>
        </p:spPr>
        <p:txBody>
          <a:bodyPr/>
          <a:lstStyle/>
          <a:p>
            <a:r>
              <a:rPr lang="en-US" sz="3000" b="1" i="1" smtClean="0"/>
              <a:t>Routable and Nonroutable Protocols within the Network Layer</a:t>
            </a:r>
          </a:p>
        </p:txBody>
      </p:sp>
      <p:sp>
        <p:nvSpPr>
          <p:cNvPr id="26627" name="Rectangle 3"/>
          <p:cNvSpPr>
            <a:spLocks noGrp="1" noChangeArrowheads="1"/>
          </p:cNvSpPr>
          <p:nvPr>
            <p:ph type="body" idx="1"/>
          </p:nvPr>
        </p:nvSpPr>
        <p:spPr>
          <a:xfrm>
            <a:off x="1676400" y="1981200"/>
            <a:ext cx="7010400" cy="3581400"/>
          </a:xfrm>
        </p:spPr>
        <p:txBody>
          <a:bodyPr/>
          <a:lstStyle/>
          <a:p>
            <a:pPr>
              <a:lnSpc>
                <a:spcPct val="90000"/>
              </a:lnSpc>
            </a:pPr>
            <a:r>
              <a:rPr lang="en-US" sz="2600" smtClean="0"/>
              <a:t>An important difference between protocols is their ability to be routed. </a:t>
            </a:r>
          </a:p>
          <a:p>
            <a:pPr>
              <a:lnSpc>
                <a:spcPct val="90000"/>
              </a:lnSpc>
            </a:pPr>
            <a:r>
              <a:rPr lang="en-US" sz="2600" smtClean="0"/>
              <a:t>A protocol that is </a:t>
            </a:r>
            <a:r>
              <a:rPr lang="en-US" sz="2600" i="1" smtClean="0"/>
              <a:t>routable</a:t>
            </a:r>
            <a:r>
              <a:rPr lang="en-US" sz="2600" smtClean="0"/>
              <a:t> can have packets transferred across a router. </a:t>
            </a:r>
          </a:p>
          <a:p>
            <a:pPr>
              <a:lnSpc>
                <a:spcPct val="90000"/>
              </a:lnSpc>
            </a:pPr>
            <a:r>
              <a:rPr lang="en-US" sz="2600" smtClean="0"/>
              <a:t>Routable protocols require additional information be included in the packet header for routing purposes; for example, a time to live field (TTL)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905000" y="457200"/>
            <a:ext cx="2438400" cy="914400"/>
          </a:xfrm>
        </p:spPr>
        <p:txBody>
          <a:bodyPr/>
          <a:lstStyle/>
          <a:p>
            <a:r>
              <a:rPr lang="en-US" b="1" smtClean="0"/>
              <a:t>TCP/IP</a:t>
            </a:r>
          </a:p>
        </p:txBody>
      </p:sp>
      <p:sp>
        <p:nvSpPr>
          <p:cNvPr id="27651" name="Rectangle 3"/>
          <p:cNvSpPr>
            <a:spLocks noGrp="1" noChangeArrowheads="1"/>
          </p:cNvSpPr>
          <p:nvPr>
            <p:ph type="body" idx="1"/>
          </p:nvPr>
        </p:nvSpPr>
        <p:spPr>
          <a:xfrm>
            <a:off x="566738" y="1752600"/>
            <a:ext cx="8001000" cy="4495800"/>
          </a:xfrm>
        </p:spPr>
        <p:txBody>
          <a:bodyPr>
            <a:normAutofit fontScale="92500"/>
          </a:bodyPr>
          <a:lstStyle/>
          <a:p>
            <a:pPr>
              <a:lnSpc>
                <a:spcPct val="90000"/>
              </a:lnSpc>
            </a:pPr>
            <a:r>
              <a:rPr lang="en-US" i="1" smtClean="0"/>
              <a:t>TCP/IP (Transmission Control Protocol/Internet Protocol)</a:t>
            </a:r>
            <a:r>
              <a:rPr lang="en-US" smtClean="0"/>
              <a:t> is the most common protocol used today. </a:t>
            </a:r>
          </a:p>
          <a:p>
            <a:pPr>
              <a:lnSpc>
                <a:spcPct val="90000"/>
              </a:lnSpc>
            </a:pPr>
            <a:r>
              <a:rPr lang="en-US" smtClean="0"/>
              <a:t>TCP/IP, a routable protocol, is very robust and is commonly associated with UNIX systems. </a:t>
            </a:r>
          </a:p>
          <a:p>
            <a:pPr>
              <a:lnSpc>
                <a:spcPct val="90000"/>
              </a:lnSpc>
            </a:pPr>
            <a:r>
              <a:rPr lang="en-US" smtClean="0"/>
              <a:t>TCP/IP was originally designed in the 1970s to be used by the Defense Advanced Research Projects Agency (DARPA) and the Department of Defense (DOD) to connect systems across the country. </a:t>
            </a:r>
          </a:p>
          <a:p>
            <a:pPr>
              <a:lnSpc>
                <a:spcPct val="90000"/>
              </a:lnSpc>
            </a:pPr>
            <a:endParaRPr lang="en-US" sz="22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mtClean="0"/>
              <a:t>TCP/IP</a:t>
            </a:r>
          </a:p>
        </p:txBody>
      </p:sp>
      <p:sp>
        <p:nvSpPr>
          <p:cNvPr id="28675" name="Rectangle 3"/>
          <p:cNvSpPr>
            <a:spLocks noGrp="1" noChangeArrowheads="1"/>
          </p:cNvSpPr>
          <p:nvPr>
            <p:ph type="body" idx="1"/>
          </p:nvPr>
        </p:nvSpPr>
        <p:spPr>
          <a:xfrm>
            <a:off x="1676400" y="1981200"/>
            <a:ext cx="7010400" cy="3429000"/>
          </a:xfrm>
        </p:spPr>
        <p:txBody>
          <a:bodyPr/>
          <a:lstStyle/>
          <a:p>
            <a:r>
              <a:rPr lang="en-US" smtClean="0"/>
              <a:t>Only IP of the TCP/IP protocol resides in the Network Layer. </a:t>
            </a:r>
          </a:p>
          <a:p>
            <a:r>
              <a:rPr lang="en-US" smtClean="0"/>
              <a:t>The TCP portion of the protocol is part of the Transport Layer</a:t>
            </a:r>
          </a:p>
          <a:p>
            <a:r>
              <a:rPr lang="en-US" smtClean="0"/>
              <a:t>TCP is connection oriented</a:t>
            </a:r>
          </a:p>
          <a:p>
            <a:r>
              <a:rPr lang="en-US" smtClean="0"/>
              <a:t>IP is connectionless</a:t>
            </a:r>
          </a:p>
          <a:p>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057400" y="685800"/>
            <a:ext cx="4378325" cy="762000"/>
          </a:xfrm>
        </p:spPr>
        <p:txBody>
          <a:bodyPr/>
          <a:lstStyle/>
          <a:p>
            <a:r>
              <a:rPr lang="en-US" b="1" smtClean="0"/>
              <a:t>IPX/SPX</a:t>
            </a:r>
          </a:p>
        </p:txBody>
      </p:sp>
      <p:sp>
        <p:nvSpPr>
          <p:cNvPr id="29699" name="Rectangle 3"/>
          <p:cNvSpPr>
            <a:spLocks noGrp="1" noChangeArrowheads="1"/>
          </p:cNvSpPr>
          <p:nvPr>
            <p:ph type="body" idx="1"/>
          </p:nvPr>
        </p:nvSpPr>
        <p:spPr/>
        <p:txBody>
          <a:bodyPr/>
          <a:lstStyle/>
          <a:p>
            <a:pPr>
              <a:lnSpc>
                <a:spcPct val="90000"/>
              </a:lnSpc>
            </a:pPr>
            <a:r>
              <a:rPr lang="en-US" sz="2400" i="1" smtClean="0"/>
              <a:t>IPX/SPX (Internetwork Packet Exchange/Sequenced Packet Exchange)</a:t>
            </a:r>
            <a:r>
              <a:rPr lang="en-US" sz="2400" smtClean="0"/>
              <a:t> is the protocol most commonly used with Novell NetWare. </a:t>
            </a:r>
          </a:p>
          <a:p>
            <a:pPr>
              <a:lnSpc>
                <a:spcPct val="90000"/>
              </a:lnSpc>
            </a:pPr>
            <a:r>
              <a:rPr lang="en-US" sz="2400" smtClean="0"/>
              <a:t>IPX/SPX, a routable protocol, is a very fast and highly established protocol, but it is not used on the Internet. </a:t>
            </a:r>
          </a:p>
          <a:p>
            <a:pPr>
              <a:lnSpc>
                <a:spcPct val="90000"/>
              </a:lnSpc>
            </a:pPr>
            <a:r>
              <a:rPr lang="en-US" sz="2400" smtClean="0"/>
              <a:t>The protocol IPX/SPX/NWLink was written by Microsoft and is fully compatible with the Novell protocol.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133600" y="533400"/>
            <a:ext cx="2286000" cy="1295400"/>
          </a:xfrm>
        </p:spPr>
        <p:txBody>
          <a:bodyPr/>
          <a:lstStyle/>
          <a:p>
            <a:r>
              <a:rPr lang="en-US" smtClean="0"/>
              <a:t>IPX/SPX</a:t>
            </a:r>
          </a:p>
        </p:txBody>
      </p:sp>
      <p:sp>
        <p:nvSpPr>
          <p:cNvPr id="30723" name="Rectangle 3"/>
          <p:cNvSpPr>
            <a:spLocks noGrp="1" noChangeArrowheads="1"/>
          </p:cNvSpPr>
          <p:nvPr>
            <p:ph type="body" idx="1"/>
          </p:nvPr>
        </p:nvSpPr>
        <p:spPr>
          <a:xfrm>
            <a:off x="1676400" y="1981200"/>
            <a:ext cx="7010400" cy="2590800"/>
          </a:xfrm>
        </p:spPr>
        <p:txBody>
          <a:bodyPr/>
          <a:lstStyle/>
          <a:p>
            <a:r>
              <a:rPr lang="en-US" smtClean="0"/>
              <a:t>Only IPX of the IPX/SPX protocol resides in the Network Layer. </a:t>
            </a:r>
          </a:p>
          <a:p>
            <a:r>
              <a:rPr lang="en-US" smtClean="0"/>
              <a:t>The SPX portion of the protocol is part of the Transport Layer.</a:t>
            </a:r>
          </a:p>
          <a:p>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133600" y="533400"/>
            <a:ext cx="3006725" cy="914400"/>
          </a:xfrm>
        </p:spPr>
        <p:txBody>
          <a:bodyPr/>
          <a:lstStyle/>
          <a:p>
            <a:r>
              <a:rPr lang="en-US" b="1" smtClean="0"/>
              <a:t>AppleTalk</a:t>
            </a:r>
          </a:p>
        </p:txBody>
      </p:sp>
      <p:sp>
        <p:nvSpPr>
          <p:cNvPr id="31747" name="Rectangle 3"/>
          <p:cNvSpPr>
            <a:spLocks noGrp="1" noChangeArrowheads="1"/>
          </p:cNvSpPr>
          <p:nvPr>
            <p:ph type="body" idx="1"/>
          </p:nvPr>
        </p:nvSpPr>
        <p:spPr/>
        <p:txBody>
          <a:bodyPr/>
          <a:lstStyle/>
          <a:p>
            <a:r>
              <a:rPr lang="en-US" smtClean="0"/>
              <a:t>AppleTalk is the proprietary protocol developed by Apple Computer. </a:t>
            </a:r>
          </a:p>
          <a:p>
            <a:r>
              <a:rPr lang="en-US" smtClean="0"/>
              <a:t>AppleTalk is rarely found in network environments where Apple Computers are not present. </a:t>
            </a:r>
          </a:p>
          <a:p>
            <a:r>
              <a:rPr lang="en-US" smtClean="0"/>
              <a:t>AppleTalk is a routable protocol.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0" y="457200"/>
            <a:ext cx="2549525" cy="762000"/>
          </a:xfrm>
        </p:spPr>
        <p:txBody>
          <a:bodyPr/>
          <a:lstStyle/>
          <a:p>
            <a:r>
              <a:rPr lang="en-US" b="1" smtClean="0"/>
              <a:t>NetBEUI</a:t>
            </a:r>
          </a:p>
        </p:txBody>
      </p:sp>
      <p:sp>
        <p:nvSpPr>
          <p:cNvPr id="32771" name="Rectangle 3"/>
          <p:cNvSpPr>
            <a:spLocks noGrp="1" noChangeArrowheads="1"/>
          </p:cNvSpPr>
          <p:nvPr>
            <p:ph type="body" idx="1"/>
          </p:nvPr>
        </p:nvSpPr>
        <p:spPr>
          <a:xfrm>
            <a:off x="685800" y="2057400"/>
            <a:ext cx="8001000" cy="3733800"/>
          </a:xfrm>
        </p:spPr>
        <p:txBody>
          <a:bodyPr/>
          <a:lstStyle/>
          <a:p>
            <a:pPr>
              <a:lnSpc>
                <a:spcPct val="90000"/>
              </a:lnSpc>
            </a:pPr>
            <a:r>
              <a:rPr lang="en-US" sz="2400" i="1" smtClean="0"/>
              <a:t>NetBEUI (NetBIOS Extended User Interface)</a:t>
            </a:r>
            <a:r>
              <a:rPr lang="en-US" sz="2400" smtClean="0"/>
              <a:t> is a transport protocol commonly found in smaller networks. </a:t>
            </a:r>
          </a:p>
          <a:p>
            <a:pPr>
              <a:lnSpc>
                <a:spcPct val="90000"/>
              </a:lnSpc>
            </a:pPr>
            <a:r>
              <a:rPr lang="en-US" sz="2400" smtClean="0"/>
              <a:t>NetBEUI will become less used in the future because it is not a routable protocol. </a:t>
            </a:r>
          </a:p>
          <a:p>
            <a:pPr>
              <a:lnSpc>
                <a:spcPct val="90000"/>
              </a:lnSpc>
            </a:pPr>
            <a:r>
              <a:rPr lang="en-US" sz="2400" smtClean="0"/>
              <a:t>NetBEUI is an extremely quick protocol with little overhead because of its inability to route packets.</a:t>
            </a:r>
          </a:p>
          <a:p>
            <a:pPr>
              <a:lnSpc>
                <a:spcPct val="90000"/>
              </a:lnSpc>
            </a:pPr>
            <a:r>
              <a:rPr lang="en-US" sz="2400" smtClean="0"/>
              <a:t> NetBEUI is also very easy to configure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676400" y="533400"/>
            <a:ext cx="7010400" cy="1295400"/>
          </a:xfrm>
        </p:spPr>
        <p:txBody>
          <a:bodyPr/>
          <a:lstStyle/>
          <a:p>
            <a:pPr eaLnBrk="1" hangingPunct="1"/>
            <a:r>
              <a:rPr lang="en-US" b="1" i="1" smtClean="0"/>
              <a:t>Static and Dynamic Routing</a:t>
            </a:r>
          </a:p>
        </p:txBody>
      </p:sp>
      <p:sp>
        <p:nvSpPr>
          <p:cNvPr id="33795" name="Rectangle 3"/>
          <p:cNvSpPr>
            <a:spLocks noGrp="1" noChangeArrowheads="1"/>
          </p:cNvSpPr>
          <p:nvPr>
            <p:ph type="body" idx="1"/>
          </p:nvPr>
        </p:nvSpPr>
        <p:spPr>
          <a:xfrm>
            <a:off x="609600" y="2057400"/>
            <a:ext cx="8001000" cy="3733800"/>
          </a:xfrm>
        </p:spPr>
        <p:txBody>
          <a:bodyPr/>
          <a:lstStyle/>
          <a:p>
            <a:pPr eaLnBrk="1" hangingPunct="1">
              <a:lnSpc>
                <a:spcPct val="90000"/>
              </a:lnSpc>
            </a:pPr>
            <a:r>
              <a:rPr lang="en-US" sz="2600" smtClean="0"/>
              <a:t>Static routing consists of adding, maintaining, and deleting routes of the network routing devices by the network administrator. </a:t>
            </a:r>
          </a:p>
          <a:p>
            <a:pPr eaLnBrk="1" hangingPunct="1">
              <a:lnSpc>
                <a:spcPct val="90000"/>
              </a:lnSpc>
            </a:pPr>
            <a:r>
              <a:rPr lang="en-US" sz="2600" smtClean="0"/>
              <a:t>Early routers had to be programmed with exactly which networks they could route between which interfaces, especially if there were many network interfaces. </a:t>
            </a:r>
          </a:p>
          <a:p>
            <a:pPr eaLnBrk="1" hangingPunct="1">
              <a:lnSpc>
                <a:spcPct val="90000"/>
              </a:lnSpc>
            </a:pPr>
            <a:r>
              <a:rPr lang="en-US" sz="2400" smtClean="0"/>
              <a:t>For medium to large networks, this can be nearly impossible. </a:t>
            </a:r>
          </a:p>
          <a:p>
            <a:pPr eaLnBrk="1" hangingPunct="1">
              <a:lnSpc>
                <a:spcPct val="90000"/>
              </a:lnSpc>
            </a:pPr>
            <a:endParaRPr lang="en-US" sz="26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Dynamic routing</a:t>
            </a:r>
          </a:p>
        </p:txBody>
      </p:sp>
      <p:sp>
        <p:nvSpPr>
          <p:cNvPr id="34819" name="Rectangle 3"/>
          <p:cNvSpPr>
            <a:spLocks noGrp="1" noChangeArrowheads="1"/>
          </p:cNvSpPr>
          <p:nvPr>
            <p:ph type="body" idx="1"/>
          </p:nvPr>
        </p:nvSpPr>
        <p:spPr/>
        <p:txBody>
          <a:bodyPr/>
          <a:lstStyle/>
          <a:p>
            <a:pPr eaLnBrk="1" hangingPunct="1"/>
            <a:r>
              <a:rPr lang="en-US" sz="2600" smtClean="0"/>
              <a:t>Dynamic routing does not require the network administrator to edit complex routing tables in order to communicate with other networks or segments. </a:t>
            </a:r>
          </a:p>
          <a:p>
            <a:pPr eaLnBrk="1" hangingPunct="1"/>
            <a:r>
              <a:rPr lang="en-US" sz="2600" smtClean="0"/>
              <a:t>These routers communicate with each other using a powerful routing protocol such as Routing Information Protocol (RIP) or Open Shortest Path First (OSPF).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3400" b="1" smtClean="0"/>
              <a:t>Comparing Static and Dynamic Routing</a:t>
            </a:r>
          </a:p>
        </p:txBody>
      </p:sp>
      <p:sp>
        <p:nvSpPr>
          <p:cNvPr id="35843" name="Rectangle 3"/>
          <p:cNvSpPr>
            <a:spLocks noGrp="1" noChangeArrowheads="1"/>
          </p:cNvSpPr>
          <p:nvPr>
            <p:ph type="body" idx="1"/>
          </p:nvPr>
        </p:nvSpPr>
        <p:spPr>
          <a:xfrm>
            <a:off x="1676400" y="1981200"/>
            <a:ext cx="7010400" cy="3352800"/>
          </a:xfrm>
        </p:spPr>
        <p:txBody>
          <a:bodyPr/>
          <a:lstStyle/>
          <a:p>
            <a:pPr eaLnBrk="1" hangingPunct="1"/>
            <a:r>
              <a:rPr lang="en-US" smtClean="0"/>
              <a:t>With just two networks, the static routing setup is the more appropriate. </a:t>
            </a:r>
          </a:p>
          <a:p>
            <a:pPr eaLnBrk="1" hangingPunct="1"/>
            <a:r>
              <a:rPr lang="en-US" smtClean="0"/>
              <a:t>If your network has several parallel networks, dynamic routing would be easier to set up.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018C35E0-3A36-4D49-A1EA-390C5412CDC7}" type="slidenum">
              <a:rPr lang="en-US"/>
              <a:pPr/>
              <a:t>3</a:t>
            </a:fld>
            <a:endParaRPr lang="en-US"/>
          </a:p>
        </p:txBody>
      </p:sp>
      <p:sp>
        <p:nvSpPr>
          <p:cNvPr id="3074" name="Rectangle 2"/>
          <p:cNvSpPr>
            <a:spLocks noGrp="1" noChangeArrowheads="1"/>
          </p:cNvSpPr>
          <p:nvPr>
            <p:ph type="title"/>
          </p:nvPr>
        </p:nvSpPr>
        <p:spPr/>
        <p:txBody>
          <a:bodyPr/>
          <a:lstStyle/>
          <a:p>
            <a:r>
              <a:rPr lang="en-US">
                <a:solidFill>
                  <a:srgbClr val="000099"/>
                </a:solidFill>
              </a:rPr>
              <a:t>Network Layer</a:t>
            </a:r>
          </a:p>
        </p:txBody>
      </p:sp>
      <p:sp>
        <p:nvSpPr>
          <p:cNvPr id="3075" name="Rectangle 3"/>
          <p:cNvSpPr>
            <a:spLocks noGrp="1" noChangeArrowheads="1"/>
          </p:cNvSpPr>
          <p:nvPr>
            <p:ph type="body" idx="1"/>
          </p:nvPr>
        </p:nvSpPr>
        <p:spPr/>
        <p:txBody>
          <a:bodyPr/>
          <a:lstStyle/>
          <a:p>
            <a:pPr>
              <a:lnSpc>
                <a:spcPct val="90000"/>
              </a:lnSpc>
            </a:pPr>
            <a:r>
              <a:rPr lang="en-US" sz="2800"/>
              <a:t>Concerned with getting packets from source to destination.</a:t>
            </a:r>
          </a:p>
          <a:p>
            <a:pPr>
              <a:lnSpc>
                <a:spcPct val="90000"/>
              </a:lnSpc>
            </a:pPr>
            <a:r>
              <a:rPr lang="en-US" sz="2800"/>
              <a:t>The network layer must know the topology of the subnet and choose appropriate paths through it.</a:t>
            </a:r>
          </a:p>
          <a:p>
            <a:pPr>
              <a:lnSpc>
                <a:spcPct val="90000"/>
              </a:lnSpc>
            </a:pPr>
            <a:r>
              <a:rPr lang="en-US" sz="2800"/>
              <a:t>When source and destination are in </a:t>
            </a:r>
            <a:r>
              <a:rPr lang="en-US" sz="2800" i="1"/>
              <a:t>different networks,</a:t>
            </a:r>
            <a:r>
              <a:rPr lang="en-US" sz="2800"/>
              <a:t> the network layer </a:t>
            </a:r>
            <a:r>
              <a:rPr lang="en-US" sz="2800" b="1"/>
              <a:t>(IP)</a:t>
            </a:r>
            <a:r>
              <a:rPr lang="en-US" sz="2800"/>
              <a:t> must deal with these differences.</a:t>
            </a:r>
          </a:p>
          <a:p>
            <a:pPr>
              <a:lnSpc>
                <a:spcPct val="90000"/>
              </a:lnSpc>
              <a:buClr>
                <a:srgbClr val="A50021"/>
              </a:buClr>
              <a:buFontTx/>
              <a:buChar char="*"/>
            </a:pPr>
            <a:r>
              <a:rPr lang="en-US" sz="2800" b="1">
                <a:solidFill>
                  <a:srgbClr val="A50021"/>
                </a:solidFill>
              </a:rPr>
              <a:t>Key issue: </a:t>
            </a:r>
            <a:r>
              <a:rPr lang="en-US" sz="2800" i="1">
                <a:solidFill>
                  <a:srgbClr val="A50021"/>
                </a:solidFill>
              </a:rPr>
              <a:t>what service does the network layer provide to the transport layer </a:t>
            </a:r>
            <a:r>
              <a:rPr lang="en-US" sz="2800">
                <a:solidFill>
                  <a:srgbClr val="A50021"/>
                </a:solidFill>
              </a:rPr>
              <a:t>(connection-oriented or connectionless).</a:t>
            </a:r>
            <a:r>
              <a:rPr lang="en-US" sz="2800" i="1"/>
              <a:t>  </a:t>
            </a:r>
            <a:endParaRPr lang="en-US" sz="28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z="3400" b="1" i="1" smtClean="0"/>
              <a:t>Default Gateways</a:t>
            </a:r>
          </a:p>
        </p:txBody>
      </p:sp>
      <p:sp>
        <p:nvSpPr>
          <p:cNvPr id="36867" name="Rectangle 3"/>
          <p:cNvSpPr>
            <a:spLocks noGrp="1" noChangeArrowheads="1"/>
          </p:cNvSpPr>
          <p:nvPr>
            <p:ph type="body" idx="1"/>
          </p:nvPr>
        </p:nvSpPr>
        <p:spPr/>
        <p:txBody>
          <a:bodyPr/>
          <a:lstStyle/>
          <a:p>
            <a:pPr eaLnBrk="1" hangingPunct="1"/>
            <a:r>
              <a:rPr lang="en-US" sz="2600" smtClean="0"/>
              <a:t>The default gateway is specified on each computer, and sends the packet to the first router. </a:t>
            </a:r>
          </a:p>
          <a:p>
            <a:pPr eaLnBrk="1" hangingPunct="1"/>
            <a:r>
              <a:rPr lang="en-US" sz="2600" smtClean="0"/>
              <a:t>When the packet hits this first router, the router must determine if the destination computer is on the local network, or send the packet to the next router that will get the packet to its destination.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AA6E4D19-456C-4C82-9113-84FF0EEA689C}" type="slidenum">
              <a:rPr lang="en-US"/>
              <a:pPr/>
              <a:t>31</a:t>
            </a:fld>
            <a:endParaRPr lang="en-US"/>
          </a:p>
        </p:txBody>
      </p:sp>
      <p:sp>
        <p:nvSpPr>
          <p:cNvPr id="34818" name="Rectangle 1026"/>
          <p:cNvSpPr>
            <a:spLocks noGrp="1" noChangeArrowheads="1"/>
          </p:cNvSpPr>
          <p:nvPr>
            <p:ph type="title"/>
          </p:nvPr>
        </p:nvSpPr>
        <p:spPr>
          <a:xfrm>
            <a:off x="685800" y="228600"/>
            <a:ext cx="7772400" cy="914400"/>
          </a:xfrm>
        </p:spPr>
        <p:txBody>
          <a:bodyPr/>
          <a:lstStyle/>
          <a:p>
            <a:r>
              <a:rPr lang="en-US">
                <a:solidFill>
                  <a:srgbClr val="0033CC"/>
                </a:solidFill>
              </a:rPr>
              <a:t>Routing</a:t>
            </a:r>
          </a:p>
        </p:txBody>
      </p:sp>
      <p:sp>
        <p:nvSpPr>
          <p:cNvPr id="34819" name="Rectangle 1027"/>
          <p:cNvSpPr>
            <a:spLocks noGrp="1" noChangeArrowheads="1"/>
          </p:cNvSpPr>
          <p:nvPr>
            <p:ph type="body" idx="1"/>
          </p:nvPr>
        </p:nvSpPr>
        <p:spPr>
          <a:xfrm>
            <a:off x="609600" y="1268413"/>
            <a:ext cx="8153400" cy="4752975"/>
          </a:xfrm>
        </p:spPr>
        <p:txBody>
          <a:bodyPr/>
          <a:lstStyle/>
          <a:p>
            <a:pPr>
              <a:buFontTx/>
              <a:buNone/>
            </a:pPr>
            <a:r>
              <a:rPr lang="en-US" b="1">
                <a:solidFill>
                  <a:srgbClr val="0033CC"/>
                </a:solidFill>
                <a:latin typeface="Comic Sans MS" pitchFamily="66" charset="0"/>
              </a:rPr>
              <a:t>Routing algorithm</a:t>
            </a:r>
            <a:r>
              <a:rPr lang="en-US">
                <a:solidFill>
                  <a:srgbClr val="0033CC"/>
                </a:solidFill>
                <a:latin typeface="Comic Sans MS" pitchFamily="66" charset="0"/>
              </a:rPr>
              <a:t>::</a:t>
            </a:r>
            <a:r>
              <a:rPr lang="en-US"/>
              <a:t> that part of the Network Layer responsible for deciding  on which output line to transmit an incoming packet.</a:t>
            </a:r>
          </a:p>
          <a:p>
            <a:pPr>
              <a:buFontTx/>
              <a:buBlip>
                <a:blip r:embed="rId2"/>
              </a:buBlip>
            </a:pPr>
            <a:r>
              <a:rPr lang="en-US"/>
              <a:t> Remember: For virtual circuit subnets the routing decision is made ONLY at set up.</a:t>
            </a:r>
          </a:p>
          <a:p>
            <a:pPr>
              <a:buFontTx/>
              <a:buNone/>
            </a:pPr>
            <a:r>
              <a:rPr lang="en-US" b="1">
                <a:solidFill>
                  <a:srgbClr val="663300"/>
                </a:solidFill>
              </a:rPr>
              <a:t>Algorithm  properties</a:t>
            </a:r>
            <a:r>
              <a:rPr lang="en-US">
                <a:solidFill>
                  <a:srgbClr val="663300"/>
                </a:solidFill>
              </a:rPr>
              <a:t>:: </a:t>
            </a:r>
            <a:r>
              <a:rPr lang="en-US"/>
              <a:t>correctness, simplicity, robustness, stability, fairness, optimality, and scalability.</a:t>
            </a:r>
            <a:endParaRPr lang="en-US">
              <a:solidFill>
                <a:srgbClr val="6633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en-US"/>
              <a:t>Computer Networks: Routing</a:t>
            </a:r>
          </a:p>
        </p:txBody>
      </p:sp>
      <p:sp>
        <p:nvSpPr>
          <p:cNvPr id="7" name="Slide Number Placeholder 6"/>
          <p:cNvSpPr>
            <a:spLocks noGrp="1"/>
          </p:cNvSpPr>
          <p:nvPr>
            <p:ph type="sldNum" sz="quarter" idx="12"/>
          </p:nvPr>
        </p:nvSpPr>
        <p:spPr/>
        <p:txBody>
          <a:bodyPr/>
          <a:lstStyle/>
          <a:p>
            <a:fld id="{CCC292D5-AAD7-4AAE-9005-41D92B859E2C}" type="slidenum">
              <a:rPr lang="en-US"/>
              <a:pPr/>
              <a:t>32</a:t>
            </a:fld>
            <a:endParaRPr lang="en-US"/>
          </a:p>
        </p:txBody>
      </p:sp>
      <p:sp>
        <p:nvSpPr>
          <p:cNvPr id="49154" name="Rectangle 2050"/>
          <p:cNvSpPr>
            <a:spLocks noGrp="1" noChangeArrowheads="1"/>
          </p:cNvSpPr>
          <p:nvPr>
            <p:ph type="title"/>
          </p:nvPr>
        </p:nvSpPr>
        <p:spPr/>
        <p:txBody>
          <a:bodyPr/>
          <a:lstStyle/>
          <a:p>
            <a:r>
              <a:rPr lang="en-US">
                <a:solidFill>
                  <a:srgbClr val="000099"/>
                </a:solidFill>
              </a:rPr>
              <a:t>Routing Classification</a:t>
            </a:r>
          </a:p>
        </p:txBody>
      </p:sp>
      <p:sp>
        <p:nvSpPr>
          <p:cNvPr id="49155" name="Rectangle 2051"/>
          <p:cNvSpPr>
            <a:spLocks noGrp="1" noChangeArrowheads="1"/>
          </p:cNvSpPr>
          <p:nvPr>
            <p:ph type="body" sz="half" idx="1"/>
          </p:nvPr>
        </p:nvSpPr>
        <p:spPr>
          <a:xfrm>
            <a:off x="381000" y="1773238"/>
            <a:ext cx="4114800" cy="4170362"/>
          </a:xfrm>
          <a:noFill/>
          <a:ln w="19050">
            <a:solidFill>
              <a:srgbClr val="FF0000"/>
            </a:solidFill>
          </a:ln>
        </p:spPr>
        <p:txBody>
          <a:bodyPr/>
          <a:lstStyle/>
          <a:p>
            <a:pPr marL="533400" indent="-533400">
              <a:buFontTx/>
              <a:buNone/>
            </a:pPr>
            <a:r>
              <a:rPr lang="en-US" b="1">
                <a:solidFill>
                  <a:srgbClr val="990000"/>
                </a:solidFill>
              </a:rPr>
              <a:t>Adaptive Routing</a:t>
            </a:r>
          </a:p>
          <a:p>
            <a:pPr marL="533400" indent="-533400"/>
            <a:r>
              <a:rPr lang="en-US" sz="2000">
                <a:solidFill>
                  <a:srgbClr val="990000"/>
                </a:solidFill>
              </a:rPr>
              <a:t>based on current measurements</a:t>
            </a:r>
          </a:p>
          <a:p>
            <a:pPr marL="533400" indent="-533400">
              <a:buFontTx/>
              <a:buNone/>
            </a:pPr>
            <a:r>
              <a:rPr lang="en-US" sz="2000">
                <a:solidFill>
                  <a:srgbClr val="990000"/>
                </a:solidFill>
              </a:rPr>
              <a:t>	of traffic and/or topology.</a:t>
            </a:r>
          </a:p>
          <a:p>
            <a:pPr marL="533400" indent="-533400">
              <a:buFontTx/>
              <a:buNone/>
            </a:pPr>
            <a:endParaRPr lang="en-US" sz="2000">
              <a:solidFill>
                <a:srgbClr val="990000"/>
              </a:solidFill>
            </a:endParaRPr>
          </a:p>
          <a:p>
            <a:pPr marL="533400" indent="-533400">
              <a:buFontTx/>
              <a:buNone/>
            </a:pPr>
            <a:r>
              <a:rPr lang="en-US" sz="3200"/>
              <a:t>1.      centralized</a:t>
            </a:r>
          </a:p>
          <a:p>
            <a:pPr marL="533400" indent="-533400">
              <a:buFontTx/>
              <a:buNone/>
            </a:pPr>
            <a:r>
              <a:rPr lang="en-US" sz="3200"/>
              <a:t>2.      isolated</a:t>
            </a:r>
          </a:p>
          <a:p>
            <a:pPr marL="533400" indent="-533400">
              <a:buFontTx/>
              <a:buNone/>
            </a:pPr>
            <a:r>
              <a:rPr lang="en-US" sz="3200"/>
              <a:t>3.      distributed</a:t>
            </a:r>
          </a:p>
          <a:p>
            <a:pPr marL="533400" indent="-533400" algn="ctr">
              <a:buFontTx/>
              <a:buNone/>
            </a:pPr>
            <a:endParaRPr lang="en-US" sz="3200">
              <a:solidFill>
                <a:srgbClr val="990000"/>
              </a:solidFill>
            </a:endParaRPr>
          </a:p>
        </p:txBody>
      </p:sp>
      <p:sp>
        <p:nvSpPr>
          <p:cNvPr id="49156" name="Rectangle 2052"/>
          <p:cNvSpPr>
            <a:spLocks noGrp="1" noChangeArrowheads="1"/>
          </p:cNvSpPr>
          <p:nvPr>
            <p:ph type="body" sz="half" idx="2"/>
          </p:nvPr>
        </p:nvSpPr>
        <p:spPr>
          <a:xfrm>
            <a:off x="4648200" y="1773238"/>
            <a:ext cx="3810000" cy="4176712"/>
          </a:xfrm>
          <a:noFill/>
          <a:ln w="19050">
            <a:solidFill>
              <a:srgbClr val="0000CC"/>
            </a:solidFill>
          </a:ln>
        </p:spPr>
        <p:txBody>
          <a:bodyPr/>
          <a:lstStyle/>
          <a:p>
            <a:pPr marL="533400" indent="-533400">
              <a:buFontTx/>
              <a:buNone/>
            </a:pPr>
            <a:r>
              <a:rPr lang="en-US" b="1">
                <a:solidFill>
                  <a:srgbClr val="0000CC"/>
                </a:solidFill>
              </a:rPr>
              <a:t>Non-Adaptive Routing</a:t>
            </a:r>
          </a:p>
          <a:p>
            <a:pPr marL="533400" indent="-533400"/>
            <a:r>
              <a:rPr lang="en-US" sz="2000">
                <a:solidFill>
                  <a:srgbClr val="0000CC"/>
                </a:solidFill>
              </a:rPr>
              <a:t>routing computed in advance and off-line</a:t>
            </a:r>
          </a:p>
          <a:p>
            <a:pPr marL="533400" indent="-533400"/>
            <a:endParaRPr lang="en-US" sz="2000">
              <a:solidFill>
                <a:srgbClr val="0000CC"/>
              </a:solidFill>
            </a:endParaRPr>
          </a:p>
          <a:p>
            <a:pPr marL="533400" indent="-533400">
              <a:lnSpc>
                <a:spcPct val="90000"/>
              </a:lnSpc>
              <a:spcBef>
                <a:spcPct val="50000"/>
              </a:spcBef>
              <a:buFontTx/>
              <a:buAutoNum type="arabicPeriod"/>
            </a:pPr>
            <a:r>
              <a:rPr lang="en-US" sz="3200"/>
              <a:t>    flooding</a:t>
            </a:r>
          </a:p>
          <a:p>
            <a:pPr marL="533400" indent="-533400">
              <a:lnSpc>
                <a:spcPct val="90000"/>
              </a:lnSpc>
              <a:spcBef>
                <a:spcPct val="50000"/>
              </a:spcBef>
              <a:buFontTx/>
              <a:buAutoNum type="arabicPeriod"/>
            </a:pPr>
            <a:r>
              <a:rPr lang="en-US" sz="3200"/>
              <a:t>static routing using shortest path algorithms</a:t>
            </a:r>
            <a:endParaRPr lang="en-US">
              <a:solidFill>
                <a:srgbClr val="0000CC"/>
              </a:solidFill>
            </a:endParaRPr>
          </a:p>
        </p:txBody>
      </p:sp>
      <p:sp>
        <p:nvSpPr>
          <p:cNvPr id="49157" name="Rectangle 2053"/>
          <p:cNvSpPr>
            <a:spLocks noChangeArrowheads="1"/>
          </p:cNvSpPr>
          <p:nvPr/>
        </p:nvSpPr>
        <p:spPr bwMode="auto">
          <a:xfrm>
            <a:off x="2438400" y="0"/>
            <a:ext cx="4572000" cy="530225"/>
          </a:xfrm>
          <a:prstGeom prst="rect">
            <a:avLst/>
          </a:prstGeom>
          <a:noFill/>
          <a:ln w="19050">
            <a:noFill/>
            <a:miter lim="800000"/>
            <a:headEnd/>
            <a:tailEnd/>
          </a:ln>
          <a:effectLst/>
        </p:spPr>
        <p:txBody>
          <a:bodyPr>
            <a:spAutoFit/>
          </a:bodyPr>
          <a:lstStyle/>
          <a:p>
            <a:pPr>
              <a:lnSpc>
                <a:spcPct val="90000"/>
              </a:lnSpc>
              <a:spcBef>
                <a:spcPct val="50000"/>
              </a:spcBef>
              <a:buFontTx/>
              <a:buChar char="•"/>
            </a:pPr>
            <a:endParaRPr lang="en-US" sz="320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45059"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45060"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45061"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45062"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45063"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45064"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45065"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OVERVIEW</a:t>
            </a:r>
          </a:p>
        </p:txBody>
      </p:sp>
      <p:sp>
        <p:nvSpPr>
          <p:cNvPr id="45067" name="Text Box 11"/>
          <p:cNvSpPr txBox="1">
            <a:spLocks noChangeArrowheads="1"/>
          </p:cNvSpPr>
          <p:nvPr/>
        </p:nvSpPr>
        <p:spPr bwMode="auto">
          <a:xfrm>
            <a:off x="2286000" y="1295400"/>
            <a:ext cx="6400800" cy="4298950"/>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buFontTx/>
              <a:buAutoNum type="arabicPeriod"/>
            </a:pPr>
            <a:r>
              <a:rPr lang="en-US" sz="2000">
                <a:solidFill>
                  <a:schemeClr val="accent2"/>
                </a:solidFill>
                <a:latin typeface="Arial" charset="0"/>
              </a:rPr>
              <a:t>Routing Algorithms</a:t>
            </a:r>
          </a:p>
          <a:p>
            <a:pPr marL="914400" lvl="1" indent="-457200">
              <a:buFontTx/>
              <a:buChar char="•"/>
            </a:pPr>
            <a:r>
              <a:rPr lang="en-US" sz="2000">
                <a:latin typeface="Arial" charset="0"/>
              </a:rPr>
              <a:t>Shortest Path</a:t>
            </a:r>
          </a:p>
          <a:p>
            <a:pPr marL="914400" lvl="1" indent="-457200">
              <a:buFontTx/>
              <a:buChar char="•"/>
            </a:pPr>
            <a:r>
              <a:rPr lang="en-US" sz="2000">
                <a:latin typeface="Arial" charset="0"/>
              </a:rPr>
              <a:t>Flooding</a:t>
            </a:r>
          </a:p>
          <a:p>
            <a:pPr marL="914400" lvl="1" indent="-457200">
              <a:buFontTx/>
              <a:buChar char="•"/>
            </a:pPr>
            <a:r>
              <a:rPr lang="en-US" sz="2000">
                <a:latin typeface="Arial" charset="0"/>
              </a:rPr>
              <a:t>Flow-based</a:t>
            </a:r>
          </a:p>
          <a:p>
            <a:pPr marL="914400" lvl="1" indent="-457200">
              <a:buFontTx/>
              <a:buChar char="•"/>
            </a:pPr>
            <a:r>
              <a:rPr lang="en-US" sz="2000">
                <a:latin typeface="Arial" charset="0"/>
              </a:rPr>
              <a:t>Distance Vector</a:t>
            </a:r>
          </a:p>
          <a:p>
            <a:pPr marL="914400" lvl="1" indent="-457200">
              <a:buFontTx/>
              <a:buChar char="•"/>
            </a:pPr>
            <a:r>
              <a:rPr lang="en-US" sz="2000">
                <a:latin typeface="Arial" charset="0"/>
              </a:rPr>
              <a:t>Link State</a:t>
            </a:r>
          </a:p>
          <a:p>
            <a:pPr marL="914400" lvl="1" indent="-457200">
              <a:buFontTx/>
              <a:buChar char="•"/>
            </a:pPr>
            <a:r>
              <a:rPr lang="en-US" sz="2000">
                <a:latin typeface="Arial" charset="0"/>
              </a:rPr>
              <a:t>Hierarchical</a:t>
            </a:r>
          </a:p>
          <a:p>
            <a:pPr marL="914400" lvl="1" indent="-457200">
              <a:buFontTx/>
              <a:buChar char="•"/>
            </a:pPr>
            <a:r>
              <a:rPr lang="en-US" sz="2000">
                <a:latin typeface="Arial" charset="0"/>
              </a:rPr>
              <a:t>Broadcast</a:t>
            </a:r>
          </a:p>
          <a:p>
            <a:pPr marL="914400" lvl="1" indent="-457200">
              <a:buFontTx/>
              <a:buChar char="•"/>
            </a:pPr>
            <a:r>
              <a:rPr lang="en-US" sz="2000">
                <a:latin typeface="Arial" charset="0"/>
              </a:rPr>
              <a:t>Multicast</a:t>
            </a:r>
          </a:p>
          <a:p>
            <a:pPr marL="914400" lvl="1" indent="-457200">
              <a:buFontTx/>
              <a:buChar char="•"/>
            </a:pPr>
            <a:r>
              <a:rPr lang="en-US" sz="2000">
                <a:latin typeface="Arial" charset="0"/>
              </a:rPr>
              <a:t>Routing for Mobile Hosts</a:t>
            </a:r>
          </a:p>
          <a:p>
            <a:pPr marL="457200" indent="-457200">
              <a:buFontTx/>
              <a:buAutoNum type="arabicPeriod"/>
            </a:pPr>
            <a:r>
              <a:rPr lang="en-US" sz="2000">
                <a:solidFill>
                  <a:schemeClr val="accent2"/>
                </a:solidFill>
                <a:latin typeface="Arial" charset="0"/>
              </a:rPr>
              <a:t>Congestion control</a:t>
            </a:r>
          </a:p>
          <a:p>
            <a:pPr marL="457200" indent="-457200">
              <a:buFontTx/>
              <a:buAutoNum type="arabicPeriod"/>
            </a:pPr>
            <a:r>
              <a:rPr lang="en-US" sz="2000">
                <a:solidFill>
                  <a:schemeClr val="accent2"/>
                </a:solidFill>
                <a:latin typeface="Arial" charset="0"/>
              </a:rPr>
              <a:t>IP Addressing</a:t>
            </a:r>
          </a:p>
          <a:p>
            <a:pPr marL="457200" indent="-457200">
              <a:buFontTx/>
              <a:buAutoNum type="arabicPeriod"/>
            </a:pPr>
            <a:r>
              <a:rPr lang="en-US" sz="2000">
                <a:solidFill>
                  <a:schemeClr val="accent2"/>
                </a:solidFill>
                <a:latin typeface="Arial" charset="0"/>
              </a:rPr>
              <a:t>Routers</a:t>
            </a:r>
          </a:p>
          <a:p>
            <a:pPr marL="457200" indent="-457200"/>
            <a:endParaRPr lang="en-US" sz="800">
              <a:solidFill>
                <a:schemeClr val="accent2"/>
              </a:solidFill>
              <a:latin typeface="Arial"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2901208A-DD68-4DCC-B012-27468F802AD5}" type="slidenum">
              <a:rPr lang="en-US"/>
              <a:pPr/>
              <a:t>34</a:t>
            </a:fld>
            <a:endParaRPr lang="en-US"/>
          </a:p>
        </p:txBody>
      </p:sp>
      <p:sp>
        <p:nvSpPr>
          <p:cNvPr id="4098" name="Rectangle 2"/>
          <p:cNvSpPr>
            <a:spLocks noGrp="1" noChangeArrowheads="1"/>
          </p:cNvSpPr>
          <p:nvPr>
            <p:ph type="title"/>
          </p:nvPr>
        </p:nvSpPr>
        <p:spPr>
          <a:xfrm>
            <a:off x="622300" y="307975"/>
            <a:ext cx="7902575" cy="1143000"/>
          </a:xfrm>
        </p:spPr>
        <p:txBody>
          <a:bodyPr/>
          <a:lstStyle/>
          <a:p>
            <a:r>
              <a:rPr lang="en-US">
                <a:solidFill>
                  <a:srgbClr val="000099"/>
                </a:solidFill>
              </a:rPr>
              <a:t>Shortest Path Routing</a:t>
            </a:r>
          </a:p>
        </p:txBody>
      </p:sp>
      <p:sp>
        <p:nvSpPr>
          <p:cNvPr id="4099" name="Rectangle 3"/>
          <p:cNvSpPr>
            <a:spLocks noGrp="1" noChangeArrowheads="1"/>
          </p:cNvSpPr>
          <p:nvPr>
            <p:ph type="body" idx="1"/>
          </p:nvPr>
        </p:nvSpPr>
        <p:spPr>
          <a:xfrm>
            <a:off x="685800" y="1600200"/>
            <a:ext cx="8077200" cy="4419600"/>
          </a:xfrm>
        </p:spPr>
        <p:txBody>
          <a:bodyPr/>
          <a:lstStyle/>
          <a:p>
            <a:pPr marL="609600" indent="-609600">
              <a:lnSpc>
                <a:spcPct val="90000"/>
              </a:lnSpc>
              <a:buFontTx/>
              <a:buAutoNum type="arabicPeriod"/>
            </a:pPr>
            <a:r>
              <a:rPr lang="en-US" sz="2800"/>
              <a:t>Bellman-Ford Algorithm [Distance Vector]</a:t>
            </a:r>
          </a:p>
          <a:p>
            <a:pPr marL="609600" indent="-609600">
              <a:lnSpc>
                <a:spcPct val="90000"/>
              </a:lnSpc>
              <a:buFontTx/>
              <a:buAutoNum type="arabicPeriod"/>
            </a:pPr>
            <a:r>
              <a:rPr lang="en-US" sz="2800"/>
              <a:t>Dijkstra’s Algorithm [Link State]</a:t>
            </a:r>
          </a:p>
          <a:p>
            <a:pPr marL="609600" indent="-609600">
              <a:lnSpc>
                <a:spcPct val="90000"/>
              </a:lnSpc>
              <a:buFontTx/>
              <a:buNone/>
            </a:pPr>
            <a:endParaRPr lang="en-US" sz="2800" b="1" i="1">
              <a:solidFill>
                <a:srgbClr val="660066"/>
              </a:solidFill>
            </a:endParaRPr>
          </a:p>
          <a:p>
            <a:pPr marL="609600" indent="-609600">
              <a:lnSpc>
                <a:spcPct val="90000"/>
              </a:lnSpc>
              <a:buFontTx/>
              <a:buNone/>
            </a:pPr>
            <a:r>
              <a:rPr lang="en-US" sz="2800" b="1" i="1">
                <a:solidFill>
                  <a:srgbClr val="990099"/>
                </a:solidFill>
              </a:rPr>
              <a:t>What does it mean to be the shortest (or optimal) route</a:t>
            </a:r>
            <a:r>
              <a:rPr lang="en-US" sz="2800" b="1">
                <a:solidFill>
                  <a:srgbClr val="990099"/>
                </a:solidFill>
              </a:rPr>
              <a:t>?</a:t>
            </a:r>
          </a:p>
          <a:p>
            <a:pPr marL="609600" indent="-609600">
              <a:lnSpc>
                <a:spcPct val="90000"/>
              </a:lnSpc>
              <a:buFontTx/>
              <a:buNone/>
            </a:pPr>
            <a:r>
              <a:rPr lang="en-US" sz="2800" b="1">
                <a:solidFill>
                  <a:srgbClr val="990099"/>
                </a:solidFill>
              </a:rPr>
              <a:t>Choices:</a:t>
            </a:r>
          </a:p>
          <a:p>
            <a:pPr marL="609600" indent="-609600">
              <a:lnSpc>
                <a:spcPct val="90000"/>
              </a:lnSpc>
              <a:buFontTx/>
              <a:buAutoNum type="alphaLcPeriod"/>
            </a:pPr>
            <a:r>
              <a:rPr lang="en-US" sz="2800" b="1"/>
              <a:t>Minimize the number of hops along the path.</a:t>
            </a:r>
            <a:endParaRPr lang="en-US" sz="2800" b="1" i="1">
              <a:solidFill>
                <a:srgbClr val="660066"/>
              </a:solidFill>
            </a:endParaRPr>
          </a:p>
          <a:p>
            <a:pPr marL="609600" indent="-609600">
              <a:lnSpc>
                <a:spcPct val="90000"/>
              </a:lnSpc>
              <a:buFontTx/>
              <a:buAutoNum type="alphaLcPeriod"/>
            </a:pPr>
            <a:r>
              <a:rPr lang="en-US" sz="2800" b="1"/>
              <a:t>Minimize mean packet delay.</a:t>
            </a:r>
          </a:p>
          <a:p>
            <a:pPr marL="609600" indent="-609600">
              <a:lnSpc>
                <a:spcPct val="90000"/>
              </a:lnSpc>
              <a:buFontTx/>
              <a:buAutoNum type="alphaLcPeriod"/>
            </a:pPr>
            <a:r>
              <a:rPr lang="en-US" sz="2800" b="1"/>
              <a:t>Maximize the network throughput.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47107"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47108"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47109"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47110"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47111"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47112"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47113"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ROUTING ALGORITHMS</a:t>
            </a:r>
          </a:p>
        </p:txBody>
      </p:sp>
      <p:sp>
        <p:nvSpPr>
          <p:cNvPr id="47114" name="Text Box 10"/>
          <p:cNvSpPr txBox="1">
            <a:spLocks noChangeArrowheads="1"/>
          </p:cNvSpPr>
          <p:nvPr/>
        </p:nvSpPr>
        <p:spPr bwMode="auto">
          <a:xfrm>
            <a:off x="2286000" y="1295400"/>
            <a:ext cx="6400800" cy="641350"/>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r>
              <a:rPr lang="en-US" sz="2000" b="1">
                <a:solidFill>
                  <a:schemeClr val="accent2"/>
                </a:solidFill>
                <a:latin typeface="Arial" charset="0"/>
              </a:rPr>
              <a:t>1.  Shortest Path</a:t>
            </a:r>
          </a:p>
          <a:p>
            <a:pPr marL="457200" indent="-457200"/>
            <a:endParaRPr lang="en-US" sz="800">
              <a:solidFill>
                <a:schemeClr val="accent2"/>
              </a:solidFill>
              <a:latin typeface="Arial" charset="0"/>
            </a:endParaRPr>
          </a:p>
        </p:txBody>
      </p:sp>
      <p:sp>
        <p:nvSpPr>
          <p:cNvPr id="47115" name="Oval 11"/>
          <p:cNvSpPr>
            <a:spLocks noChangeArrowheads="1"/>
          </p:cNvSpPr>
          <p:nvPr/>
        </p:nvSpPr>
        <p:spPr bwMode="auto">
          <a:xfrm>
            <a:off x="2743200" y="3505200"/>
            <a:ext cx="533400" cy="533400"/>
          </a:xfrm>
          <a:prstGeom prst="ellipse">
            <a:avLst/>
          </a:prstGeom>
          <a:noFill/>
          <a:ln w="9525">
            <a:solidFill>
              <a:schemeClr val="accent2"/>
            </a:solidFill>
            <a:round/>
            <a:headEnd/>
            <a:tailEnd/>
          </a:ln>
          <a:effectLst/>
        </p:spPr>
        <p:txBody>
          <a:bodyPr wrap="none" anchor="ctr"/>
          <a:lstStyle/>
          <a:p>
            <a:pPr algn="ctr"/>
            <a:r>
              <a:rPr lang="en-US" sz="2400"/>
              <a:t>A</a:t>
            </a:r>
          </a:p>
        </p:txBody>
      </p:sp>
      <p:sp>
        <p:nvSpPr>
          <p:cNvPr id="47116" name="Oval 12"/>
          <p:cNvSpPr>
            <a:spLocks noChangeArrowheads="1"/>
          </p:cNvSpPr>
          <p:nvPr/>
        </p:nvSpPr>
        <p:spPr bwMode="auto">
          <a:xfrm>
            <a:off x="5715000" y="2286000"/>
            <a:ext cx="533400" cy="533400"/>
          </a:xfrm>
          <a:prstGeom prst="ellipse">
            <a:avLst/>
          </a:prstGeom>
          <a:noFill/>
          <a:ln w="9525">
            <a:solidFill>
              <a:schemeClr val="accent2"/>
            </a:solidFill>
            <a:round/>
            <a:headEnd/>
            <a:tailEnd/>
          </a:ln>
          <a:effectLst/>
        </p:spPr>
        <p:txBody>
          <a:bodyPr wrap="none" anchor="ctr"/>
          <a:lstStyle/>
          <a:p>
            <a:pPr algn="ctr"/>
            <a:r>
              <a:rPr lang="en-US" sz="2400"/>
              <a:t>C</a:t>
            </a:r>
          </a:p>
        </p:txBody>
      </p:sp>
      <p:sp>
        <p:nvSpPr>
          <p:cNvPr id="47117" name="Oval 13"/>
          <p:cNvSpPr>
            <a:spLocks noChangeArrowheads="1"/>
          </p:cNvSpPr>
          <p:nvPr/>
        </p:nvSpPr>
        <p:spPr bwMode="auto">
          <a:xfrm>
            <a:off x="5105400" y="3657600"/>
            <a:ext cx="533400" cy="533400"/>
          </a:xfrm>
          <a:prstGeom prst="ellipse">
            <a:avLst/>
          </a:prstGeom>
          <a:noFill/>
          <a:ln w="9525">
            <a:solidFill>
              <a:schemeClr val="accent2"/>
            </a:solidFill>
            <a:round/>
            <a:headEnd/>
            <a:tailEnd/>
          </a:ln>
          <a:effectLst/>
        </p:spPr>
        <p:txBody>
          <a:bodyPr wrap="none" anchor="ctr"/>
          <a:lstStyle/>
          <a:p>
            <a:pPr algn="ctr"/>
            <a:r>
              <a:rPr lang="en-US" sz="2400"/>
              <a:t>D</a:t>
            </a:r>
          </a:p>
        </p:txBody>
      </p:sp>
      <p:sp>
        <p:nvSpPr>
          <p:cNvPr id="47118" name="Oval 14"/>
          <p:cNvSpPr>
            <a:spLocks noChangeArrowheads="1"/>
          </p:cNvSpPr>
          <p:nvPr/>
        </p:nvSpPr>
        <p:spPr bwMode="auto">
          <a:xfrm>
            <a:off x="3733800" y="2286000"/>
            <a:ext cx="533400" cy="533400"/>
          </a:xfrm>
          <a:prstGeom prst="ellipse">
            <a:avLst/>
          </a:prstGeom>
          <a:noFill/>
          <a:ln w="9525">
            <a:solidFill>
              <a:schemeClr val="accent2"/>
            </a:solidFill>
            <a:round/>
            <a:headEnd/>
            <a:tailEnd/>
          </a:ln>
          <a:effectLst/>
        </p:spPr>
        <p:txBody>
          <a:bodyPr wrap="none" anchor="ctr"/>
          <a:lstStyle/>
          <a:p>
            <a:pPr algn="ctr"/>
            <a:r>
              <a:rPr lang="en-US" sz="2400"/>
              <a:t>B</a:t>
            </a:r>
          </a:p>
        </p:txBody>
      </p:sp>
      <p:sp>
        <p:nvSpPr>
          <p:cNvPr id="47119" name="Oval 15"/>
          <p:cNvSpPr>
            <a:spLocks noChangeArrowheads="1"/>
          </p:cNvSpPr>
          <p:nvPr/>
        </p:nvSpPr>
        <p:spPr bwMode="auto">
          <a:xfrm>
            <a:off x="3886200" y="4876800"/>
            <a:ext cx="533400" cy="533400"/>
          </a:xfrm>
          <a:prstGeom prst="ellipse">
            <a:avLst/>
          </a:prstGeom>
          <a:noFill/>
          <a:ln w="9525">
            <a:solidFill>
              <a:schemeClr val="accent2"/>
            </a:solidFill>
            <a:round/>
            <a:headEnd/>
            <a:tailEnd/>
          </a:ln>
          <a:effectLst/>
        </p:spPr>
        <p:txBody>
          <a:bodyPr wrap="none" anchor="ctr"/>
          <a:lstStyle/>
          <a:p>
            <a:pPr algn="ctr"/>
            <a:r>
              <a:rPr lang="en-US" sz="2400"/>
              <a:t>E</a:t>
            </a:r>
          </a:p>
        </p:txBody>
      </p:sp>
      <p:sp>
        <p:nvSpPr>
          <p:cNvPr id="47120" name="Oval 16"/>
          <p:cNvSpPr>
            <a:spLocks noChangeArrowheads="1"/>
          </p:cNvSpPr>
          <p:nvPr/>
        </p:nvSpPr>
        <p:spPr bwMode="auto">
          <a:xfrm>
            <a:off x="7315200" y="4114800"/>
            <a:ext cx="533400" cy="533400"/>
          </a:xfrm>
          <a:prstGeom prst="ellipse">
            <a:avLst/>
          </a:prstGeom>
          <a:noFill/>
          <a:ln w="9525">
            <a:solidFill>
              <a:schemeClr val="accent2"/>
            </a:solidFill>
            <a:round/>
            <a:headEnd/>
            <a:tailEnd/>
          </a:ln>
          <a:effectLst/>
        </p:spPr>
        <p:txBody>
          <a:bodyPr wrap="none" anchor="ctr"/>
          <a:lstStyle/>
          <a:p>
            <a:pPr algn="ctr"/>
            <a:r>
              <a:rPr lang="en-US" sz="2400"/>
              <a:t>F</a:t>
            </a:r>
          </a:p>
        </p:txBody>
      </p:sp>
      <p:sp>
        <p:nvSpPr>
          <p:cNvPr id="47121" name="Line 17"/>
          <p:cNvSpPr>
            <a:spLocks noChangeShapeType="1"/>
          </p:cNvSpPr>
          <p:nvPr/>
        </p:nvSpPr>
        <p:spPr bwMode="auto">
          <a:xfrm flipV="1">
            <a:off x="3124200" y="2819400"/>
            <a:ext cx="762000" cy="762000"/>
          </a:xfrm>
          <a:prstGeom prst="line">
            <a:avLst/>
          </a:prstGeom>
          <a:noFill/>
          <a:ln w="9525">
            <a:solidFill>
              <a:schemeClr val="accent2"/>
            </a:solidFill>
            <a:round/>
            <a:headEnd/>
            <a:tailEnd/>
          </a:ln>
          <a:effectLst/>
        </p:spPr>
        <p:txBody>
          <a:bodyPr/>
          <a:lstStyle/>
          <a:p>
            <a:endParaRPr lang="en-US"/>
          </a:p>
        </p:txBody>
      </p:sp>
      <p:sp>
        <p:nvSpPr>
          <p:cNvPr id="47122" name="Line 18"/>
          <p:cNvSpPr>
            <a:spLocks noChangeShapeType="1"/>
          </p:cNvSpPr>
          <p:nvPr/>
        </p:nvSpPr>
        <p:spPr bwMode="auto">
          <a:xfrm>
            <a:off x="4267200" y="2590800"/>
            <a:ext cx="1447800" cy="0"/>
          </a:xfrm>
          <a:prstGeom prst="line">
            <a:avLst/>
          </a:prstGeom>
          <a:noFill/>
          <a:ln w="9525">
            <a:solidFill>
              <a:schemeClr val="accent2"/>
            </a:solidFill>
            <a:round/>
            <a:headEnd/>
            <a:tailEnd/>
          </a:ln>
          <a:effectLst/>
        </p:spPr>
        <p:txBody>
          <a:bodyPr/>
          <a:lstStyle/>
          <a:p>
            <a:endParaRPr lang="en-US"/>
          </a:p>
        </p:txBody>
      </p:sp>
      <p:sp>
        <p:nvSpPr>
          <p:cNvPr id="47123" name="Line 19"/>
          <p:cNvSpPr>
            <a:spLocks noChangeShapeType="1"/>
          </p:cNvSpPr>
          <p:nvPr/>
        </p:nvSpPr>
        <p:spPr bwMode="auto">
          <a:xfrm flipV="1">
            <a:off x="5486400" y="2819400"/>
            <a:ext cx="381000" cy="838200"/>
          </a:xfrm>
          <a:prstGeom prst="line">
            <a:avLst/>
          </a:prstGeom>
          <a:noFill/>
          <a:ln w="9525">
            <a:solidFill>
              <a:schemeClr val="accent2"/>
            </a:solidFill>
            <a:round/>
            <a:headEnd/>
            <a:tailEnd/>
          </a:ln>
          <a:effectLst/>
        </p:spPr>
        <p:txBody>
          <a:bodyPr/>
          <a:lstStyle/>
          <a:p>
            <a:endParaRPr lang="en-US"/>
          </a:p>
        </p:txBody>
      </p:sp>
      <p:sp>
        <p:nvSpPr>
          <p:cNvPr id="47124" name="Line 20"/>
          <p:cNvSpPr>
            <a:spLocks noChangeShapeType="1"/>
          </p:cNvSpPr>
          <p:nvPr/>
        </p:nvSpPr>
        <p:spPr bwMode="auto">
          <a:xfrm>
            <a:off x="3200400" y="3962400"/>
            <a:ext cx="762000" cy="990600"/>
          </a:xfrm>
          <a:prstGeom prst="line">
            <a:avLst/>
          </a:prstGeom>
          <a:noFill/>
          <a:ln w="9525">
            <a:solidFill>
              <a:schemeClr val="accent2"/>
            </a:solidFill>
            <a:round/>
            <a:headEnd/>
            <a:tailEnd/>
          </a:ln>
          <a:effectLst/>
        </p:spPr>
        <p:txBody>
          <a:bodyPr/>
          <a:lstStyle/>
          <a:p>
            <a:endParaRPr lang="en-US"/>
          </a:p>
        </p:txBody>
      </p:sp>
      <p:sp>
        <p:nvSpPr>
          <p:cNvPr id="47125" name="Line 21"/>
          <p:cNvSpPr>
            <a:spLocks noChangeShapeType="1"/>
          </p:cNvSpPr>
          <p:nvPr/>
        </p:nvSpPr>
        <p:spPr bwMode="auto">
          <a:xfrm flipV="1">
            <a:off x="4343400" y="4114800"/>
            <a:ext cx="838200" cy="838200"/>
          </a:xfrm>
          <a:prstGeom prst="line">
            <a:avLst/>
          </a:prstGeom>
          <a:noFill/>
          <a:ln w="9525">
            <a:solidFill>
              <a:schemeClr val="accent2"/>
            </a:solidFill>
            <a:round/>
            <a:headEnd/>
            <a:tailEnd/>
          </a:ln>
          <a:effectLst/>
        </p:spPr>
        <p:txBody>
          <a:bodyPr/>
          <a:lstStyle/>
          <a:p>
            <a:endParaRPr lang="en-US"/>
          </a:p>
        </p:txBody>
      </p:sp>
      <p:sp>
        <p:nvSpPr>
          <p:cNvPr id="47126" name="Line 22"/>
          <p:cNvSpPr>
            <a:spLocks noChangeShapeType="1"/>
          </p:cNvSpPr>
          <p:nvPr/>
        </p:nvSpPr>
        <p:spPr bwMode="auto">
          <a:xfrm flipV="1">
            <a:off x="3276600" y="2743200"/>
            <a:ext cx="2514600" cy="990600"/>
          </a:xfrm>
          <a:prstGeom prst="line">
            <a:avLst/>
          </a:prstGeom>
          <a:noFill/>
          <a:ln w="9525">
            <a:solidFill>
              <a:schemeClr val="accent2"/>
            </a:solidFill>
            <a:round/>
            <a:headEnd/>
            <a:tailEnd/>
          </a:ln>
          <a:effectLst/>
        </p:spPr>
        <p:txBody>
          <a:bodyPr/>
          <a:lstStyle/>
          <a:p>
            <a:endParaRPr lang="en-US"/>
          </a:p>
        </p:txBody>
      </p:sp>
      <p:sp>
        <p:nvSpPr>
          <p:cNvPr id="47127" name="Line 23"/>
          <p:cNvSpPr>
            <a:spLocks noChangeShapeType="1"/>
          </p:cNvSpPr>
          <p:nvPr/>
        </p:nvSpPr>
        <p:spPr bwMode="auto">
          <a:xfrm flipV="1">
            <a:off x="4419600" y="4419600"/>
            <a:ext cx="2895600" cy="762000"/>
          </a:xfrm>
          <a:prstGeom prst="line">
            <a:avLst/>
          </a:prstGeom>
          <a:noFill/>
          <a:ln w="9525">
            <a:solidFill>
              <a:schemeClr val="accent2"/>
            </a:solidFill>
            <a:round/>
            <a:headEnd/>
            <a:tailEnd/>
          </a:ln>
          <a:effectLst/>
        </p:spPr>
        <p:txBody>
          <a:bodyPr/>
          <a:lstStyle/>
          <a:p>
            <a:endParaRPr lang="en-US"/>
          </a:p>
        </p:txBody>
      </p:sp>
      <p:sp>
        <p:nvSpPr>
          <p:cNvPr id="47128" name="Line 24"/>
          <p:cNvSpPr>
            <a:spLocks noChangeShapeType="1"/>
          </p:cNvSpPr>
          <p:nvPr/>
        </p:nvSpPr>
        <p:spPr bwMode="auto">
          <a:xfrm>
            <a:off x="5638800" y="4038600"/>
            <a:ext cx="1676400" cy="228600"/>
          </a:xfrm>
          <a:prstGeom prst="line">
            <a:avLst/>
          </a:prstGeom>
          <a:noFill/>
          <a:ln w="9525">
            <a:solidFill>
              <a:schemeClr val="accent2"/>
            </a:solidFill>
            <a:round/>
            <a:headEnd/>
            <a:tailEnd/>
          </a:ln>
          <a:effectLst/>
        </p:spPr>
        <p:txBody>
          <a:bodyPr/>
          <a:lstStyle/>
          <a:p>
            <a:endParaRPr lang="en-US"/>
          </a:p>
        </p:txBody>
      </p:sp>
      <p:sp>
        <p:nvSpPr>
          <p:cNvPr id="47129" name="Line 25"/>
          <p:cNvSpPr>
            <a:spLocks noChangeShapeType="1"/>
          </p:cNvSpPr>
          <p:nvPr/>
        </p:nvSpPr>
        <p:spPr bwMode="auto">
          <a:xfrm>
            <a:off x="6172200" y="2743200"/>
            <a:ext cx="1371600" cy="1371600"/>
          </a:xfrm>
          <a:prstGeom prst="line">
            <a:avLst/>
          </a:prstGeom>
          <a:noFill/>
          <a:ln w="9525">
            <a:solidFill>
              <a:schemeClr val="accent2"/>
            </a:solidFill>
            <a:round/>
            <a:headEnd/>
            <a:tailEnd/>
          </a:ln>
          <a:effectLst/>
        </p:spPr>
        <p:txBody>
          <a:bodyPr/>
          <a:lstStyle/>
          <a:p>
            <a:endParaRPr lang="en-US"/>
          </a:p>
        </p:txBody>
      </p:sp>
      <p:sp>
        <p:nvSpPr>
          <p:cNvPr id="47130" name="Line 26"/>
          <p:cNvSpPr>
            <a:spLocks noChangeShapeType="1"/>
          </p:cNvSpPr>
          <p:nvPr/>
        </p:nvSpPr>
        <p:spPr bwMode="auto">
          <a:xfrm>
            <a:off x="4191000" y="2743200"/>
            <a:ext cx="990600" cy="990600"/>
          </a:xfrm>
          <a:prstGeom prst="line">
            <a:avLst/>
          </a:prstGeom>
          <a:noFill/>
          <a:ln w="9525">
            <a:solidFill>
              <a:schemeClr val="accent2"/>
            </a:solidFill>
            <a:round/>
            <a:headEnd/>
            <a:tailEnd/>
          </a:ln>
          <a:effectLst/>
        </p:spPr>
        <p:txBody>
          <a:bodyPr/>
          <a:lstStyle/>
          <a:p>
            <a:endParaRPr lang="en-US"/>
          </a:p>
        </p:txBody>
      </p:sp>
      <p:sp>
        <p:nvSpPr>
          <p:cNvPr id="47131" name="Text Box 27"/>
          <p:cNvSpPr txBox="1">
            <a:spLocks noChangeArrowheads="1"/>
          </p:cNvSpPr>
          <p:nvPr/>
        </p:nvSpPr>
        <p:spPr bwMode="auto">
          <a:xfrm>
            <a:off x="3108325" y="2708275"/>
            <a:ext cx="336550" cy="457200"/>
          </a:xfrm>
          <a:prstGeom prst="rect">
            <a:avLst/>
          </a:prstGeom>
          <a:noFill/>
          <a:ln w="9525">
            <a:noFill/>
            <a:miter lim="800000"/>
            <a:headEnd/>
            <a:tailEnd/>
          </a:ln>
          <a:effectLst/>
        </p:spPr>
        <p:txBody>
          <a:bodyPr wrap="none">
            <a:spAutoFit/>
          </a:bodyPr>
          <a:lstStyle/>
          <a:p>
            <a:r>
              <a:rPr lang="en-US" sz="2400"/>
              <a:t>2</a:t>
            </a:r>
          </a:p>
        </p:txBody>
      </p:sp>
      <p:sp>
        <p:nvSpPr>
          <p:cNvPr id="47132" name="Text Box 28"/>
          <p:cNvSpPr txBox="1">
            <a:spLocks noChangeArrowheads="1"/>
          </p:cNvSpPr>
          <p:nvPr/>
        </p:nvSpPr>
        <p:spPr bwMode="auto">
          <a:xfrm>
            <a:off x="3184525" y="4460875"/>
            <a:ext cx="336550" cy="457200"/>
          </a:xfrm>
          <a:prstGeom prst="rect">
            <a:avLst/>
          </a:prstGeom>
          <a:noFill/>
          <a:ln w="9525">
            <a:noFill/>
            <a:miter lim="800000"/>
            <a:headEnd/>
            <a:tailEnd/>
          </a:ln>
          <a:effectLst/>
        </p:spPr>
        <p:txBody>
          <a:bodyPr wrap="none">
            <a:spAutoFit/>
          </a:bodyPr>
          <a:lstStyle/>
          <a:p>
            <a:r>
              <a:rPr lang="en-US" sz="2400"/>
              <a:t>2</a:t>
            </a:r>
          </a:p>
        </p:txBody>
      </p:sp>
      <p:sp>
        <p:nvSpPr>
          <p:cNvPr id="47133" name="Text Box 29"/>
          <p:cNvSpPr txBox="1">
            <a:spLocks noChangeArrowheads="1"/>
          </p:cNvSpPr>
          <p:nvPr/>
        </p:nvSpPr>
        <p:spPr bwMode="auto">
          <a:xfrm>
            <a:off x="4648200" y="3352800"/>
            <a:ext cx="336550" cy="457200"/>
          </a:xfrm>
          <a:prstGeom prst="rect">
            <a:avLst/>
          </a:prstGeom>
          <a:noFill/>
          <a:ln w="9525">
            <a:noFill/>
            <a:miter lim="800000"/>
            <a:headEnd/>
            <a:tailEnd/>
          </a:ln>
          <a:effectLst/>
        </p:spPr>
        <p:txBody>
          <a:bodyPr wrap="none">
            <a:spAutoFit/>
          </a:bodyPr>
          <a:lstStyle/>
          <a:p>
            <a:r>
              <a:rPr lang="en-US" sz="2400"/>
              <a:t>2</a:t>
            </a:r>
          </a:p>
        </p:txBody>
      </p:sp>
      <p:sp>
        <p:nvSpPr>
          <p:cNvPr id="47134" name="Text Box 30"/>
          <p:cNvSpPr txBox="1">
            <a:spLocks noChangeArrowheads="1"/>
          </p:cNvSpPr>
          <p:nvPr/>
        </p:nvSpPr>
        <p:spPr bwMode="auto">
          <a:xfrm>
            <a:off x="4708525" y="4232275"/>
            <a:ext cx="336550" cy="457200"/>
          </a:xfrm>
          <a:prstGeom prst="rect">
            <a:avLst/>
          </a:prstGeom>
          <a:noFill/>
          <a:ln w="9525">
            <a:noFill/>
            <a:miter lim="800000"/>
            <a:headEnd/>
            <a:tailEnd/>
          </a:ln>
          <a:effectLst/>
        </p:spPr>
        <p:txBody>
          <a:bodyPr wrap="none">
            <a:spAutoFit/>
          </a:bodyPr>
          <a:lstStyle/>
          <a:p>
            <a:r>
              <a:rPr lang="en-US" sz="2400"/>
              <a:t>1</a:t>
            </a:r>
          </a:p>
        </p:txBody>
      </p:sp>
      <p:sp>
        <p:nvSpPr>
          <p:cNvPr id="47135" name="Text Box 31"/>
          <p:cNvSpPr txBox="1">
            <a:spLocks noChangeArrowheads="1"/>
          </p:cNvSpPr>
          <p:nvPr/>
        </p:nvSpPr>
        <p:spPr bwMode="auto">
          <a:xfrm>
            <a:off x="5715000" y="4419600"/>
            <a:ext cx="336550" cy="457200"/>
          </a:xfrm>
          <a:prstGeom prst="rect">
            <a:avLst/>
          </a:prstGeom>
          <a:noFill/>
          <a:ln w="9525">
            <a:noFill/>
            <a:miter lim="800000"/>
            <a:headEnd/>
            <a:tailEnd/>
          </a:ln>
          <a:effectLst/>
        </p:spPr>
        <p:txBody>
          <a:bodyPr wrap="none">
            <a:spAutoFit/>
          </a:bodyPr>
          <a:lstStyle/>
          <a:p>
            <a:r>
              <a:rPr lang="en-US" sz="2400"/>
              <a:t>2</a:t>
            </a:r>
          </a:p>
        </p:txBody>
      </p:sp>
      <p:sp>
        <p:nvSpPr>
          <p:cNvPr id="47136" name="Text Box 32"/>
          <p:cNvSpPr txBox="1">
            <a:spLocks noChangeArrowheads="1"/>
          </p:cNvSpPr>
          <p:nvPr/>
        </p:nvSpPr>
        <p:spPr bwMode="auto">
          <a:xfrm>
            <a:off x="6308725" y="3851275"/>
            <a:ext cx="336550" cy="457200"/>
          </a:xfrm>
          <a:prstGeom prst="rect">
            <a:avLst/>
          </a:prstGeom>
          <a:noFill/>
          <a:ln w="9525">
            <a:noFill/>
            <a:miter lim="800000"/>
            <a:headEnd/>
            <a:tailEnd/>
          </a:ln>
          <a:effectLst/>
        </p:spPr>
        <p:txBody>
          <a:bodyPr wrap="none">
            <a:spAutoFit/>
          </a:bodyPr>
          <a:lstStyle/>
          <a:p>
            <a:r>
              <a:rPr lang="en-US" sz="2400"/>
              <a:t>1</a:t>
            </a:r>
          </a:p>
        </p:txBody>
      </p:sp>
      <p:sp>
        <p:nvSpPr>
          <p:cNvPr id="47137" name="Text Box 33"/>
          <p:cNvSpPr txBox="1">
            <a:spLocks noChangeArrowheads="1"/>
          </p:cNvSpPr>
          <p:nvPr/>
        </p:nvSpPr>
        <p:spPr bwMode="auto">
          <a:xfrm>
            <a:off x="4708525" y="2327275"/>
            <a:ext cx="336550" cy="457200"/>
          </a:xfrm>
          <a:prstGeom prst="rect">
            <a:avLst/>
          </a:prstGeom>
          <a:noFill/>
          <a:ln w="9525">
            <a:noFill/>
            <a:miter lim="800000"/>
            <a:headEnd/>
            <a:tailEnd/>
          </a:ln>
          <a:effectLst/>
        </p:spPr>
        <p:txBody>
          <a:bodyPr wrap="none">
            <a:spAutoFit/>
          </a:bodyPr>
          <a:lstStyle/>
          <a:p>
            <a:r>
              <a:rPr lang="en-US" sz="2400"/>
              <a:t>1</a:t>
            </a:r>
          </a:p>
        </p:txBody>
      </p:sp>
      <p:sp>
        <p:nvSpPr>
          <p:cNvPr id="47138" name="Text Box 34"/>
          <p:cNvSpPr txBox="1">
            <a:spLocks noChangeArrowheads="1"/>
          </p:cNvSpPr>
          <p:nvPr/>
        </p:nvSpPr>
        <p:spPr bwMode="auto">
          <a:xfrm>
            <a:off x="6613525" y="3013075"/>
            <a:ext cx="336550" cy="457200"/>
          </a:xfrm>
          <a:prstGeom prst="rect">
            <a:avLst/>
          </a:prstGeom>
          <a:noFill/>
          <a:ln w="9525">
            <a:noFill/>
            <a:miter lim="800000"/>
            <a:headEnd/>
            <a:tailEnd/>
          </a:ln>
          <a:effectLst/>
        </p:spPr>
        <p:txBody>
          <a:bodyPr wrap="none">
            <a:spAutoFit/>
          </a:bodyPr>
          <a:lstStyle/>
          <a:p>
            <a:r>
              <a:rPr lang="en-US" sz="2400"/>
              <a:t>3</a:t>
            </a:r>
          </a:p>
        </p:txBody>
      </p:sp>
      <p:sp>
        <p:nvSpPr>
          <p:cNvPr id="47139" name="Text Box 35"/>
          <p:cNvSpPr txBox="1">
            <a:spLocks noChangeArrowheads="1"/>
          </p:cNvSpPr>
          <p:nvPr/>
        </p:nvSpPr>
        <p:spPr bwMode="auto">
          <a:xfrm>
            <a:off x="3886200" y="3048000"/>
            <a:ext cx="336550" cy="457200"/>
          </a:xfrm>
          <a:prstGeom prst="rect">
            <a:avLst/>
          </a:prstGeom>
          <a:noFill/>
          <a:ln w="9525">
            <a:noFill/>
            <a:miter lim="800000"/>
            <a:headEnd/>
            <a:tailEnd/>
          </a:ln>
          <a:effectLst/>
        </p:spPr>
        <p:txBody>
          <a:bodyPr wrap="none">
            <a:spAutoFit/>
          </a:bodyPr>
          <a:lstStyle/>
          <a:p>
            <a:r>
              <a:rPr lang="en-US" sz="2400"/>
              <a:t>3</a:t>
            </a:r>
          </a:p>
        </p:txBody>
      </p:sp>
      <p:sp>
        <p:nvSpPr>
          <p:cNvPr id="47140" name="Text Box 36"/>
          <p:cNvSpPr txBox="1">
            <a:spLocks noChangeArrowheads="1"/>
          </p:cNvSpPr>
          <p:nvPr/>
        </p:nvSpPr>
        <p:spPr bwMode="auto">
          <a:xfrm>
            <a:off x="5622925" y="2936875"/>
            <a:ext cx="336550" cy="457200"/>
          </a:xfrm>
          <a:prstGeom prst="rect">
            <a:avLst/>
          </a:prstGeom>
          <a:noFill/>
          <a:ln w="9525">
            <a:noFill/>
            <a:miter lim="800000"/>
            <a:headEnd/>
            <a:tailEnd/>
          </a:ln>
          <a:effectLst/>
        </p:spPr>
        <p:txBody>
          <a:bodyPr wrap="none">
            <a:spAutoFit/>
          </a:bodyPr>
          <a:lstStyle/>
          <a:p>
            <a:r>
              <a:rPr lang="en-US" sz="2400"/>
              <a:t>2</a:t>
            </a:r>
          </a:p>
        </p:txBody>
      </p:sp>
      <p:sp>
        <p:nvSpPr>
          <p:cNvPr id="47141" name="Text Box 37"/>
          <p:cNvSpPr txBox="1">
            <a:spLocks noChangeArrowheads="1"/>
          </p:cNvSpPr>
          <p:nvPr/>
        </p:nvSpPr>
        <p:spPr bwMode="auto">
          <a:xfrm>
            <a:off x="3657600" y="1981200"/>
            <a:ext cx="825500" cy="366713"/>
          </a:xfrm>
          <a:prstGeom prst="rect">
            <a:avLst/>
          </a:prstGeom>
          <a:noFill/>
          <a:ln w="9525">
            <a:noFill/>
            <a:miter lim="800000"/>
            <a:headEnd/>
            <a:tailEnd/>
          </a:ln>
          <a:effectLst/>
        </p:spPr>
        <p:txBody>
          <a:bodyPr wrap="none">
            <a:spAutoFit/>
          </a:bodyPr>
          <a:lstStyle/>
          <a:p>
            <a:r>
              <a:rPr lang="en-US" sz="1800"/>
              <a:t>B(A,2)</a:t>
            </a:r>
          </a:p>
        </p:txBody>
      </p:sp>
      <p:sp>
        <p:nvSpPr>
          <p:cNvPr id="47142" name="Text Box 38"/>
          <p:cNvSpPr txBox="1">
            <a:spLocks noChangeArrowheads="1"/>
          </p:cNvSpPr>
          <p:nvPr/>
        </p:nvSpPr>
        <p:spPr bwMode="auto">
          <a:xfrm>
            <a:off x="2286000" y="3124200"/>
            <a:ext cx="825500" cy="366713"/>
          </a:xfrm>
          <a:prstGeom prst="rect">
            <a:avLst/>
          </a:prstGeom>
          <a:noFill/>
          <a:ln w="9525">
            <a:noFill/>
            <a:miter lim="800000"/>
            <a:headEnd/>
            <a:tailEnd/>
          </a:ln>
          <a:effectLst/>
        </p:spPr>
        <p:txBody>
          <a:bodyPr>
            <a:spAutoFit/>
          </a:bodyPr>
          <a:lstStyle/>
          <a:p>
            <a:r>
              <a:rPr lang="en-US" sz="1800"/>
              <a:t>A(-,-)</a:t>
            </a:r>
          </a:p>
        </p:txBody>
      </p:sp>
      <p:sp>
        <p:nvSpPr>
          <p:cNvPr id="47143" name="Text Box 39"/>
          <p:cNvSpPr txBox="1">
            <a:spLocks noChangeArrowheads="1"/>
          </p:cNvSpPr>
          <p:nvPr/>
        </p:nvSpPr>
        <p:spPr bwMode="auto">
          <a:xfrm>
            <a:off x="3733800" y="4419600"/>
            <a:ext cx="812800" cy="366713"/>
          </a:xfrm>
          <a:prstGeom prst="rect">
            <a:avLst/>
          </a:prstGeom>
          <a:noFill/>
          <a:ln w="9525">
            <a:noFill/>
            <a:miter lim="800000"/>
            <a:headEnd/>
            <a:tailEnd/>
          </a:ln>
          <a:effectLst/>
        </p:spPr>
        <p:txBody>
          <a:bodyPr wrap="none">
            <a:spAutoFit/>
          </a:bodyPr>
          <a:lstStyle/>
          <a:p>
            <a:r>
              <a:rPr lang="en-US" sz="1800"/>
              <a:t>E(A,2)</a:t>
            </a:r>
          </a:p>
        </p:txBody>
      </p:sp>
      <p:sp>
        <p:nvSpPr>
          <p:cNvPr id="47144" name="Text Box 40"/>
          <p:cNvSpPr txBox="1">
            <a:spLocks noChangeArrowheads="1"/>
          </p:cNvSpPr>
          <p:nvPr/>
        </p:nvSpPr>
        <p:spPr bwMode="auto">
          <a:xfrm>
            <a:off x="5562600" y="1905000"/>
            <a:ext cx="812800" cy="366713"/>
          </a:xfrm>
          <a:prstGeom prst="rect">
            <a:avLst/>
          </a:prstGeom>
          <a:noFill/>
          <a:ln w="9525">
            <a:noFill/>
            <a:miter lim="800000"/>
            <a:headEnd/>
            <a:tailEnd/>
          </a:ln>
          <a:effectLst/>
        </p:spPr>
        <p:txBody>
          <a:bodyPr wrap="none">
            <a:spAutoFit/>
          </a:bodyPr>
          <a:lstStyle/>
          <a:p>
            <a:r>
              <a:rPr lang="en-US" sz="1800"/>
              <a:t>C(B,3)</a:t>
            </a:r>
          </a:p>
        </p:txBody>
      </p:sp>
      <p:sp>
        <p:nvSpPr>
          <p:cNvPr id="47145" name="Text Box 41"/>
          <p:cNvSpPr txBox="1">
            <a:spLocks noChangeArrowheads="1"/>
          </p:cNvSpPr>
          <p:nvPr/>
        </p:nvSpPr>
        <p:spPr bwMode="auto">
          <a:xfrm>
            <a:off x="4876800" y="3276600"/>
            <a:ext cx="812800" cy="366713"/>
          </a:xfrm>
          <a:prstGeom prst="rect">
            <a:avLst/>
          </a:prstGeom>
          <a:noFill/>
          <a:ln w="9525">
            <a:noFill/>
            <a:miter lim="800000"/>
            <a:headEnd/>
            <a:tailEnd/>
          </a:ln>
          <a:effectLst/>
        </p:spPr>
        <p:txBody>
          <a:bodyPr wrap="none">
            <a:spAutoFit/>
          </a:bodyPr>
          <a:lstStyle/>
          <a:p>
            <a:r>
              <a:rPr lang="en-US" sz="1800"/>
              <a:t>D(E,3)</a:t>
            </a:r>
          </a:p>
        </p:txBody>
      </p:sp>
      <p:sp>
        <p:nvSpPr>
          <p:cNvPr id="47146" name="Text Box 42"/>
          <p:cNvSpPr txBox="1">
            <a:spLocks noChangeArrowheads="1"/>
          </p:cNvSpPr>
          <p:nvPr/>
        </p:nvSpPr>
        <p:spPr bwMode="auto">
          <a:xfrm>
            <a:off x="7315200" y="3657600"/>
            <a:ext cx="774700" cy="366713"/>
          </a:xfrm>
          <a:prstGeom prst="rect">
            <a:avLst/>
          </a:prstGeom>
          <a:noFill/>
          <a:ln w="9525">
            <a:noFill/>
            <a:miter lim="800000"/>
            <a:headEnd/>
            <a:tailEnd/>
          </a:ln>
          <a:effectLst/>
        </p:spPr>
        <p:txBody>
          <a:bodyPr wrap="none">
            <a:spAutoFit/>
          </a:bodyPr>
          <a:lstStyle/>
          <a:p>
            <a:r>
              <a:rPr lang="en-US" sz="1800"/>
              <a:t>F(E,4)</a:t>
            </a:r>
          </a:p>
        </p:txBody>
      </p:sp>
      <p:sp>
        <p:nvSpPr>
          <p:cNvPr id="47147" name="Text Box 43"/>
          <p:cNvSpPr txBox="1">
            <a:spLocks noChangeArrowheads="1"/>
          </p:cNvSpPr>
          <p:nvPr/>
        </p:nvSpPr>
        <p:spPr bwMode="auto">
          <a:xfrm>
            <a:off x="2651125" y="5497513"/>
            <a:ext cx="2946400" cy="701675"/>
          </a:xfrm>
          <a:prstGeom prst="rect">
            <a:avLst/>
          </a:prstGeom>
          <a:noFill/>
          <a:ln w="9525">
            <a:noFill/>
            <a:miter lim="800000"/>
            <a:headEnd/>
            <a:tailEnd/>
          </a:ln>
          <a:effectLst/>
        </p:spPr>
        <p:txBody>
          <a:bodyPr wrap="none">
            <a:spAutoFit/>
          </a:bodyPr>
          <a:lstStyle/>
          <a:p>
            <a:r>
              <a:rPr lang="en-US" sz="2000">
                <a:latin typeface="Arial" charset="0"/>
              </a:rPr>
              <a:t>A – E – D – F </a:t>
            </a:r>
          </a:p>
          <a:p>
            <a:r>
              <a:rPr lang="en-US" sz="2000">
                <a:solidFill>
                  <a:schemeClr val="accent2"/>
                </a:solidFill>
                <a:latin typeface="Arial" charset="0"/>
              </a:rPr>
              <a:t>A – E – F</a:t>
            </a:r>
            <a:r>
              <a:rPr lang="en-US" sz="2000">
                <a:latin typeface="Arial" charset="0"/>
              </a:rPr>
              <a:t>  is the answer.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1062524D-A5F2-46C6-B82A-4F57C43BAAA3}" type="slidenum">
              <a:rPr lang="en-US"/>
              <a:pPr/>
              <a:t>36</a:t>
            </a:fld>
            <a:endParaRPr lang="en-US"/>
          </a:p>
        </p:txBody>
      </p:sp>
      <p:sp>
        <p:nvSpPr>
          <p:cNvPr id="29698" name="Rectangle 2"/>
          <p:cNvSpPr>
            <a:spLocks noGrp="1" noChangeArrowheads="1"/>
          </p:cNvSpPr>
          <p:nvPr>
            <p:ph type="title"/>
          </p:nvPr>
        </p:nvSpPr>
        <p:spPr>
          <a:xfrm>
            <a:off x="685800" y="228600"/>
            <a:ext cx="7772400" cy="533400"/>
          </a:xfrm>
          <a:noFill/>
          <a:ln w="25400">
            <a:solidFill>
              <a:schemeClr val="accent1"/>
            </a:solidFill>
          </a:ln>
        </p:spPr>
        <p:txBody>
          <a:bodyPr/>
          <a:lstStyle/>
          <a:p>
            <a:r>
              <a:rPr lang="en-US" sz="2800" b="0">
                <a:solidFill>
                  <a:schemeClr val="accent1"/>
                </a:solidFill>
              </a:rPr>
              <a:t>Dijkstra’s Shortest Path Algorithm</a:t>
            </a:r>
          </a:p>
        </p:txBody>
      </p:sp>
      <p:sp>
        <p:nvSpPr>
          <p:cNvPr id="29699" name="Rectangle 3"/>
          <p:cNvSpPr>
            <a:spLocks noGrp="1" noChangeArrowheads="1"/>
          </p:cNvSpPr>
          <p:nvPr>
            <p:ph type="body" idx="1"/>
          </p:nvPr>
        </p:nvSpPr>
        <p:spPr>
          <a:xfrm>
            <a:off x="457200" y="990600"/>
            <a:ext cx="8229600" cy="5181600"/>
          </a:xfrm>
        </p:spPr>
        <p:txBody>
          <a:bodyPr/>
          <a:lstStyle/>
          <a:p>
            <a:pPr marL="609600" indent="-609600">
              <a:lnSpc>
                <a:spcPct val="90000"/>
              </a:lnSpc>
              <a:buFontTx/>
              <a:buNone/>
            </a:pPr>
            <a:r>
              <a:rPr lang="en-US" sz="2400"/>
              <a:t>Initially mark all nodes (except source) with infinite distance.</a:t>
            </a:r>
          </a:p>
          <a:p>
            <a:pPr marL="609600" indent="-609600">
              <a:lnSpc>
                <a:spcPct val="90000"/>
              </a:lnSpc>
              <a:buFontTx/>
              <a:buNone/>
            </a:pPr>
            <a:r>
              <a:rPr lang="en-US" sz="2400"/>
              <a:t>working node = source node</a:t>
            </a:r>
          </a:p>
          <a:p>
            <a:pPr marL="609600" indent="-609600">
              <a:lnSpc>
                <a:spcPct val="90000"/>
              </a:lnSpc>
              <a:buFontTx/>
              <a:buNone/>
            </a:pPr>
            <a:r>
              <a:rPr lang="en-US" sz="2400"/>
              <a:t>Sink node  = destination node</a:t>
            </a:r>
          </a:p>
          <a:p>
            <a:pPr marL="609600" indent="-609600">
              <a:lnSpc>
                <a:spcPct val="90000"/>
              </a:lnSpc>
              <a:buFontTx/>
              <a:buNone/>
            </a:pPr>
            <a:r>
              <a:rPr lang="en-US" sz="2400"/>
              <a:t>While the working node is not equal to the sink</a:t>
            </a:r>
          </a:p>
          <a:p>
            <a:pPr marL="609600" indent="-609600">
              <a:lnSpc>
                <a:spcPct val="90000"/>
              </a:lnSpc>
              <a:buFontTx/>
              <a:buNone/>
            </a:pPr>
            <a:r>
              <a:rPr lang="en-US" sz="2400"/>
              <a:t>  1.  Mark the working node as permanent.</a:t>
            </a:r>
          </a:p>
          <a:p>
            <a:pPr marL="609600" indent="-609600">
              <a:lnSpc>
                <a:spcPct val="90000"/>
              </a:lnSpc>
              <a:buFontTx/>
              <a:buNone/>
            </a:pPr>
            <a:r>
              <a:rPr lang="en-US" sz="2400"/>
              <a:t>  2.  Examine all adjacent nodes in turn</a:t>
            </a:r>
          </a:p>
          <a:p>
            <a:pPr marL="609600" indent="-609600">
              <a:lnSpc>
                <a:spcPct val="90000"/>
              </a:lnSpc>
              <a:buFontTx/>
              <a:buNone/>
            </a:pPr>
            <a:r>
              <a:rPr lang="en-US" sz="2800"/>
              <a:t>	</a:t>
            </a:r>
            <a:r>
              <a:rPr lang="en-US" sz="1800"/>
              <a:t>If the sum of label on working node plus distance from working node to adjacent node is less than current labeled distance on the adjacent node, this implies a shorter path. Relabel the distance on the adjacent node and label it with the node from which the probe was made.</a:t>
            </a:r>
          </a:p>
          <a:p>
            <a:pPr marL="609600" indent="-609600">
              <a:lnSpc>
                <a:spcPct val="90000"/>
              </a:lnSpc>
              <a:buFontTx/>
              <a:buNone/>
            </a:pPr>
            <a:r>
              <a:rPr lang="en-US" sz="2400"/>
              <a:t>  3.  Examine all tentative nodes (not just adjacent nodes) and mark the node with the smallest labeled value as permanent. This node becomes the new working node.</a:t>
            </a:r>
          </a:p>
          <a:p>
            <a:pPr marL="609600" indent="-609600">
              <a:lnSpc>
                <a:spcPct val="90000"/>
              </a:lnSpc>
              <a:buFontTx/>
              <a:buNone/>
            </a:pPr>
            <a:r>
              <a:rPr lang="en-US" sz="2400"/>
              <a:t>Reconstruct the path backwards from sink to source.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3C85CD7C-98B2-4F26-94FE-F552311999CF}" type="slidenum">
              <a:rPr lang="en-US"/>
              <a:pPr/>
              <a:t>37</a:t>
            </a:fld>
            <a:endParaRPr lang="en-US"/>
          </a:p>
        </p:txBody>
      </p:sp>
      <p:sp>
        <p:nvSpPr>
          <p:cNvPr id="55298" name="Rectangle 2"/>
          <p:cNvSpPr>
            <a:spLocks noGrp="1" noChangeArrowheads="1"/>
          </p:cNvSpPr>
          <p:nvPr>
            <p:ph type="title"/>
          </p:nvPr>
        </p:nvSpPr>
        <p:spPr/>
        <p:txBody>
          <a:bodyPr/>
          <a:lstStyle/>
          <a:p>
            <a:r>
              <a:rPr lang="en-US">
                <a:solidFill>
                  <a:srgbClr val="0099FF"/>
                </a:solidFill>
              </a:rPr>
              <a:t>Flooding</a:t>
            </a:r>
          </a:p>
        </p:txBody>
      </p:sp>
      <p:sp>
        <p:nvSpPr>
          <p:cNvPr id="55299" name="Rectangle 3"/>
          <p:cNvSpPr>
            <a:spLocks noGrp="1" noChangeArrowheads="1"/>
          </p:cNvSpPr>
          <p:nvPr>
            <p:ph type="body" idx="1"/>
          </p:nvPr>
        </p:nvSpPr>
        <p:spPr>
          <a:xfrm>
            <a:off x="685800" y="1341438"/>
            <a:ext cx="7772400" cy="4679950"/>
          </a:xfrm>
        </p:spPr>
        <p:txBody>
          <a:bodyPr/>
          <a:lstStyle/>
          <a:p>
            <a:r>
              <a:rPr lang="en-US" i="1"/>
              <a:t>Pure flooding </a:t>
            </a:r>
            <a:r>
              <a:rPr lang="en-US"/>
              <a:t>:: every incoming packet to a node is sent out on </a:t>
            </a:r>
            <a:r>
              <a:rPr lang="en-US">
                <a:solidFill>
                  <a:srgbClr val="0099FF"/>
                </a:solidFill>
                <a:latin typeface="Comic Sans MS" pitchFamily="66" charset="0"/>
              </a:rPr>
              <a:t>every outgoing line</a:t>
            </a:r>
            <a:r>
              <a:rPr lang="en-US">
                <a:latin typeface="Comic Sans MS" pitchFamily="66" charset="0"/>
              </a:rPr>
              <a:t>.</a:t>
            </a:r>
          </a:p>
          <a:p>
            <a:pPr lvl="1"/>
            <a:r>
              <a:rPr lang="en-US">
                <a:cs typeface="Times New Roman" pitchFamily="18" charset="0"/>
              </a:rPr>
              <a:t>Obvious adjustment – do not send out on arriving link (assuming full-duplex links).</a:t>
            </a:r>
          </a:p>
          <a:p>
            <a:pPr lvl="1"/>
            <a:r>
              <a:rPr lang="en-US">
                <a:cs typeface="Times New Roman" pitchFamily="18" charset="0"/>
              </a:rPr>
              <a:t>The routing algorithm can use a hop counter (e.g., TTL) to </a:t>
            </a:r>
            <a:r>
              <a:rPr lang="en-US">
                <a:solidFill>
                  <a:srgbClr val="0099FF"/>
                </a:solidFill>
                <a:latin typeface="Comic Sans MS" pitchFamily="66" charset="0"/>
                <a:cs typeface="Times New Roman" pitchFamily="18" charset="0"/>
              </a:rPr>
              <a:t>dampen the flooding.</a:t>
            </a:r>
          </a:p>
          <a:p>
            <a:pPr lvl="1"/>
            <a:r>
              <a:rPr lang="en-US" i="1">
                <a:latin typeface="Comic Sans MS" pitchFamily="66" charset="0"/>
                <a:cs typeface="Times New Roman" pitchFamily="18" charset="0"/>
              </a:rPr>
              <a:t>Selective flooding</a:t>
            </a:r>
            <a:r>
              <a:rPr lang="en-US">
                <a:latin typeface="Comic Sans MS" pitchFamily="66" charset="0"/>
                <a:cs typeface="Times New Roman" pitchFamily="18" charset="0"/>
              </a:rPr>
              <a:t> :: </a:t>
            </a:r>
            <a:r>
              <a:rPr lang="en-US">
                <a:cs typeface="Times New Roman" pitchFamily="18" charset="0"/>
              </a:rPr>
              <a:t>only send on those lines going “approximately” in the right direction.</a:t>
            </a:r>
            <a:endParaRPr lang="en-US">
              <a:latin typeface="Comic Sans MS" pitchFamily="66" charset="0"/>
              <a:cs typeface="Times New Roman" pitchFamily="18" charset="0"/>
            </a:endParaRPr>
          </a:p>
          <a:p>
            <a:endParaRPr lang="en-US">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9395"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9396"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9397"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9398"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9399"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9400"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9401"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ROUTING ALGORITHMS</a:t>
            </a:r>
          </a:p>
        </p:txBody>
      </p:sp>
      <p:sp>
        <p:nvSpPr>
          <p:cNvPr id="59402" name="Text Box 10"/>
          <p:cNvSpPr txBox="1">
            <a:spLocks noChangeArrowheads="1"/>
          </p:cNvSpPr>
          <p:nvPr/>
        </p:nvSpPr>
        <p:spPr bwMode="auto">
          <a:xfrm>
            <a:off x="2286000" y="1295400"/>
            <a:ext cx="6400800" cy="641350"/>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r>
              <a:rPr lang="en-US" sz="2000" b="1">
                <a:solidFill>
                  <a:schemeClr val="accent2"/>
                </a:solidFill>
                <a:latin typeface="Arial" charset="0"/>
              </a:rPr>
              <a:t>2.  Flooding</a:t>
            </a:r>
          </a:p>
          <a:p>
            <a:pPr marL="457200" indent="-457200"/>
            <a:endParaRPr lang="en-US" sz="800">
              <a:solidFill>
                <a:schemeClr val="accent2"/>
              </a:solidFill>
              <a:latin typeface="Arial" charset="0"/>
            </a:endParaRPr>
          </a:p>
        </p:txBody>
      </p:sp>
      <p:sp>
        <p:nvSpPr>
          <p:cNvPr id="59436" name="Text Box 44"/>
          <p:cNvSpPr txBox="1">
            <a:spLocks noChangeArrowheads="1"/>
          </p:cNvSpPr>
          <p:nvPr/>
        </p:nvSpPr>
        <p:spPr bwMode="auto">
          <a:xfrm>
            <a:off x="4572000" y="2209800"/>
            <a:ext cx="1006475" cy="1200150"/>
          </a:xfrm>
          <a:prstGeom prst="rect">
            <a:avLst/>
          </a:prstGeom>
          <a:noFill/>
          <a:ln w="9525">
            <a:solidFill>
              <a:schemeClr val="tx1"/>
            </a:solidFill>
            <a:miter lim="800000"/>
            <a:headEnd/>
            <a:tailEnd/>
          </a:ln>
          <a:effectLst/>
        </p:spPr>
        <p:txBody>
          <a:bodyPr wrap="none">
            <a:spAutoFit/>
          </a:bodyPr>
          <a:lstStyle/>
          <a:p>
            <a:pPr algn="ctr"/>
            <a:r>
              <a:rPr lang="en-US">
                <a:latin typeface="Arial" charset="0"/>
              </a:rPr>
              <a:t>IMP</a:t>
            </a:r>
          </a:p>
          <a:p>
            <a:pPr algn="ctr"/>
            <a:r>
              <a:rPr lang="en-US">
                <a:latin typeface="Arial" charset="0"/>
              </a:rPr>
              <a:t>B</a:t>
            </a:r>
          </a:p>
        </p:txBody>
      </p:sp>
      <p:sp>
        <p:nvSpPr>
          <p:cNvPr id="59437" name="Line 45"/>
          <p:cNvSpPr>
            <a:spLocks noChangeShapeType="1"/>
          </p:cNvSpPr>
          <p:nvPr/>
        </p:nvSpPr>
        <p:spPr bwMode="auto">
          <a:xfrm>
            <a:off x="2971800" y="2819400"/>
            <a:ext cx="1600200" cy="0"/>
          </a:xfrm>
          <a:prstGeom prst="line">
            <a:avLst/>
          </a:prstGeom>
          <a:noFill/>
          <a:ln w="9525">
            <a:solidFill>
              <a:schemeClr val="tx1"/>
            </a:solidFill>
            <a:round/>
            <a:headEnd/>
            <a:tailEnd type="triangle" w="med" len="med"/>
          </a:ln>
          <a:effectLst/>
        </p:spPr>
        <p:txBody>
          <a:bodyPr wrap="none">
            <a:spAutoFit/>
          </a:bodyPr>
          <a:lstStyle/>
          <a:p>
            <a:endParaRPr lang="en-US"/>
          </a:p>
        </p:txBody>
      </p:sp>
      <p:sp>
        <p:nvSpPr>
          <p:cNvPr id="59438" name="Text Box 46"/>
          <p:cNvSpPr txBox="1">
            <a:spLocks noChangeArrowheads="1"/>
          </p:cNvSpPr>
          <p:nvPr/>
        </p:nvSpPr>
        <p:spPr bwMode="auto">
          <a:xfrm>
            <a:off x="3200400" y="2332038"/>
            <a:ext cx="960438" cy="396875"/>
          </a:xfrm>
          <a:prstGeom prst="rect">
            <a:avLst/>
          </a:prstGeom>
          <a:noFill/>
          <a:ln w="9525">
            <a:noFill/>
            <a:miter lim="800000"/>
            <a:headEnd/>
            <a:tailEnd/>
          </a:ln>
          <a:effectLst/>
        </p:spPr>
        <p:txBody>
          <a:bodyPr wrap="none">
            <a:spAutoFit/>
          </a:bodyPr>
          <a:lstStyle/>
          <a:p>
            <a:r>
              <a:rPr lang="en-US" sz="2000">
                <a:latin typeface="Arial" charset="0"/>
              </a:rPr>
              <a:t>Packet</a:t>
            </a:r>
          </a:p>
        </p:txBody>
      </p:sp>
      <p:sp>
        <p:nvSpPr>
          <p:cNvPr id="59439" name="Line 47"/>
          <p:cNvSpPr>
            <a:spLocks noChangeShapeType="1"/>
          </p:cNvSpPr>
          <p:nvPr/>
        </p:nvSpPr>
        <p:spPr bwMode="auto">
          <a:xfrm>
            <a:off x="5638800" y="2819400"/>
            <a:ext cx="990600" cy="0"/>
          </a:xfrm>
          <a:prstGeom prst="line">
            <a:avLst/>
          </a:prstGeom>
          <a:noFill/>
          <a:ln w="9525">
            <a:solidFill>
              <a:schemeClr val="tx1"/>
            </a:solidFill>
            <a:round/>
            <a:headEnd/>
            <a:tailEnd type="triangle" w="med" len="med"/>
          </a:ln>
          <a:effectLst/>
        </p:spPr>
        <p:txBody>
          <a:bodyPr wrap="none">
            <a:spAutoFit/>
          </a:bodyPr>
          <a:lstStyle/>
          <a:p>
            <a:endParaRPr lang="en-US"/>
          </a:p>
        </p:txBody>
      </p:sp>
      <p:sp>
        <p:nvSpPr>
          <p:cNvPr id="59440" name="Line 48"/>
          <p:cNvSpPr>
            <a:spLocks noChangeShapeType="1"/>
          </p:cNvSpPr>
          <p:nvPr/>
        </p:nvSpPr>
        <p:spPr bwMode="auto">
          <a:xfrm>
            <a:off x="5638800" y="2362200"/>
            <a:ext cx="990600" cy="0"/>
          </a:xfrm>
          <a:prstGeom prst="line">
            <a:avLst/>
          </a:prstGeom>
          <a:noFill/>
          <a:ln w="9525">
            <a:solidFill>
              <a:schemeClr val="tx1"/>
            </a:solidFill>
            <a:round/>
            <a:headEnd/>
            <a:tailEnd type="triangle" w="med" len="med"/>
          </a:ln>
          <a:effectLst/>
        </p:spPr>
        <p:txBody>
          <a:bodyPr wrap="none">
            <a:spAutoFit/>
          </a:bodyPr>
          <a:lstStyle/>
          <a:p>
            <a:endParaRPr lang="en-US"/>
          </a:p>
        </p:txBody>
      </p:sp>
      <p:sp>
        <p:nvSpPr>
          <p:cNvPr id="59441" name="Line 49"/>
          <p:cNvSpPr>
            <a:spLocks noChangeShapeType="1"/>
          </p:cNvSpPr>
          <p:nvPr/>
        </p:nvSpPr>
        <p:spPr bwMode="auto">
          <a:xfrm>
            <a:off x="5638800" y="3276600"/>
            <a:ext cx="990600" cy="0"/>
          </a:xfrm>
          <a:prstGeom prst="line">
            <a:avLst/>
          </a:prstGeom>
          <a:noFill/>
          <a:ln w="9525">
            <a:solidFill>
              <a:schemeClr val="tx1"/>
            </a:solidFill>
            <a:round/>
            <a:headEnd/>
            <a:tailEnd type="triangle" w="med" len="med"/>
          </a:ln>
          <a:effectLst/>
        </p:spPr>
        <p:txBody>
          <a:bodyPr wrap="none">
            <a:spAutoFit/>
          </a:bodyPr>
          <a:lstStyle/>
          <a:p>
            <a:endParaRPr lang="en-US"/>
          </a:p>
        </p:txBody>
      </p:sp>
      <p:sp>
        <p:nvSpPr>
          <p:cNvPr id="59443" name="Text Box 51"/>
          <p:cNvSpPr txBox="1">
            <a:spLocks noChangeArrowheads="1"/>
          </p:cNvSpPr>
          <p:nvPr/>
        </p:nvSpPr>
        <p:spPr bwMode="auto">
          <a:xfrm>
            <a:off x="6705600" y="2133600"/>
            <a:ext cx="2016125" cy="396875"/>
          </a:xfrm>
          <a:prstGeom prst="rect">
            <a:avLst/>
          </a:prstGeom>
          <a:noFill/>
          <a:ln w="9525">
            <a:noFill/>
            <a:miter lim="800000"/>
            <a:headEnd/>
            <a:tailEnd/>
          </a:ln>
          <a:effectLst/>
        </p:spPr>
        <p:txBody>
          <a:bodyPr wrap="none">
            <a:spAutoFit/>
          </a:bodyPr>
          <a:lstStyle/>
          <a:p>
            <a:r>
              <a:rPr lang="en-US" sz="2000">
                <a:latin typeface="Arial" charset="0"/>
              </a:rPr>
              <a:t>Packet to IMP C</a:t>
            </a:r>
          </a:p>
        </p:txBody>
      </p:sp>
      <p:sp>
        <p:nvSpPr>
          <p:cNvPr id="59444" name="Text Box 52"/>
          <p:cNvSpPr txBox="1">
            <a:spLocks noChangeArrowheads="1"/>
          </p:cNvSpPr>
          <p:nvPr/>
        </p:nvSpPr>
        <p:spPr bwMode="auto">
          <a:xfrm>
            <a:off x="6705600" y="2590800"/>
            <a:ext cx="2016125" cy="396875"/>
          </a:xfrm>
          <a:prstGeom prst="rect">
            <a:avLst/>
          </a:prstGeom>
          <a:noFill/>
          <a:ln w="9525">
            <a:noFill/>
            <a:miter lim="800000"/>
            <a:headEnd/>
            <a:tailEnd/>
          </a:ln>
          <a:effectLst/>
        </p:spPr>
        <p:txBody>
          <a:bodyPr wrap="none">
            <a:spAutoFit/>
          </a:bodyPr>
          <a:lstStyle/>
          <a:p>
            <a:r>
              <a:rPr lang="en-US" sz="2000">
                <a:latin typeface="Arial" charset="0"/>
              </a:rPr>
              <a:t>Packet to IMP D</a:t>
            </a:r>
          </a:p>
        </p:txBody>
      </p:sp>
      <p:sp>
        <p:nvSpPr>
          <p:cNvPr id="59445" name="Text Box 53"/>
          <p:cNvSpPr txBox="1">
            <a:spLocks noChangeArrowheads="1"/>
          </p:cNvSpPr>
          <p:nvPr/>
        </p:nvSpPr>
        <p:spPr bwMode="auto">
          <a:xfrm>
            <a:off x="6705600" y="3048000"/>
            <a:ext cx="2001838" cy="396875"/>
          </a:xfrm>
          <a:prstGeom prst="rect">
            <a:avLst/>
          </a:prstGeom>
          <a:noFill/>
          <a:ln w="9525">
            <a:noFill/>
            <a:miter lim="800000"/>
            <a:headEnd/>
            <a:tailEnd/>
          </a:ln>
          <a:effectLst/>
        </p:spPr>
        <p:txBody>
          <a:bodyPr wrap="none">
            <a:spAutoFit/>
          </a:bodyPr>
          <a:lstStyle/>
          <a:p>
            <a:r>
              <a:rPr lang="en-US" sz="2000">
                <a:latin typeface="Arial" charset="0"/>
              </a:rPr>
              <a:t>Packet to IMP E</a:t>
            </a:r>
          </a:p>
        </p:txBody>
      </p:sp>
      <p:sp>
        <p:nvSpPr>
          <p:cNvPr id="59446" name="Text Box 54"/>
          <p:cNvSpPr txBox="1">
            <a:spLocks noChangeArrowheads="1"/>
          </p:cNvSpPr>
          <p:nvPr/>
        </p:nvSpPr>
        <p:spPr bwMode="auto">
          <a:xfrm>
            <a:off x="2286000" y="3581400"/>
            <a:ext cx="6426200" cy="1616075"/>
          </a:xfrm>
          <a:prstGeom prst="rect">
            <a:avLst/>
          </a:prstGeom>
          <a:noFill/>
          <a:ln w="9525">
            <a:noFill/>
            <a:miter lim="800000"/>
            <a:headEnd/>
            <a:tailEnd/>
          </a:ln>
          <a:effectLst/>
        </p:spPr>
        <p:txBody>
          <a:bodyPr>
            <a:spAutoFit/>
          </a:bodyPr>
          <a:lstStyle/>
          <a:p>
            <a:r>
              <a:rPr lang="en-US" sz="2000">
                <a:latin typeface="Arial" charset="0"/>
              </a:rPr>
              <a:t>To prevent packets from circulating indefinitely, a packet has a hop counter. Every time a packet arrives at an IMP, the hop counter is decrease by 1. Once the hop counter of a packet reaches 0, the packet is discarded.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FF680504-945A-4895-9989-E41B61C9F70D}" type="slidenum">
              <a:rPr lang="en-US"/>
              <a:pPr/>
              <a:t>39</a:t>
            </a:fld>
            <a:endParaRPr lang="en-US"/>
          </a:p>
        </p:txBody>
      </p:sp>
      <p:sp>
        <p:nvSpPr>
          <p:cNvPr id="56322" name="Rectangle 2"/>
          <p:cNvSpPr>
            <a:spLocks noGrp="1" noChangeArrowheads="1"/>
          </p:cNvSpPr>
          <p:nvPr>
            <p:ph type="title"/>
          </p:nvPr>
        </p:nvSpPr>
        <p:spPr/>
        <p:txBody>
          <a:bodyPr/>
          <a:lstStyle/>
          <a:p>
            <a:r>
              <a:rPr lang="en-US">
                <a:solidFill>
                  <a:srgbClr val="000099"/>
                </a:solidFill>
              </a:rPr>
              <a:t>Adaptive Routing</a:t>
            </a:r>
          </a:p>
        </p:txBody>
      </p:sp>
      <p:sp>
        <p:nvSpPr>
          <p:cNvPr id="56323" name="Rectangle 3"/>
          <p:cNvSpPr>
            <a:spLocks noGrp="1" noChangeArrowheads="1"/>
          </p:cNvSpPr>
          <p:nvPr>
            <p:ph type="body" idx="1"/>
          </p:nvPr>
        </p:nvSpPr>
        <p:spPr>
          <a:xfrm>
            <a:off x="685800" y="1557338"/>
            <a:ext cx="7772400" cy="4114800"/>
          </a:xfrm>
        </p:spPr>
        <p:txBody>
          <a:bodyPr/>
          <a:lstStyle/>
          <a:p>
            <a:pPr marL="609600" indent="-609600">
              <a:lnSpc>
                <a:spcPct val="90000"/>
              </a:lnSpc>
              <a:buFontTx/>
              <a:buNone/>
            </a:pPr>
            <a:r>
              <a:rPr lang="en-US"/>
              <a:t>Basic functions:</a:t>
            </a:r>
          </a:p>
          <a:p>
            <a:pPr marL="609600" indent="-609600">
              <a:lnSpc>
                <a:spcPct val="90000"/>
              </a:lnSpc>
              <a:buFontTx/>
              <a:buAutoNum type="arabicPeriod"/>
            </a:pPr>
            <a:r>
              <a:rPr lang="en-US"/>
              <a:t>Measurement of pertinent network data.</a:t>
            </a:r>
          </a:p>
          <a:p>
            <a:pPr marL="609600" indent="-609600">
              <a:lnSpc>
                <a:spcPct val="90000"/>
              </a:lnSpc>
              <a:buFontTx/>
              <a:buAutoNum type="arabicPeriod"/>
            </a:pPr>
            <a:r>
              <a:rPr lang="en-US"/>
              <a:t>Forwarding of information to where the routing computation will be done.</a:t>
            </a:r>
          </a:p>
          <a:p>
            <a:pPr marL="609600" indent="-609600">
              <a:lnSpc>
                <a:spcPct val="90000"/>
              </a:lnSpc>
              <a:buFontTx/>
              <a:buAutoNum type="arabicPeriod"/>
            </a:pPr>
            <a:r>
              <a:rPr lang="en-US"/>
              <a:t>Compute the routing tables.</a:t>
            </a:r>
          </a:p>
          <a:p>
            <a:pPr marL="609600" indent="-609600">
              <a:lnSpc>
                <a:spcPct val="90000"/>
              </a:lnSpc>
              <a:buFontTx/>
              <a:buAutoNum type="arabicPeriod"/>
            </a:pPr>
            <a:r>
              <a:rPr lang="en-US"/>
              <a:t>Convert the routing table information into a </a:t>
            </a:r>
            <a:r>
              <a:rPr lang="en-US">
                <a:solidFill>
                  <a:srgbClr val="990000"/>
                </a:solidFill>
                <a:latin typeface="Comic Sans MS" pitchFamily="66" charset="0"/>
              </a:rPr>
              <a:t>routing decision</a:t>
            </a:r>
            <a:r>
              <a:rPr lang="en-US">
                <a:solidFill>
                  <a:srgbClr val="990000"/>
                </a:solidFill>
                <a:cs typeface="Times New Roman" pitchFamily="18" charset="0"/>
              </a:rPr>
              <a:t> </a:t>
            </a:r>
            <a:r>
              <a:rPr lang="en-US">
                <a:cs typeface="Times New Roman" pitchFamily="18" charset="0"/>
              </a:rPr>
              <a:t>and then </a:t>
            </a:r>
            <a:r>
              <a:rPr lang="en-US">
                <a:solidFill>
                  <a:srgbClr val="0099FF"/>
                </a:solidFill>
                <a:latin typeface="Comic Sans MS" pitchFamily="66" charset="0"/>
                <a:cs typeface="Times New Roman" pitchFamily="18" charset="0"/>
              </a:rPr>
              <a:t>dispatch</a:t>
            </a:r>
            <a:r>
              <a:rPr lang="en-US" i="1">
                <a:cs typeface="Times New Roman" pitchFamily="18" charset="0"/>
              </a:rPr>
              <a:t> </a:t>
            </a:r>
            <a:r>
              <a:rPr lang="en-US">
                <a:cs typeface="Times New Roman" pitchFamily="18" charset="0"/>
              </a:rPr>
              <a:t>the data packet.</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2E385B60-80B6-4980-9A1A-5EA8CC23656D}" type="slidenum">
              <a:rPr lang="en-US"/>
              <a:pPr/>
              <a:t>4</a:t>
            </a:fld>
            <a:endParaRPr lang="en-US"/>
          </a:p>
        </p:txBody>
      </p:sp>
      <p:sp>
        <p:nvSpPr>
          <p:cNvPr id="48130" name="Rectangle 1026"/>
          <p:cNvSpPr>
            <a:spLocks noGrp="1" noChangeArrowheads="1"/>
          </p:cNvSpPr>
          <p:nvPr>
            <p:ph type="title"/>
          </p:nvPr>
        </p:nvSpPr>
        <p:spPr>
          <a:xfrm>
            <a:off x="622300" y="307975"/>
            <a:ext cx="7902575" cy="1143000"/>
          </a:xfrm>
        </p:spPr>
        <p:txBody>
          <a:bodyPr/>
          <a:lstStyle/>
          <a:p>
            <a:r>
              <a:rPr lang="en-US">
                <a:solidFill>
                  <a:srgbClr val="000099"/>
                </a:solidFill>
              </a:rPr>
              <a:t>Network Layer Design Goals</a:t>
            </a:r>
          </a:p>
        </p:txBody>
      </p:sp>
      <p:sp>
        <p:nvSpPr>
          <p:cNvPr id="48131" name="Rectangle 1027"/>
          <p:cNvSpPr>
            <a:spLocks noGrp="1" noChangeArrowheads="1"/>
          </p:cNvSpPr>
          <p:nvPr>
            <p:ph type="body" idx="1"/>
          </p:nvPr>
        </p:nvSpPr>
        <p:spPr/>
        <p:txBody>
          <a:bodyPr/>
          <a:lstStyle/>
          <a:p>
            <a:pPr marL="609600" indent="-609600">
              <a:buFontTx/>
              <a:buAutoNum type="arabicPeriod"/>
            </a:pPr>
            <a:r>
              <a:rPr lang="en-US" sz="2800"/>
              <a:t>The services provided by the network layer should be </a:t>
            </a:r>
            <a:r>
              <a:rPr lang="en-US" sz="2800">
                <a:solidFill>
                  <a:srgbClr val="0033CC"/>
                </a:solidFill>
              </a:rPr>
              <a:t>independent</a:t>
            </a:r>
            <a:r>
              <a:rPr lang="en-US" sz="2800"/>
              <a:t> of the subnet topology.</a:t>
            </a:r>
          </a:p>
          <a:p>
            <a:pPr marL="609600" indent="-609600">
              <a:buFontTx/>
              <a:buAutoNum type="arabicPeriod"/>
            </a:pPr>
            <a:r>
              <a:rPr lang="en-US" sz="2800"/>
              <a:t>The Transport Layer should be shielded from the number, type and topology of the subnets present.</a:t>
            </a:r>
          </a:p>
          <a:p>
            <a:pPr marL="609600" indent="-609600">
              <a:buFontTx/>
              <a:buAutoNum type="arabicPeriod"/>
            </a:pPr>
            <a:r>
              <a:rPr lang="en-US" sz="2800"/>
              <a:t>The network addresses available to the Transport Layer should use a uniform numbering plan (even across LANs and WANs).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7E7139BB-7DB0-4D1E-A51F-737C31328EFC}" type="slidenum">
              <a:rPr lang="en-US"/>
              <a:pPr/>
              <a:t>40</a:t>
            </a:fld>
            <a:endParaRPr lang="en-US"/>
          </a:p>
        </p:txBody>
      </p:sp>
      <p:sp>
        <p:nvSpPr>
          <p:cNvPr id="57346" name="Rectangle 2"/>
          <p:cNvSpPr>
            <a:spLocks noGrp="1" noChangeArrowheads="1"/>
          </p:cNvSpPr>
          <p:nvPr>
            <p:ph type="title"/>
          </p:nvPr>
        </p:nvSpPr>
        <p:spPr/>
        <p:txBody>
          <a:bodyPr/>
          <a:lstStyle/>
          <a:p>
            <a:r>
              <a:rPr lang="en-US">
                <a:solidFill>
                  <a:srgbClr val="000099"/>
                </a:solidFill>
              </a:rPr>
              <a:t>Adaptive Routing</a:t>
            </a:r>
          </a:p>
        </p:txBody>
      </p:sp>
      <p:sp>
        <p:nvSpPr>
          <p:cNvPr id="57347" name="Rectangle 3"/>
          <p:cNvSpPr>
            <a:spLocks noGrp="1" noChangeArrowheads="1"/>
          </p:cNvSpPr>
          <p:nvPr>
            <p:ph type="body" idx="1"/>
          </p:nvPr>
        </p:nvSpPr>
        <p:spPr>
          <a:xfrm>
            <a:off x="685800" y="1412875"/>
            <a:ext cx="7918450" cy="4464050"/>
          </a:xfrm>
        </p:spPr>
        <p:txBody>
          <a:bodyPr/>
          <a:lstStyle/>
          <a:p>
            <a:pPr marL="609600" indent="-609600">
              <a:lnSpc>
                <a:spcPct val="90000"/>
              </a:lnSpc>
              <a:buFontTx/>
              <a:buNone/>
            </a:pPr>
            <a:r>
              <a:rPr lang="en-US"/>
              <a:t>Design Issues:</a:t>
            </a:r>
          </a:p>
          <a:p>
            <a:pPr marL="609600" indent="-609600">
              <a:lnSpc>
                <a:spcPct val="90000"/>
              </a:lnSpc>
              <a:buFontTx/>
              <a:buAutoNum type="arabicPeriod"/>
            </a:pPr>
            <a:r>
              <a:rPr lang="en-US"/>
              <a:t>How much </a:t>
            </a:r>
            <a:r>
              <a:rPr lang="en-US">
                <a:solidFill>
                  <a:srgbClr val="990000"/>
                </a:solidFill>
                <a:latin typeface="Comic Sans MS" pitchFamily="66" charset="0"/>
              </a:rPr>
              <a:t>overhead </a:t>
            </a:r>
            <a:r>
              <a:rPr lang="en-US">
                <a:cs typeface="Times New Roman" pitchFamily="18" charset="0"/>
              </a:rPr>
              <a:t>is incurred due to gathering the routing  information and sending </a:t>
            </a:r>
            <a:r>
              <a:rPr lang="en-US" b="1" i="1">
                <a:solidFill>
                  <a:srgbClr val="00CC00"/>
                </a:solidFill>
                <a:cs typeface="Times New Roman" pitchFamily="18" charset="0"/>
              </a:rPr>
              <a:t>routing packets</a:t>
            </a:r>
            <a:r>
              <a:rPr lang="en-US" b="1" i="1">
                <a:cs typeface="Times New Roman" pitchFamily="18" charset="0"/>
              </a:rPr>
              <a:t>?</a:t>
            </a:r>
          </a:p>
          <a:p>
            <a:pPr marL="609600" indent="-609600">
              <a:lnSpc>
                <a:spcPct val="90000"/>
              </a:lnSpc>
              <a:buFontTx/>
              <a:buAutoNum type="arabicPeriod"/>
            </a:pPr>
            <a:r>
              <a:rPr lang="en-US">
                <a:cs typeface="Times New Roman" pitchFamily="18" charset="0"/>
              </a:rPr>
              <a:t>What is the time frame (i.e, the frequency) for sending </a:t>
            </a:r>
            <a:r>
              <a:rPr lang="en-US" b="1" i="1">
                <a:solidFill>
                  <a:srgbClr val="00CC00"/>
                </a:solidFill>
                <a:cs typeface="Times New Roman" pitchFamily="18" charset="0"/>
              </a:rPr>
              <a:t>routing packets </a:t>
            </a:r>
            <a:r>
              <a:rPr lang="en-US">
                <a:cs typeface="Times New Roman" pitchFamily="18" charset="0"/>
              </a:rPr>
              <a:t>in support of adaptive routing?</a:t>
            </a:r>
          </a:p>
          <a:p>
            <a:pPr marL="609600" indent="-609600">
              <a:lnSpc>
                <a:spcPct val="90000"/>
              </a:lnSpc>
              <a:buFontTx/>
              <a:buAutoNum type="arabicPeriod"/>
            </a:pPr>
            <a:r>
              <a:rPr lang="en-US">
                <a:cs typeface="Times New Roman" pitchFamily="18" charset="0"/>
              </a:rPr>
              <a:t>What is the </a:t>
            </a:r>
            <a:r>
              <a:rPr lang="en-US">
                <a:solidFill>
                  <a:srgbClr val="990000"/>
                </a:solidFill>
                <a:latin typeface="Comic Sans MS" pitchFamily="66" charset="0"/>
                <a:cs typeface="Times New Roman" pitchFamily="18" charset="0"/>
              </a:rPr>
              <a:t>complexity </a:t>
            </a:r>
            <a:r>
              <a:rPr lang="en-US">
                <a:cs typeface="Times New Roman" pitchFamily="18" charset="0"/>
              </a:rPr>
              <a:t>of the routing strategy?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AD816AD6-F17F-4D0B-AFC7-EC9DE2D3BBBF}" type="slidenum">
              <a:rPr lang="en-US"/>
              <a:pPr/>
              <a:t>41</a:t>
            </a:fld>
            <a:endParaRPr lang="en-US"/>
          </a:p>
        </p:txBody>
      </p:sp>
      <p:sp>
        <p:nvSpPr>
          <p:cNvPr id="27650" name="Rectangle 2"/>
          <p:cNvSpPr>
            <a:spLocks noGrp="1" noChangeArrowheads="1"/>
          </p:cNvSpPr>
          <p:nvPr>
            <p:ph type="title"/>
          </p:nvPr>
        </p:nvSpPr>
        <p:spPr>
          <a:xfrm>
            <a:off x="685800" y="228600"/>
            <a:ext cx="7772400" cy="838200"/>
          </a:xfrm>
        </p:spPr>
        <p:txBody>
          <a:bodyPr/>
          <a:lstStyle/>
          <a:p>
            <a:r>
              <a:rPr lang="en-US">
                <a:solidFill>
                  <a:srgbClr val="000099"/>
                </a:solidFill>
              </a:rPr>
              <a:t>Distance Vector Routing</a:t>
            </a:r>
          </a:p>
        </p:txBody>
      </p:sp>
      <p:sp>
        <p:nvSpPr>
          <p:cNvPr id="27651" name="Rectangle 3"/>
          <p:cNvSpPr>
            <a:spLocks noGrp="1" noChangeArrowheads="1"/>
          </p:cNvSpPr>
          <p:nvPr>
            <p:ph type="body" idx="1"/>
          </p:nvPr>
        </p:nvSpPr>
        <p:spPr>
          <a:xfrm>
            <a:off x="304800" y="1219200"/>
            <a:ext cx="8686800" cy="4953000"/>
          </a:xfrm>
        </p:spPr>
        <p:txBody>
          <a:bodyPr/>
          <a:lstStyle/>
          <a:p>
            <a:pPr>
              <a:lnSpc>
                <a:spcPct val="90000"/>
              </a:lnSpc>
            </a:pPr>
            <a:r>
              <a:rPr lang="en-US"/>
              <a:t>Historically known as the </a:t>
            </a:r>
            <a:r>
              <a:rPr lang="en-US" b="1" i="1">
                <a:solidFill>
                  <a:srgbClr val="3333CC"/>
                </a:solidFill>
              </a:rPr>
              <a:t>old</a:t>
            </a:r>
            <a:r>
              <a:rPr lang="en-US" i="1"/>
              <a:t> </a:t>
            </a:r>
            <a:r>
              <a:rPr lang="en-US"/>
              <a:t>ARPANET routing algorithm {or known as </a:t>
            </a:r>
            <a:r>
              <a:rPr lang="en-US" i="1"/>
              <a:t>Bellman-Ford algorithm</a:t>
            </a:r>
            <a:r>
              <a:rPr lang="en-US"/>
              <a:t>}.</a:t>
            </a:r>
          </a:p>
          <a:p>
            <a:pPr>
              <a:lnSpc>
                <a:spcPct val="90000"/>
              </a:lnSpc>
              <a:buFontTx/>
              <a:buNone/>
            </a:pPr>
            <a:r>
              <a:rPr lang="en-US">
                <a:solidFill>
                  <a:srgbClr val="A50021"/>
                </a:solidFill>
              </a:rPr>
              <a:t>Basic idea: each network node maintains a Distance Vector table containing the </a:t>
            </a:r>
            <a:r>
              <a:rPr lang="en-US" b="1" i="1">
                <a:solidFill>
                  <a:srgbClr val="A50021"/>
                </a:solidFill>
              </a:rPr>
              <a:t>distance</a:t>
            </a:r>
            <a:r>
              <a:rPr lang="en-US">
                <a:solidFill>
                  <a:srgbClr val="A50021"/>
                </a:solidFill>
              </a:rPr>
              <a:t> between itself and </a:t>
            </a:r>
            <a:r>
              <a:rPr lang="en-US" b="1" u="sng">
                <a:solidFill>
                  <a:srgbClr val="A50021"/>
                </a:solidFill>
              </a:rPr>
              <a:t>ALL </a:t>
            </a:r>
            <a:r>
              <a:rPr lang="en-US" u="sng">
                <a:solidFill>
                  <a:srgbClr val="A50021"/>
                </a:solidFill>
              </a:rPr>
              <a:t>possible destination nodes</a:t>
            </a:r>
            <a:r>
              <a:rPr lang="en-US">
                <a:solidFill>
                  <a:srgbClr val="A50021"/>
                </a:solidFill>
              </a:rPr>
              <a:t>.</a:t>
            </a:r>
          </a:p>
          <a:p>
            <a:pPr>
              <a:lnSpc>
                <a:spcPct val="90000"/>
              </a:lnSpc>
            </a:pPr>
            <a:r>
              <a:rPr lang="en-US"/>
              <a:t>Distances are based on a chosen metric and are computed using information from the </a:t>
            </a:r>
            <a:r>
              <a:rPr lang="en-US" b="1"/>
              <a:t>neighbors’ </a:t>
            </a:r>
            <a:r>
              <a:rPr lang="en-US"/>
              <a:t>distance vectors.</a:t>
            </a:r>
          </a:p>
          <a:p>
            <a:pPr>
              <a:lnSpc>
                <a:spcPct val="90000"/>
              </a:lnSpc>
              <a:buFontTx/>
              <a:buNone/>
            </a:pPr>
            <a:r>
              <a:rPr lang="en-US">
                <a:solidFill>
                  <a:srgbClr val="006600"/>
                </a:solidFill>
              </a:rPr>
              <a:t>Metric: usually</a:t>
            </a:r>
            <a:r>
              <a:rPr lang="en-US" i="1">
                <a:solidFill>
                  <a:srgbClr val="006600"/>
                </a:solidFill>
              </a:rPr>
              <a:t> </a:t>
            </a:r>
            <a:r>
              <a:rPr lang="en-US">
                <a:solidFill>
                  <a:srgbClr val="006600"/>
                </a:solidFill>
                <a:latin typeface="Comic Sans MS" pitchFamily="66" charset="0"/>
              </a:rPr>
              <a:t>hops</a:t>
            </a:r>
            <a:r>
              <a:rPr lang="en-US" i="1">
                <a:solidFill>
                  <a:srgbClr val="006600"/>
                </a:solidFill>
              </a:rPr>
              <a:t> </a:t>
            </a:r>
            <a:r>
              <a:rPr lang="en-US">
                <a:solidFill>
                  <a:srgbClr val="006600"/>
                </a:solidFill>
                <a:cs typeface="Times New Roman" pitchFamily="18" charset="0"/>
              </a:rPr>
              <a:t>or</a:t>
            </a:r>
            <a:r>
              <a:rPr lang="en-US">
                <a:solidFill>
                  <a:srgbClr val="006600"/>
                </a:solidFill>
                <a:latin typeface="Comic Sans MS" pitchFamily="66" charset="0"/>
              </a:rPr>
              <a:t> delay</a:t>
            </a:r>
            <a:endParaRPr lang="en-US">
              <a:latin typeface="Comic Sans MS" pitchFamily="66"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Computer Networks: Routing</a:t>
            </a:r>
          </a:p>
        </p:txBody>
      </p:sp>
      <p:sp>
        <p:nvSpPr>
          <p:cNvPr id="6" name="Slide Number Placeholder 5"/>
          <p:cNvSpPr>
            <a:spLocks noGrp="1"/>
          </p:cNvSpPr>
          <p:nvPr>
            <p:ph type="sldNum" sz="quarter" idx="12"/>
          </p:nvPr>
        </p:nvSpPr>
        <p:spPr/>
        <p:txBody>
          <a:bodyPr/>
          <a:lstStyle/>
          <a:p>
            <a:fld id="{35AA6939-81E8-4167-BEC1-BAEA42A5B055}" type="slidenum">
              <a:rPr lang="en-US"/>
              <a:pPr/>
              <a:t>42</a:t>
            </a:fld>
            <a:endParaRPr lang="en-US"/>
          </a:p>
        </p:txBody>
      </p:sp>
      <p:sp>
        <p:nvSpPr>
          <p:cNvPr id="30722" name="Rectangle 2"/>
          <p:cNvSpPr>
            <a:spLocks noGrp="1" noChangeArrowheads="1"/>
          </p:cNvSpPr>
          <p:nvPr>
            <p:ph type="title"/>
          </p:nvPr>
        </p:nvSpPr>
        <p:spPr>
          <a:xfrm>
            <a:off x="685800" y="228600"/>
            <a:ext cx="7772400" cy="762000"/>
          </a:xfrm>
        </p:spPr>
        <p:txBody>
          <a:bodyPr/>
          <a:lstStyle/>
          <a:p>
            <a:r>
              <a:rPr lang="en-US">
                <a:solidFill>
                  <a:srgbClr val="000099"/>
                </a:solidFill>
              </a:rPr>
              <a:t>Distance Vector Routing</a:t>
            </a:r>
            <a:r>
              <a:rPr lang="en-US"/>
              <a:t> </a:t>
            </a:r>
          </a:p>
        </p:txBody>
      </p:sp>
      <p:sp>
        <p:nvSpPr>
          <p:cNvPr id="30723" name="Rectangle 3"/>
          <p:cNvSpPr>
            <a:spLocks noGrp="1" noChangeArrowheads="1"/>
          </p:cNvSpPr>
          <p:nvPr>
            <p:ph type="body" idx="1"/>
          </p:nvPr>
        </p:nvSpPr>
        <p:spPr>
          <a:xfrm>
            <a:off x="228600" y="1066800"/>
            <a:ext cx="8458200" cy="3048000"/>
          </a:xfrm>
          <a:ln w="19050" cap="flat">
            <a:solidFill>
              <a:srgbClr val="008000"/>
            </a:solidFill>
          </a:ln>
        </p:spPr>
        <p:txBody>
          <a:bodyPr/>
          <a:lstStyle/>
          <a:p>
            <a:pPr marL="533400" indent="-533400" algn="ctr">
              <a:buFontTx/>
              <a:buNone/>
            </a:pPr>
            <a:r>
              <a:rPr lang="en-US">
                <a:solidFill>
                  <a:srgbClr val="006600"/>
                </a:solidFill>
              </a:rPr>
              <a:t>Information kept by DV router </a:t>
            </a:r>
            <a:r>
              <a:rPr lang="en-US"/>
              <a:t> </a:t>
            </a:r>
          </a:p>
          <a:p>
            <a:pPr marL="533400" indent="-533400">
              <a:buFontTx/>
              <a:buAutoNum type="arabicPeriod"/>
            </a:pPr>
            <a:r>
              <a:rPr lang="en-US"/>
              <a:t>each router has an ID</a:t>
            </a:r>
          </a:p>
          <a:p>
            <a:pPr marL="533400" indent="-533400">
              <a:buFontTx/>
              <a:buAutoNum type="arabicPeriod"/>
            </a:pPr>
            <a:r>
              <a:rPr lang="en-US"/>
              <a:t>associated with each link connected to a router, there is a link cost (static or dynamic) </a:t>
            </a:r>
            <a:r>
              <a:rPr lang="en-US" b="1">
                <a:solidFill>
                  <a:srgbClr val="006600"/>
                </a:solidFill>
              </a:rPr>
              <a:t>the metric issue!</a:t>
            </a:r>
          </a:p>
          <a:p>
            <a:pPr marL="533400" indent="-533400">
              <a:buFontTx/>
              <a:buNone/>
            </a:pPr>
            <a:endParaRPr lang="en-US" b="1">
              <a:solidFill>
                <a:srgbClr val="006600"/>
              </a:solidFill>
            </a:endParaRPr>
          </a:p>
        </p:txBody>
      </p:sp>
      <p:sp>
        <p:nvSpPr>
          <p:cNvPr id="30724" name="Rectangle 4"/>
          <p:cNvSpPr>
            <a:spLocks noChangeArrowheads="1"/>
          </p:cNvSpPr>
          <p:nvPr/>
        </p:nvSpPr>
        <p:spPr bwMode="auto">
          <a:xfrm>
            <a:off x="228600" y="4267200"/>
            <a:ext cx="8458200" cy="1820863"/>
          </a:xfrm>
          <a:prstGeom prst="rect">
            <a:avLst/>
          </a:prstGeom>
          <a:noFill/>
          <a:ln w="19050">
            <a:solidFill>
              <a:srgbClr val="800000"/>
            </a:solidFill>
            <a:miter lim="800000"/>
            <a:headEnd/>
            <a:tailEnd/>
          </a:ln>
          <a:effectLst/>
        </p:spPr>
        <p:txBody>
          <a:bodyPr>
            <a:spAutoFit/>
          </a:bodyPr>
          <a:lstStyle/>
          <a:p>
            <a:pPr algn="ctr">
              <a:spcBef>
                <a:spcPct val="50000"/>
              </a:spcBef>
            </a:pPr>
            <a:r>
              <a:rPr lang="en-US" sz="2800">
                <a:solidFill>
                  <a:srgbClr val="990000"/>
                </a:solidFill>
              </a:rPr>
              <a:t>Distance Vector Table Initialization</a:t>
            </a:r>
          </a:p>
          <a:p>
            <a:pPr>
              <a:spcBef>
                <a:spcPct val="50000"/>
              </a:spcBef>
            </a:pPr>
            <a:r>
              <a:rPr lang="en-US" sz="2800">
                <a:solidFill>
                  <a:schemeClr val="tx1"/>
                </a:solidFill>
              </a:rPr>
              <a:t>Distance to itself  =  0 </a:t>
            </a:r>
          </a:p>
          <a:p>
            <a:pPr>
              <a:spcBef>
                <a:spcPct val="50000"/>
              </a:spcBef>
            </a:pPr>
            <a:r>
              <a:rPr lang="en-US" sz="2800">
                <a:solidFill>
                  <a:schemeClr val="tx1"/>
                </a:solidFill>
              </a:rPr>
              <a:t>Distance to ALL other routers  =  infinity number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B6799C93-54BF-41E2-BEFB-46A4992EE660}" type="slidenum">
              <a:rPr lang="en-US"/>
              <a:pPr/>
              <a:t>43</a:t>
            </a:fld>
            <a:endParaRPr lang="en-US"/>
          </a:p>
        </p:txBody>
      </p:sp>
      <p:sp>
        <p:nvSpPr>
          <p:cNvPr id="31746" name="Rectangle 2"/>
          <p:cNvSpPr>
            <a:spLocks noGrp="1" noChangeArrowheads="1"/>
          </p:cNvSpPr>
          <p:nvPr>
            <p:ph type="title"/>
          </p:nvPr>
        </p:nvSpPr>
        <p:spPr>
          <a:xfrm>
            <a:off x="477838" y="0"/>
            <a:ext cx="8126412" cy="1295400"/>
          </a:xfrm>
        </p:spPr>
        <p:txBody>
          <a:bodyPr/>
          <a:lstStyle/>
          <a:p>
            <a:r>
              <a:rPr lang="en-US" sz="4000">
                <a:solidFill>
                  <a:srgbClr val="000099"/>
                </a:solidFill>
              </a:rPr>
              <a:t>Distance Vector Algorithm</a:t>
            </a:r>
            <a:r>
              <a:rPr lang="en-US" sz="4000"/>
              <a:t> </a:t>
            </a:r>
            <a:r>
              <a:rPr lang="en-US" sz="3600">
                <a:solidFill>
                  <a:schemeClr val="accent1"/>
                </a:solidFill>
              </a:rPr>
              <a:t>[Perlman]</a:t>
            </a:r>
            <a:endParaRPr lang="en-US">
              <a:solidFill>
                <a:schemeClr val="accent1"/>
              </a:solidFill>
            </a:endParaRPr>
          </a:p>
        </p:txBody>
      </p:sp>
      <p:sp>
        <p:nvSpPr>
          <p:cNvPr id="31747" name="Rectangle 3"/>
          <p:cNvSpPr>
            <a:spLocks noGrp="1" noChangeArrowheads="1"/>
          </p:cNvSpPr>
          <p:nvPr>
            <p:ph type="body" idx="1"/>
          </p:nvPr>
        </p:nvSpPr>
        <p:spPr>
          <a:xfrm>
            <a:off x="304800" y="1371600"/>
            <a:ext cx="8458200" cy="4724400"/>
          </a:xfrm>
          <a:ln w="19050" cap="flat">
            <a:solidFill>
              <a:srgbClr val="993366"/>
            </a:solidFill>
          </a:ln>
        </p:spPr>
        <p:txBody>
          <a:bodyPr/>
          <a:lstStyle/>
          <a:p>
            <a:pPr marL="609600" indent="-609600">
              <a:lnSpc>
                <a:spcPct val="90000"/>
              </a:lnSpc>
              <a:buFontTx/>
              <a:buAutoNum type="arabicPeriod"/>
            </a:pPr>
            <a:r>
              <a:rPr lang="en-US" sz="2800"/>
              <a:t>Router transmits its </a:t>
            </a:r>
            <a:r>
              <a:rPr lang="en-US" sz="2800" i="1">
                <a:solidFill>
                  <a:srgbClr val="660066"/>
                </a:solidFill>
              </a:rPr>
              <a:t>distance vector</a:t>
            </a:r>
            <a:r>
              <a:rPr lang="en-US" sz="2800" i="1"/>
              <a:t> </a:t>
            </a:r>
            <a:r>
              <a:rPr lang="en-US" sz="2800"/>
              <a:t>to </a:t>
            </a:r>
            <a:r>
              <a:rPr lang="en-US" sz="2800" u="sng"/>
              <a:t>each of its neighbors</a:t>
            </a:r>
            <a:r>
              <a:rPr lang="en-US" sz="2800"/>
              <a:t>.</a:t>
            </a:r>
          </a:p>
          <a:p>
            <a:pPr marL="609600" indent="-609600">
              <a:lnSpc>
                <a:spcPct val="90000"/>
              </a:lnSpc>
              <a:buFontTx/>
              <a:buAutoNum type="arabicPeriod"/>
            </a:pPr>
            <a:r>
              <a:rPr lang="en-US" sz="2800"/>
              <a:t>Each router receives and saves the most recently received </a:t>
            </a:r>
            <a:r>
              <a:rPr lang="en-US" sz="2800" i="1">
                <a:solidFill>
                  <a:srgbClr val="660066"/>
                </a:solidFill>
              </a:rPr>
              <a:t>distance vector</a:t>
            </a:r>
            <a:r>
              <a:rPr lang="en-US" sz="2800"/>
              <a:t> from each of its neighbors.</a:t>
            </a:r>
          </a:p>
          <a:p>
            <a:pPr marL="609600" indent="-609600">
              <a:lnSpc>
                <a:spcPct val="90000"/>
              </a:lnSpc>
              <a:buFontTx/>
              <a:buAutoNum type="arabicPeriod"/>
            </a:pPr>
            <a:r>
              <a:rPr lang="en-US" sz="2800"/>
              <a:t>A router </a:t>
            </a:r>
            <a:r>
              <a:rPr lang="en-US" sz="2800" b="1"/>
              <a:t>recalculates</a:t>
            </a:r>
            <a:r>
              <a:rPr lang="en-US" sz="2800"/>
              <a:t> its distance vector when:</a:t>
            </a:r>
          </a:p>
          <a:p>
            <a:pPr marL="990600" lvl="1" indent="-533400">
              <a:lnSpc>
                <a:spcPct val="90000"/>
              </a:lnSpc>
              <a:buFontTx/>
              <a:buAutoNum type="alphaLcPeriod"/>
            </a:pPr>
            <a:r>
              <a:rPr lang="en-US" sz="2400"/>
              <a:t>It receives a </a:t>
            </a:r>
            <a:r>
              <a:rPr lang="en-US" sz="2400" i="1">
                <a:solidFill>
                  <a:srgbClr val="660066"/>
                </a:solidFill>
              </a:rPr>
              <a:t>distance vector</a:t>
            </a:r>
            <a:r>
              <a:rPr lang="en-US" sz="2400"/>
              <a:t> from a neighbor containing different information than before.</a:t>
            </a:r>
          </a:p>
          <a:p>
            <a:pPr marL="990600" lvl="1" indent="-533400">
              <a:lnSpc>
                <a:spcPct val="90000"/>
              </a:lnSpc>
              <a:buFontTx/>
              <a:buAutoNum type="alphaLcPeriod"/>
            </a:pPr>
            <a:r>
              <a:rPr lang="en-US" sz="2400"/>
              <a:t>It discovers that a link to a neighbor has gone down (i.e., a topology change).</a:t>
            </a:r>
          </a:p>
          <a:p>
            <a:pPr marL="609600" indent="-609600">
              <a:lnSpc>
                <a:spcPct val="90000"/>
              </a:lnSpc>
              <a:buFontTx/>
              <a:buBlip>
                <a:blip r:embed="rId2"/>
              </a:buBlip>
            </a:pPr>
            <a:r>
              <a:rPr lang="en-US" sz="2800"/>
              <a:t>The DV calculation is based on minimizing the cost to each destination.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Computer Networks: Routing</a:t>
            </a:r>
          </a:p>
        </p:txBody>
      </p:sp>
      <p:sp>
        <p:nvSpPr>
          <p:cNvPr id="6" name="Slide Number Placeholder 5"/>
          <p:cNvSpPr>
            <a:spLocks noGrp="1"/>
          </p:cNvSpPr>
          <p:nvPr>
            <p:ph type="sldNum" sz="quarter" idx="12"/>
          </p:nvPr>
        </p:nvSpPr>
        <p:spPr/>
        <p:txBody>
          <a:bodyPr/>
          <a:lstStyle/>
          <a:p>
            <a:fld id="{B8F3CA72-72A0-4430-AB9B-D98785FDA6BC}" type="slidenum">
              <a:rPr lang="en-US"/>
              <a:pPr/>
              <a:t>44</a:t>
            </a:fld>
            <a:endParaRPr lang="en-US"/>
          </a:p>
        </p:txBody>
      </p:sp>
      <p:sp>
        <p:nvSpPr>
          <p:cNvPr id="52226" name="Rectangle 2"/>
          <p:cNvSpPr>
            <a:spLocks noGrp="1" noChangeArrowheads="1"/>
          </p:cNvSpPr>
          <p:nvPr>
            <p:ph type="title"/>
          </p:nvPr>
        </p:nvSpPr>
        <p:spPr>
          <a:xfrm>
            <a:off x="685800" y="228600"/>
            <a:ext cx="7772400" cy="914400"/>
          </a:xfrm>
        </p:spPr>
        <p:txBody>
          <a:bodyPr/>
          <a:lstStyle/>
          <a:p>
            <a:r>
              <a:rPr lang="en-US">
                <a:solidFill>
                  <a:srgbClr val="000099"/>
                </a:solidFill>
              </a:rPr>
              <a:t>Distance Vector Routing</a:t>
            </a:r>
          </a:p>
        </p:txBody>
      </p:sp>
      <p:sp>
        <p:nvSpPr>
          <p:cNvPr id="52227" name="Rectangle 3"/>
          <p:cNvSpPr>
            <a:spLocks noGrp="1" noChangeArrowheads="1"/>
          </p:cNvSpPr>
          <p:nvPr>
            <p:ph type="body" idx="1"/>
          </p:nvPr>
        </p:nvSpPr>
        <p:spPr>
          <a:xfrm>
            <a:off x="533400" y="5334000"/>
            <a:ext cx="7696200" cy="762000"/>
          </a:xfrm>
        </p:spPr>
        <p:txBody>
          <a:bodyPr/>
          <a:lstStyle/>
          <a:p>
            <a:pPr marL="609600" indent="-609600">
              <a:lnSpc>
                <a:spcPct val="90000"/>
              </a:lnSpc>
              <a:buFontTx/>
              <a:buNone/>
            </a:pPr>
            <a:r>
              <a:rPr lang="en-US" sz="2400">
                <a:solidFill>
                  <a:schemeClr val="accent2"/>
                </a:solidFill>
              </a:rPr>
              <a:t>Figure 5-9.(a)</a:t>
            </a:r>
            <a:r>
              <a:rPr lang="en-US" sz="2400"/>
              <a:t> A subnet. </a:t>
            </a:r>
            <a:r>
              <a:rPr lang="en-US" sz="2400">
                <a:solidFill>
                  <a:schemeClr val="accent2"/>
                </a:solidFill>
              </a:rPr>
              <a:t>(b)</a:t>
            </a:r>
            <a:r>
              <a:rPr lang="en-US" sz="2400"/>
              <a:t> Input from A, I, H, K, and the new routing table for J.</a:t>
            </a:r>
          </a:p>
        </p:txBody>
      </p:sp>
      <p:pic>
        <p:nvPicPr>
          <p:cNvPr id="52228" name="Picture 4" descr="5-09"/>
          <p:cNvPicPr>
            <a:picLocks noChangeAspect="1" noChangeArrowheads="1"/>
          </p:cNvPicPr>
          <p:nvPr/>
        </p:nvPicPr>
        <p:blipFill>
          <a:blip r:embed="rId2" cstate="print"/>
          <a:srcRect/>
          <a:stretch>
            <a:fillRect/>
          </a:stretch>
        </p:blipFill>
        <p:spPr bwMode="auto">
          <a:xfrm>
            <a:off x="1790700" y="1143000"/>
            <a:ext cx="5562600" cy="4068763"/>
          </a:xfrm>
          <a:prstGeom prst="rect">
            <a:avLst/>
          </a:prstGeom>
          <a:noFill/>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A7152549-CA22-4001-A5D0-14364D6F5D30}" type="slidenum">
              <a:rPr lang="en-US"/>
              <a:pPr/>
              <a:t>45</a:t>
            </a:fld>
            <a:endParaRPr lang="en-US"/>
          </a:p>
        </p:txBody>
      </p:sp>
      <p:sp>
        <p:nvSpPr>
          <p:cNvPr id="32770" name="Rectangle 2"/>
          <p:cNvSpPr>
            <a:spLocks noGrp="1" noChangeArrowheads="1"/>
          </p:cNvSpPr>
          <p:nvPr>
            <p:ph type="title"/>
          </p:nvPr>
        </p:nvSpPr>
        <p:spPr>
          <a:xfrm>
            <a:off x="685800" y="228600"/>
            <a:ext cx="7772400" cy="762000"/>
          </a:xfrm>
        </p:spPr>
        <p:txBody>
          <a:bodyPr/>
          <a:lstStyle/>
          <a:p>
            <a:r>
              <a:rPr lang="en-US" sz="4000">
                <a:solidFill>
                  <a:srgbClr val="000099"/>
                </a:solidFill>
              </a:rPr>
              <a:t>Routing Information Protocol (RIP)</a:t>
            </a:r>
          </a:p>
        </p:txBody>
      </p:sp>
      <p:sp>
        <p:nvSpPr>
          <p:cNvPr id="32771" name="Rectangle 3"/>
          <p:cNvSpPr>
            <a:spLocks noGrp="1" noChangeArrowheads="1"/>
          </p:cNvSpPr>
          <p:nvPr>
            <p:ph type="body" idx="1"/>
          </p:nvPr>
        </p:nvSpPr>
        <p:spPr>
          <a:xfrm>
            <a:off x="609600" y="1066800"/>
            <a:ext cx="7772400" cy="4876800"/>
          </a:xfrm>
        </p:spPr>
        <p:txBody>
          <a:bodyPr>
            <a:normAutofit lnSpcReduction="10000"/>
          </a:bodyPr>
          <a:lstStyle/>
          <a:p>
            <a:pPr>
              <a:lnSpc>
                <a:spcPct val="90000"/>
              </a:lnSpc>
            </a:pPr>
            <a:r>
              <a:rPr lang="en-US" sz="2800"/>
              <a:t>RIP had widespread use because it was distributed with BSD Unix in </a:t>
            </a:r>
            <a:r>
              <a:rPr lang="en-US" sz="2800" i="1"/>
              <a:t>“routed”, a router management daemon.</a:t>
            </a:r>
            <a:r>
              <a:rPr lang="en-US" sz="2800" i="1">
                <a:solidFill>
                  <a:srgbClr val="A50021"/>
                </a:solidFill>
              </a:rPr>
              <a:t> </a:t>
            </a:r>
          </a:p>
          <a:p>
            <a:pPr>
              <a:lnSpc>
                <a:spcPct val="90000"/>
              </a:lnSpc>
            </a:pPr>
            <a:r>
              <a:rPr lang="en-US" sz="2800" b="1">
                <a:solidFill>
                  <a:srgbClr val="A50021"/>
                </a:solidFill>
              </a:rPr>
              <a:t>RIP </a:t>
            </a:r>
            <a:r>
              <a:rPr lang="en-US" sz="2800">
                <a:solidFill>
                  <a:srgbClr val="A50021"/>
                </a:solidFill>
              </a:rPr>
              <a:t>is the most used Distance Vector protocol.</a:t>
            </a:r>
            <a:endParaRPr lang="en-US" sz="2800"/>
          </a:p>
          <a:p>
            <a:pPr>
              <a:lnSpc>
                <a:spcPct val="90000"/>
              </a:lnSpc>
            </a:pPr>
            <a:r>
              <a:rPr lang="en-US" sz="2800"/>
              <a:t>RFC1058 in June 1988.</a:t>
            </a:r>
          </a:p>
          <a:p>
            <a:pPr>
              <a:lnSpc>
                <a:spcPct val="90000"/>
              </a:lnSpc>
            </a:pPr>
            <a:r>
              <a:rPr lang="en-US" sz="2800"/>
              <a:t>Sends packets every 30 seconds or faster.</a:t>
            </a:r>
          </a:p>
          <a:p>
            <a:pPr>
              <a:lnSpc>
                <a:spcPct val="90000"/>
              </a:lnSpc>
            </a:pPr>
            <a:r>
              <a:rPr lang="en-US" sz="2800"/>
              <a:t>Runs over UDP.</a:t>
            </a:r>
          </a:p>
          <a:p>
            <a:pPr>
              <a:lnSpc>
                <a:spcPct val="90000"/>
              </a:lnSpc>
            </a:pPr>
            <a:r>
              <a:rPr lang="en-US" sz="2800"/>
              <a:t>Metric = hop count</a:t>
            </a:r>
          </a:p>
          <a:p>
            <a:pPr>
              <a:lnSpc>
                <a:spcPct val="90000"/>
              </a:lnSpc>
            </a:pPr>
            <a:r>
              <a:rPr lang="en-US" sz="2800"/>
              <a:t>BIG problem is max. hop count =16 </a:t>
            </a:r>
          </a:p>
          <a:p>
            <a:pPr>
              <a:lnSpc>
                <a:spcPct val="90000"/>
              </a:lnSpc>
              <a:buFontTx/>
              <a:buNone/>
            </a:pPr>
            <a:r>
              <a:rPr lang="en-US" sz="2800">
                <a:sym typeface="Wingdings" pitchFamily="2" charset="2"/>
              </a:rPr>
              <a:t>	 RIP limited to running on small networks!!</a:t>
            </a:r>
          </a:p>
          <a:p>
            <a:pPr>
              <a:lnSpc>
                <a:spcPct val="90000"/>
              </a:lnSpc>
            </a:pPr>
            <a:r>
              <a:rPr lang="en-US" sz="2800"/>
              <a:t>Upgraded to RIPv2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3"/>
          <p:cNvSpPr>
            <a:spLocks noGrp="1"/>
          </p:cNvSpPr>
          <p:nvPr>
            <p:ph type="ftr" sz="quarter" idx="11"/>
          </p:nvPr>
        </p:nvSpPr>
        <p:spPr/>
        <p:txBody>
          <a:bodyPr/>
          <a:lstStyle/>
          <a:p>
            <a:r>
              <a:rPr lang="en-US"/>
              <a:t>Computer Networks: Routing</a:t>
            </a:r>
          </a:p>
        </p:txBody>
      </p:sp>
      <p:sp>
        <p:nvSpPr>
          <p:cNvPr id="7" name="Slide Number Placeholder 4"/>
          <p:cNvSpPr>
            <a:spLocks noGrp="1"/>
          </p:cNvSpPr>
          <p:nvPr>
            <p:ph type="sldNum" sz="quarter" idx="12"/>
          </p:nvPr>
        </p:nvSpPr>
        <p:spPr/>
        <p:txBody>
          <a:bodyPr/>
          <a:lstStyle/>
          <a:p>
            <a:fld id="{5E0D3DEE-EE87-432A-A0A2-76CEC8D565FA}" type="slidenum">
              <a:rPr lang="en-US"/>
              <a:pPr/>
              <a:t>46</a:t>
            </a:fld>
            <a:endParaRPr lang="en-US"/>
          </a:p>
        </p:txBody>
      </p:sp>
      <p:sp>
        <p:nvSpPr>
          <p:cNvPr id="60418" name="Rectangle 2"/>
          <p:cNvSpPr>
            <a:spLocks noGrp="1" noChangeArrowheads="1"/>
          </p:cNvSpPr>
          <p:nvPr>
            <p:ph type="title"/>
          </p:nvPr>
        </p:nvSpPr>
        <p:spPr>
          <a:xfrm>
            <a:off x="250825" y="4652963"/>
            <a:ext cx="8640763" cy="979487"/>
          </a:xfrm>
        </p:spPr>
        <p:txBody>
          <a:bodyPr/>
          <a:lstStyle/>
          <a:p>
            <a:r>
              <a:rPr lang="en-US" sz="2800">
                <a:solidFill>
                  <a:srgbClr val="000099"/>
                </a:solidFill>
              </a:rPr>
              <a:t>Figure 4.17 RIP Packet Format</a:t>
            </a:r>
            <a:endParaRPr lang="en-GB" sz="2800">
              <a:solidFill>
                <a:srgbClr val="000099"/>
              </a:solidFill>
            </a:endParaRPr>
          </a:p>
        </p:txBody>
      </p:sp>
      <p:pic>
        <p:nvPicPr>
          <p:cNvPr id="60419" name="Picture 3" descr="04x17"/>
          <p:cNvPicPr>
            <a:picLocks noChangeAspect="1" noChangeArrowheads="1"/>
          </p:cNvPicPr>
          <p:nvPr/>
        </p:nvPicPr>
        <p:blipFill>
          <a:blip r:embed="rId2" cstate="print"/>
          <a:srcRect/>
          <a:stretch>
            <a:fillRect/>
          </a:stretch>
        </p:blipFill>
        <p:spPr bwMode="auto">
          <a:xfrm>
            <a:off x="2514600" y="476250"/>
            <a:ext cx="4086225" cy="4019550"/>
          </a:xfrm>
          <a:prstGeom prst="rect">
            <a:avLst/>
          </a:prstGeom>
          <a:noFill/>
        </p:spPr>
      </p:pic>
      <p:sp>
        <p:nvSpPr>
          <p:cNvPr id="60420" name="Rectangle 4"/>
          <p:cNvSpPr>
            <a:spLocks noChangeArrowheads="1"/>
          </p:cNvSpPr>
          <p:nvPr/>
        </p:nvSpPr>
        <p:spPr bwMode="auto">
          <a:xfrm>
            <a:off x="250825" y="1700213"/>
            <a:ext cx="1851025" cy="1490662"/>
          </a:xfrm>
          <a:prstGeom prst="rect">
            <a:avLst/>
          </a:prstGeom>
          <a:noFill/>
          <a:ln w="19050">
            <a:solidFill>
              <a:srgbClr val="0099CC"/>
            </a:solidFill>
            <a:miter lim="800000"/>
            <a:headEnd/>
            <a:tailEnd/>
          </a:ln>
          <a:effectLst/>
        </p:spPr>
        <p:txBody>
          <a:bodyPr wrap="none" anchor="ctr"/>
          <a:lstStyle/>
          <a:p>
            <a:pPr algn="ctr"/>
            <a:r>
              <a:rPr lang="en-US" sz="1800">
                <a:solidFill>
                  <a:srgbClr val="0099CC"/>
                </a:solidFill>
              </a:rPr>
              <a:t>(network_address,</a:t>
            </a:r>
          </a:p>
          <a:p>
            <a:pPr algn="ctr"/>
            <a:r>
              <a:rPr lang="en-US" sz="1800">
                <a:solidFill>
                  <a:srgbClr val="0099CC"/>
                </a:solidFill>
              </a:rPr>
              <a:t>distance)</a:t>
            </a:r>
          </a:p>
          <a:p>
            <a:pPr algn="ctr"/>
            <a:r>
              <a:rPr lang="en-US" sz="1800">
                <a:solidFill>
                  <a:srgbClr val="0099CC"/>
                </a:solidFill>
              </a:rPr>
              <a:t>pairs</a:t>
            </a:r>
          </a:p>
        </p:txBody>
      </p:sp>
      <p:sp>
        <p:nvSpPr>
          <p:cNvPr id="60421" name="Rectangle 5"/>
          <p:cNvSpPr>
            <a:spLocks noChangeArrowheads="1"/>
          </p:cNvSpPr>
          <p:nvPr/>
        </p:nvSpPr>
        <p:spPr bwMode="auto">
          <a:xfrm>
            <a:off x="7331075" y="5805488"/>
            <a:ext cx="1489075" cy="338137"/>
          </a:xfrm>
          <a:prstGeom prst="rect">
            <a:avLst/>
          </a:prstGeom>
          <a:noFill/>
          <a:ln w="19050">
            <a:solidFill>
              <a:srgbClr val="008000"/>
            </a:solidFill>
            <a:miter lim="800000"/>
            <a:headEnd/>
            <a:tailEnd/>
          </a:ln>
          <a:effectLst/>
        </p:spPr>
        <p:txBody>
          <a:bodyPr wrap="none" anchor="ctr"/>
          <a:lstStyle/>
          <a:p>
            <a:pPr algn="ctr" eaLnBrk="0" hangingPunct="0"/>
            <a:r>
              <a:rPr lang="en-US" sz="1800" i="1">
                <a:solidFill>
                  <a:srgbClr val="008000"/>
                </a:solidFill>
                <a:latin typeface="Comic Sans MS" pitchFamily="66" charset="0"/>
                <a:cs typeface="Arial" pitchFamily="34" charset="0"/>
              </a:rPr>
              <a:t>P&amp;D slide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FEF0AB95-C843-49D5-BC02-BD2B17B4D681}" type="slidenum">
              <a:rPr lang="en-US"/>
              <a:pPr/>
              <a:t>47</a:t>
            </a:fld>
            <a:endParaRPr lang="en-US"/>
          </a:p>
        </p:txBody>
      </p:sp>
      <p:sp>
        <p:nvSpPr>
          <p:cNvPr id="28674" name="Rectangle 2"/>
          <p:cNvSpPr>
            <a:spLocks noGrp="1" noChangeArrowheads="1"/>
          </p:cNvSpPr>
          <p:nvPr>
            <p:ph type="title"/>
          </p:nvPr>
        </p:nvSpPr>
        <p:spPr>
          <a:xfrm>
            <a:off x="685800" y="152400"/>
            <a:ext cx="7772400" cy="990600"/>
          </a:xfrm>
        </p:spPr>
        <p:txBody>
          <a:bodyPr/>
          <a:lstStyle/>
          <a:p>
            <a:r>
              <a:rPr lang="en-US">
                <a:solidFill>
                  <a:srgbClr val="000099"/>
                </a:solidFill>
              </a:rPr>
              <a:t>Link State Algorithm</a:t>
            </a:r>
          </a:p>
        </p:txBody>
      </p:sp>
      <p:sp>
        <p:nvSpPr>
          <p:cNvPr id="28675" name="Rectangle 3"/>
          <p:cNvSpPr>
            <a:spLocks noGrp="1" noChangeArrowheads="1"/>
          </p:cNvSpPr>
          <p:nvPr>
            <p:ph type="body" idx="1"/>
          </p:nvPr>
        </p:nvSpPr>
        <p:spPr>
          <a:xfrm>
            <a:off x="228600" y="1066800"/>
            <a:ext cx="8610600" cy="4953000"/>
          </a:xfrm>
          <a:ln w="19050">
            <a:solidFill>
              <a:schemeClr val="accent2"/>
            </a:solidFill>
          </a:ln>
        </p:spPr>
        <p:txBody>
          <a:bodyPr/>
          <a:lstStyle/>
          <a:p>
            <a:pPr marL="609600" indent="-609600">
              <a:lnSpc>
                <a:spcPct val="90000"/>
              </a:lnSpc>
              <a:buFontTx/>
              <a:buAutoNum type="arabicPeriod"/>
            </a:pPr>
            <a:r>
              <a:rPr lang="en-US" sz="2800"/>
              <a:t>Each router is responsible for meeting its neighbors and learning their names.</a:t>
            </a:r>
          </a:p>
          <a:p>
            <a:pPr marL="609600" indent="-609600">
              <a:lnSpc>
                <a:spcPct val="90000"/>
              </a:lnSpc>
              <a:buFontTx/>
              <a:buAutoNum type="arabicPeriod"/>
            </a:pPr>
            <a:r>
              <a:rPr lang="en-US" sz="2800"/>
              <a:t>Each router constructs a </a:t>
            </a:r>
            <a:r>
              <a:rPr lang="en-US" sz="2800">
                <a:solidFill>
                  <a:srgbClr val="0033CC"/>
                </a:solidFill>
              </a:rPr>
              <a:t>link state packet (</a:t>
            </a:r>
            <a:r>
              <a:rPr lang="en-US" sz="2800" b="1">
                <a:solidFill>
                  <a:srgbClr val="0033CC"/>
                </a:solidFill>
              </a:rPr>
              <a:t>LSP)</a:t>
            </a:r>
            <a:r>
              <a:rPr lang="en-US" sz="2800" b="1"/>
              <a:t> </a:t>
            </a:r>
            <a:r>
              <a:rPr lang="en-US" sz="2800"/>
              <a:t>which consists of a list of names and cost to reach </a:t>
            </a:r>
            <a:r>
              <a:rPr lang="en-US" sz="2800" u="sng"/>
              <a:t>each of its neighbors</a:t>
            </a:r>
            <a:r>
              <a:rPr lang="en-US" sz="2800"/>
              <a:t>.</a:t>
            </a:r>
          </a:p>
          <a:p>
            <a:pPr marL="609600" indent="-609600">
              <a:lnSpc>
                <a:spcPct val="90000"/>
              </a:lnSpc>
              <a:buFontTx/>
              <a:buAutoNum type="arabicPeriod"/>
            </a:pPr>
            <a:r>
              <a:rPr lang="en-US" sz="2800"/>
              <a:t>The </a:t>
            </a:r>
            <a:r>
              <a:rPr lang="en-US" sz="2800" b="1">
                <a:solidFill>
                  <a:srgbClr val="0033CC"/>
                </a:solidFill>
              </a:rPr>
              <a:t>LSP </a:t>
            </a:r>
            <a:r>
              <a:rPr lang="en-US" sz="2800"/>
              <a:t>is transmitted to </a:t>
            </a:r>
            <a:r>
              <a:rPr lang="en-US" sz="2800" b="1" i="1">
                <a:solidFill>
                  <a:srgbClr val="FF0000"/>
                </a:solidFill>
              </a:rPr>
              <a:t>ALL</a:t>
            </a:r>
            <a:r>
              <a:rPr lang="en-US" sz="2800" b="1" i="1"/>
              <a:t> other routers</a:t>
            </a:r>
            <a:r>
              <a:rPr lang="en-US" sz="2800" i="1"/>
              <a:t>. </a:t>
            </a:r>
            <a:r>
              <a:rPr lang="en-US" sz="2800"/>
              <a:t>Each router stores the most recently generated </a:t>
            </a:r>
            <a:r>
              <a:rPr lang="en-US" sz="2800" b="1">
                <a:solidFill>
                  <a:srgbClr val="0033CC"/>
                </a:solidFill>
              </a:rPr>
              <a:t>LSP</a:t>
            </a:r>
            <a:r>
              <a:rPr lang="en-US" sz="2800" b="1"/>
              <a:t> </a:t>
            </a:r>
            <a:r>
              <a:rPr lang="en-US" sz="2800"/>
              <a:t>from each other router.</a:t>
            </a:r>
          </a:p>
          <a:p>
            <a:pPr marL="609600" indent="-609600">
              <a:lnSpc>
                <a:spcPct val="90000"/>
              </a:lnSpc>
              <a:buFontTx/>
              <a:buAutoNum type="arabicPeriod"/>
            </a:pPr>
            <a:r>
              <a:rPr lang="en-US" sz="2800"/>
              <a:t>Each router uses complete information on the network topology to compute the </a:t>
            </a:r>
            <a:r>
              <a:rPr lang="en-US" sz="2800" i="1">
                <a:solidFill>
                  <a:schemeClr val="accent1"/>
                </a:solidFill>
              </a:rPr>
              <a:t>shortest path route</a:t>
            </a:r>
            <a:r>
              <a:rPr lang="en-US" sz="2800"/>
              <a:t> to each destination node.</a:t>
            </a:r>
            <a:endParaRPr lang="en-US" sz="2800" b="1">
              <a:solidFill>
                <a:srgbClr val="0033CC"/>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1"/>
          </p:nvPr>
        </p:nvSpPr>
        <p:spPr/>
        <p:txBody>
          <a:bodyPr/>
          <a:lstStyle/>
          <a:p>
            <a:r>
              <a:rPr lang="en-US"/>
              <a:t>Computer Networks: Routing</a:t>
            </a:r>
          </a:p>
        </p:txBody>
      </p:sp>
      <p:sp>
        <p:nvSpPr>
          <p:cNvPr id="6" name="Slide Number Placeholder 4"/>
          <p:cNvSpPr>
            <a:spLocks noGrp="1"/>
          </p:cNvSpPr>
          <p:nvPr>
            <p:ph type="sldNum" sz="quarter" idx="12"/>
          </p:nvPr>
        </p:nvSpPr>
        <p:spPr/>
        <p:txBody>
          <a:bodyPr/>
          <a:lstStyle/>
          <a:p>
            <a:fld id="{A3B8F35F-65DF-4CA9-97B6-27F49C28811D}" type="slidenum">
              <a:rPr lang="en-US"/>
              <a:pPr/>
              <a:t>48</a:t>
            </a:fld>
            <a:endParaRPr lang="en-US"/>
          </a:p>
        </p:txBody>
      </p:sp>
      <p:sp>
        <p:nvSpPr>
          <p:cNvPr id="67586" name="Rectangle 2"/>
          <p:cNvSpPr>
            <a:spLocks noGrp="1" noChangeArrowheads="1"/>
          </p:cNvSpPr>
          <p:nvPr>
            <p:ph type="title"/>
          </p:nvPr>
        </p:nvSpPr>
        <p:spPr>
          <a:xfrm>
            <a:off x="252413" y="4581525"/>
            <a:ext cx="8640762" cy="1050925"/>
          </a:xfrm>
        </p:spPr>
        <p:txBody>
          <a:bodyPr/>
          <a:lstStyle/>
          <a:p>
            <a:r>
              <a:rPr lang="en-US" sz="3200">
                <a:solidFill>
                  <a:srgbClr val="000099"/>
                </a:solidFill>
              </a:rPr>
              <a:t>Figure 4.18 Reliable LSP Flooding</a:t>
            </a:r>
            <a:endParaRPr lang="en-GB" sz="3200">
              <a:solidFill>
                <a:srgbClr val="000099"/>
              </a:solidFill>
            </a:endParaRPr>
          </a:p>
        </p:txBody>
      </p:sp>
      <p:pic>
        <p:nvPicPr>
          <p:cNvPr id="67587" name="Picture 3" descr="04x18"/>
          <p:cNvPicPr>
            <a:picLocks noChangeAspect="1" noChangeArrowheads="1"/>
          </p:cNvPicPr>
          <p:nvPr/>
        </p:nvPicPr>
        <p:blipFill>
          <a:blip r:embed="rId2" cstate="print"/>
          <a:srcRect/>
          <a:stretch>
            <a:fillRect/>
          </a:stretch>
        </p:blipFill>
        <p:spPr bwMode="auto">
          <a:xfrm>
            <a:off x="2057400" y="549275"/>
            <a:ext cx="5105400" cy="3900488"/>
          </a:xfrm>
          <a:prstGeom prst="rect">
            <a:avLst/>
          </a:prstGeom>
          <a:noFill/>
        </p:spPr>
      </p:pic>
      <p:sp>
        <p:nvSpPr>
          <p:cNvPr id="67588" name="Rectangle 4"/>
          <p:cNvSpPr>
            <a:spLocks noChangeArrowheads="1"/>
          </p:cNvSpPr>
          <p:nvPr/>
        </p:nvSpPr>
        <p:spPr bwMode="auto">
          <a:xfrm>
            <a:off x="7331075" y="5805488"/>
            <a:ext cx="1489075" cy="338137"/>
          </a:xfrm>
          <a:prstGeom prst="rect">
            <a:avLst/>
          </a:prstGeom>
          <a:noFill/>
          <a:ln w="19050">
            <a:solidFill>
              <a:srgbClr val="008000"/>
            </a:solidFill>
            <a:miter lim="800000"/>
            <a:headEnd/>
            <a:tailEnd/>
          </a:ln>
          <a:effectLst/>
        </p:spPr>
        <p:txBody>
          <a:bodyPr wrap="none" anchor="ctr"/>
          <a:lstStyle/>
          <a:p>
            <a:pPr algn="ctr" eaLnBrk="0" hangingPunct="0"/>
            <a:r>
              <a:rPr lang="en-US" sz="1800" i="1">
                <a:solidFill>
                  <a:srgbClr val="008000"/>
                </a:solidFill>
                <a:latin typeface="Comic Sans MS" pitchFamily="66" charset="0"/>
                <a:cs typeface="Arial" pitchFamily="34" charset="0"/>
              </a:rPr>
              <a:t>P&amp;D slide</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Computer Networks: Routing</a:t>
            </a:r>
          </a:p>
        </p:txBody>
      </p:sp>
      <p:sp>
        <p:nvSpPr>
          <p:cNvPr id="6" name="Slide Number Placeholder 5"/>
          <p:cNvSpPr>
            <a:spLocks noGrp="1"/>
          </p:cNvSpPr>
          <p:nvPr>
            <p:ph type="sldNum" sz="quarter" idx="12"/>
          </p:nvPr>
        </p:nvSpPr>
        <p:spPr/>
        <p:txBody>
          <a:bodyPr/>
          <a:lstStyle/>
          <a:p>
            <a:fld id="{843C39E9-1471-4601-A212-658514AAFBFA}" type="slidenum">
              <a:rPr lang="en-US"/>
              <a:pPr/>
              <a:t>49</a:t>
            </a:fld>
            <a:endParaRPr lang="en-US"/>
          </a:p>
        </p:txBody>
      </p:sp>
      <p:sp>
        <p:nvSpPr>
          <p:cNvPr id="65539" name="Rectangle 3"/>
          <p:cNvSpPr>
            <a:spLocks noGrp="1" noChangeArrowheads="1"/>
          </p:cNvSpPr>
          <p:nvPr>
            <p:ph type="body" idx="1"/>
          </p:nvPr>
        </p:nvSpPr>
        <p:spPr/>
        <p:txBody>
          <a:bodyPr/>
          <a:lstStyle/>
          <a:p>
            <a:endParaRPr lang="en-US"/>
          </a:p>
          <a:p>
            <a:endParaRPr lang="en-US"/>
          </a:p>
        </p:txBody>
      </p:sp>
      <p:sp>
        <p:nvSpPr>
          <p:cNvPr id="65541" name="Rectangle 5"/>
          <p:cNvSpPr>
            <a:spLocks noChangeArrowheads="1"/>
          </p:cNvSpPr>
          <p:nvPr/>
        </p:nvSpPr>
        <p:spPr bwMode="auto">
          <a:xfrm>
            <a:off x="685800" y="188913"/>
            <a:ext cx="7772400" cy="990600"/>
          </a:xfrm>
          <a:prstGeom prst="rect">
            <a:avLst/>
          </a:prstGeom>
          <a:noFill/>
          <a:ln w="9525">
            <a:noFill/>
            <a:miter lim="800000"/>
            <a:headEnd/>
            <a:tailEnd/>
          </a:ln>
          <a:effectLst/>
        </p:spPr>
        <p:txBody>
          <a:bodyPr anchor="ctr"/>
          <a:lstStyle/>
          <a:p>
            <a:pPr algn="ctr"/>
            <a:r>
              <a:rPr lang="en-US" sz="4400" b="1">
                <a:solidFill>
                  <a:srgbClr val="000099"/>
                </a:solidFill>
                <a:effectLst>
                  <a:outerShdw blurRad="38100" dist="38100" dir="2700000" algn="tl">
                    <a:srgbClr val="C0C0C0"/>
                  </a:outerShdw>
                </a:effectLst>
                <a:latin typeface="Comic Sans MS" pitchFamily="66" charset="0"/>
              </a:rPr>
              <a:t>Reliable Flooding</a:t>
            </a:r>
          </a:p>
        </p:txBody>
      </p:sp>
      <p:sp>
        <p:nvSpPr>
          <p:cNvPr id="65542" name="Rectangle 6"/>
          <p:cNvSpPr>
            <a:spLocks noChangeArrowheads="1"/>
          </p:cNvSpPr>
          <p:nvPr/>
        </p:nvSpPr>
        <p:spPr bwMode="auto">
          <a:xfrm>
            <a:off x="685800" y="1196975"/>
            <a:ext cx="7847013" cy="5040313"/>
          </a:xfrm>
          <a:prstGeom prst="rect">
            <a:avLst/>
          </a:prstGeom>
          <a:noFill/>
          <a:ln w="9525">
            <a:noFill/>
            <a:miter lim="800000"/>
            <a:headEnd/>
            <a:tailEnd/>
          </a:ln>
          <a:effectLst/>
        </p:spPr>
        <p:txBody>
          <a:bodyPr/>
          <a:lstStyle/>
          <a:p>
            <a:pPr marL="609600" indent="-609600">
              <a:spcBef>
                <a:spcPct val="20000"/>
              </a:spcBef>
              <a:buFontTx/>
              <a:buChar char="•"/>
            </a:pPr>
            <a:r>
              <a:rPr lang="en-US" sz="2800">
                <a:solidFill>
                  <a:schemeClr val="tx1"/>
                </a:solidFill>
              </a:rPr>
              <a:t>The process of making sure all the nodes participating in the routing protocol get a copy of the link-state information from all the other nodes.</a:t>
            </a:r>
          </a:p>
          <a:p>
            <a:pPr marL="609600" indent="-609600">
              <a:spcBef>
                <a:spcPct val="20000"/>
              </a:spcBef>
              <a:buFontTx/>
              <a:buChar char="•"/>
            </a:pPr>
            <a:r>
              <a:rPr lang="en-US" sz="2800">
                <a:solidFill>
                  <a:srgbClr val="CC0000"/>
                </a:solidFill>
              </a:rPr>
              <a:t>LSP</a:t>
            </a:r>
            <a:r>
              <a:rPr lang="en-US" sz="2800">
                <a:solidFill>
                  <a:schemeClr val="tx1"/>
                </a:solidFill>
              </a:rPr>
              <a:t> contains:</a:t>
            </a:r>
          </a:p>
          <a:p>
            <a:pPr marL="990600" lvl="1" indent="-533400">
              <a:spcBef>
                <a:spcPct val="20000"/>
              </a:spcBef>
              <a:buFontTx/>
              <a:buChar char="–"/>
            </a:pPr>
            <a:r>
              <a:rPr lang="en-US" sz="2800">
                <a:solidFill>
                  <a:schemeClr val="tx1"/>
                </a:solidFill>
              </a:rPr>
              <a:t>Sending router’s node ID</a:t>
            </a:r>
          </a:p>
          <a:p>
            <a:pPr marL="990600" lvl="1" indent="-533400">
              <a:spcBef>
                <a:spcPct val="20000"/>
              </a:spcBef>
              <a:buFontTx/>
              <a:buChar char="–"/>
            </a:pPr>
            <a:r>
              <a:rPr lang="en-US" sz="2800">
                <a:solidFill>
                  <a:schemeClr val="tx1"/>
                </a:solidFill>
              </a:rPr>
              <a:t>List connected neighbors with the associated link cost to each neighbor</a:t>
            </a:r>
          </a:p>
          <a:p>
            <a:pPr marL="990600" lvl="1" indent="-533400">
              <a:spcBef>
                <a:spcPct val="20000"/>
              </a:spcBef>
              <a:buFontTx/>
              <a:buChar char="–"/>
            </a:pPr>
            <a:r>
              <a:rPr lang="en-US" sz="2800">
                <a:solidFill>
                  <a:schemeClr val="tx1"/>
                </a:solidFill>
              </a:rPr>
              <a:t>Sequence number</a:t>
            </a:r>
          </a:p>
          <a:p>
            <a:pPr marL="990600" lvl="1" indent="-533400">
              <a:spcBef>
                <a:spcPct val="20000"/>
              </a:spcBef>
              <a:buFontTx/>
              <a:buChar char="–"/>
            </a:pPr>
            <a:r>
              <a:rPr lang="en-US" sz="2800">
                <a:solidFill>
                  <a:schemeClr val="tx1"/>
                </a:solidFill>
              </a:rPr>
              <a:t>Time-to-live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81000"/>
            <a:ext cx="8229600" cy="1066800"/>
          </a:xfrm>
        </p:spPr>
        <p:txBody>
          <a:bodyPr lIns="0" tIns="0" rIns="0" bIns="0"/>
          <a:lstStyle/>
          <a:p>
            <a:pPr defTabSz="457200" eaLnBrk="1" hangingPunct="1">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4000" b="1" smtClean="0">
                <a:solidFill>
                  <a:srgbClr val="E4005C"/>
                </a:solidFill>
              </a:rPr>
              <a:t>Network Layer</a:t>
            </a:r>
            <a:endParaRPr lang="en-GB" sz="4000" b="1" smtClean="0">
              <a:solidFill>
                <a:srgbClr val="E4005C"/>
              </a:solidFill>
            </a:endParaRPr>
          </a:p>
        </p:txBody>
      </p:sp>
      <p:sp>
        <p:nvSpPr>
          <p:cNvPr id="7171" name="Rectangle 3"/>
          <p:cNvSpPr>
            <a:spLocks noGrp="1" noChangeArrowheads="1"/>
          </p:cNvSpPr>
          <p:nvPr>
            <p:ph type="body" sz="half" idx="1"/>
          </p:nvPr>
        </p:nvSpPr>
        <p:spPr>
          <a:xfrm>
            <a:off x="457200" y="1600200"/>
            <a:ext cx="8458200" cy="4724400"/>
          </a:xfrm>
        </p:spPr>
        <p:txBody>
          <a:bodyPr/>
          <a:lstStyle/>
          <a:p>
            <a:pPr marL="392113" indent="-293688" algn="just" defTabSz="414338" eaLnBrk="1" hangingPunct="1">
              <a:lnSpc>
                <a:spcPct val="90000"/>
              </a:lnSpc>
              <a:buClr>
                <a:srgbClr val="CC0000"/>
              </a:buClr>
              <a:buFont typeface="Wingdings" pitchFamily="2" charset="2"/>
              <a:buBlip>
                <a:blip r:embed="rId3"/>
              </a:buBlip>
            </a:pPr>
            <a:r>
              <a:rPr lang="en-US" sz="2400" b="1" smtClean="0">
                <a:solidFill>
                  <a:schemeClr val="tx1"/>
                </a:solidFill>
              </a:rPr>
              <a:t>Implements routing of frames (packets) through the network.</a:t>
            </a:r>
          </a:p>
          <a:p>
            <a:pPr marL="392113" indent="-293688" algn="just" defTabSz="414338" eaLnBrk="1" hangingPunct="1">
              <a:lnSpc>
                <a:spcPct val="90000"/>
              </a:lnSpc>
              <a:buClr>
                <a:srgbClr val="CC0000"/>
              </a:buClr>
              <a:buFont typeface="Wingdings" pitchFamily="2" charset="2"/>
              <a:buBlip>
                <a:blip r:embed="rId3"/>
              </a:buBlip>
            </a:pPr>
            <a:r>
              <a:rPr lang="en-US" sz="2400" b="1" smtClean="0">
                <a:solidFill>
                  <a:schemeClr val="tx1"/>
                </a:solidFill>
              </a:rPr>
              <a:t>Defines the most optimum path the packet should take from the source to the destination</a:t>
            </a:r>
          </a:p>
          <a:p>
            <a:pPr marL="392113" indent="-293688" algn="just" defTabSz="414338" eaLnBrk="1" hangingPunct="1">
              <a:lnSpc>
                <a:spcPct val="90000"/>
              </a:lnSpc>
              <a:buClr>
                <a:srgbClr val="CC0000"/>
              </a:buClr>
              <a:buFont typeface="Wingdings" pitchFamily="2" charset="2"/>
              <a:buBlip>
                <a:blip r:embed="rId3"/>
              </a:buBlip>
            </a:pPr>
            <a:r>
              <a:rPr lang="en-GB" sz="2400" b="1" smtClean="0">
                <a:solidFill>
                  <a:schemeClr val="tx1"/>
                </a:solidFill>
              </a:rPr>
              <a:t>Defines logical addressing so that any endpoint can be identified. </a:t>
            </a:r>
            <a:endParaRPr lang="en-US" sz="2400" b="1" smtClean="0">
              <a:solidFill>
                <a:schemeClr val="tx1"/>
              </a:solidFill>
            </a:endParaRPr>
          </a:p>
          <a:p>
            <a:pPr marL="392113" indent="-293688" algn="just" defTabSz="414338" eaLnBrk="1" hangingPunct="1">
              <a:lnSpc>
                <a:spcPct val="90000"/>
              </a:lnSpc>
              <a:buClr>
                <a:srgbClr val="CC0000"/>
              </a:buClr>
              <a:buFont typeface="Wingdings" pitchFamily="2" charset="2"/>
              <a:buBlip>
                <a:blip r:embed="rId3"/>
              </a:buBlip>
            </a:pPr>
            <a:r>
              <a:rPr lang="en-US" sz="2400" b="1" smtClean="0">
                <a:solidFill>
                  <a:schemeClr val="tx1"/>
                </a:solidFill>
              </a:rPr>
              <a:t>Handles congestion in the network.</a:t>
            </a:r>
          </a:p>
          <a:p>
            <a:pPr marL="392113" indent="-293688" algn="just" defTabSz="414338" eaLnBrk="1" hangingPunct="1">
              <a:lnSpc>
                <a:spcPct val="90000"/>
              </a:lnSpc>
              <a:buClr>
                <a:srgbClr val="CC0000"/>
              </a:buClr>
              <a:buFont typeface="Wingdings" pitchFamily="2" charset="2"/>
              <a:buBlip>
                <a:blip r:embed="rId3"/>
              </a:buBlip>
            </a:pPr>
            <a:r>
              <a:rPr lang="en-US" sz="2400" b="1" smtClean="0">
                <a:solidFill>
                  <a:schemeClr val="tx1"/>
                </a:solidFill>
              </a:rPr>
              <a:t>Facilitates interconnection between heterogeneous networks (Internetworking).</a:t>
            </a:r>
          </a:p>
          <a:p>
            <a:pPr marL="392113" indent="-293688" algn="just" defTabSz="414338" eaLnBrk="1" hangingPunct="1">
              <a:lnSpc>
                <a:spcPct val="90000"/>
              </a:lnSpc>
              <a:buClr>
                <a:srgbClr val="CC0000"/>
              </a:buClr>
              <a:buFont typeface="Wingdings" pitchFamily="2" charset="2"/>
              <a:buBlip>
                <a:blip r:embed="rId3"/>
              </a:buBlip>
            </a:pPr>
            <a:r>
              <a:rPr lang="en-GB" sz="2400" b="1" smtClean="0">
                <a:solidFill>
                  <a:schemeClr val="tx1"/>
                </a:solidFill>
              </a:rPr>
              <a:t>The network layer also defines how to fragment a packet into smaller packets to accommodate different media.</a:t>
            </a:r>
            <a:endParaRPr lang="en-US" sz="2400" b="1" smtClean="0">
              <a:solidFill>
                <a:schemeClr val="tx1"/>
              </a:solidFill>
            </a:endParaRPr>
          </a:p>
        </p:txBody>
      </p:sp>
      <p:sp>
        <p:nvSpPr>
          <p:cNvPr id="7172" name="AutoShape 4"/>
          <p:cNvSpPr>
            <a:spLocks noChangeArrowheads="1"/>
          </p:cNvSpPr>
          <p:nvPr/>
        </p:nvSpPr>
        <p:spPr bwMode="auto">
          <a:xfrm>
            <a:off x="0" y="0"/>
            <a:ext cx="9144000" cy="565150"/>
          </a:xfrm>
          <a:prstGeom prst="roundRect">
            <a:avLst>
              <a:gd name="adj" fmla="val 255"/>
            </a:avLst>
          </a:prstGeom>
          <a:solidFill>
            <a:srgbClr val="214263"/>
          </a:solidFill>
          <a:ln w="9525">
            <a:solidFill>
              <a:srgbClr val="000000"/>
            </a:solidFill>
            <a:round/>
            <a:headEnd/>
            <a:tailEnd/>
          </a:ln>
        </p:spPr>
        <p:txBody>
          <a:bodyPr wrap="none" anchor="ctr"/>
          <a:lstStyle/>
          <a:p>
            <a:endParaRPr lang="en-US">
              <a:latin typeface="Calibri" pitchFamily="34" charset="0"/>
            </a:endParaRPr>
          </a:p>
        </p:txBody>
      </p:sp>
      <p:sp>
        <p:nvSpPr>
          <p:cNvPr id="7173" name="Text Box 8"/>
          <p:cNvSpPr txBox="1">
            <a:spLocks noChangeArrowheads="1"/>
          </p:cNvSpPr>
          <p:nvPr/>
        </p:nvSpPr>
        <p:spPr bwMode="auto">
          <a:xfrm>
            <a:off x="123825" y="104775"/>
            <a:ext cx="5819775" cy="260350"/>
          </a:xfrm>
          <a:prstGeom prst="rect">
            <a:avLst/>
          </a:prstGeom>
          <a:noFill/>
          <a:ln w="9525">
            <a:noFill/>
            <a:miter lim="800000"/>
            <a:headEnd/>
            <a:tailEnd/>
          </a:ln>
        </p:spPr>
        <p:txBody>
          <a:bodyPr lIns="0" tIns="0" rIns="0" bIns="0">
            <a:spAutoFit/>
          </a:bodyPr>
          <a:lstStyle/>
          <a:p>
            <a:pPr defTabSz="828675">
              <a:lnSpc>
                <a:spcPct val="95000"/>
              </a:lnSpc>
              <a:buClr>
                <a:srgbClr val="000000"/>
              </a:buClr>
              <a:buSzPct val="45000"/>
              <a:buFont typeface="StarSymbol"/>
              <a:buNone/>
              <a:tabLst>
                <a:tab pos="657225" algn="l"/>
                <a:tab pos="1312863" algn="l"/>
                <a:tab pos="1970088" algn="l"/>
                <a:tab pos="2627313" algn="l"/>
                <a:tab pos="3282950" algn="l"/>
                <a:tab pos="3940175" algn="l"/>
                <a:tab pos="4595813" algn="l"/>
                <a:tab pos="5253038" algn="l"/>
              </a:tabLst>
            </a:pPr>
            <a:r>
              <a:rPr lang="en-GB" b="1">
                <a:solidFill>
                  <a:schemeClr val="bg1"/>
                </a:solidFill>
                <a:latin typeface="Calibri" pitchFamily="34" charset="0"/>
              </a:rPr>
              <a:t>OSI Model</a:t>
            </a:r>
          </a:p>
        </p:txBody>
      </p:sp>
      <p:sp>
        <p:nvSpPr>
          <p:cNvPr id="7174" name="AutoShape 9"/>
          <p:cNvSpPr>
            <a:spLocks noChangeArrowheads="1"/>
          </p:cNvSpPr>
          <p:nvPr/>
        </p:nvSpPr>
        <p:spPr bwMode="auto">
          <a:xfrm>
            <a:off x="0" y="4989513"/>
            <a:ext cx="106363" cy="1868487"/>
          </a:xfrm>
          <a:prstGeom prst="roundRect">
            <a:avLst>
              <a:gd name="adj" fmla="val 1347"/>
            </a:avLst>
          </a:prstGeom>
          <a:solidFill>
            <a:srgbClr val="214263"/>
          </a:solidFill>
          <a:ln w="9525">
            <a:solidFill>
              <a:srgbClr val="000000"/>
            </a:solidFill>
            <a:round/>
            <a:headEnd/>
            <a:tailEnd/>
          </a:ln>
        </p:spPr>
        <p:txBody>
          <a:bodyPr wrap="none" anchor="ctr"/>
          <a:lstStyle/>
          <a:p>
            <a:endParaRPr lang="en-US">
              <a:latin typeface="Calibri" pitchFamily="34" charset="0"/>
            </a:endParaRPr>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Computer Networks: Routing</a:t>
            </a:r>
          </a:p>
        </p:txBody>
      </p:sp>
      <p:sp>
        <p:nvSpPr>
          <p:cNvPr id="6" name="Slide Number Placeholder 5"/>
          <p:cNvSpPr>
            <a:spLocks noGrp="1"/>
          </p:cNvSpPr>
          <p:nvPr>
            <p:ph type="sldNum" sz="quarter" idx="12"/>
          </p:nvPr>
        </p:nvSpPr>
        <p:spPr/>
        <p:txBody>
          <a:bodyPr/>
          <a:lstStyle/>
          <a:p>
            <a:fld id="{97593596-20D9-4010-BB29-70A26A2D6AFF}" type="slidenum">
              <a:rPr lang="en-US"/>
              <a:pPr/>
              <a:t>50</a:t>
            </a:fld>
            <a:endParaRPr lang="en-US"/>
          </a:p>
        </p:txBody>
      </p:sp>
      <p:sp>
        <p:nvSpPr>
          <p:cNvPr id="66562" name="Rectangle 2"/>
          <p:cNvSpPr>
            <a:spLocks noGrp="1" noChangeArrowheads="1"/>
          </p:cNvSpPr>
          <p:nvPr>
            <p:ph type="body" idx="1"/>
          </p:nvPr>
        </p:nvSpPr>
        <p:spPr/>
        <p:txBody>
          <a:bodyPr/>
          <a:lstStyle/>
          <a:p>
            <a:endParaRPr lang="en-US"/>
          </a:p>
          <a:p>
            <a:endParaRPr lang="en-US"/>
          </a:p>
        </p:txBody>
      </p:sp>
      <p:sp>
        <p:nvSpPr>
          <p:cNvPr id="66563" name="Rectangle 3"/>
          <p:cNvSpPr>
            <a:spLocks noChangeArrowheads="1"/>
          </p:cNvSpPr>
          <p:nvPr/>
        </p:nvSpPr>
        <p:spPr bwMode="auto">
          <a:xfrm>
            <a:off x="685800" y="188913"/>
            <a:ext cx="7772400" cy="990600"/>
          </a:xfrm>
          <a:prstGeom prst="rect">
            <a:avLst/>
          </a:prstGeom>
          <a:noFill/>
          <a:ln w="9525">
            <a:noFill/>
            <a:miter lim="800000"/>
            <a:headEnd/>
            <a:tailEnd/>
          </a:ln>
          <a:effectLst/>
        </p:spPr>
        <p:txBody>
          <a:bodyPr anchor="ctr"/>
          <a:lstStyle/>
          <a:p>
            <a:pPr algn="ctr"/>
            <a:r>
              <a:rPr lang="en-US" sz="4400" b="1">
                <a:solidFill>
                  <a:srgbClr val="000099"/>
                </a:solidFill>
                <a:effectLst>
                  <a:outerShdw blurRad="38100" dist="38100" dir="2700000" algn="tl">
                    <a:srgbClr val="C0C0C0"/>
                  </a:outerShdw>
                </a:effectLst>
                <a:latin typeface="Comic Sans MS" pitchFamily="66" charset="0"/>
              </a:rPr>
              <a:t>Reliable Flooding</a:t>
            </a:r>
          </a:p>
        </p:txBody>
      </p:sp>
      <p:sp>
        <p:nvSpPr>
          <p:cNvPr id="66564" name="Rectangle 4"/>
          <p:cNvSpPr>
            <a:spLocks noChangeArrowheads="1"/>
          </p:cNvSpPr>
          <p:nvPr/>
        </p:nvSpPr>
        <p:spPr bwMode="auto">
          <a:xfrm>
            <a:off x="685800" y="1196975"/>
            <a:ext cx="7847013" cy="5040313"/>
          </a:xfrm>
          <a:prstGeom prst="rect">
            <a:avLst/>
          </a:prstGeom>
          <a:noFill/>
          <a:ln w="9525">
            <a:noFill/>
            <a:miter lim="800000"/>
            <a:headEnd/>
            <a:tailEnd/>
          </a:ln>
          <a:effectLst/>
        </p:spPr>
        <p:txBody>
          <a:bodyPr/>
          <a:lstStyle/>
          <a:p>
            <a:pPr marL="609600" indent="-609600">
              <a:spcBef>
                <a:spcPct val="20000"/>
              </a:spcBef>
              <a:buFontTx/>
              <a:buChar char="•"/>
            </a:pPr>
            <a:r>
              <a:rPr lang="en-US" sz="3200">
                <a:solidFill>
                  <a:schemeClr val="tx1"/>
                </a:solidFill>
              </a:rPr>
              <a:t>First two items enable route calculation</a:t>
            </a:r>
          </a:p>
          <a:p>
            <a:pPr marL="609600" indent="-609600">
              <a:spcBef>
                <a:spcPct val="20000"/>
              </a:spcBef>
              <a:buFontTx/>
              <a:buChar char="•"/>
            </a:pPr>
            <a:r>
              <a:rPr lang="en-US" sz="3200">
                <a:solidFill>
                  <a:schemeClr val="tx1"/>
                </a:solidFill>
              </a:rPr>
              <a:t>Last two items make process reliable</a:t>
            </a:r>
          </a:p>
          <a:p>
            <a:pPr marL="990600" lvl="1" indent="-533400">
              <a:spcBef>
                <a:spcPct val="20000"/>
              </a:spcBef>
              <a:buFontTx/>
              <a:buChar char="–"/>
            </a:pPr>
            <a:r>
              <a:rPr lang="en-US" sz="2800">
                <a:solidFill>
                  <a:schemeClr val="tx1"/>
                </a:solidFill>
              </a:rPr>
              <a:t>ACKs and checking for duplicates is needed.</a:t>
            </a:r>
          </a:p>
          <a:p>
            <a:pPr marL="609600" indent="-609600">
              <a:spcBef>
                <a:spcPct val="20000"/>
              </a:spcBef>
              <a:buFontTx/>
              <a:buChar char="•"/>
            </a:pPr>
            <a:r>
              <a:rPr lang="en-US" sz="3200">
                <a:solidFill>
                  <a:schemeClr val="tx1"/>
                </a:solidFill>
              </a:rPr>
              <a:t>Periodic Hello packets used to determine the demise of a negihbor</a:t>
            </a:r>
          </a:p>
          <a:p>
            <a:pPr marL="609600" indent="-609600">
              <a:spcBef>
                <a:spcPct val="20000"/>
              </a:spcBef>
              <a:buFontTx/>
              <a:buChar char="•"/>
            </a:pPr>
            <a:r>
              <a:rPr lang="en-US" sz="3200">
                <a:solidFill>
                  <a:schemeClr val="tx1"/>
                </a:solidFill>
              </a:rPr>
              <a:t>The sequence numbers are not expected to wrap around.</a:t>
            </a:r>
          </a:p>
          <a:p>
            <a:pPr marL="990600" lvl="1" indent="-533400">
              <a:spcBef>
                <a:spcPct val="20000"/>
              </a:spcBef>
              <a:buFontTx/>
              <a:buChar char="–"/>
            </a:pPr>
            <a:r>
              <a:rPr lang="en-US" sz="2800">
                <a:solidFill>
                  <a:schemeClr val="tx1"/>
                </a:solidFill>
              </a:rPr>
              <a:t>=&gt; field needs to be large (64 bits)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E10E287A-C9E4-4EAA-8AA0-A2F7801EAA30}" type="slidenum">
              <a:rPr lang="en-US"/>
              <a:pPr/>
              <a:t>51</a:t>
            </a:fld>
            <a:endParaRPr lang="en-US"/>
          </a:p>
        </p:txBody>
      </p:sp>
      <p:sp>
        <p:nvSpPr>
          <p:cNvPr id="33794" name="Rectangle 2"/>
          <p:cNvSpPr>
            <a:spLocks noGrp="1" noChangeArrowheads="1"/>
          </p:cNvSpPr>
          <p:nvPr>
            <p:ph type="title"/>
          </p:nvPr>
        </p:nvSpPr>
        <p:spPr>
          <a:xfrm>
            <a:off x="685800" y="304800"/>
            <a:ext cx="7620000" cy="1371600"/>
          </a:xfrm>
        </p:spPr>
        <p:txBody>
          <a:bodyPr>
            <a:normAutofit fontScale="90000"/>
          </a:bodyPr>
          <a:lstStyle/>
          <a:p>
            <a:r>
              <a:rPr lang="en-US"/>
              <a:t> </a:t>
            </a:r>
            <a:r>
              <a:rPr lang="en-US">
                <a:solidFill>
                  <a:srgbClr val="CC0099"/>
                </a:solidFill>
              </a:rPr>
              <a:t>Open Shortest Path First</a:t>
            </a:r>
            <a:br>
              <a:rPr lang="en-US">
                <a:solidFill>
                  <a:srgbClr val="CC0099"/>
                </a:solidFill>
              </a:rPr>
            </a:br>
            <a:r>
              <a:rPr lang="en-US">
                <a:solidFill>
                  <a:srgbClr val="CC0099"/>
                </a:solidFill>
              </a:rPr>
              <a:t>(OSPF)</a:t>
            </a:r>
          </a:p>
        </p:txBody>
      </p:sp>
      <p:sp>
        <p:nvSpPr>
          <p:cNvPr id="33795" name="Rectangle 3"/>
          <p:cNvSpPr>
            <a:spLocks noGrp="1" noChangeArrowheads="1"/>
          </p:cNvSpPr>
          <p:nvPr>
            <p:ph type="body" idx="1"/>
          </p:nvPr>
        </p:nvSpPr>
        <p:spPr>
          <a:xfrm>
            <a:off x="685800" y="1752600"/>
            <a:ext cx="7772400" cy="4343400"/>
          </a:xfrm>
          <a:ln w="19050">
            <a:solidFill>
              <a:srgbClr val="CC0099"/>
            </a:solidFill>
          </a:ln>
        </p:spPr>
        <p:txBody>
          <a:bodyPr/>
          <a:lstStyle/>
          <a:p>
            <a:pPr>
              <a:lnSpc>
                <a:spcPct val="90000"/>
              </a:lnSpc>
            </a:pPr>
            <a:r>
              <a:rPr lang="en-US"/>
              <a:t>Provides for authentication of routing messages.</a:t>
            </a:r>
          </a:p>
          <a:p>
            <a:pPr lvl="1">
              <a:lnSpc>
                <a:spcPct val="90000"/>
              </a:lnSpc>
            </a:pPr>
            <a:r>
              <a:rPr lang="en-US"/>
              <a:t>8-byte password designed to avoid misconfiguration.</a:t>
            </a:r>
          </a:p>
          <a:p>
            <a:pPr>
              <a:lnSpc>
                <a:spcPct val="90000"/>
              </a:lnSpc>
            </a:pPr>
            <a:r>
              <a:rPr lang="en-US"/>
              <a:t>Provides additional hierarchy</a:t>
            </a:r>
          </a:p>
          <a:p>
            <a:pPr lvl="1">
              <a:lnSpc>
                <a:spcPct val="90000"/>
              </a:lnSpc>
            </a:pPr>
            <a:r>
              <a:rPr lang="en-US"/>
              <a:t>Domains are partitioned into </a:t>
            </a:r>
            <a:r>
              <a:rPr lang="en-US">
                <a:solidFill>
                  <a:srgbClr val="CC0099"/>
                </a:solidFill>
                <a:latin typeface="Comic Sans MS" pitchFamily="66" charset="0"/>
              </a:rPr>
              <a:t>areas.</a:t>
            </a:r>
          </a:p>
          <a:p>
            <a:pPr lvl="1">
              <a:lnSpc>
                <a:spcPct val="90000"/>
              </a:lnSpc>
            </a:pPr>
            <a:r>
              <a:rPr lang="en-US"/>
              <a:t>This reduces the amount of information transmitted in packet.</a:t>
            </a:r>
          </a:p>
          <a:p>
            <a:pPr>
              <a:lnSpc>
                <a:spcPct val="90000"/>
              </a:lnSpc>
            </a:pPr>
            <a:r>
              <a:rPr lang="en-US"/>
              <a:t>Provides load-balancing via multiple routes.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r>
              <a:rPr lang="en-US"/>
              <a:t>Computer Networks: Routing</a:t>
            </a:r>
          </a:p>
        </p:txBody>
      </p:sp>
      <p:sp>
        <p:nvSpPr>
          <p:cNvPr id="9" name="Slide Number Placeholder 5"/>
          <p:cNvSpPr>
            <a:spLocks noGrp="1"/>
          </p:cNvSpPr>
          <p:nvPr>
            <p:ph type="sldNum" sz="quarter" idx="12"/>
          </p:nvPr>
        </p:nvSpPr>
        <p:spPr/>
        <p:txBody>
          <a:bodyPr/>
          <a:lstStyle/>
          <a:p>
            <a:fld id="{A2D72165-C5E6-4697-97CF-E99FABF8F11E}" type="slidenum">
              <a:rPr lang="en-US"/>
              <a:pPr/>
              <a:t>52</a:t>
            </a:fld>
            <a:endParaRPr lang="en-US"/>
          </a:p>
        </p:txBody>
      </p:sp>
      <p:sp>
        <p:nvSpPr>
          <p:cNvPr id="69634" name="Rectangle 2"/>
          <p:cNvSpPr>
            <a:spLocks noGrp="1" noChangeArrowheads="1"/>
          </p:cNvSpPr>
          <p:nvPr>
            <p:ph type="title"/>
          </p:nvPr>
        </p:nvSpPr>
        <p:spPr/>
        <p:txBody>
          <a:bodyPr>
            <a:normAutofit fontScale="90000"/>
          </a:bodyPr>
          <a:lstStyle/>
          <a:p>
            <a:r>
              <a:rPr lang="en-US"/>
              <a:t> </a:t>
            </a:r>
            <a:r>
              <a:rPr lang="en-US">
                <a:solidFill>
                  <a:srgbClr val="CC0099"/>
                </a:solidFill>
              </a:rPr>
              <a:t>Open Shortest Path First</a:t>
            </a:r>
            <a:br>
              <a:rPr lang="en-US">
                <a:solidFill>
                  <a:srgbClr val="CC0099"/>
                </a:solidFill>
              </a:rPr>
            </a:br>
            <a:r>
              <a:rPr lang="en-US">
                <a:solidFill>
                  <a:srgbClr val="CC0099"/>
                </a:solidFill>
              </a:rPr>
              <a:t>(OSPF)</a:t>
            </a:r>
          </a:p>
        </p:txBody>
      </p:sp>
      <p:pic>
        <p:nvPicPr>
          <p:cNvPr id="69637" name="Picture 5" descr="04x32"/>
          <p:cNvPicPr>
            <a:picLocks noChangeAspect="1" noChangeArrowheads="1"/>
          </p:cNvPicPr>
          <p:nvPr>
            <p:ph idx="1"/>
          </p:nvPr>
        </p:nvPicPr>
        <p:blipFill>
          <a:blip r:embed="rId2" cstate="print"/>
          <a:srcRect/>
          <a:stretch>
            <a:fillRect/>
          </a:stretch>
        </p:blipFill>
        <p:spPr>
          <a:xfrm>
            <a:off x="1117600" y="1628775"/>
            <a:ext cx="5759450" cy="3535363"/>
          </a:xfrm>
          <a:noFill/>
          <a:ln/>
        </p:spPr>
      </p:pic>
      <p:sp>
        <p:nvSpPr>
          <p:cNvPr id="69639" name="Rectangle 7"/>
          <p:cNvSpPr>
            <a:spLocks noChangeArrowheads="1"/>
          </p:cNvSpPr>
          <p:nvPr/>
        </p:nvSpPr>
        <p:spPr bwMode="auto">
          <a:xfrm>
            <a:off x="250825" y="5084763"/>
            <a:ext cx="8640763" cy="979487"/>
          </a:xfrm>
          <a:prstGeom prst="rect">
            <a:avLst/>
          </a:prstGeom>
          <a:noFill/>
          <a:ln w="9525">
            <a:noFill/>
            <a:miter lim="800000"/>
            <a:headEnd/>
            <a:tailEnd/>
          </a:ln>
          <a:effectLst/>
        </p:spPr>
        <p:txBody>
          <a:bodyPr anchor="ctr"/>
          <a:lstStyle/>
          <a:p>
            <a:pPr algn="ctr"/>
            <a:r>
              <a:rPr lang="en-US" sz="2000" b="1">
                <a:solidFill>
                  <a:srgbClr val="000099"/>
                </a:solidFill>
                <a:effectLst>
                  <a:outerShdw blurRad="38100" dist="38100" dir="2700000" algn="tl">
                    <a:srgbClr val="C0C0C0"/>
                  </a:outerShdw>
                </a:effectLst>
                <a:latin typeface="Comic Sans MS" pitchFamily="66" charset="0"/>
              </a:rPr>
              <a:t>Figure 4.32 A Domain divided into Areas</a:t>
            </a:r>
            <a:endParaRPr lang="en-GB" sz="2000" b="1">
              <a:solidFill>
                <a:srgbClr val="000099"/>
              </a:solidFill>
              <a:effectLst>
                <a:outerShdw blurRad="38100" dist="38100" dir="2700000" algn="tl">
                  <a:srgbClr val="C0C0C0"/>
                </a:outerShdw>
              </a:effectLst>
              <a:latin typeface="Comic Sans MS" pitchFamily="66" charset="0"/>
            </a:endParaRPr>
          </a:p>
        </p:txBody>
      </p:sp>
      <p:sp>
        <p:nvSpPr>
          <p:cNvPr id="69640" name="Rectangle 8"/>
          <p:cNvSpPr>
            <a:spLocks noChangeArrowheads="1"/>
          </p:cNvSpPr>
          <p:nvPr/>
        </p:nvSpPr>
        <p:spPr bwMode="auto">
          <a:xfrm>
            <a:off x="7475538" y="5827713"/>
            <a:ext cx="1489075" cy="338137"/>
          </a:xfrm>
          <a:prstGeom prst="rect">
            <a:avLst/>
          </a:prstGeom>
          <a:noFill/>
          <a:ln w="19050">
            <a:solidFill>
              <a:srgbClr val="008000"/>
            </a:solidFill>
            <a:miter lim="800000"/>
            <a:headEnd/>
            <a:tailEnd/>
          </a:ln>
          <a:effectLst/>
        </p:spPr>
        <p:txBody>
          <a:bodyPr wrap="none" anchor="ctr"/>
          <a:lstStyle/>
          <a:p>
            <a:pPr algn="ctr" eaLnBrk="0" hangingPunct="0"/>
            <a:r>
              <a:rPr lang="en-US" sz="1800" i="1">
                <a:solidFill>
                  <a:srgbClr val="008000"/>
                </a:solidFill>
                <a:latin typeface="Comic Sans MS" pitchFamily="66" charset="0"/>
                <a:cs typeface="Arial" pitchFamily="34" charset="0"/>
              </a:rPr>
              <a:t>P&amp;D slide</a:t>
            </a:r>
          </a:p>
        </p:txBody>
      </p:sp>
      <p:sp>
        <p:nvSpPr>
          <p:cNvPr id="69641" name="Rectangle 9"/>
          <p:cNvSpPr>
            <a:spLocks noChangeArrowheads="1"/>
          </p:cNvSpPr>
          <p:nvPr/>
        </p:nvSpPr>
        <p:spPr bwMode="auto">
          <a:xfrm>
            <a:off x="6227763" y="4005263"/>
            <a:ext cx="2160587" cy="863600"/>
          </a:xfrm>
          <a:prstGeom prst="rect">
            <a:avLst/>
          </a:prstGeom>
          <a:noFill/>
          <a:ln w="19050">
            <a:noFill/>
            <a:miter lim="800000"/>
            <a:headEnd/>
            <a:tailEnd/>
          </a:ln>
          <a:effectLst/>
        </p:spPr>
        <p:txBody>
          <a:bodyPr wrap="none" anchor="ctr"/>
          <a:lstStyle/>
          <a:p>
            <a:pPr algn="ctr"/>
            <a:r>
              <a:rPr lang="en-US">
                <a:latin typeface="Comic Sans MS" pitchFamily="66" charset="0"/>
              </a:rPr>
              <a:t>Backbone</a:t>
            </a:r>
          </a:p>
          <a:p>
            <a:pPr algn="ctr"/>
            <a:r>
              <a:rPr lang="en-US">
                <a:latin typeface="Comic Sans MS" pitchFamily="66" charset="0"/>
              </a:rPr>
              <a:t>area</a:t>
            </a:r>
          </a:p>
        </p:txBody>
      </p:sp>
      <p:sp>
        <p:nvSpPr>
          <p:cNvPr id="69642" name="Line 10"/>
          <p:cNvSpPr>
            <a:spLocks noChangeShapeType="1"/>
          </p:cNvSpPr>
          <p:nvPr/>
        </p:nvSpPr>
        <p:spPr bwMode="auto">
          <a:xfrm flipH="1" flipV="1">
            <a:off x="5219700" y="3141663"/>
            <a:ext cx="1296988" cy="1079500"/>
          </a:xfrm>
          <a:prstGeom prst="line">
            <a:avLst/>
          </a:prstGeom>
          <a:noFill/>
          <a:ln w="25400">
            <a:solidFill>
              <a:srgbClr val="99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E81B1DAB-C3F7-4355-BD20-A1FCF9EB25AE}" type="slidenum">
              <a:rPr lang="en-US"/>
              <a:pPr/>
              <a:t>53</a:t>
            </a:fld>
            <a:endParaRPr lang="en-US"/>
          </a:p>
        </p:txBody>
      </p:sp>
      <p:sp>
        <p:nvSpPr>
          <p:cNvPr id="68610" name="Rectangle 2"/>
          <p:cNvSpPr>
            <a:spLocks noGrp="1" noChangeArrowheads="1"/>
          </p:cNvSpPr>
          <p:nvPr>
            <p:ph type="title"/>
          </p:nvPr>
        </p:nvSpPr>
        <p:spPr>
          <a:xfrm>
            <a:off x="685800" y="304800"/>
            <a:ext cx="7620000" cy="1371600"/>
          </a:xfrm>
        </p:spPr>
        <p:txBody>
          <a:bodyPr>
            <a:normAutofit fontScale="90000"/>
          </a:bodyPr>
          <a:lstStyle/>
          <a:p>
            <a:r>
              <a:rPr lang="en-US"/>
              <a:t> </a:t>
            </a:r>
            <a:r>
              <a:rPr lang="en-US">
                <a:solidFill>
                  <a:srgbClr val="CC0099"/>
                </a:solidFill>
              </a:rPr>
              <a:t>Open Shortest Path First</a:t>
            </a:r>
            <a:br>
              <a:rPr lang="en-US">
                <a:solidFill>
                  <a:srgbClr val="CC0099"/>
                </a:solidFill>
              </a:rPr>
            </a:br>
            <a:r>
              <a:rPr lang="en-US">
                <a:solidFill>
                  <a:srgbClr val="CC0099"/>
                </a:solidFill>
              </a:rPr>
              <a:t>(OSPF)</a:t>
            </a:r>
          </a:p>
        </p:txBody>
      </p:sp>
      <p:sp>
        <p:nvSpPr>
          <p:cNvPr id="68611" name="Rectangle 3"/>
          <p:cNvSpPr>
            <a:spLocks noGrp="1" noChangeArrowheads="1"/>
          </p:cNvSpPr>
          <p:nvPr>
            <p:ph type="body" idx="1"/>
          </p:nvPr>
        </p:nvSpPr>
        <p:spPr>
          <a:xfrm>
            <a:off x="685800" y="1752600"/>
            <a:ext cx="7772400" cy="4343400"/>
          </a:xfrm>
          <a:ln w="19050">
            <a:solidFill>
              <a:srgbClr val="CC0099"/>
            </a:solidFill>
          </a:ln>
        </p:spPr>
        <p:txBody>
          <a:bodyPr/>
          <a:lstStyle/>
          <a:p>
            <a:r>
              <a:rPr lang="en-US" sz="2800"/>
              <a:t>OSPF runs </a:t>
            </a:r>
            <a:r>
              <a:rPr lang="en-US" sz="2800" i="1"/>
              <a:t>on top of</a:t>
            </a:r>
            <a:r>
              <a:rPr lang="en-US" sz="2800"/>
              <a:t> IP, i.e., an OSPF packet is transmitted with IP data packet header.</a:t>
            </a:r>
          </a:p>
          <a:p>
            <a:r>
              <a:rPr lang="en-US" sz="2800"/>
              <a:t>Uses Level 1 and Level 2 routers</a:t>
            </a:r>
          </a:p>
          <a:p>
            <a:r>
              <a:rPr lang="en-US" sz="2800"/>
              <a:t>Has: backbone routers, area border routers, and AS boundary routers</a:t>
            </a:r>
          </a:p>
          <a:p>
            <a:r>
              <a:rPr lang="en-US" sz="2800"/>
              <a:t>LSPs referred to as </a:t>
            </a:r>
            <a:r>
              <a:rPr lang="en-US" sz="2800" b="1">
                <a:solidFill>
                  <a:srgbClr val="CC0099"/>
                </a:solidFill>
              </a:rPr>
              <a:t>LSAs (Link State Advertisements)</a:t>
            </a:r>
          </a:p>
          <a:p>
            <a:r>
              <a:rPr lang="en-US" sz="2800"/>
              <a:t>Complex algorithm due to </a:t>
            </a:r>
            <a:r>
              <a:rPr lang="en-US" sz="2800" b="1">
                <a:solidFill>
                  <a:srgbClr val="CC0099"/>
                </a:solidFill>
              </a:rPr>
              <a:t>five</a:t>
            </a:r>
            <a:r>
              <a:rPr lang="en-US" sz="2800" i="1">
                <a:solidFill>
                  <a:srgbClr val="CC0099"/>
                </a:solidFill>
              </a:rPr>
              <a:t>  </a:t>
            </a:r>
            <a:r>
              <a:rPr lang="en-US" sz="2800"/>
              <a:t>distinct LSA types.</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D1D58BF8-9E54-4765-A13C-23B975C97692}" type="slidenum">
              <a:rPr lang="en-US"/>
              <a:pPr/>
              <a:t>54</a:t>
            </a:fld>
            <a:endParaRPr lang="en-US"/>
          </a:p>
        </p:txBody>
      </p:sp>
      <p:sp>
        <p:nvSpPr>
          <p:cNvPr id="59394" name="Rectangle 2"/>
          <p:cNvSpPr>
            <a:spLocks noGrp="1" noChangeArrowheads="1"/>
          </p:cNvSpPr>
          <p:nvPr>
            <p:ph type="title"/>
          </p:nvPr>
        </p:nvSpPr>
        <p:spPr/>
        <p:txBody>
          <a:bodyPr/>
          <a:lstStyle/>
          <a:p>
            <a:r>
              <a:rPr lang="en-US">
                <a:solidFill>
                  <a:srgbClr val="CC0099"/>
                </a:solidFill>
              </a:rPr>
              <a:t>OSPF Terminology</a:t>
            </a:r>
          </a:p>
        </p:txBody>
      </p:sp>
      <p:sp>
        <p:nvSpPr>
          <p:cNvPr id="59395" name="Rectangle 3"/>
          <p:cNvSpPr>
            <a:spLocks noGrp="1" noChangeArrowheads="1"/>
          </p:cNvSpPr>
          <p:nvPr>
            <p:ph type="body" idx="1"/>
          </p:nvPr>
        </p:nvSpPr>
        <p:spPr/>
        <p:txBody>
          <a:bodyPr/>
          <a:lstStyle/>
          <a:p>
            <a:pPr>
              <a:buFontTx/>
              <a:buNone/>
            </a:pPr>
            <a:r>
              <a:rPr lang="en-US">
                <a:solidFill>
                  <a:schemeClr val="accent2"/>
                </a:solidFill>
              </a:rPr>
              <a:t>Internal router</a:t>
            </a:r>
            <a:r>
              <a:rPr lang="en-US"/>
              <a:t> :: a level 1 router.</a:t>
            </a:r>
          </a:p>
          <a:p>
            <a:pPr>
              <a:buFontTx/>
              <a:buNone/>
            </a:pPr>
            <a:r>
              <a:rPr lang="en-US">
                <a:solidFill>
                  <a:schemeClr val="accent2"/>
                </a:solidFill>
              </a:rPr>
              <a:t>Backbone router</a:t>
            </a:r>
            <a:r>
              <a:rPr lang="en-US"/>
              <a:t> :: a level 2 router.</a:t>
            </a:r>
          </a:p>
          <a:p>
            <a:pPr>
              <a:buFontTx/>
              <a:buNone/>
            </a:pPr>
            <a:r>
              <a:rPr lang="en-US">
                <a:solidFill>
                  <a:schemeClr val="accent2"/>
                </a:solidFill>
              </a:rPr>
              <a:t>Area border router (ABR)</a:t>
            </a:r>
            <a:r>
              <a:rPr lang="en-US"/>
              <a:t> :: a </a:t>
            </a:r>
            <a:r>
              <a:rPr lang="en-US">
                <a:solidFill>
                  <a:srgbClr val="990000"/>
                </a:solidFill>
              </a:rPr>
              <a:t>backbone</a:t>
            </a:r>
            <a:r>
              <a:rPr lang="en-US"/>
              <a:t> router that attaches to more than one area.</a:t>
            </a:r>
          </a:p>
          <a:p>
            <a:pPr>
              <a:buFontTx/>
              <a:buNone/>
            </a:pPr>
            <a:r>
              <a:rPr lang="en-US">
                <a:solidFill>
                  <a:schemeClr val="accent2"/>
                </a:solidFill>
              </a:rPr>
              <a:t>AS border router</a:t>
            </a:r>
            <a:r>
              <a:rPr lang="en-US"/>
              <a:t> :: (an interdomain router), namely, a router that attaches to routers from other ASs across AS boundaries.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Computer Networks: Routing</a:t>
            </a:r>
          </a:p>
        </p:txBody>
      </p:sp>
      <p:sp>
        <p:nvSpPr>
          <p:cNvPr id="5" name="Slide Number Placeholder 5"/>
          <p:cNvSpPr>
            <a:spLocks noGrp="1"/>
          </p:cNvSpPr>
          <p:nvPr>
            <p:ph type="sldNum" sz="quarter" idx="12"/>
          </p:nvPr>
        </p:nvSpPr>
        <p:spPr/>
        <p:txBody>
          <a:bodyPr/>
          <a:lstStyle/>
          <a:p>
            <a:fld id="{0CDA7AC6-951B-4023-A18A-CB8A6CCBBDA7}" type="slidenum">
              <a:rPr lang="en-US"/>
              <a:pPr/>
              <a:t>55</a:t>
            </a:fld>
            <a:endParaRPr lang="en-US"/>
          </a:p>
        </p:txBody>
      </p:sp>
      <p:sp>
        <p:nvSpPr>
          <p:cNvPr id="58370" name="Rectangle 2"/>
          <p:cNvSpPr>
            <a:spLocks noGrp="1" noChangeArrowheads="1"/>
          </p:cNvSpPr>
          <p:nvPr>
            <p:ph type="title"/>
          </p:nvPr>
        </p:nvSpPr>
        <p:spPr/>
        <p:txBody>
          <a:bodyPr/>
          <a:lstStyle/>
          <a:p>
            <a:r>
              <a:rPr lang="en-US">
                <a:solidFill>
                  <a:srgbClr val="CC0099"/>
                </a:solidFill>
              </a:rPr>
              <a:t>OSPF LSA Types</a:t>
            </a:r>
          </a:p>
        </p:txBody>
      </p:sp>
      <p:sp>
        <p:nvSpPr>
          <p:cNvPr id="58371" name="Rectangle 3"/>
          <p:cNvSpPr>
            <a:spLocks noGrp="1" noChangeArrowheads="1"/>
          </p:cNvSpPr>
          <p:nvPr>
            <p:ph type="body" idx="1"/>
          </p:nvPr>
        </p:nvSpPr>
        <p:spPr>
          <a:xfrm>
            <a:off x="685800" y="1557338"/>
            <a:ext cx="7772400" cy="4330700"/>
          </a:xfrm>
        </p:spPr>
        <p:txBody>
          <a:bodyPr/>
          <a:lstStyle/>
          <a:p>
            <a:pPr marL="609600" indent="-609600">
              <a:buFontTx/>
              <a:buAutoNum type="arabicPeriod"/>
            </a:pPr>
            <a:r>
              <a:rPr lang="en-US"/>
              <a:t>Router link advertisement </a:t>
            </a:r>
            <a:r>
              <a:rPr lang="en-US">
                <a:solidFill>
                  <a:srgbClr val="990000"/>
                </a:solidFill>
              </a:rPr>
              <a:t>[Hello message]</a:t>
            </a:r>
          </a:p>
          <a:p>
            <a:pPr marL="609600" indent="-609600">
              <a:buFontTx/>
              <a:buAutoNum type="arabicPeriod"/>
            </a:pPr>
            <a:r>
              <a:rPr lang="en-US"/>
              <a:t>Network link advertisement</a:t>
            </a:r>
          </a:p>
          <a:p>
            <a:pPr marL="609600" indent="-609600">
              <a:buFontTx/>
              <a:buAutoNum type="arabicPeriod"/>
            </a:pPr>
            <a:r>
              <a:rPr lang="en-US"/>
              <a:t>Network summary link advertisement</a:t>
            </a:r>
          </a:p>
          <a:p>
            <a:pPr marL="609600" indent="-609600">
              <a:buFontTx/>
              <a:buAutoNum type="arabicPeriod"/>
            </a:pPr>
            <a:r>
              <a:rPr lang="en-US"/>
              <a:t>AS border router’s summary link advertisement</a:t>
            </a:r>
          </a:p>
          <a:p>
            <a:pPr marL="609600" indent="-609600">
              <a:buFontTx/>
              <a:buAutoNum type="arabicPeriod"/>
            </a:pPr>
            <a:r>
              <a:rPr lang="en-US"/>
              <a:t>AS external link advertisement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3"/>
          <p:cNvSpPr>
            <a:spLocks noGrp="1"/>
          </p:cNvSpPr>
          <p:nvPr>
            <p:ph type="ftr" sz="quarter" idx="11"/>
          </p:nvPr>
        </p:nvSpPr>
        <p:spPr/>
        <p:txBody>
          <a:bodyPr/>
          <a:lstStyle/>
          <a:p>
            <a:r>
              <a:rPr lang="en-US"/>
              <a:t>Computer Networks: Routing</a:t>
            </a:r>
          </a:p>
        </p:txBody>
      </p:sp>
      <p:sp>
        <p:nvSpPr>
          <p:cNvPr id="10" name="Slide Number Placeholder 4"/>
          <p:cNvSpPr>
            <a:spLocks noGrp="1"/>
          </p:cNvSpPr>
          <p:nvPr>
            <p:ph type="sldNum" sz="quarter" idx="12"/>
          </p:nvPr>
        </p:nvSpPr>
        <p:spPr/>
        <p:txBody>
          <a:bodyPr/>
          <a:lstStyle/>
          <a:p>
            <a:fld id="{91A946A6-0877-4423-908B-77D48E7716C1}" type="slidenum">
              <a:rPr lang="en-US"/>
              <a:pPr/>
              <a:t>56</a:t>
            </a:fld>
            <a:endParaRPr lang="en-US"/>
          </a:p>
        </p:txBody>
      </p:sp>
      <p:sp>
        <p:nvSpPr>
          <p:cNvPr id="73730" name="Rectangle 2"/>
          <p:cNvSpPr>
            <a:spLocks noGrp="1" noChangeArrowheads="1"/>
          </p:cNvSpPr>
          <p:nvPr>
            <p:ph type="title"/>
          </p:nvPr>
        </p:nvSpPr>
        <p:spPr>
          <a:xfrm>
            <a:off x="250825" y="4868863"/>
            <a:ext cx="8640763" cy="1195387"/>
          </a:xfrm>
        </p:spPr>
        <p:txBody>
          <a:bodyPr/>
          <a:lstStyle/>
          <a:p>
            <a:r>
              <a:rPr lang="en-US" sz="3200">
                <a:solidFill>
                  <a:srgbClr val="CC0099"/>
                </a:solidFill>
              </a:rPr>
              <a:t>Figure 4.21 OSF Type 1 Link-State Advertisement</a:t>
            </a:r>
            <a:endParaRPr lang="en-GB" sz="3200">
              <a:solidFill>
                <a:srgbClr val="CC0099"/>
              </a:solidFill>
            </a:endParaRPr>
          </a:p>
        </p:txBody>
      </p:sp>
      <p:pic>
        <p:nvPicPr>
          <p:cNvPr id="73731" name="Picture 3" descr="04x21"/>
          <p:cNvPicPr>
            <a:picLocks noChangeAspect="1" noChangeArrowheads="1"/>
          </p:cNvPicPr>
          <p:nvPr/>
        </p:nvPicPr>
        <p:blipFill>
          <a:blip r:embed="rId2" cstate="print"/>
          <a:srcRect/>
          <a:stretch>
            <a:fillRect/>
          </a:stretch>
        </p:blipFill>
        <p:spPr bwMode="auto">
          <a:xfrm>
            <a:off x="1476375" y="908050"/>
            <a:ext cx="5330825" cy="3695700"/>
          </a:xfrm>
          <a:prstGeom prst="rect">
            <a:avLst/>
          </a:prstGeom>
          <a:noFill/>
        </p:spPr>
      </p:pic>
      <p:sp>
        <p:nvSpPr>
          <p:cNvPr id="73732" name="Rectangle 4"/>
          <p:cNvSpPr>
            <a:spLocks noChangeArrowheads="1"/>
          </p:cNvSpPr>
          <p:nvPr/>
        </p:nvSpPr>
        <p:spPr bwMode="auto">
          <a:xfrm>
            <a:off x="7331075" y="5805488"/>
            <a:ext cx="1489075" cy="338137"/>
          </a:xfrm>
          <a:prstGeom prst="rect">
            <a:avLst/>
          </a:prstGeom>
          <a:noFill/>
          <a:ln w="19050">
            <a:solidFill>
              <a:srgbClr val="008000"/>
            </a:solidFill>
            <a:miter lim="800000"/>
            <a:headEnd/>
            <a:tailEnd/>
          </a:ln>
          <a:effectLst/>
        </p:spPr>
        <p:txBody>
          <a:bodyPr wrap="none" anchor="ctr"/>
          <a:lstStyle/>
          <a:p>
            <a:pPr algn="ctr" eaLnBrk="0" hangingPunct="0"/>
            <a:r>
              <a:rPr lang="en-US" sz="1800" i="1">
                <a:solidFill>
                  <a:srgbClr val="008000"/>
                </a:solidFill>
                <a:latin typeface="Comic Sans MS" pitchFamily="66" charset="0"/>
                <a:cs typeface="Arial" pitchFamily="34" charset="0"/>
              </a:rPr>
              <a:t>P&amp;D slide</a:t>
            </a:r>
          </a:p>
        </p:txBody>
      </p:sp>
      <p:sp>
        <p:nvSpPr>
          <p:cNvPr id="73733" name="Rectangle 5"/>
          <p:cNvSpPr>
            <a:spLocks noChangeArrowheads="1"/>
          </p:cNvSpPr>
          <p:nvPr/>
        </p:nvSpPr>
        <p:spPr bwMode="auto">
          <a:xfrm>
            <a:off x="6732588" y="188913"/>
            <a:ext cx="2160587" cy="719137"/>
          </a:xfrm>
          <a:prstGeom prst="rect">
            <a:avLst/>
          </a:prstGeom>
          <a:noFill/>
          <a:ln w="19050">
            <a:noFill/>
            <a:miter lim="800000"/>
            <a:headEnd/>
            <a:tailEnd/>
          </a:ln>
          <a:effectLst/>
        </p:spPr>
        <p:txBody>
          <a:bodyPr wrap="none" anchor="ctr"/>
          <a:lstStyle/>
          <a:p>
            <a:pPr algn="ctr"/>
            <a:r>
              <a:rPr lang="en-US" sz="2000">
                <a:latin typeface="Comic Sans MS" pitchFamily="66" charset="0"/>
              </a:rPr>
              <a:t>Indicates</a:t>
            </a:r>
          </a:p>
          <a:p>
            <a:pPr algn="ctr"/>
            <a:r>
              <a:rPr lang="en-US" sz="2000">
                <a:latin typeface="Comic Sans MS" pitchFamily="66" charset="0"/>
              </a:rPr>
              <a:t> LSA type</a:t>
            </a:r>
          </a:p>
        </p:txBody>
      </p:sp>
      <p:sp>
        <p:nvSpPr>
          <p:cNvPr id="73734" name="Line 6"/>
          <p:cNvSpPr>
            <a:spLocks noChangeShapeType="1"/>
          </p:cNvSpPr>
          <p:nvPr/>
        </p:nvSpPr>
        <p:spPr bwMode="auto">
          <a:xfrm flipH="1">
            <a:off x="6588125" y="549275"/>
            <a:ext cx="576263" cy="503238"/>
          </a:xfrm>
          <a:prstGeom prst="line">
            <a:avLst/>
          </a:prstGeom>
          <a:noFill/>
          <a:ln w="25400">
            <a:solidFill>
              <a:srgbClr val="990000"/>
            </a:solidFill>
            <a:round/>
            <a:headEnd/>
            <a:tailEnd type="triangle" w="med" len="med"/>
          </a:ln>
          <a:effectLst/>
        </p:spPr>
        <p:txBody>
          <a:bodyPr/>
          <a:lstStyle/>
          <a:p>
            <a:endParaRPr lang="en-US"/>
          </a:p>
        </p:txBody>
      </p:sp>
      <p:sp>
        <p:nvSpPr>
          <p:cNvPr id="73735" name="Rectangle 7"/>
          <p:cNvSpPr>
            <a:spLocks noChangeArrowheads="1"/>
          </p:cNvSpPr>
          <p:nvPr/>
        </p:nvSpPr>
        <p:spPr bwMode="auto">
          <a:xfrm>
            <a:off x="7019925" y="3357563"/>
            <a:ext cx="1979613" cy="719137"/>
          </a:xfrm>
          <a:prstGeom prst="rect">
            <a:avLst/>
          </a:prstGeom>
          <a:noFill/>
          <a:ln w="19050">
            <a:noFill/>
            <a:miter lim="800000"/>
            <a:headEnd/>
            <a:tailEnd/>
          </a:ln>
          <a:effectLst/>
        </p:spPr>
        <p:txBody>
          <a:bodyPr wrap="none" anchor="ctr"/>
          <a:lstStyle/>
          <a:p>
            <a:pPr algn="ctr"/>
            <a:r>
              <a:rPr lang="en-US" sz="2000">
                <a:latin typeface="Comic Sans MS" pitchFamily="66" charset="0"/>
              </a:rPr>
              <a:t>Indicates</a:t>
            </a:r>
          </a:p>
          <a:p>
            <a:pPr algn="ctr"/>
            <a:r>
              <a:rPr lang="en-US" sz="2000">
                <a:latin typeface="Comic Sans MS" pitchFamily="66" charset="0"/>
              </a:rPr>
              <a:t> link cost</a:t>
            </a:r>
          </a:p>
        </p:txBody>
      </p:sp>
      <p:sp>
        <p:nvSpPr>
          <p:cNvPr id="73736" name="Line 8"/>
          <p:cNvSpPr>
            <a:spLocks noChangeShapeType="1"/>
          </p:cNvSpPr>
          <p:nvPr/>
        </p:nvSpPr>
        <p:spPr bwMode="auto">
          <a:xfrm flipH="1">
            <a:off x="6084888" y="3681413"/>
            <a:ext cx="1223962" cy="34925"/>
          </a:xfrm>
          <a:prstGeom prst="line">
            <a:avLst/>
          </a:prstGeom>
          <a:noFill/>
          <a:ln w="25400">
            <a:solidFill>
              <a:srgbClr val="99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2" name="Footer Placeholder 2"/>
          <p:cNvSpPr>
            <a:spLocks noGrp="1"/>
          </p:cNvSpPr>
          <p:nvPr>
            <p:ph type="ftr" sz="quarter" idx="11"/>
          </p:nvPr>
        </p:nvSpPr>
        <p:spPr/>
        <p:txBody>
          <a:bodyPr/>
          <a:lstStyle/>
          <a:p>
            <a:r>
              <a:rPr lang="en-US"/>
              <a:t>Computer Networks: Routing</a:t>
            </a:r>
          </a:p>
        </p:txBody>
      </p:sp>
      <p:sp>
        <p:nvSpPr>
          <p:cNvPr id="1303" name="Slide Number Placeholder 3"/>
          <p:cNvSpPr>
            <a:spLocks noGrp="1"/>
          </p:cNvSpPr>
          <p:nvPr>
            <p:ph type="sldNum" sz="quarter" idx="12"/>
          </p:nvPr>
        </p:nvSpPr>
        <p:spPr/>
        <p:txBody>
          <a:bodyPr/>
          <a:lstStyle/>
          <a:p>
            <a:fld id="{3F17F2D8-84E1-4CD3-83A8-6A58CA7CD9F1}" type="slidenum">
              <a:rPr lang="en-US"/>
              <a:pPr/>
              <a:t>57</a:t>
            </a:fld>
            <a:endParaRPr lang="en-US"/>
          </a:p>
        </p:txBody>
      </p:sp>
      <p:sp>
        <p:nvSpPr>
          <p:cNvPr id="40962" name="Rectangle 2"/>
          <p:cNvSpPr>
            <a:spLocks noChangeArrowheads="1"/>
          </p:cNvSpPr>
          <p:nvPr/>
        </p:nvSpPr>
        <p:spPr bwMode="auto">
          <a:xfrm>
            <a:off x="3148013" y="2314575"/>
            <a:ext cx="346075" cy="322263"/>
          </a:xfrm>
          <a:prstGeom prst="rect">
            <a:avLst/>
          </a:prstGeom>
          <a:noFill/>
          <a:ln w="11113">
            <a:solidFill>
              <a:srgbClr val="000000"/>
            </a:solidFill>
            <a:miter lim="800000"/>
            <a:headEnd/>
            <a:tailEnd/>
          </a:ln>
        </p:spPr>
        <p:txBody>
          <a:bodyPr/>
          <a:lstStyle/>
          <a:p>
            <a:endParaRPr lang="en-US"/>
          </a:p>
        </p:txBody>
      </p:sp>
      <p:sp>
        <p:nvSpPr>
          <p:cNvPr id="40963" name="Rectangle 3"/>
          <p:cNvSpPr>
            <a:spLocks noChangeArrowheads="1"/>
          </p:cNvSpPr>
          <p:nvPr/>
        </p:nvSpPr>
        <p:spPr bwMode="auto">
          <a:xfrm>
            <a:off x="5380038" y="2314575"/>
            <a:ext cx="346075" cy="322263"/>
          </a:xfrm>
          <a:prstGeom prst="rect">
            <a:avLst/>
          </a:prstGeom>
          <a:noFill/>
          <a:ln w="11113">
            <a:solidFill>
              <a:srgbClr val="000000"/>
            </a:solidFill>
            <a:miter lim="800000"/>
            <a:headEnd/>
            <a:tailEnd/>
          </a:ln>
        </p:spPr>
        <p:txBody>
          <a:bodyPr/>
          <a:lstStyle/>
          <a:p>
            <a:endParaRPr lang="en-US"/>
          </a:p>
        </p:txBody>
      </p:sp>
      <p:sp>
        <p:nvSpPr>
          <p:cNvPr id="40964" name="Rectangle 4"/>
          <p:cNvSpPr>
            <a:spLocks noChangeArrowheads="1"/>
          </p:cNvSpPr>
          <p:nvPr/>
        </p:nvSpPr>
        <p:spPr bwMode="auto">
          <a:xfrm>
            <a:off x="4322763" y="3868738"/>
            <a:ext cx="344487" cy="322262"/>
          </a:xfrm>
          <a:prstGeom prst="rect">
            <a:avLst/>
          </a:prstGeom>
          <a:noFill/>
          <a:ln w="11113">
            <a:solidFill>
              <a:srgbClr val="000000"/>
            </a:solidFill>
            <a:miter lim="800000"/>
            <a:headEnd/>
            <a:tailEnd/>
          </a:ln>
        </p:spPr>
        <p:txBody>
          <a:bodyPr/>
          <a:lstStyle/>
          <a:p>
            <a:endParaRPr lang="en-US"/>
          </a:p>
        </p:txBody>
      </p:sp>
      <p:sp>
        <p:nvSpPr>
          <p:cNvPr id="40965" name="Rectangle 5"/>
          <p:cNvSpPr>
            <a:spLocks noChangeArrowheads="1"/>
          </p:cNvSpPr>
          <p:nvPr/>
        </p:nvSpPr>
        <p:spPr bwMode="auto">
          <a:xfrm>
            <a:off x="2405063" y="1716088"/>
            <a:ext cx="344487" cy="322262"/>
          </a:xfrm>
          <a:prstGeom prst="rect">
            <a:avLst/>
          </a:prstGeom>
          <a:noFill/>
          <a:ln w="11113">
            <a:solidFill>
              <a:srgbClr val="000000"/>
            </a:solidFill>
            <a:miter lim="800000"/>
            <a:headEnd/>
            <a:tailEnd/>
          </a:ln>
        </p:spPr>
        <p:txBody>
          <a:bodyPr/>
          <a:lstStyle/>
          <a:p>
            <a:endParaRPr lang="en-US"/>
          </a:p>
        </p:txBody>
      </p:sp>
      <p:sp>
        <p:nvSpPr>
          <p:cNvPr id="40966" name="Rectangle 6"/>
          <p:cNvSpPr>
            <a:spLocks noChangeArrowheads="1"/>
          </p:cNvSpPr>
          <p:nvPr/>
        </p:nvSpPr>
        <p:spPr bwMode="auto">
          <a:xfrm>
            <a:off x="2063750" y="2738438"/>
            <a:ext cx="346075" cy="323850"/>
          </a:xfrm>
          <a:prstGeom prst="rect">
            <a:avLst/>
          </a:prstGeom>
          <a:noFill/>
          <a:ln w="11113">
            <a:solidFill>
              <a:srgbClr val="000000"/>
            </a:solidFill>
            <a:miter lim="800000"/>
            <a:headEnd/>
            <a:tailEnd/>
          </a:ln>
        </p:spPr>
        <p:txBody>
          <a:bodyPr/>
          <a:lstStyle/>
          <a:p>
            <a:endParaRPr lang="en-US"/>
          </a:p>
        </p:txBody>
      </p:sp>
      <p:sp>
        <p:nvSpPr>
          <p:cNvPr id="40967" name="Rectangle 7"/>
          <p:cNvSpPr>
            <a:spLocks noChangeArrowheads="1"/>
          </p:cNvSpPr>
          <p:nvPr/>
        </p:nvSpPr>
        <p:spPr bwMode="auto">
          <a:xfrm>
            <a:off x="6673850" y="2301875"/>
            <a:ext cx="344488" cy="322263"/>
          </a:xfrm>
          <a:prstGeom prst="rect">
            <a:avLst/>
          </a:prstGeom>
          <a:noFill/>
          <a:ln w="11113">
            <a:solidFill>
              <a:srgbClr val="000000"/>
            </a:solidFill>
            <a:miter lim="800000"/>
            <a:headEnd/>
            <a:tailEnd/>
          </a:ln>
        </p:spPr>
        <p:txBody>
          <a:bodyPr/>
          <a:lstStyle/>
          <a:p>
            <a:endParaRPr lang="en-US"/>
          </a:p>
        </p:txBody>
      </p:sp>
      <p:sp>
        <p:nvSpPr>
          <p:cNvPr id="40968" name="Rectangle 8"/>
          <p:cNvSpPr>
            <a:spLocks noChangeArrowheads="1"/>
          </p:cNvSpPr>
          <p:nvPr/>
        </p:nvSpPr>
        <p:spPr bwMode="auto">
          <a:xfrm>
            <a:off x="3897313" y="2895600"/>
            <a:ext cx="346075" cy="322263"/>
          </a:xfrm>
          <a:prstGeom prst="rect">
            <a:avLst/>
          </a:prstGeom>
          <a:noFill/>
          <a:ln w="11113">
            <a:solidFill>
              <a:srgbClr val="000000"/>
            </a:solidFill>
            <a:miter lim="800000"/>
            <a:headEnd/>
            <a:tailEnd/>
          </a:ln>
        </p:spPr>
        <p:txBody>
          <a:bodyPr/>
          <a:lstStyle/>
          <a:p>
            <a:endParaRPr lang="en-US"/>
          </a:p>
        </p:txBody>
      </p:sp>
      <p:sp>
        <p:nvSpPr>
          <p:cNvPr id="40969" name="Rectangle 9"/>
          <p:cNvSpPr>
            <a:spLocks noChangeArrowheads="1"/>
          </p:cNvSpPr>
          <p:nvPr/>
        </p:nvSpPr>
        <p:spPr bwMode="auto">
          <a:xfrm>
            <a:off x="4813300" y="2995613"/>
            <a:ext cx="346075" cy="322262"/>
          </a:xfrm>
          <a:prstGeom prst="rect">
            <a:avLst/>
          </a:prstGeom>
          <a:noFill/>
          <a:ln w="11113">
            <a:solidFill>
              <a:srgbClr val="000000"/>
            </a:solidFill>
            <a:miter lim="800000"/>
            <a:headEnd/>
            <a:tailEnd/>
          </a:ln>
        </p:spPr>
        <p:txBody>
          <a:bodyPr/>
          <a:lstStyle/>
          <a:p>
            <a:endParaRPr lang="en-US"/>
          </a:p>
        </p:txBody>
      </p:sp>
      <p:sp>
        <p:nvSpPr>
          <p:cNvPr id="40970" name="Line 10"/>
          <p:cNvSpPr>
            <a:spLocks noChangeShapeType="1"/>
          </p:cNvSpPr>
          <p:nvPr/>
        </p:nvSpPr>
        <p:spPr bwMode="auto">
          <a:xfrm>
            <a:off x="3489325" y="2520950"/>
            <a:ext cx="541338" cy="374650"/>
          </a:xfrm>
          <a:prstGeom prst="line">
            <a:avLst/>
          </a:prstGeom>
          <a:noFill/>
          <a:ln w="11113">
            <a:solidFill>
              <a:srgbClr val="000000"/>
            </a:solidFill>
            <a:round/>
            <a:headEnd/>
            <a:tailEnd/>
          </a:ln>
        </p:spPr>
        <p:txBody>
          <a:bodyPr/>
          <a:lstStyle/>
          <a:p>
            <a:endParaRPr lang="en-US"/>
          </a:p>
        </p:txBody>
      </p:sp>
      <p:sp>
        <p:nvSpPr>
          <p:cNvPr id="40971" name="Line 11"/>
          <p:cNvSpPr>
            <a:spLocks noChangeShapeType="1"/>
          </p:cNvSpPr>
          <p:nvPr/>
        </p:nvSpPr>
        <p:spPr bwMode="auto">
          <a:xfrm>
            <a:off x="4056063" y="3219450"/>
            <a:ext cx="349250" cy="649288"/>
          </a:xfrm>
          <a:prstGeom prst="line">
            <a:avLst/>
          </a:prstGeom>
          <a:noFill/>
          <a:ln w="11113">
            <a:solidFill>
              <a:srgbClr val="000000"/>
            </a:solidFill>
            <a:round/>
            <a:headEnd/>
            <a:tailEnd/>
          </a:ln>
        </p:spPr>
        <p:txBody>
          <a:bodyPr/>
          <a:lstStyle/>
          <a:p>
            <a:endParaRPr lang="en-US"/>
          </a:p>
        </p:txBody>
      </p:sp>
      <p:sp>
        <p:nvSpPr>
          <p:cNvPr id="40972" name="Line 12"/>
          <p:cNvSpPr>
            <a:spLocks noChangeShapeType="1"/>
          </p:cNvSpPr>
          <p:nvPr/>
        </p:nvSpPr>
        <p:spPr bwMode="auto">
          <a:xfrm flipH="1">
            <a:off x="4564063" y="3319463"/>
            <a:ext cx="366712" cy="549275"/>
          </a:xfrm>
          <a:prstGeom prst="line">
            <a:avLst/>
          </a:prstGeom>
          <a:noFill/>
          <a:ln w="11113">
            <a:solidFill>
              <a:srgbClr val="000000"/>
            </a:solidFill>
            <a:round/>
            <a:headEnd/>
            <a:tailEnd/>
          </a:ln>
        </p:spPr>
        <p:txBody>
          <a:bodyPr/>
          <a:lstStyle/>
          <a:p>
            <a:endParaRPr lang="en-US"/>
          </a:p>
        </p:txBody>
      </p:sp>
      <p:sp>
        <p:nvSpPr>
          <p:cNvPr id="40973" name="Line 13"/>
          <p:cNvSpPr>
            <a:spLocks noChangeShapeType="1"/>
          </p:cNvSpPr>
          <p:nvPr/>
        </p:nvSpPr>
        <p:spPr bwMode="auto">
          <a:xfrm>
            <a:off x="4238625" y="3028950"/>
            <a:ext cx="566738" cy="123825"/>
          </a:xfrm>
          <a:prstGeom prst="line">
            <a:avLst/>
          </a:prstGeom>
          <a:noFill/>
          <a:ln w="11113">
            <a:solidFill>
              <a:srgbClr val="000000"/>
            </a:solidFill>
            <a:round/>
            <a:headEnd/>
            <a:tailEnd/>
          </a:ln>
        </p:spPr>
        <p:txBody>
          <a:bodyPr/>
          <a:lstStyle/>
          <a:p>
            <a:endParaRPr lang="en-US"/>
          </a:p>
        </p:txBody>
      </p:sp>
      <p:sp>
        <p:nvSpPr>
          <p:cNvPr id="40974" name="Line 14"/>
          <p:cNvSpPr>
            <a:spLocks noChangeShapeType="1"/>
          </p:cNvSpPr>
          <p:nvPr/>
        </p:nvSpPr>
        <p:spPr bwMode="auto">
          <a:xfrm flipH="1">
            <a:off x="5013325" y="2479675"/>
            <a:ext cx="366713" cy="515938"/>
          </a:xfrm>
          <a:prstGeom prst="line">
            <a:avLst/>
          </a:prstGeom>
          <a:noFill/>
          <a:ln w="11113">
            <a:solidFill>
              <a:srgbClr val="000000"/>
            </a:solidFill>
            <a:round/>
            <a:headEnd/>
            <a:tailEnd/>
          </a:ln>
        </p:spPr>
        <p:txBody>
          <a:bodyPr/>
          <a:lstStyle/>
          <a:p>
            <a:endParaRPr lang="en-US"/>
          </a:p>
        </p:txBody>
      </p:sp>
      <p:sp>
        <p:nvSpPr>
          <p:cNvPr id="40975" name="Oval 15"/>
          <p:cNvSpPr>
            <a:spLocks noChangeArrowheads="1"/>
          </p:cNvSpPr>
          <p:nvPr/>
        </p:nvSpPr>
        <p:spPr bwMode="auto">
          <a:xfrm>
            <a:off x="2435225" y="2278063"/>
            <a:ext cx="442913" cy="354012"/>
          </a:xfrm>
          <a:prstGeom prst="ellipse">
            <a:avLst/>
          </a:prstGeom>
          <a:noFill/>
          <a:ln w="11113">
            <a:solidFill>
              <a:srgbClr val="000000"/>
            </a:solidFill>
            <a:round/>
            <a:headEnd/>
            <a:tailEnd/>
          </a:ln>
        </p:spPr>
        <p:txBody>
          <a:bodyPr/>
          <a:lstStyle/>
          <a:p>
            <a:endParaRPr lang="en-US"/>
          </a:p>
        </p:txBody>
      </p:sp>
      <p:sp>
        <p:nvSpPr>
          <p:cNvPr id="40976" name="Line 16"/>
          <p:cNvSpPr>
            <a:spLocks noChangeShapeType="1"/>
          </p:cNvSpPr>
          <p:nvPr/>
        </p:nvSpPr>
        <p:spPr bwMode="auto">
          <a:xfrm>
            <a:off x="2560638" y="2036763"/>
            <a:ext cx="65087" cy="233362"/>
          </a:xfrm>
          <a:prstGeom prst="line">
            <a:avLst/>
          </a:prstGeom>
          <a:noFill/>
          <a:ln w="11113">
            <a:solidFill>
              <a:srgbClr val="000000"/>
            </a:solidFill>
            <a:round/>
            <a:headEnd/>
            <a:tailEnd/>
          </a:ln>
        </p:spPr>
        <p:txBody>
          <a:bodyPr/>
          <a:lstStyle/>
          <a:p>
            <a:endParaRPr lang="en-US"/>
          </a:p>
        </p:txBody>
      </p:sp>
      <p:sp>
        <p:nvSpPr>
          <p:cNvPr id="40977" name="Line 17"/>
          <p:cNvSpPr>
            <a:spLocks noChangeShapeType="1"/>
          </p:cNvSpPr>
          <p:nvPr/>
        </p:nvSpPr>
        <p:spPr bwMode="auto">
          <a:xfrm flipV="1">
            <a:off x="2249488" y="2479675"/>
            <a:ext cx="185737" cy="258763"/>
          </a:xfrm>
          <a:prstGeom prst="line">
            <a:avLst/>
          </a:prstGeom>
          <a:noFill/>
          <a:ln w="11113">
            <a:solidFill>
              <a:srgbClr val="000000"/>
            </a:solidFill>
            <a:round/>
            <a:headEnd/>
            <a:tailEnd/>
          </a:ln>
        </p:spPr>
        <p:txBody>
          <a:bodyPr/>
          <a:lstStyle/>
          <a:p>
            <a:endParaRPr lang="en-US"/>
          </a:p>
        </p:txBody>
      </p:sp>
      <p:sp>
        <p:nvSpPr>
          <p:cNvPr id="40978" name="Line 18"/>
          <p:cNvSpPr>
            <a:spLocks noChangeShapeType="1"/>
          </p:cNvSpPr>
          <p:nvPr/>
        </p:nvSpPr>
        <p:spPr bwMode="auto">
          <a:xfrm flipH="1" flipV="1">
            <a:off x="2876550" y="2479675"/>
            <a:ext cx="271463" cy="41275"/>
          </a:xfrm>
          <a:prstGeom prst="line">
            <a:avLst/>
          </a:prstGeom>
          <a:noFill/>
          <a:ln w="11113">
            <a:solidFill>
              <a:srgbClr val="000000"/>
            </a:solidFill>
            <a:round/>
            <a:headEnd/>
            <a:tailEnd/>
          </a:ln>
        </p:spPr>
        <p:txBody>
          <a:bodyPr/>
          <a:lstStyle/>
          <a:p>
            <a:endParaRPr lang="en-US"/>
          </a:p>
        </p:txBody>
      </p:sp>
      <p:sp>
        <p:nvSpPr>
          <p:cNvPr id="40979" name="Oval 19"/>
          <p:cNvSpPr>
            <a:spLocks noChangeArrowheads="1"/>
          </p:cNvSpPr>
          <p:nvPr/>
        </p:nvSpPr>
        <p:spPr bwMode="auto">
          <a:xfrm>
            <a:off x="1622425" y="1716088"/>
            <a:ext cx="442913" cy="354012"/>
          </a:xfrm>
          <a:prstGeom prst="ellipse">
            <a:avLst/>
          </a:prstGeom>
          <a:noFill/>
          <a:ln w="11113">
            <a:solidFill>
              <a:srgbClr val="000000"/>
            </a:solidFill>
            <a:round/>
            <a:headEnd/>
            <a:tailEnd/>
          </a:ln>
        </p:spPr>
        <p:txBody>
          <a:bodyPr/>
          <a:lstStyle/>
          <a:p>
            <a:endParaRPr lang="en-US"/>
          </a:p>
        </p:txBody>
      </p:sp>
      <p:sp>
        <p:nvSpPr>
          <p:cNvPr id="40980" name="Oval 20"/>
          <p:cNvSpPr>
            <a:spLocks noChangeArrowheads="1"/>
          </p:cNvSpPr>
          <p:nvPr/>
        </p:nvSpPr>
        <p:spPr bwMode="auto">
          <a:xfrm>
            <a:off x="1993900" y="3319463"/>
            <a:ext cx="442913" cy="354012"/>
          </a:xfrm>
          <a:prstGeom prst="ellipse">
            <a:avLst/>
          </a:prstGeom>
          <a:noFill/>
          <a:ln w="11113">
            <a:solidFill>
              <a:srgbClr val="000000"/>
            </a:solidFill>
            <a:round/>
            <a:headEnd/>
            <a:tailEnd/>
          </a:ln>
        </p:spPr>
        <p:txBody>
          <a:bodyPr/>
          <a:lstStyle/>
          <a:p>
            <a:endParaRPr lang="en-US"/>
          </a:p>
        </p:txBody>
      </p:sp>
      <p:sp>
        <p:nvSpPr>
          <p:cNvPr id="40981" name="Oval 21"/>
          <p:cNvSpPr>
            <a:spLocks noChangeArrowheads="1"/>
          </p:cNvSpPr>
          <p:nvPr/>
        </p:nvSpPr>
        <p:spPr bwMode="auto">
          <a:xfrm>
            <a:off x="5888038" y="2270125"/>
            <a:ext cx="442912" cy="354013"/>
          </a:xfrm>
          <a:prstGeom prst="ellipse">
            <a:avLst/>
          </a:prstGeom>
          <a:noFill/>
          <a:ln w="11113">
            <a:solidFill>
              <a:srgbClr val="000000"/>
            </a:solidFill>
            <a:round/>
            <a:headEnd/>
            <a:tailEnd/>
          </a:ln>
        </p:spPr>
        <p:txBody>
          <a:bodyPr/>
          <a:lstStyle/>
          <a:p>
            <a:endParaRPr lang="en-US"/>
          </a:p>
        </p:txBody>
      </p:sp>
      <p:sp>
        <p:nvSpPr>
          <p:cNvPr id="40982" name="Oval 22"/>
          <p:cNvSpPr>
            <a:spLocks noChangeArrowheads="1"/>
          </p:cNvSpPr>
          <p:nvPr/>
        </p:nvSpPr>
        <p:spPr bwMode="auto">
          <a:xfrm>
            <a:off x="6577013" y="1716088"/>
            <a:ext cx="441325" cy="354012"/>
          </a:xfrm>
          <a:prstGeom prst="ellipse">
            <a:avLst/>
          </a:prstGeom>
          <a:noFill/>
          <a:ln w="11113">
            <a:solidFill>
              <a:srgbClr val="000000"/>
            </a:solidFill>
            <a:round/>
            <a:headEnd/>
            <a:tailEnd/>
          </a:ln>
        </p:spPr>
        <p:txBody>
          <a:bodyPr/>
          <a:lstStyle/>
          <a:p>
            <a:endParaRPr lang="en-US"/>
          </a:p>
        </p:txBody>
      </p:sp>
      <p:sp>
        <p:nvSpPr>
          <p:cNvPr id="40983" name="Oval 23"/>
          <p:cNvSpPr>
            <a:spLocks noChangeArrowheads="1"/>
          </p:cNvSpPr>
          <p:nvPr/>
        </p:nvSpPr>
        <p:spPr bwMode="auto">
          <a:xfrm>
            <a:off x="6673850" y="2800350"/>
            <a:ext cx="442913" cy="354013"/>
          </a:xfrm>
          <a:prstGeom prst="ellipse">
            <a:avLst/>
          </a:prstGeom>
          <a:noFill/>
          <a:ln w="11113">
            <a:solidFill>
              <a:srgbClr val="000000"/>
            </a:solidFill>
            <a:round/>
            <a:headEnd/>
            <a:tailEnd/>
          </a:ln>
        </p:spPr>
        <p:txBody>
          <a:bodyPr/>
          <a:lstStyle/>
          <a:p>
            <a:endParaRPr lang="en-US"/>
          </a:p>
        </p:txBody>
      </p:sp>
      <p:sp>
        <p:nvSpPr>
          <p:cNvPr id="40984" name="Oval 24"/>
          <p:cNvSpPr>
            <a:spLocks noChangeArrowheads="1"/>
          </p:cNvSpPr>
          <p:nvPr/>
        </p:nvSpPr>
        <p:spPr bwMode="auto">
          <a:xfrm>
            <a:off x="4322763" y="4575175"/>
            <a:ext cx="442912" cy="354013"/>
          </a:xfrm>
          <a:prstGeom prst="ellipse">
            <a:avLst/>
          </a:prstGeom>
          <a:noFill/>
          <a:ln w="11113">
            <a:solidFill>
              <a:srgbClr val="000000"/>
            </a:solidFill>
            <a:round/>
            <a:headEnd/>
            <a:tailEnd/>
          </a:ln>
        </p:spPr>
        <p:txBody>
          <a:bodyPr/>
          <a:lstStyle/>
          <a:p>
            <a:endParaRPr lang="en-US"/>
          </a:p>
        </p:txBody>
      </p:sp>
      <p:sp>
        <p:nvSpPr>
          <p:cNvPr id="40985" name="Line 25"/>
          <p:cNvSpPr>
            <a:spLocks noChangeShapeType="1"/>
          </p:cNvSpPr>
          <p:nvPr/>
        </p:nvSpPr>
        <p:spPr bwMode="auto">
          <a:xfrm>
            <a:off x="2063750" y="1914525"/>
            <a:ext cx="344488" cy="1588"/>
          </a:xfrm>
          <a:prstGeom prst="line">
            <a:avLst/>
          </a:prstGeom>
          <a:noFill/>
          <a:ln w="11113">
            <a:solidFill>
              <a:srgbClr val="000000"/>
            </a:solidFill>
            <a:round/>
            <a:headEnd/>
            <a:tailEnd/>
          </a:ln>
        </p:spPr>
        <p:txBody>
          <a:bodyPr/>
          <a:lstStyle/>
          <a:p>
            <a:endParaRPr lang="en-US"/>
          </a:p>
        </p:txBody>
      </p:sp>
      <p:sp>
        <p:nvSpPr>
          <p:cNvPr id="40986" name="Line 26"/>
          <p:cNvSpPr>
            <a:spLocks noChangeShapeType="1"/>
          </p:cNvSpPr>
          <p:nvPr/>
        </p:nvSpPr>
        <p:spPr bwMode="auto">
          <a:xfrm>
            <a:off x="2249488" y="3060700"/>
            <a:ext cx="1587" cy="258763"/>
          </a:xfrm>
          <a:prstGeom prst="line">
            <a:avLst/>
          </a:prstGeom>
          <a:noFill/>
          <a:ln w="11113">
            <a:solidFill>
              <a:srgbClr val="000000"/>
            </a:solidFill>
            <a:round/>
            <a:headEnd/>
            <a:tailEnd/>
          </a:ln>
        </p:spPr>
        <p:txBody>
          <a:bodyPr/>
          <a:lstStyle/>
          <a:p>
            <a:endParaRPr lang="en-US"/>
          </a:p>
        </p:txBody>
      </p:sp>
      <p:sp>
        <p:nvSpPr>
          <p:cNvPr id="40987" name="Line 27"/>
          <p:cNvSpPr>
            <a:spLocks noChangeShapeType="1"/>
          </p:cNvSpPr>
          <p:nvPr/>
        </p:nvSpPr>
        <p:spPr bwMode="auto">
          <a:xfrm>
            <a:off x="5724525" y="2479675"/>
            <a:ext cx="163513" cy="1588"/>
          </a:xfrm>
          <a:prstGeom prst="line">
            <a:avLst/>
          </a:prstGeom>
          <a:noFill/>
          <a:ln w="11113">
            <a:solidFill>
              <a:srgbClr val="000000"/>
            </a:solidFill>
            <a:round/>
            <a:headEnd/>
            <a:tailEnd/>
          </a:ln>
        </p:spPr>
        <p:txBody>
          <a:bodyPr/>
          <a:lstStyle/>
          <a:p>
            <a:endParaRPr lang="en-US"/>
          </a:p>
        </p:txBody>
      </p:sp>
      <p:sp>
        <p:nvSpPr>
          <p:cNvPr id="40988" name="Line 28"/>
          <p:cNvSpPr>
            <a:spLocks noChangeShapeType="1"/>
          </p:cNvSpPr>
          <p:nvPr/>
        </p:nvSpPr>
        <p:spPr bwMode="auto">
          <a:xfrm>
            <a:off x="6329363" y="2479675"/>
            <a:ext cx="344487" cy="1588"/>
          </a:xfrm>
          <a:prstGeom prst="line">
            <a:avLst/>
          </a:prstGeom>
          <a:noFill/>
          <a:ln w="11113">
            <a:solidFill>
              <a:srgbClr val="000000"/>
            </a:solidFill>
            <a:round/>
            <a:headEnd/>
            <a:tailEnd/>
          </a:ln>
        </p:spPr>
        <p:txBody>
          <a:bodyPr/>
          <a:lstStyle/>
          <a:p>
            <a:endParaRPr lang="en-US"/>
          </a:p>
        </p:txBody>
      </p:sp>
      <p:sp>
        <p:nvSpPr>
          <p:cNvPr id="40989" name="Line 29"/>
          <p:cNvSpPr>
            <a:spLocks noChangeShapeType="1"/>
          </p:cNvSpPr>
          <p:nvPr/>
        </p:nvSpPr>
        <p:spPr bwMode="auto">
          <a:xfrm flipV="1">
            <a:off x="6845300" y="2068513"/>
            <a:ext cx="1588" cy="233362"/>
          </a:xfrm>
          <a:prstGeom prst="line">
            <a:avLst/>
          </a:prstGeom>
          <a:noFill/>
          <a:ln w="11113">
            <a:solidFill>
              <a:srgbClr val="000000"/>
            </a:solidFill>
            <a:round/>
            <a:headEnd/>
            <a:tailEnd/>
          </a:ln>
        </p:spPr>
        <p:txBody>
          <a:bodyPr/>
          <a:lstStyle/>
          <a:p>
            <a:endParaRPr lang="en-US"/>
          </a:p>
        </p:txBody>
      </p:sp>
      <p:sp>
        <p:nvSpPr>
          <p:cNvPr id="40990" name="Line 30"/>
          <p:cNvSpPr>
            <a:spLocks noChangeShapeType="1"/>
          </p:cNvSpPr>
          <p:nvPr/>
        </p:nvSpPr>
        <p:spPr bwMode="auto">
          <a:xfrm>
            <a:off x="6845300" y="2622550"/>
            <a:ext cx="1588" cy="177800"/>
          </a:xfrm>
          <a:prstGeom prst="line">
            <a:avLst/>
          </a:prstGeom>
          <a:noFill/>
          <a:ln w="11113">
            <a:solidFill>
              <a:srgbClr val="000000"/>
            </a:solidFill>
            <a:round/>
            <a:headEnd/>
            <a:tailEnd/>
          </a:ln>
        </p:spPr>
        <p:txBody>
          <a:bodyPr/>
          <a:lstStyle/>
          <a:p>
            <a:endParaRPr lang="en-US"/>
          </a:p>
        </p:txBody>
      </p:sp>
      <p:sp>
        <p:nvSpPr>
          <p:cNvPr id="40991" name="Line 31"/>
          <p:cNvSpPr>
            <a:spLocks noChangeShapeType="1"/>
          </p:cNvSpPr>
          <p:nvPr/>
        </p:nvSpPr>
        <p:spPr bwMode="auto">
          <a:xfrm>
            <a:off x="4513263" y="4189413"/>
            <a:ext cx="1587" cy="385762"/>
          </a:xfrm>
          <a:prstGeom prst="line">
            <a:avLst/>
          </a:prstGeom>
          <a:noFill/>
          <a:ln w="11113">
            <a:solidFill>
              <a:srgbClr val="000000"/>
            </a:solidFill>
            <a:round/>
            <a:headEnd/>
            <a:tailEnd/>
          </a:ln>
        </p:spPr>
        <p:txBody>
          <a:bodyPr/>
          <a:lstStyle/>
          <a:p>
            <a:endParaRPr lang="en-US"/>
          </a:p>
        </p:txBody>
      </p:sp>
      <p:grpSp>
        <p:nvGrpSpPr>
          <p:cNvPr id="2" name="Group 32"/>
          <p:cNvGrpSpPr>
            <a:grpSpLocks/>
          </p:cNvGrpSpPr>
          <p:nvPr/>
        </p:nvGrpSpPr>
        <p:grpSpPr bwMode="auto">
          <a:xfrm>
            <a:off x="1244600" y="1244600"/>
            <a:ext cx="2085975" cy="2628900"/>
            <a:chOff x="784" y="784"/>
            <a:chExt cx="1314" cy="1656"/>
          </a:xfrm>
        </p:grpSpPr>
        <p:grpSp>
          <p:nvGrpSpPr>
            <p:cNvPr id="3" name="Group 33"/>
            <p:cNvGrpSpPr>
              <a:grpSpLocks/>
            </p:cNvGrpSpPr>
            <p:nvPr/>
          </p:nvGrpSpPr>
          <p:grpSpPr bwMode="auto">
            <a:xfrm>
              <a:off x="784" y="784"/>
              <a:ext cx="1067" cy="1656"/>
              <a:chOff x="784" y="784"/>
              <a:chExt cx="1067" cy="1656"/>
            </a:xfrm>
          </p:grpSpPr>
          <p:sp>
            <p:nvSpPr>
              <p:cNvPr id="40994" name="Freeform 34"/>
              <p:cNvSpPr>
                <a:spLocks/>
              </p:cNvSpPr>
              <p:nvPr/>
            </p:nvSpPr>
            <p:spPr bwMode="auto">
              <a:xfrm>
                <a:off x="1433" y="784"/>
                <a:ext cx="13" cy="7"/>
              </a:xfrm>
              <a:custGeom>
                <a:avLst/>
                <a:gdLst/>
                <a:ahLst/>
                <a:cxnLst>
                  <a:cxn ang="0">
                    <a:pos x="14" y="14"/>
                  </a:cxn>
                  <a:cxn ang="0">
                    <a:pos x="26" y="14"/>
                  </a:cxn>
                  <a:cxn ang="0">
                    <a:pos x="26" y="0"/>
                  </a:cxn>
                  <a:cxn ang="0">
                    <a:pos x="14" y="0"/>
                  </a:cxn>
                  <a:cxn ang="0">
                    <a:pos x="0" y="0"/>
                  </a:cxn>
                  <a:cxn ang="0">
                    <a:pos x="0" y="14"/>
                  </a:cxn>
                  <a:cxn ang="0">
                    <a:pos x="14" y="14"/>
                  </a:cxn>
                </a:cxnLst>
                <a:rect l="0" t="0" r="r" b="b"/>
                <a:pathLst>
                  <a:path w="26" h="14">
                    <a:moveTo>
                      <a:pt x="14" y="14"/>
                    </a:moveTo>
                    <a:lnTo>
                      <a:pt x="26" y="14"/>
                    </a:lnTo>
                    <a:lnTo>
                      <a:pt x="26" y="0"/>
                    </a:lnTo>
                    <a:lnTo>
                      <a:pt x="14" y="0"/>
                    </a:lnTo>
                    <a:lnTo>
                      <a:pt x="0" y="0"/>
                    </a:lnTo>
                    <a:lnTo>
                      <a:pt x="0" y="14"/>
                    </a:lnTo>
                    <a:lnTo>
                      <a:pt x="14" y="14"/>
                    </a:lnTo>
                    <a:close/>
                  </a:path>
                </a:pathLst>
              </a:custGeom>
              <a:solidFill>
                <a:srgbClr val="000000"/>
              </a:solidFill>
              <a:ln w="9525">
                <a:noFill/>
                <a:round/>
                <a:headEnd/>
                <a:tailEnd/>
              </a:ln>
            </p:spPr>
            <p:txBody>
              <a:bodyPr/>
              <a:lstStyle/>
              <a:p>
                <a:endParaRPr lang="en-US"/>
              </a:p>
            </p:txBody>
          </p:sp>
          <p:sp>
            <p:nvSpPr>
              <p:cNvPr id="40995" name="Rectangle 35"/>
              <p:cNvSpPr>
                <a:spLocks noChangeArrowheads="1"/>
              </p:cNvSpPr>
              <p:nvPr/>
            </p:nvSpPr>
            <p:spPr bwMode="auto">
              <a:xfrm>
                <a:off x="1419" y="785"/>
                <a:ext cx="7" cy="7"/>
              </a:xfrm>
              <a:prstGeom prst="rect">
                <a:avLst/>
              </a:prstGeom>
              <a:solidFill>
                <a:srgbClr val="000000"/>
              </a:solidFill>
              <a:ln w="9525">
                <a:noFill/>
                <a:miter lim="800000"/>
                <a:headEnd/>
                <a:tailEnd/>
              </a:ln>
            </p:spPr>
            <p:txBody>
              <a:bodyPr/>
              <a:lstStyle/>
              <a:p>
                <a:endParaRPr lang="en-US"/>
              </a:p>
            </p:txBody>
          </p:sp>
          <p:sp>
            <p:nvSpPr>
              <p:cNvPr id="40996" name="Freeform 36"/>
              <p:cNvSpPr>
                <a:spLocks/>
              </p:cNvSpPr>
              <p:nvPr/>
            </p:nvSpPr>
            <p:spPr bwMode="auto">
              <a:xfrm>
                <a:off x="1405" y="785"/>
                <a:ext cx="7" cy="7"/>
              </a:xfrm>
              <a:custGeom>
                <a:avLst/>
                <a:gdLst/>
                <a:ahLst/>
                <a:cxnLst>
                  <a:cxn ang="0">
                    <a:pos x="14" y="14"/>
                  </a:cxn>
                  <a:cxn ang="0">
                    <a:pos x="14" y="0"/>
                  </a:cxn>
                  <a:cxn ang="0">
                    <a:pos x="3" y="0"/>
                  </a:cxn>
                  <a:cxn ang="0">
                    <a:pos x="0" y="0"/>
                  </a:cxn>
                  <a:cxn ang="0">
                    <a:pos x="1" y="14"/>
                  </a:cxn>
                  <a:cxn ang="0">
                    <a:pos x="3" y="14"/>
                  </a:cxn>
                  <a:cxn ang="0">
                    <a:pos x="14" y="14"/>
                  </a:cxn>
                </a:cxnLst>
                <a:rect l="0" t="0" r="r" b="b"/>
                <a:pathLst>
                  <a:path w="14" h="14">
                    <a:moveTo>
                      <a:pt x="14" y="14"/>
                    </a:moveTo>
                    <a:lnTo>
                      <a:pt x="14" y="0"/>
                    </a:lnTo>
                    <a:lnTo>
                      <a:pt x="3" y="0"/>
                    </a:lnTo>
                    <a:lnTo>
                      <a:pt x="0" y="0"/>
                    </a:lnTo>
                    <a:lnTo>
                      <a:pt x="1" y="14"/>
                    </a:lnTo>
                    <a:lnTo>
                      <a:pt x="3" y="14"/>
                    </a:lnTo>
                    <a:lnTo>
                      <a:pt x="14" y="14"/>
                    </a:lnTo>
                    <a:close/>
                  </a:path>
                </a:pathLst>
              </a:custGeom>
              <a:solidFill>
                <a:srgbClr val="000000"/>
              </a:solidFill>
              <a:ln w="9525">
                <a:noFill/>
                <a:round/>
                <a:headEnd/>
                <a:tailEnd/>
              </a:ln>
            </p:spPr>
            <p:txBody>
              <a:bodyPr/>
              <a:lstStyle/>
              <a:p>
                <a:endParaRPr lang="en-US"/>
              </a:p>
            </p:txBody>
          </p:sp>
          <p:sp>
            <p:nvSpPr>
              <p:cNvPr id="40997" name="Freeform 37"/>
              <p:cNvSpPr>
                <a:spLocks/>
              </p:cNvSpPr>
              <p:nvPr/>
            </p:nvSpPr>
            <p:spPr bwMode="auto">
              <a:xfrm>
                <a:off x="1391" y="786"/>
                <a:ext cx="8" cy="8"/>
              </a:xfrm>
              <a:custGeom>
                <a:avLst/>
                <a:gdLst/>
                <a:ahLst/>
                <a:cxnLst>
                  <a:cxn ang="0">
                    <a:pos x="15" y="14"/>
                  </a:cxn>
                  <a:cxn ang="0">
                    <a:pos x="14" y="0"/>
                  </a:cxn>
                  <a:cxn ang="0">
                    <a:pos x="0" y="2"/>
                  </a:cxn>
                  <a:cxn ang="0">
                    <a:pos x="1" y="16"/>
                  </a:cxn>
                  <a:cxn ang="0">
                    <a:pos x="15" y="14"/>
                  </a:cxn>
                </a:cxnLst>
                <a:rect l="0" t="0" r="r" b="b"/>
                <a:pathLst>
                  <a:path w="15" h="16">
                    <a:moveTo>
                      <a:pt x="15" y="14"/>
                    </a:moveTo>
                    <a:lnTo>
                      <a:pt x="14" y="0"/>
                    </a:lnTo>
                    <a:lnTo>
                      <a:pt x="0" y="2"/>
                    </a:lnTo>
                    <a:lnTo>
                      <a:pt x="1" y="16"/>
                    </a:lnTo>
                    <a:lnTo>
                      <a:pt x="15" y="14"/>
                    </a:lnTo>
                    <a:close/>
                  </a:path>
                </a:pathLst>
              </a:custGeom>
              <a:solidFill>
                <a:srgbClr val="000000"/>
              </a:solidFill>
              <a:ln w="9525">
                <a:noFill/>
                <a:round/>
                <a:headEnd/>
                <a:tailEnd/>
              </a:ln>
            </p:spPr>
            <p:txBody>
              <a:bodyPr/>
              <a:lstStyle/>
              <a:p>
                <a:endParaRPr lang="en-US"/>
              </a:p>
            </p:txBody>
          </p:sp>
          <p:sp>
            <p:nvSpPr>
              <p:cNvPr id="40998" name="Freeform 38"/>
              <p:cNvSpPr>
                <a:spLocks/>
              </p:cNvSpPr>
              <p:nvPr/>
            </p:nvSpPr>
            <p:spPr bwMode="auto">
              <a:xfrm>
                <a:off x="1377" y="787"/>
                <a:ext cx="8" cy="7"/>
              </a:xfrm>
              <a:custGeom>
                <a:avLst/>
                <a:gdLst/>
                <a:ahLst/>
                <a:cxnLst>
                  <a:cxn ang="0">
                    <a:pos x="15" y="14"/>
                  </a:cxn>
                  <a:cxn ang="0">
                    <a:pos x="14" y="0"/>
                  </a:cxn>
                  <a:cxn ang="0">
                    <a:pos x="0" y="0"/>
                  </a:cxn>
                  <a:cxn ang="0">
                    <a:pos x="1" y="14"/>
                  </a:cxn>
                  <a:cxn ang="0">
                    <a:pos x="15" y="14"/>
                  </a:cxn>
                </a:cxnLst>
                <a:rect l="0" t="0" r="r" b="b"/>
                <a:pathLst>
                  <a:path w="15" h="14">
                    <a:moveTo>
                      <a:pt x="15" y="14"/>
                    </a:moveTo>
                    <a:lnTo>
                      <a:pt x="14" y="0"/>
                    </a:lnTo>
                    <a:lnTo>
                      <a:pt x="0" y="0"/>
                    </a:lnTo>
                    <a:lnTo>
                      <a:pt x="1" y="14"/>
                    </a:lnTo>
                    <a:lnTo>
                      <a:pt x="15" y="14"/>
                    </a:lnTo>
                    <a:close/>
                  </a:path>
                </a:pathLst>
              </a:custGeom>
              <a:solidFill>
                <a:srgbClr val="000000"/>
              </a:solidFill>
              <a:ln w="9525">
                <a:noFill/>
                <a:round/>
                <a:headEnd/>
                <a:tailEnd/>
              </a:ln>
            </p:spPr>
            <p:txBody>
              <a:bodyPr/>
              <a:lstStyle/>
              <a:p>
                <a:endParaRPr lang="en-US"/>
              </a:p>
            </p:txBody>
          </p:sp>
          <p:sp>
            <p:nvSpPr>
              <p:cNvPr id="40999" name="Freeform 39"/>
              <p:cNvSpPr>
                <a:spLocks/>
              </p:cNvSpPr>
              <p:nvPr/>
            </p:nvSpPr>
            <p:spPr bwMode="auto">
              <a:xfrm>
                <a:off x="1363" y="788"/>
                <a:ext cx="8" cy="9"/>
              </a:xfrm>
              <a:custGeom>
                <a:avLst/>
                <a:gdLst/>
                <a:ahLst/>
                <a:cxnLst>
                  <a:cxn ang="0">
                    <a:pos x="15" y="14"/>
                  </a:cxn>
                  <a:cxn ang="0">
                    <a:pos x="14" y="0"/>
                  </a:cxn>
                  <a:cxn ang="0">
                    <a:pos x="0" y="3"/>
                  </a:cxn>
                  <a:cxn ang="0">
                    <a:pos x="1" y="17"/>
                  </a:cxn>
                  <a:cxn ang="0">
                    <a:pos x="15" y="14"/>
                  </a:cxn>
                </a:cxnLst>
                <a:rect l="0" t="0" r="r" b="b"/>
                <a:pathLst>
                  <a:path w="15" h="17">
                    <a:moveTo>
                      <a:pt x="15" y="14"/>
                    </a:moveTo>
                    <a:lnTo>
                      <a:pt x="14" y="0"/>
                    </a:lnTo>
                    <a:lnTo>
                      <a:pt x="0" y="3"/>
                    </a:lnTo>
                    <a:lnTo>
                      <a:pt x="1" y="17"/>
                    </a:lnTo>
                    <a:lnTo>
                      <a:pt x="15" y="14"/>
                    </a:lnTo>
                    <a:close/>
                  </a:path>
                </a:pathLst>
              </a:custGeom>
              <a:solidFill>
                <a:srgbClr val="000000"/>
              </a:solidFill>
              <a:ln w="9525">
                <a:noFill/>
                <a:round/>
                <a:headEnd/>
                <a:tailEnd/>
              </a:ln>
            </p:spPr>
            <p:txBody>
              <a:bodyPr/>
              <a:lstStyle/>
              <a:p>
                <a:endParaRPr lang="en-US"/>
              </a:p>
            </p:txBody>
          </p:sp>
          <p:sp>
            <p:nvSpPr>
              <p:cNvPr id="41000" name="Freeform 40"/>
              <p:cNvSpPr>
                <a:spLocks/>
              </p:cNvSpPr>
              <p:nvPr/>
            </p:nvSpPr>
            <p:spPr bwMode="auto">
              <a:xfrm>
                <a:off x="1349" y="791"/>
                <a:ext cx="8" cy="8"/>
              </a:xfrm>
              <a:custGeom>
                <a:avLst/>
                <a:gdLst/>
                <a:ahLst/>
                <a:cxnLst>
                  <a:cxn ang="0">
                    <a:pos x="15" y="14"/>
                  </a:cxn>
                  <a:cxn ang="0">
                    <a:pos x="14" y="0"/>
                  </a:cxn>
                  <a:cxn ang="0">
                    <a:pos x="0" y="2"/>
                  </a:cxn>
                  <a:cxn ang="0">
                    <a:pos x="2" y="16"/>
                  </a:cxn>
                  <a:cxn ang="0">
                    <a:pos x="15" y="14"/>
                  </a:cxn>
                </a:cxnLst>
                <a:rect l="0" t="0" r="r" b="b"/>
                <a:pathLst>
                  <a:path w="15" h="16">
                    <a:moveTo>
                      <a:pt x="15" y="14"/>
                    </a:moveTo>
                    <a:lnTo>
                      <a:pt x="14" y="0"/>
                    </a:lnTo>
                    <a:lnTo>
                      <a:pt x="0" y="2"/>
                    </a:lnTo>
                    <a:lnTo>
                      <a:pt x="2" y="16"/>
                    </a:lnTo>
                    <a:lnTo>
                      <a:pt x="15" y="14"/>
                    </a:lnTo>
                    <a:close/>
                  </a:path>
                </a:pathLst>
              </a:custGeom>
              <a:solidFill>
                <a:srgbClr val="000000"/>
              </a:solidFill>
              <a:ln w="9525">
                <a:noFill/>
                <a:round/>
                <a:headEnd/>
                <a:tailEnd/>
              </a:ln>
            </p:spPr>
            <p:txBody>
              <a:bodyPr/>
              <a:lstStyle/>
              <a:p>
                <a:endParaRPr lang="en-US"/>
              </a:p>
            </p:txBody>
          </p:sp>
          <p:sp>
            <p:nvSpPr>
              <p:cNvPr id="41001" name="Freeform 41"/>
              <p:cNvSpPr>
                <a:spLocks/>
              </p:cNvSpPr>
              <p:nvPr/>
            </p:nvSpPr>
            <p:spPr bwMode="auto">
              <a:xfrm>
                <a:off x="1335" y="794"/>
                <a:ext cx="8" cy="7"/>
              </a:xfrm>
              <a:custGeom>
                <a:avLst/>
                <a:gdLst/>
                <a:ahLst/>
                <a:cxnLst>
                  <a:cxn ang="0">
                    <a:pos x="16" y="14"/>
                  </a:cxn>
                  <a:cxn ang="0">
                    <a:pos x="14" y="0"/>
                  </a:cxn>
                  <a:cxn ang="0">
                    <a:pos x="10" y="0"/>
                  </a:cxn>
                  <a:cxn ang="0">
                    <a:pos x="0" y="4"/>
                  </a:cxn>
                  <a:cxn ang="0">
                    <a:pos x="2" y="16"/>
                  </a:cxn>
                  <a:cxn ang="0">
                    <a:pos x="10" y="14"/>
                  </a:cxn>
                  <a:cxn ang="0">
                    <a:pos x="16" y="14"/>
                  </a:cxn>
                </a:cxnLst>
                <a:rect l="0" t="0" r="r" b="b"/>
                <a:pathLst>
                  <a:path w="16" h="16">
                    <a:moveTo>
                      <a:pt x="16" y="14"/>
                    </a:moveTo>
                    <a:lnTo>
                      <a:pt x="14" y="0"/>
                    </a:lnTo>
                    <a:lnTo>
                      <a:pt x="10" y="0"/>
                    </a:lnTo>
                    <a:lnTo>
                      <a:pt x="0" y="4"/>
                    </a:lnTo>
                    <a:lnTo>
                      <a:pt x="2" y="16"/>
                    </a:lnTo>
                    <a:lnTo>
                      <a:pt x="10" y="14"/>
                    </a:lnTo>
                    <a:lnTo>
                      <a:pt x="16" y="14"/>
                    </a:lnTo>
                    <a:close/>
                  </a:path>
                </a:pathLst>
              </a:custGeom>
              <a:solidFill>
                <a:srgbClr val="000000"/>
              </a:solidFill>
              <a:ln w="9525">
                <a:noFill/>
                <a:round/>
                <a:headEnd/>
                <a:tailEnd/>
              </a:ln>
            </p:spPr>
            <p:txBody>
              <a:bodyPr/>
              <a:lstStyle/>
              <a:p>
                <a:endParaRPr lang="en-US"/>
              </a:p>
            </p:txBody>
          </p:sp>
          <p:sp>
            <p:nvSpPr>
              <p:cNvPr id="41002" name="Freeform 42"/>
              <p:cNvSpPr>
                <a:spLocks/>
              </p:cNvSpPr>
              <p:nvPr/>
            </p:nvSpPr>
            <p:spPr bwMode="auto">
              <a:xfrm>
                <a:off x="1322" y="796"/>
                <a:ext cx="8" cy="8"/>
              </a:xfrm>
              <a:custGeom>
                <a:avLst/>
                <a:gdLst/>
                <a:ahLst/>
                <a:cxnLst>
                  <a:cxn ang="0">
                    <a:pos x="15" y="13"/>
                  </a:cxn>
                  <a:cxn ang="0">
                    <a:pos x="14" y="0"/>
                  </a:cxn>
                  <a:cxn ang="0">
                    <a:pos x="0" y="4"/>
                  </a:cxn>
                  <a:cxn ang="0">
                    <a:pos x="1" y="16"/>
                  </a:cxn>
                  <a:cxn ang="0">
                    <a:pos x="15" y="13"/>
                  </a:cxn>
                </a:cxnLst>
                <a:rect l="0" t="0" r="r" b="b"/>
                <a:pathLst>
                  <a:path w="15" h="16">
                    <a:moveTo>
                      <a:pt x="15" y="13"/>
                    </a:moveTo>
                    <a:lnTo>
                      <a:pt x="14" y="0"/>
                    </a:lnTo>
                    <a:lnTo>
                      <a:pt x="0" y="4"/>
                    </a:lnTo>
                    <a:lnTo>
                      <a:pt x="1" y="16"/>
                    </a:lnTo>
                    <a:lnTo>
                      <a:pt x="15" y="13"/>
                    </a:lnTo>
                    <a:close/>
                  </a:path>
                </a:pathLst>
              </a:custGeom>
              <a:solidFill>
                <a:srgbClr val="000000"/>
              </a:solidFill>
              <a:ln w="9525">
                <a:noFill/>
                <a:round/>
                <a:headEnd/>
                <a:tailEnd/>
              </a:ln>
            </p:spPr>
            <p:txBody>
              <a:bodyPr/>
              <a:lstStyle/>
              <a:p>
                <a:endParaRPr lang="en-US"/>
              </a:p>
            </p:txBody>
          </p:sp>
          <p:sp>
            <p:nvSpPr>
              <p:cNvPr id="41003" name="Freeform 43"/>
              <p:cNvSpPr>
                <a:spLocks/>
              </p:cNvSpPr>
              <p:nvPr/>
            </p:nvSpPr>
            <p:spPr bwMode="auto">
              <a:xfrm>
                <a:off x="1308" y="800"/>
                <a:ext cx="8" cy="8"/>
              </a:xfrm>
              <a:custGeom>
                <a:avLst/>
                <a:gdLst/>
                <a:ahLst/>
                <a:cxnLst>
                  <a:cxn ang="0">
                    <a:pos x="15" y="13"/>
                  </a:cxn>
                  <a:cxn ang="0">
                    <a:pos x="14" y="0"/>
                  </a:cxn>
                  <a:cxn ang="0">
                    <a:pos x="1" y="2"/>
                  </a:cxn>
                  <a:cxn ang="0">
                    <a:pos x="0" y="4"/>
                  </a:cxn>
                  <a:cxn ang="0">
                    <a:pos x="3" y="16"/>
                  </a:cxn>
                  <a:cxn ang="0">
                    <a:pos x="1" y="16"/>
                  </a:cxn>
                  <a:cxn ang="0">
                    <a:pos x="15" y="13"/>
                  </a:cxn>
                </a:cxnLst>
                <a:rect l="0" t="0" r="r" b="b"/>
                <a:pathLst>
                  <a:path w="15" h="16">
                    <a:moveTo>
                      <a:pt x="15" y="13"/>
                    </a:moveTo>
                    <a:lnTo>
                      <a:pt x="14" y="0"/>
                    </a:lnTo>
                    <a:lnTo>
                      <a:pt x="1" y="2"/>
                    </a:lnTo>
                    <a:lnTo>
                      <a:pt x="0" y="4"/>
                    </a:lnTo>
                    <a:lnTo>
                      <a:pt x="3" y="16"/>
                    </a:lnTo>
                    <a:lnTo>
                      <a:pt x="1" y="16"/>
                    </a:lnTo>
                    <a:lnTo>
                      <a:pt x="15" y="13"/>
                    </a:lnTo>
                    <a:close/>
                  </a:path>
                </a:pathLst>
              </a:custGeom>
              <a:solidFill>
                <a:srgbClr val="000000"/>
              </a:solidFill>
              <a:ln w="9525">
                <a:noFill/>
                <a:round/>
                <a:headEnd/>
                <a:tailEnd/>
              </a:ln>
            </p:spPr>
            <p:txBody>
              <a:bodyPr/>
              <a:lstStyle/>
              <a:p>
                <a:endParaRPr lang="en-US"/>
              </a:p>
            </p:txBody>
          </p:sp>
          <p:sp>
            <p:nvSpPr>
              <p:cNvPr id="41004" name="Freeform 44"/>
              <p:cNvSpPr>
                <a:spLocks/>
              </p:cNvSpPr>
              <p:nvPr/>
            </p:nvSpPr>
            <p:spPr bwMode="auto">
              <a:xfrm>
                <a:off x="1294" y="803"/>
                <a:ext cx="9" cy="8"/>
              </a:xfrm>
              <a:custGeom>
                <a:avLst/>
                <a:gdLst/>
                <a:ahLst/>
                <a:cxnLst>
                  <a:cxn ang="0">
                    <a:pos x="17" y="13"/>
                  </a:cxn>
                  <a:cxn ang="0">
                    <a:pos x="14" y="0"/>
                  </a:cxn>
                  <a:cxn ang="0">
                    <a:pos x="0" y="4"/>
                  </a:cxn>
                  <a:cxn ang="0">
                    <a:pos x="3" y="16"/>
                  </a:cxn>
                  <a:cxn ang="0">
                    <a:pos x="17" y="13"/>
                  </a:cxn>
                </a:cxnLst>
                <a:rect l="0" t="0" r="r" b="b"/>
                <a:pathLst>
                  <a:path w="17" h="16">
                    <a:moveTo>
                      <a:pt x="17" y="13"/>
                    </a:moveTo>
                    <a:lnTo>
                      <a:pt x="14" y="0"/>
                    </a:lnTo>
                    <a:lnTo>
                      <a:pt x="0" y="4"/>
                    </a:lnTo>
                    <a:lnTo>
                      <a:pt x="3" y="16"/>
                    </a:lnTo>
                    <a:lnTo>
                      <a:pt x="17" y="13"/>
                    </a:lnTo>
                    <a:close/>
                  </a:path>
                </a:pathLst>
              </a:custGeom>
              <a:solidFill>
                <a:srgbClr val="000000"/>
              </a:solidFill>
              <a:ln w="9525">
                <a:noFill/>
                <a:round/>
                <a:headEnd/>
                <a:tailEnd/>
              </a:ln>
            </p:spPr>
            <p:txBody>
              <a:bodyPr/>
              <a:lstStyle/>
              <a:p>
                <a:endParaRPr lang="en-US"/>
              </a:p>
            </p:txBody>
          </p:sp>
          <p:sp>
            <p:nvSpPr>
              <p:cNvPr id="41005" name="Freeform 45"/>
              <p:cNvSpPr>
                <a:spLocks/>
              </p:cNvSpPr>
              <p:nvPr/>
            </p:nvSpPr>
            <p:spPr bwMode="auto">
              <a:xfrm>
                <a:off x="1281" y="807"/>
                <a:ext cx="9" cy="8"/>
              </a:xfrm>
              <a:custGeom>
                <a:avLst/>
                <a:gdLst/>
                <a:ahLst/>
                <a:cxnLst>
                  <a:cxn ang="0">
                    <a:pos x="18" y="13"/>
                  </a:cxn>
                  <a:cxn ang="0">
                    <a:pos x="14" y="0"/>
                  </a:cxn>
                  <a:cxn ang="0">
                    <a:pos x="0" y="6"/>
                  </a:cxn>
                  <a:cxn ang="0">
                    <a:pos x="4" y="18"/>
                  </a:cxn>
                  <a:cxn ang="0">
                    <a:pos x="18" y="13"/>
                  </a:cxn>
                </a:cxnLst>
                <a:rect l="0" t="0" r="r" b="b"/>
                <a:pathLst>
                  <a:path w="18" h="18">
                    <a:moveTo>
                      <a:pt x="18" y="13"/>
                    </a:moveTo>
                    <a:lnTo>
                      <a:pt x="14" y="0"/>
                    </a:lnTo>
                    <a:lnTo>
                      <a:pt x="0" y="6"/>
                    </a:lnTo>
                    <a:lnTo>
                      <a:pt x="4" y="18"/>
                    </a:lnTo>
                    <a:lnTo>
                      <a:pt x="18" y="13"/>
                    </a:lnTo>
                    <a:close/>
                  </a:path>
                </a:pathLst>
              </a:custGeom>
              <a:solidFill>
                <a:srgbClr val="000000"/>
              </a:solidFill>
              <a:ln w="9525">
                <a:noFill/>
                <a:round/>
                <a:headEnd/>
                <a:tailEnd/>
              </a:ln>
            </p:spPr>
            <p:txBody>
              <a:bodyPr/>
              <a:lstStyle/>
              <a:p>
                <a:endParaRPr lang="en-US"/>
              </a:p>
            </p:txBody>
          </p:sp>
          <p:sp>
            <p:nvSpPr>
              <p:cNvPr id="41006" name="Freeform 46"/>
              <p:cNvSpPr>
                <a:spLocks/>
              </p:cNvSpPr>
              <p:nvPr/>
            </p:nvSpPr>
            <p:spPr bwMode="auto">
              <a:xfrm>
                <a:off x="1268" y="811"/>
                <a:ext cx="8" cy="9"/>
              </a:xfrm>
              <a:custGeom>
                <a:avLst/>
                <a:gdLst/>
                <a:ahLst/>
                <a:cxnLst>
                  <a:cxn ang="0">
                    <a:pos x="16" y="12"/>
                  </a:cxn>
                  <a:cxn ang="0">
                    <a:pos x="12" y="0"/>
                  </a:cxn>
                  <a:cxn ang="0">
                    <a:pos x="0" y="5"/>
                  </a:cxn>
                  <a:cxn ang="0">
                    <a:pos x="4" y="18"/>
                  </a:cxn>
                  <a:cxn ang="0">
                    <a:pos x="16" y="12"/>
                  </a:cxn>
                </a:cxnLst>
                <a:rect l="0" t="0" r="r" b="b"/>
                <a:pathLst>
                  <a:path w="16" h="18">
                    <a:moveTo>
                      <a:pt x="16" y="12"/>
                    </a:moveTo>
                    <a:lnTo>
                      <a:pt x="12" y="0"/>
                    </a:lnTo>
                    <a:lnTo>
                      <a:pt x="0" y="5"/>
                    </a:lnTo>
                    <a:lnTo>
                      <a:pt x="4" y="18"/>
                    </a:lnTo>
                    <a:lnTo>
                      <a:pt x="16" y="12"/>
                    </a:lnTo>
                    <a:close/>
                  </a:path>
                </a:pathLst>
              </a:custGeom>
              <a:solidFill>
                <a:srgbClr val="000000"/>
              </a:solidFill>
              <a:ln w="9525">
                <a:noFill/>
                <a:round/>
                <a:headEnd/>
                <a:tailEnd/>
              </a:ln>
            </p:spPr>
            <p:txBody>
              <a:bodyPr/>
              <a:lstStyle/>
              <a:p>
                <a:endParaRPr lang="en-US"/>
              </a:p>
            </p:txBody>
          </p:sp>
          <p:sp>
            <p:nvSpPr>
              <p:cNvPr id="41007" name="Freeform 47"/>
              <p:cNvSpPr>
                <a:spLocks/>
              </p:cNvSpPr>
              <p:nvPr/>
            </p:nvSpPr>
            <p:spPr bwMode="auto">
              <a:xfrm>
                <a:off x="1255" y="815"/>
                <a:ext cx="8" cy="9"/>
              </a:xfrm>
              <a:custGeom>
                <a:avLst/>
                <a:gdLst/>
                <a:ahLst/>
                <a:cxnLst>
                  <a:cxn ang="0">
                    <a:pos x="16" y="12"/>
                  </a:cxn>
                  <a:cxn ang="0">
                    <a:pos x="12" y="0"/>
                  </a:cxn>
                  <a:cxn ang="0">
                    <a:pos x="0" y="5"/>
                  </a:cxn>
                  <a:cxn ang="0">
                    <a:pos x="3" y="17"/>
                  </a:cxn>
                  <a:cxn ang="0">
                    <a:pos x="16" y="12"/>
                  </a:cxn>
                </a:cxnLst>
                <a:rect l="0" t="0" r="r" b="b"/>
                <a:pathLst>
                  <a:path w="16" h="17">
                    <a:moveTo>
                      <a:pt x="16" y="12"/>
                    </a:moveTo>
                    <a:lnTo>
                      <a:pt x="12" y="0"/>
                    </a:lnTo>
                    <a:lnTo>
                      <a:pt x="0" y="5"/>
                    </a:lnTo>
                    <a:lnTo>
                      <a:pt x="3" y="17"/>
                    </a:lnTo>
                    <a:lnTo>
                      <a:pt x="16" y="12"/>
                    </a:lnTo>
                    <a:close/>
                  </a:path>
                </a:pathLst>
              </a:custGeom>
              <a:solidFill>
                <a:srgbClr val="000000"/>
              </a:solidFill>
              <a:ln w="9525">
                <a:noFill/>
                <a:round/>
                <a:headEnd/>
                <a:tailEnd/>
              </a:ln>
            </p:spPr>
            <p:txBody>
              <a:bodyPr/>
              <a:lstStyle/>
              <a:p>
                <a:endParaRPr lang="en-US"/>
              </a:p>
            </p:txBody>
          </p:sp>
          <p:sp>
            <p:nvSpPr>
              <p:cNvPr id="41008" name="Freeform 48"/>
              <p:cNvSpPr>
                <a:spLocks/>
              </p:cNvSpPr>
              <p:nvPr/>
            </p:nvSpPr>
            <p:spPr bwMode="auto">
              <a:xfrm>
                <a:off x="1241" y="821"/>
                <a:ext cx="9" cy="8"/>
              </a:xfrm>
              <a:custGeom>
                <a:avLst/>
                <a:gdLst/>
                <a:ahLst/>
                <a:cxnLst>
                  <a:cxn ang="0">
                    <a:pos x="17" y="13"/>
                  </a:cxn>
                  <a:cxn ang="0">
                    <a:pos x="14" y="0"/>
                  </a:cxn>
                  <a:cxn ang="0">
                    <a:pos x="10" y="2"/>
                  </a:cxn>
                  <a:cxn ang="0">
                    <a:pos x="5" y="4"/>
                  </a:cxn>
                  <a:cxn ang="0">
                    <a:pos x="0" y="6"/>
                  </a:cxn>
                  <a:cxn ang="0">
                    <a:pos x="5" y="18"/>
                  </a:cxn>
                  <a:cxn ang="0">
                    <a:pos x="16" y="14"/>
                  </a:cxn>
                  <a:cxn ang="0">
                    <a:pos x="10" y="9"/>
                  </a:cxn>
                  <a:cxn ang="0">
                    <a:pos x="10" y="16"/>
                  </a:cxn>
                  <a:cxn ang="0">
                    <a:pos x="17" y="13"/>
                  </a:cxn>
                </a:cxnLst>
                <a:rect l="0" t="0" r="r" b="b"/>
                <a:pathLst>
                  <a:path w="17" h="18">
                    <a:moveTo>
                      <a:pt x="17" y="13"/>
                    </a:moveTo>
                    <a:lnTo>
                      <a:pt x="14" y="0"/>
                    </a:lnTo>
                    <a:lnTo>
                      <a:pt x="10" y="2"/>
                    </a:lnTo>
                    <a:lnTo>
                      <a:pt x="5" y="4"/>
                    </a:lnTo>
                    <a:lnTo>
                      <a:pt x="0" y="6"/>
                    </a:lnTo>
                    <a:lnTo>
                      <a:pt x="5" y="18"/>
                    </a:lnTo>
                    <a:lnTo>
                      <a:pt x="16" y="14"/>
                    </a:lnTo>
                    <a:lnTo>
                      <a:pt x="10" y="9"/>
                    </a:lnTo>
                    <a:lnTo>
                      <a:pt x="10" y="16"/>
                    </a:lnTo>
                    <a:lnTo>
                      <a:pt x="17" y="13"/>
                    </a:lnTo>
                    <a:close/>
                  </a:path>
                </a:pathLst>
              </a:custGeom>
              <a:solidFill>
                <a:srgbClr val="000000"/>
              </a:solidFill>
              <a:ln w="9525">
                <a:noFill/>
                <a:round/>
                <a:headEnd/>
                <a:tailEnd/>
              </a:ln>
            </p:spPr>
            <p:txBody>
              <a:bodyPr/>
              <a:lstStyle/>
              <a:p>
                <a:endParaRPr lang="en-US"/>
              </a:p>
            </p:txBody>
          </p:sp>
          <p:sp>
            <p:nvSpPr>
              <p:cNvPr id="41009" name="Freeform 49"/>
              <p:cNvSpPr>
                <a:spLocks/>
              </p:cNvSpPr>
              <p:nvPr/>
            </p:nvSpPr>
            <p:spPr bwMode="auto">
              <a:xfrm>
                <a:off x="1229" y="826"/>
                <a:ext cx="8" cy="9"/>
              </a:xfrm>
              <a:custGeom>
                <a:avLst/>
                <a:gdLst/>
                <a:ahLst/>
                <a:cxnLst>
                  <a:cxn ang="0">
                    <a:pos x="18" y="12"/>
                  </a:cxn>
                  <a:cxn ang="0">
                    <a:pos x="13" y="0"/>
                  </a:cxn>
                  <a:cxn ang="0">
                    <a:pos x="0" y="5"/>
                  </a:cxn>
                  <a:cxn ang="0">
                    <a:pos x="6" y="17"/>
                  </a:cxn>
                  <a:cxn ang="0">
                    <a:pos x="18" y="12"/>
                  </a:cxn>
                </a:cxnLst>
                <a:rect l="0" t="0" r="r" b="b"/>
                <a:pathLst>
                  <a:path w="18" h="17">
                    <a:moveTo>
                      <a:pt x="18" y="12"/>
                    </a:moveTo>
                    <a:lnTo>
                      <a:pt x="13" y="0"/>
                    </a:lnTo>
                    <a:lnTo>
                      <a:pt x="0" y="5"/>
                    </a:lnTo>
                    <a:lnTo>
                      <a:pt x="6" y="17"/>
                    </a:lnTo>
                    <a:lnTo>
                      <a:pt x="18" y="12"/>
                    </a:lnTo>
                    <a:close/>
                  </a:path>
                </a:pathLst>
              </a:custGeom>
              <a:solidFill>
                <a:srgbClr val="000000"/>
              </a:solidFill>
              <a:ln w="9525">
                <a:noFill/>
                <a:round/>
                <a:headEnd/>
                <a:tailEnd/>
              </a:ln>
            </p:spPr>
            <p:txBody>
              <a:bodyPr/>
              <a:lstStyle/>
              <a:p>
                <a:endParaRPr lang="en-US"/>
              </a:p>
            </p:txBody>
          </p:sp>
          <p:sp>
            <p:nvSpPr>
              <p:cNvPr id="41010" name="Freeform 50"/>
              <p:cNvSpPr>
                <a:spLocks/>
              </p:cNvSpPr>
              <p:nvPr/>
            </p:nvSpPr>
            <p:spPr bwMode="auto">
              <a:xfrm>
                <a:off x="1216" y="831"/>
                <a:ext cx="8" cy="9"/>
              </a:xfrm>
              <a:custGeom>
                <a:avLst/>
                <a:gdLst/>
                <a:ahLst/>
                <a:cxnLst>
                  <a:cxn ang="0">
                    <a:pos x="18" y="12"/>
                  </a:cxn>
                  <a:cxn ang="0">
                    <a:pos x="12" y="0"/>
                  </a:cxn>
                  <a:cxn ang="0">
                    <a:pos x="0" y="5"/>
                  </a:cxn>
                  <a:cxn ang="0">
                    <a:pos x="5" y="18"/>
                  </a:cxn>
                  <a:cxn ang="0">
                    <a:pos x="18" y="12"/>
                  </a:cxn>
                </a:cxnLst>
                <a:rect l="0" t="0" r="r" b="b"/>
                <a:pathLst>
                  <a:path w="18" h="18">
                    <a:moveTo>
                      <a:pt x="18" y="12"/>
                    </a:moveTo>
                    <a:lnTo>
                      <a:pt x="12" y="0"/>
                    </a:lnTo>
                    <a:lnTo>
                      <a:pt x="0" y="5"/>
                    </a:lnTo>
                    <a:lnTo>
                      <a:pt x="5" y="18"/>
                    </a:lnTo>
                    <a:lnTo>
                      <a:pt x="18" y="12"/>
                    </a:lnTo>
                    <a:close/>
                  </a:path>
                </a:pathLst>
              </a:custGeom>
              <a:solidFill>
                <a:srgbClr val="000000"/>
              </a:solidFill>
              <a:ln w="9525">
                <a:noFill/>
                <a:round/>
                <a:headEnd/>
                <a:tailEnd/>
              </a:ln>
            </p:spPr>
            <p:txBody>
              <a:bodyPr/>
              <a:lstStyle/>
              <a:p>
                <a:endParaRPr lang="en-US"/>
              </a:p>
            </p:txBody>
          </p:sp>
          <p:sp>
            <p:nvSpPr>
              <p:cNvPr id="41011" name="Freeform 51"/>
              <p:cNvSpPr>
                <a:spLocks/>
              </p:cNvSpPr>
              <p:nvPr/>
            </p:nvSpPr>
            <p:spPr bwMode="auto">
              <a:xfrm>
                <a:off x="1203" y="837"/>
                <a:ext cx="9" cy="10"/>
              </a:xfrm>
              <a:custGeom>
                <a:avLst/>
                <a:gdLst/>
                <a:ahLst/>
                <a:cxnLst>
                  <a:cxn ang="0">
                    <a:pos x="19" y="13"/>
                  </a:cxn>
                  <a:cxn ang="0">
                    <a:pos x="14" y="0"/>
                  </a:cxn>
                  <a:cxn ang="0">
                    <a:pos x="0" y="7"/>
                  </a:cxn>
                  <a:cxn ang="0">
                    <a:pos x="5" y="20"/>
                  </a:cxn>
                  <a:cxn ang="0">
                    <a:pos x="19" y="13"/>
                  </a:cxn>
                </a:cxnLst>
                <a:rect l="0" t="0" r="r" b="b"/>
                <a:pathLst>
                  <a:path w="19" h="20">
                    <a:moveTo>
                      <a:pt x="19" y="13"/>
                    </a:moveTo>
                    <a:lnTo>
                      <a:pt x="14" y="0"/>
                    </a:lnTo>
                    <a:lnTo>
                      <a:pt x="0" y="7"/>
                    </a:lnTo>
                    <a:lnTo>
                      <a:pt x="5" y="20"/>
                    </a:lnTo>
                    <a:lnTo>
                      <a:pt x="19" y="13"/>
                    </a:lnTo>
                    <a:close/>
                  </a:path>
                </a:pathLst>
              </a:custGeom>
              <a:solidFill>
                <a:srgbClr val="000000"/>
              </a:solidFill>
              <a:ln w="9525">
                <a:noFill/>
                <a:round/>
                <a:headEnd/>
                <a:tailEnd/>
              </a:ln>
            </p:spPr>
            <p:txBody>
              <a:bodyPr/>
              <a:lstStyle/>
              <a:p>
                <a:endParaRPr lang="en-US"/>
              </a:p>
            </p:txBody>
          </p:sp>
          <p:sp>
            <p:nvSpPr>
              <p:cNvPr id="41012" name="Freeform 52"/>
              <p:cNvSpPr>
                <a:spLocks/>
              </p:cNvSpPr>
              <p:nvPr/>
            </p:nvSpPr>
            <p:spPr bwMode="auto">
              <a:xfrm>
                <a:off x="1190" y="843"/>
                <a:ext cx="9" cy="10"/>
              </a:xfrm>
              <a:custGeom>
                <a:avLst/>
                <a:gdLst/>
                <a:ahLst/>
                <a:cxnLst>
                  <a:cxn ang="0">
                    <a:pos x="17" y="12"/>
                  </a:cxn>
                  <a:cxn ang="0">
                    <a:pos x="12" y="0"/>
                  </a:cxn>
                  <a:cxn ang="0">
                    <a:pos x="0" y="7"/>
                  </a:cxn>
                  <a:cxn ang="0">
                    <a:pos x="5" y="19"/>
                  </a:cxn>
                  <a:cxn ang="0">
                    <a:pos x="17" y="12"/>
                  </a:cxn>
                </a:cxnLst>
                <a:rect l="0" t="0" r="r" b="b"/>
                <a:pathLst>
                  <a:path w="17" h="19">
                    <a:moveTo>
                      <a:pt x="17" y="12"/>
                    </a:moveTo>
                    <a:lnTo>
                      <a:pt x="12" y="0"/>
                    </a:lnTo>
                    <a:lnTo>
                      <a:pt x="0" y="7"/>
                    </a:lnTo>
                    <a:lnTo>
                      <a:pt x="5" y="19"/>
                    </a:lnTo>
                    <a:lnTo>
                      <a:pt x="17" y="12"/>
                    </a:lnTo>
                    <a:close/>
                  </a:path>
                </a:pathLst>
              </a:custGeom>
              <a:solidFill>
                <a:srgbClr val="000000"/>
              </a:solidFill>
              <a:ln w="9525">
                <a:noFill/>
                <a:round/>
                <a:headEnd/>
                <a:tailEnd/>
              </a:ln>
            </p:spPr>
            <p:txBody>
              <a:bodyPr/>
              <a:lstStyle/>
              <a:p>
                <a:endParaRPr lang="en-US"/>
              </a:p>
            </p:txBody>
          </p:sp>
          <p:sp>
            <p:nvSpPr>
              <p:cNvPr id="41013" name="Freeform 53"/>
              <p:cNvSpPr>
                <a:spLocks/>
              </p:cNvSpPr>
              <p:nvPr/>
            </p:nvSpPr>
            <p:spPr bwMode="auto">
              <a:xfrm>
                <a:off x="1178" y="850"/>
                <a:ext cx="10"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014" name="Freeform 54"/>
              <p:cNvSpPr>
                <a:spLocks/>
              </p:cNvSpPr>
              <p:nvPr/>
            </p:nvSpPr>
            <p:spPr bwMode="auto">
              <a:xfrm>
                <a:off x="1166" y="857"/>
                <a:ext cx="9"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015" name="Freeform 55"/>
              <p:cNvSpPr>
                <a:spLocks/>
              </p:cNvSpPr>
              <p:nvPr/>
            </p:nvSpPr>
            <p:spPr bwMode="auto">
              <a:xfrm>
                <a:off x="1154" y="864"/>
                <a:ext cx="9" cy="9"/>
              </a:xfrm>
              <a:custGeom>
                <a:avLst/>
                <a:gdLst/>
                <a:ahLst/>
                <a:cxnLst>
                  <a:cxn ang="0">
                    <a:pos x="19" y="10"/>
                  </a:cxn>
                  <a:cxn ang="0">
                    <a:pos x="12" y="0"/>
                  </a:cxn>
                  <a:cxn ang="0">
                    <a:pos x="2" y="3"/>
                  </a:cxn>
                  <a:cxn ang="0">
                    <a:pos x="0" y="7"/>
                  </a:cxn>
                  <a:cxn ang="0">
                    <a:pos x="7" y="17"/>
                  </a:cxn>
                  <a:cxn ang="0">
                    <a:pos x="12" y="14"/>
                  </a:cxn>
                  <a:cxn ang="0">
                    <a:pos x="19" y="10"/>
                  </a:cxn>
                </a:cxnLst>
                <a:rect l="0" t="0" r="r" b="b"/>
                <a:pathLst>
                  <a:path w="19" h="17">
                    <a:moveTo>
                      <a:pt x="19" y="10"/>
                    </a:moveTo>
                    <a:lnTo>
                      <a:pt x="12" y="0"/>
                    </a:lnTo>
                    <a:lnTo>
                      <a:pt x="2" y="3"/>
                    </a:lnTo>
                    <a:lnTo>
                      <a:pt x="0" y="7"/>
                    </a:lnTo>
                    <a:lnTo>
                      <a:pt x="7" y="17"/>
                    </a:lnTo>
                    <a:lnTo>
                      <a:pt x="12" y="14"/>
                    </a:lnTo>
                    <a:lnTo>
                      <a:pt x="19" y="10"/>
                    </a:lnTo>
                    <a:close/>
                  </a:path>
                </a:pathLst>
              </a:custGeom>
              <a:solidFill>
                <a:srgbClr val="000000"/>
              </a:solidFill>
              <a:ln w="9525">
                <a:noFill/>
                <a:round/>
                <a:headEnd/>
                <a:tailEnd/>
              </a:ln>
            </p:spPr>
            <p:txBody>
              <a:bodyPr/>
              <a:lstStyle/>
              <a:p>
                <a:endParaRPr lang="en-US"/>
              </a:p>
            </p:txBody>
          </p:sp>
          <p:sp>
            <p:nvSpPr>
              <p:cNvPr id="41016" name="Freeform 56"/>
              <p:cNvSpPr>
                <a:spLocks/>
              </p:cNvSpPr>
              <p:nvPr/>
            </p:nvSpPr>
            <p:spPr bwMode="auto">
              <a:xfrm>
                <a:off x="1141" y="871"/>
                <a:ext cx="10" cy="10"/>
              </a:xfrm>
              <a:custGeom>
                <a:avLst/>
                <a:gdLst/>
                <a:ahLst/>
                <a:cxnLst>
                  <a:cxn ang="0">
                    <a:pos x="19" y="10"/>
                  </a:cxn>
                  <a:cxn ang="0">
                    <a:pos x="12" y="0"/>
                  </a:cxn>
                  <a:cxn ang="0">
                    <a:pos x="0" y="8"/>
                  </a:cxn>
                  <a:cxn ang="0">
                    <a:pos x="7" y="19"/>
                  </a:cxn>
                  <a:cxn ang="0">
                    <a:pos x="19" y="10"/>
                  </a:cxn>
                </a:cxnLst>
                <a:rect l="0" t="0" r="r" b="b"/>
                <a:pathLst>
                  <a:path w="19" h="19">
                    <a:moveTo>
                      <a:pt x="19" y="10"/>
                    </a:moveTo>
                    <a:lnTo>
                      <a:pt x="12" y="0"/>
                    </a:lnTo>
                    <a:lnTo>
                      <a:pt x="0" y="8"/>
                    </a:lnTo>
                    <a:lnTo>
                      <a:pt x="7" y="19"/>
                    </a:lnTo>
                    <a:lnTo>
                      <a:pt x="19" y="10"/>
                    </a:lnTo>
                    <a:close/>
                  </a:path>
                </a:pathLst>
              </a:custGeom>
              <a:solidFill>
                <a:srgbClr val="000000"/>
              </a:solidFill>
              <a:ln w="9525">
                <a:noFill/>
                <a:round/>
                <a:headEnd/>
                <a:tailEnd/>
              </a:ln>
            </p:spPr>
            <p:txBody>
              <a:bodyPr/>
              <a:lstStyle/>
              <a:p>
                <a:endParaRPr lang="en-US"/>
              </a:p>
            </p:txBody>
          </p:sp>
          <p:sp>
            <p:nvSpPr>
              <p:cNvPr id="41017" name="Freeform 57"/>
              <p:cNvSpPr>
                <a:spLocks/>
              </p:cNvSpPr>
              <p:nvPr/>
            </p:nvSpPr>
            <p:spPr bwMode="auto">
              <a:xfrm>
                <a:off x="1130" y="879"/>
                <a:ext cx="10" cy="9"/>
              </a:xfrm>
              <a:custGeom>
                <a:avLst/>
                <a:gdLst/>
                <a:ahLst/>
                <a:cxnLst>
                  <a:cxn ang="0">
                    <a:pos x="19" y="11"/>
                  </a:cxn>
                  <a:cxn ang="0">
                    <a:pos x="12" y="0"/>
                  </a:cxn>
                  <a:cxn ang="0">
                    <a:pos x="0" y="7"/>
                  </a:cxn>
                  <a:cxn ang="0">
                    <a:pos x="7" y="18"/>
                  </a:cxn>
                  <a:cxn ang="0">
                    <a:pos x="19" y="11"/>
                  </a:cxn>
                </a:cxnLst>
                <a:rect l="0" t="0" r="r" b="b"/>
                <a:pathLst>
                  <a:path w="19" h="18">
                    <a:moveTo>
                      <a:pt x="19" y="11"/>
                    </a:moveTo>
                    <a:lnTo>
                      <a:pt x="12" y="0"/>
                    </a:lnTo>
                    <a:lnTo>
                      <a:pt x="0" y="7"/>
                    </a:lnTo>
                    <a:lnTo>
                      <a:pt x="7" y="18"/>
                    </a:lnTo>
                    <a:lnTo>
                      <a:pt x="19" y="11"/>
                    </a:lnTo>
                    <a:close/>
                  </a:path>
                </a:pathLst>
              </a:custGeom>
              <a:solidFill>
                <a:srgbClr val="000000"/>
              </a:solidFill>
              <a:ln w="9525">
                <a:noFill/>
                <a:round/>
                <a:headEnd/>
                <a:tailEnd/>
              </a:ln>
            </p:spPr>
            <p:txBody>
              <a:bodyPr/>
              <a:lstStyle/>
              <a:p>
                <a:endParaRPr lang="en-US"/>
              </a:p>
            </p:txBody>
          </p:sp>
          <p:sp>
            <p:nvSpPr>
              <p:cNvPr id="41018" name="Freeform 58"/>
              <p:cNvSpPr>
                <a:spLocks/>
              </p:cNvSpPr>
              <p:nvPr/>
            </p:nvSpPr>
            <p:spPr bwMode="auto">
              <a:xfrm>
                <a:off x="1119" y="887"/>
                <a:ext cx="8" cy="9"/>
              </a:xfrm>
              <a:custGeom>
                <a:avLst/>
                <a:gdLst/>
                <a:ahLst/>
                <a:cxnLst>
                  <a:cxn ang="0">
                    <a:pos x="18" y="10"/>
                  </a:cxn>
                  <a:cxn ang="0">
                    <a:pos x="11" y="0"/>
                  </a:cxn>
                  <a:cxn ang="0">
                    <a:pos x="0" y="7"/>
                  </a:cxn>
                  <a:cxn ang="0">
                    <a:pos x="7" y="17"/>
                  </a:cxn>
                  <a:cxn ang="0">
                    <a:pos x="18" y="10"/>
                  </a:cxn>
                </a:cxnLst>
                <a:rect l="0" t="0" r="r" b="b"/>
                <a:pathLst>
                  <a:path w="18" h="17">
                    <a:moveTo>
                      <a:pt x="18" y="10"/>
                    </a:moveTo>
                    <a:lnTo>
                      <a:pt x="11" y="0"/>
                    </a:lnTo>
                    <a:lnTo>
                      <a:pt x="0" y="7"/>
                    </a:lnTo>
                    <a:lnTo>
                      <a:pt x="7" y="17"/>
                    </a:lnTo>
                    <a:lnTo>
                      <a:pt x="18" y="10"/>
                    </a:lnTo>
                    <a:close/>
                  </a:path>
                </a:pathLst>
              </a:custGeom>
              <a:solidFill>
                <a:srgbClr val="000000"/>
              </a:solidFill>
              <a:ln w="9525">
                <a:noFill/>
                <a:round/>
                <a:headEnd/>
                <a:tailEnd/>
              </a:ln>
            </p:spPr>
            <p:txBody>
              <a:bodyPr/>
              <a:lstStyle/>
              <a:p>
                <a:endParaRPr lang="en-US"/>
              </a:p>
            </p:txBody>
          </p:sp>
          <p:sp>
            <p:nvSpPr>
              <p:cNvPr id="41019" name="Freeform 59"/>
              <p:cNvSpPr>
                <a:spLocks/>
              </p:cNvSpPr>
              <p:nvPr/>
            </p:nvSpPr>
            <p:spPr bwMode="auto">
              <a:xfrm>
                <a:off x="1107" y="895"/>
                <a:ext cx="10" cy="9"/>
              </a:xfrm>
              <a:custGeom>
                <a:avLst/>
                <a:gdLst/>
                <a:ahLst/>
                <a:cxnLst>
                  <a:cxn ang="0">
                    <a:pos x="20" y="10"/>
                  </a:cxn>
                  <a:cxn ang="0">
                    <a:pos x="13" y="0"/>
                  </a:cxn>
                  <a:cxn ang="0">
                    <a:pos x="0" y="8"/>
                  </a:cxn>
                  <a:cxn ang="0">
                    <a:pos x="7" y="19"/>
                  </a:cxn>
                  <a:cxn ang="0">
                    <a:pos x="20" y="10"/>
                  </a:cxn>
                </a:cxnLst>
                <a:rect l="0" t="0" r="r" b="b"/>
                <a:pathLst>
                  <a:path w="20" h="19">
                    <a:moveTo>
                      <a:pt x="20" y="10"/>
                    </a:moveTo>
                    <a:lnTo>
                      <a:pt x="13" y="0"/>
                    </a:lnTo>
                    <a:lnTo>
                      <a:pt x="0" y="8"/>
                    </a:lnTo>
                    <a:lnTo>
                      <a:pt x="7" y="19"/>
                    </a:lnTo>
                    <a:lnTo>
                      <a:pt x="20" y="10"/>
                    </a:lnTo>
                    <a:close/>
                  </a:path>
                </a:pathLst>
              </a:custGeom>
              <a:solidFill>
                <a:srgbClr val="000000"/>
              </a:solidFill>
              <a:ln w="9525">
                <a:noFill/>
                <a:round/>
                <a:headEnd/>
                <a:tailEnd/>
              </a:ln>
            </p:spPr>
            <p:txBody>
              <a:bodyPr/>
              <a:lstStyle/>
              <a:p>
                <a:endParaRPr lang="en-US"/>
              </a:p>
            </p:txBody>
          </p:sp>
          <p:sp>
            <p:nvSpPr>
              <p:cNvPr id="41020" name="Freeform 60"/>
              <p:cNvSpPr>
                <a:spLocks/>
              </p:cNvSpPr>
              <p:nvPr/>
            </p:nvSpPr>
            <p:spPr bwMode="auto">
              <a:xfrm>
                <a:off x="1096" y="904"/>
                <a:ext cx="9" cy="9"/>
              </a:xfrm>
              <a:custGeom>
                <a:avLst/>
                <a:gdLst/>
                <a:ahLst/>
                <a:cxnLst>
                  <a:cxn ang="0">
                    <a:pos x="19" y="11"/>
                  </a:cxn>
                  <a:cxn ang="0">
                    <a:pos x="12" y="0"/>
                  </a:cxn>
                  <a:cxn ang="0">
                    <a:pos x="7" y="2"/>
                  </a:cxn>
                  <a:cxn ang="0">
                    <a:pos x="0" y="9"/>
                  </a:cxn>
                  <a:cxn ang="0">
                    <a:pos x="8" y="19"/>
                  </a:cxn>
                  <a:cxn ang="0">
                    <a:pos x="17" y="12"/>
                  </a:cxn>
                  <a:cxn ang="0">
                    <a:pos x="19" y="11"/>
                  </a:cxn>
                </a:cxnLst>
                <a:rect l="0" t="0" r="r" b="b"/>
                <a:pathLst>
                  <a:path w="19" h="19">
                    <a:moveTo>
                      <a:pt x="19" y="11"/>
                    </a:moveTo>
                    <a:lnTo>
                      <a:pt x="12" y="0"/>
                    </a:lnTo>
                    <a:lnTo>
                      <a:pt x="7" y="2"/>
                    </a:lnTo>
                    <a:lnTo>
                      <a:pt x="0" y="9"/>
                    </a:lnTo>
                    <a:lnTo>
                      <a:pt x="8" y="19"/>
                    </a:lnTo>
                    <a:lnTo>
                      <a:pt x="17" y="12"/>
                    </a:lnTo>
                    <a:lnTo>
                      <a:pt x="19" y="11"/>
                    </a:lnTo>
                    <a:close/>
                  </a:path>
                </a:pathLst>
              </a:custGeom>
              <a:solidFill>
                <a:srgbClr val="000000"/>
              </a:solidFill>
              <a:ln w="9525">
                <a:noFill/>
                <a:round/>
                <a:headEnd/>
                <a:tailEnd/>
              </a:ln>
            </p:spPr>
            <p:txBody>
              <a:bodyPr/>
              <a:lstStyle/>
              <a:p>
                <a:endParaRPr lang="en-US"/>
              </a:p>
            </p:txBody>
          </p:sp>
          <p:sp>
            <p:nvSpPr>
              <p:cNvPr id="41021" name="Freeform 61"/>
              <p:cNvSpPr>
                <a:spLocks/>
              </p:cNvSpPr>
              <p:nvPr/>
            </p:nvSpPr>
            <p:spPr bwMode="auto">
              <a:xfrm>
                <a:off x="1084" y="912"/>
                <a:ext cx="11" cy="10"/>
              </a:xfrm>
              <a:custGeom>
                <a:avLst/>
                <a:gdLst/>
                <a:ahLst/>
                <a:cxnLst>
                  <a:cxn ang="0">
                    <a:pos x="21" y="10"/>
                  </a:cxn>
                  <a:cxn ang="0">
                    <a:pos x="12" y="0"/>
                  </a:cxn>
                  <a:cxn ang="0">
                    <a:pos x="0" y="8"/>
                  </a:cxn>
                  <a:cxn ang="0">
                    <a:pos x="9" y="19"/>
                  </a:cxn>
                  <a:cxn ang="0">
                    <a:pos x="21" y="10"/>
                  </a:cxn>
                </a:cxnLst>
                <a:rect l="0" t="0" r="r" b="b"/>
                <a:pathLst>
                  <a:path w="21" h="19">
                    <a:moveTo>
                      <a:pt x="21" y="10"/>
                    </a:moveTo>
                    <a:lnTo>
                      <a:pt x="12" y="0"/>
                    </a:lnTo>
                    <a:lnTo>
                      <a:pt x="0" y="8"/>
                    </a:lnTo>
                    <a:lnTo>
                      <a:pt x="9" y="19"/>
                    </a:lnTo>
                    <a:lnTo>
                      <a:pt x="21" y="10"/>
                    </a:lnTo>
                    <a:close/>
                  </a:path>
                </a:pathLst>
              </a:custGeom>
              <a:solidFill>
                <a:srgbClr val="000000"/>
              </a:solidFill>
              <a:ln w="9525">
                <a:noFill/>
                <a:round/>
                <a:headEnd/>
                <a:tailEnd/>
              </a:ln>
            </p:spPr>
            <p:txBody>
              <a:bodyPr/>
              <a:lstStyle/>
              <a:p>
                <a:endParaRPr lang="en-US"/>
              </a:p>
            </p:txBody>
          </p:sp>
          <p:sp>
            <p:nvSpPr>
              <p:cNvPr id="41022" name="Freeform 62"/>
              <p:cNvSpPr>
                <a:spLocks/>
              </p:cNvSpPr>
              <p:nvPr/>
            </p:nvSpPr>
            <p:spPr bwMode="auto">
              <a:xfrm>
                <a:off x="1074" y="921"/>
                <a:ext cx="10" cy="10"/>
              </a:xfrm>
              <a:custGeom>
                <a:avLst/>
                <a:gdLst/>
                <a:ahLst/>
                <a:cxnLst>
                  <a:cxn ang="0">
                    <a:pos x="19" y="10"/>
                  </a:cxn>
                  <a:cxn ang="0">
                    <a:pos x="10" y="0"/>
                  </a:cxn>
                  <a:cxn ang="0">
                    <a:pos x="0" y="9"/>
                  </a:cxn>
                  <a:cxn ang="0">
                    <a:pos x="9" y="19"/>
                  </a:cxn>
                  <a:cxn ang="0">
                    <a:pos x="19" y="10"/>
                  </a:cxn>
                </a:cxnLst>
                <a:rect l="0" t="0" r="r" b="b"/>
                <a:pathLst>
                  <a:path w="19" h="19">
                    <a:moveTo>
                      <a:pt x="19" y="10"/>
                    </a:moveTo>
                    <a:lnTo>
                      <a:pt x="10" y="0"/>
                    </a:lnTo>
                    <a:lnTo>
                      <a:pt x="0" y="9"/>
                    </a:lnTo>
                    <a:lnTo>
                      <a:pt x="9" y="19"/>
                    </a:lnTo>
                    <a:lnTo>
                      <a:pt x="19" y="10"/>
                    </a:lnTo>
                    <a:close/>
                  </a:path>
                </a:pathLst>
              </a:custGeom>
              <a:solidFill>
                <a:srgbClr val="000000"/>
              </a:solidFill>
              <a:ln w="9525">
                <a:noFill/>
                <a:round/>
                <a:headEnd/>
                <a:tailEnd/>
              </a:ln>
            </p:spPr>
            <p:txBody>
              <a:bodyPr/>
              <a:lstStyle/>
              <a:p>
                <a:endParaRPr lang="en-US"/>
              </a:p>
            </p:txBody>
          </p:sp>
          <p:sp>
            <p:nvSpPr>
              <p:cNvPr id="41023" name="Freeform 63"/>
              <p:cNvSpPr>
                <a:spLocks/>
              </p:cNvSpPr>
              <p:nvPr/>
            </p:nvSpPr>
            <p:spPr bwMode="auto">
              <a:xfrm>
                <a:off x="1064" y="930"/>
                <a:ext cx="9" cy="9"/>
              </a:xfrm>
              <a:custGeom>
                <a:avLst/>
                <a:gdLst/>
                <a:ahLst/>
                <a:cxnLst>
                  <a:cxn ang="0">
                    <a:pos x="19" y="11"/>
                  </a:cxn>
                  <a:cxn ang="0">
                    <a:pos x="10" y="0"/>
                  </a:cxn>
                  <a:cxn ang="0">
                    <a:pos x="0" y="9"/>
                  </a:cxn>
                  <a:cxn ang="0">
                    <a:pos x="9" y="20"/>
                  </a:cxn>
                  <a:cxn ang="0">
                    <a:pos x="19" y="11"/>
                  </a:cxn>
                </a:cxnLst>
                <a:rect l="0" t="0" r="r" b="b"/>
                <a:pathLst>
                  <a:path w="19" h="20">
                    <a:moveTo>
                      <a:pt x="19" y="11"/>
                    </a:moveTo>
                    <a:lnTo>
                      <a:pt x="10" y="0"/>
                    </a:lnTo>
                    <a:lnTo>
                      <a:pt x="0" y="9"/>
                    </a:lnTo>
                    <a:lnTo>
                      <a:pt x="9" y="20"/>
                    </a:lnTo>
                    <a:lnTo>
                      <a:pt x="19" y="11"/>
                    </a:lnTo>
                    <a:close/>
                  </a:path>
                </a:pathLst>
              </a:custGeom>
              <a:solidFill>
                <a:srgbClr val="000000"/>
              </a:solidFill>
              <a:ln w="9525">
                <a:noFill/>
                <a:round/>
                <a:headEnd/>
                <a:tailEnd/>
              </a:ln>
            </p:spPr>
            <p:txBody>
              <a:bodyPr/>
              <a:lstStyle/>
              <a:p>
                <a:endParaRPr lang="en-US"/>
              </a:p>
            </p:txBody>
          </p:sp>
          <p:sp>
            <p:nvSpPr>
              <p:cNvPr id="41024" name="Freeform 64"/>
              <p:cNvSpPr>
                <a:spLocks/>
              </p:cNvSpPr>
              <p:nvPr/>
            </p:nvSpPr>
            <p:spPr bwMode="auto">
              <a:xfrm>
                <a:off x="1053" y="939"/>
                <a:ext cx="10" cy="10"/>
              </a:xfrm>
              <a:custGeom>
                <a:avLst/>
                <a:gdLst/>
                <a:ahLst/>
                <a:cxnLst>
                  <a:cxn ang="0">
                    <a:pos x="19" y="10"/>
                  </a:cxn>
                  <a:cxn ang="0">
                    <a:pos x="11" y="0"/>
                  </a:cxn>
                  <a:cxn ang="0">
                    <a:pos x="0" y="8"/>
                  </a:cxn>
                  <a:cxn ang="0">
                    <a:pos x="9" y="19"/>
                  </a:cxn>
                  <a:cxn ang="0">
                    <a:pos x="19" y="10"/>
                  </a:cxn>
                </a:cxnLst>
                <a:rect l="0" t="0" r="r" b="b"/>
                <a:pathLst>
                  <a:path w="19" h="19">
                    <a:moveTo>
                      <a:pt x="19" y="10"/>
                    </a:moveTo>
                    <a:lnTo>
                      <a:pt x="11" y="0"/>
                    </a:lnTo>
                    <a:lnTo>
                      <a:pt x="0" y="8"/>
                    </a:lnTo>
                    <a:lnTo>
                      <a:pt x="9" y="19"/>
                    </a:lnTo>
                    <a:lnTo>
                      <a:pt x="19" y="10"/>
                    </a:lnTo>
                    <a:close/>
                  </a:path>
                </a:pathLst>
              </a:custGeom>
              <a:solidFill>
                <a:srgbClr val="000000"/>
              </a:solidFill>
              <a:ln w="9525">
                <a:noFill/>
                <a:round/>
                <a:headEnd/>
                <a:tailEnd/>
              </a:ln>
            </p:spPr>
            <p:txBody>
              <a:bodyPr/>
              <a:lstStyle/>
              <a:p>
                <a:endParaRPr lang="en-US"/>
              </a:p>
            </p:txBody>
          </p:sp>
          <p:sp>
            <p:nvSpPr>
              <p:cNvPr id="41025" name="Freeform 65"/>
              <p:cNvSpPr>
                <a:spLocks/>
              </p:cNvSpPr>
              <p:nvPr/>
            </p:nvSpPr>
            <p:spPr bwMode="auto">
              <a:xfrm>
                <a:off x="1043" y="948"/>
                <a:ext cx="9" cy="11"/>
              </a:xfrm>
              <a:custGeom>
                <a:avLst/>
                <a:gdLst/>
                <a:ahLst/>
                <a:cxnLst>
                  <a:cxn ang="0">
                    <a:pos x="19" y="11"/>
                  </a:cxn>
                  <a:cxn ang="0">
                    <a:pos x="11" y="0"/>
                  </a:cxn>
                  <a:cxn ang="0">
                    <a:pos x="9" y="2"/>
                  </a:cxn>
                  <a:cxn ang="0">
                    <a:pos x="0" y="11"/>
                  </a:cxn>
                  <a:cxn ang="0">
                    <a:pos x="9" y="21"/>
                  </a:cxn>
                  <a:cxn ang="0">
                    <a:pos x="19" y="12"/>
                  </a:cxn>
                  <a:cxn ang="0">
                    <a:pos x="19" y="11"/>
                  </a:cxn>
                </a:cxnLst>
                <a:rect l="0" t="0" r="r" b="b"/>
                <a:pathLst>
                  <a:path w="19" h="21">
                    <a:moveTo>
                      <a:pt x="19" y="11"/>
                    </a:moveTo>
                    <a:lnTo>
                      <a:pt x="11" y="0"/>
                    </a:lnTo>
                    <a:lnTo>
                      <a:pt x="9" y="2"/>
                    </a:lnTo>
                    <a:lnTo>
                      <a:pt x="0" y="11"/>
                    </a:lnTo>
                    <a:lnTo>
                      <a:pt x="9" y="21"/>
                    </a:lnTo>
                    <a:lnTo>
                      <a:pt x="19" y="12"/>
                    </a:lnTo>
                    <a:lnTo>
                      <a:pt x="19" y="11"/>
                    </a:lnTo>
                    <a:close/>
                  </a:path>
                </a:pathLst>
              </a:custGeom>
              <a:solidFill>
                <a:srgbClr val="000000"/>
              </a:solidFill>
              <a:ln w="9525">
                <a:noFill/>
                <a:round/>
                <a:headEnd/>
                <a:tailEnd/>
              </a:ln>
            </p:spPr>
            <p:txBody>
              <a:bodyPr/>
              <a:lstStyle/>
              <a:p>
                <a:endParaRPr lang="en-US"/>
              </a:p>
            </p:txBody>
          </p:sp>
          <p:sp>
            <p:nvSpPr>
              <p:cNvPr id="41026" name="Freeform 66"/>
              <p:cNvSpPr>
                <a:spLocks/>
              </p:cNvSpPr>
              <p:nvPr/>
            </p:nvSpPr>
            <p:spPr bwMode="auto">
              <a:xfrm>
                <a:off x="1033" y="959"/>
                <a:ext cx="10" cy="9"/>
              </a:xfrm>
              <a:custGeom>
                <a:avLst/>
                <a:gdLst/>
                <a:ahLst/>
                <a:cxnLst>
                  <a:cxn ang="0">
                    <a:pos x="19" y="10"/>
                  </a:cxn>
                  <a:cxn ang="0">
                    <a:pos x="10" y="0"/>
                  </a:cxn>
                  <a:cxn ang="0">
                    <a:pos x="0" y="9"/>
                  </a:cxn>
                  <a:cxn ang="0">
                    <a:pos x="9" y="19"/>
                  </a:cxn>
                  <a:cxn ang="0">
                    <a:pos x="19" y="10"/>
                  </a:cxn>
                </a:cxnLst>
                <a:rect l="0" t="0" r="r" b="b"/>
                <a:pathLst>
                  <a:path w="19" h="19">
                    <a:moveTo>
                      <a:pt x="19" y="10"/>
                    </a:moveTo>
                    <a:lnTo>
                      <a:pt x="10" y="0"/>
                    </a:lnTo>
                    <a:lnTo>
                      <a:pt x="0" y="9"/>
                    </a:lnTo>
                    <a:lnTo>
                      <a:pt x="9" y="19"/>
                    </a:lnTo>
                    <a:lnTo>
                      <a:pt x="19" y="10"/>
                    </a:lnTo>
                    <a:close/>
                  </a:path>
                </a:pathLst>
              </a:custGeom>
              <a:solidFill>
                <a:srgbClr val="000000"/>
              </a:solidFill>
              <a:ln w="9525">
                <a:noFill/>
                <a:round/>
                <a:headEnd/>
                <a:tailEnd/>
              </a:ln>
            </p:spPr>
            <p:txBody>
              <a:bodyPr/>
              <a:lstStyle/>
              <a:p>
                <a:endParaRPr lang="en-US"/>
              </a:p>
            </p:txBody>
          </p:sp>
          <p:sp>
            <p:nvSpPr>
              <p:cNvPr id="41027" name="Freeform 67"/>
              <p:cNvSpPr>
                <a:spLocks/>
              </p:cNvSpPr>
              <p:nvPr/>
            </p:nvSpPr>
            <p:spPr bwMode="auto">
              <a:xfrm>
                <a:off x="1023" y="968"/>
                <a:ext cx="9" cy="11"/>
              </a:xfrm>
              <a:custGeom>
                <a:avLst/>
                <a:gdLst/>
                <a:ahLst/>
                <a:cxnLst>
                  <a:cxn ang="0">
                    <a:pos x="17" y="11"/>
                  </a:cxn>
                  <a:cxn ang="0">
                    <a:pos x="8" y="0"/>
                  </a:cxn>
                  <a:cxn ang="0">
                    <a:pos x="0" y="11"/>
                  </a:cxn>
                  <a:cxn ang="0">
                    <a:pos x="8" y="21"/>
                  </a:cxn>
                  <a:cxn ang="0">
                    <a:pos x="17" y="11"/>
                  </a:cxn>
                </a:cxnLst>
                <a:rect l="0" t="0" r="r" b="b"/>
                <a:pathLst>
                  <a:path w="17" h="21">
                    <a:moveTo>
                      <a:pt x="17" y="11"/>
                    </a:moveTo>
                    <a:lnTo>
                      <a:pt x="8" y="0"/>
                    </a:lnTo>
                    <a:lnTo>
                      <a:pt x="0" y="11"/>
                    </a:lnTo>
                    <a:lnTo>
                      <a:pt x="8" y="21"/>
                    </a:lnTo>
                    <a:lnTo>
                      <a:pt x="17" y="11"/>
                    </a:lnTo>
                    <a:close/>
                  </a:path>
                </a:pathLst>
              </a:custGeom>
              <a:solidFill>
                <a:srgbClr val="000000"/>
              </a:solidFill>
              <a:ln w="9525">
                <a:noFill/>
                <a:round/>
                <a:headEnd/>
                <a:tailEnd/>
              </a:ln>
            </p:spPr>
            <p:txBody>
              <a:bodyPr/>
              <a:lstStyle/>
              <a:p>
                <a:endParaRPr lang="en-US"/>
              </a:p>
            </p:txBody>
          </p:sp>
          <p:sp>
            <p:nvSpPr>
              <p:cNvPr id="41028" name="Freeform 68"/>
              <p:cNvSpPr>
                <a:spLocks/>
              </p:cNvSpPr>
              <p:nvPr/>
            </p:nvSpPr>
            <p:spPr bwMode="auto">
              <a:xfrm>
                <a:off x="1013" y="979"/>
                <a:ext cx="10" cy="9"/>
              </a:xfrm>
              <a:custGeom>
                <a:avLst/>
                <a:gdLst/>
                <a:ahLst/>
                <a:cxnLst>
                  <a:cxn ang="0">
                    <a:pos x="21" y="9"/>
                  </a:cxn>
                  <a:cxn ang="0">
                    <a:pos x="10" y="0"/>
                  </a:cxn>
                  <a:cxn ang="0">
                    <a:pos x="0" y="11"/>
                  </a:cxn>
                  <a:cxn ang="0">
                    <a:pos x="10" y="19"/>
                  </a:cxn>
                  <a:cxn ang="0">
                    <a:pos x="21" y="9"/>
                  </a:cxn>
                </a:cxnLst>
                <a:rect l="0" t="0" r="r" b="b"/>
                <a:pathLst>
                  <a:path w="21" h="19">
                    <a:moveTo>
                      <a:pt x="21" y="9"/>
                    </a:moveTo>
                    <a:lnTo>
                      <a:pt x="10" y="0"/>
                    </a:lnTo>
                    <a:lnTo>
                      <a:pt x="0" y="11"/>
                    </a:lnTo>
                    <a:lnTo>
                      <a:pt x="10" y="19"/>
                    </a:lnTo>
                    <a:lnTo>
                      <a:pt x="21" y="9"/>
                    </a:lnTo>
                    <a:close/>
                  </a:path>
                </a:pathLst>
              </a:custGeom>
              <a:solidFill>
                <a:srgbClr val="000000"/>
              </a:solidFill>
              <a:ln w="9525">
                <a:noFill/>
                <a:round/>
                <a:headEnd/>
                <a:tailEnd/>
              </a:ln>
            </p:spPr>
            <p:txBody>
              <a:bodyPr/>
              <a:lstStyle/>
              <a:p>
                <a:endParaRPr lang="en-US"/>
              </a:p>
            </p:txBody>
          </p:sp>
          <p:sp>
            <p:nvSpPr>
              <p:cNvPr id="41029" name="Freeform 69"/>
              <p:cNvSpPr>
                <a:spLocks/>
              </p:cNvSpPr>
              <p:nvPr/>
            </p:nvSpPr>
            <p:spPr bwMode="auto">
              <a:xfrm>
                <a:off x="1004" y="989"/>
                <a:ext cx="10" cy="10"/>
              </a:xfrm>
              <a:custGeom>
                <a:avLst/>
                <a:gdLst/>
                <a:ahLst/>
                <a:cxnLst>
                  <a:cxn ang="0">
                    <a:pos x="19" y="9"/>
                  </a:cxn>
                  <a:cxn ang="0">
                    <a:pos x="9" y="0"/>
                  </a:cxn>
                  <a:cxn ang="0">
                    <a:pos x="0" y="11"/>
                  </a:cxn>
                  <a:cxn ang="0">
                    <a:pos x="11" y="19"/>
                  </a:cxn>
                  <a:cxn ang="0">
                    <a:pos x="19" y="9"/>
                  </a:cxn>
                </a:cxnLst>
                <a:rect l="0" t="0" r="r" b="b"/>
                <a:pathLst>
                  <a:path w="19" h="19">
                    <a:moveTo>
                      <a:pt x="19" y="9"/>
                    </a:moveTo>
                    <a:lnTo>
                      <a:pt x="9" y="0"/>
                    </a:lnTo>
                    <a:lnTo>
                      <a:pt x="0" y="11"/>
                    </a:lnTo>
                    <a:lnTo>
                      <a:pt x="11" y="19"/>
                    </a:lnTo>
                    <a:lnTo>
                      <a:pt x="19" y="9"/>
                    </a:lnTo>
                    <a:close/>
                  </a:path>
                </a:pathLst>
              </a:custGeom>
              <a:solidFill>
                <a:srgbClr val="000000"/>
              </a:solidFill>
              <a:ln w="9525">
                <a:noFill/>
                <a:round/>
                <a:headEnd/>
                <a:tailEnd/>
              </a:ln>
            </p:spPr>
            <p:txBody>
              <a:bodyPr/>
              <a:lstStyle/>
              <a:p>
                <a:endParaRPr lang="en-US"/>
              </a:p>
            </p:txBody>
          </p:sp>
          <p:sp>
            <p:nvSpPr>
              <p:cNvPr id="41030" name="Freeform 70"/>
              <p:cNvSpPr>
                <a:spLocks/>
              </p:cNvSpPr>
              <p:nvPr/>
            </p:nvSpPr>
            <p:spPr bwMode="auto">
              <a:xfrm>
                <a:off x="994" y="999"/>
                <a:ext cx="10" cy="10"/>
              </a:xfrm>
              <a:custGeom>
                <a:avLst/>
                <a:gdLst/>
                <a:ahLst/>
                <a:cxnLst>
                  <a:cxn ang="0">
                    <a:pos x="19" y="11"/>
                  </a:cxn>
                  <a:cxn ang="0">
                    <a:pos x="9" y="2"/>
                  </a:cxn>
                  <a:cxn ang="0">
                    <a:pos x="9" y="0"/>
                  </a:cxn>
                  <a:cxn ang="0">
                    <a:pos x="0" y="12"/>
                  </a:cxn>
                  <a:cxn ang="0">
                    <a:pos x="10" y="21"/>
                  </a:cxn>
                  <a:cxn ang="0">
                    <a:pos x="19" y="11"/>
                  </a:cxn>
                </a:cxnLst>
                <a:rect l="0" t="0" r="r" b="b"/>
                <a:pathLst>
                  <a:path w="19" h="21">
                    <a:moveTo>
                      <a:pt x="19" y="11"/>
                    </a:moveTo>
                    <a:lnTo>
                      <a:pt x="9" y="2"/>
                    </a:lnTo>
                    <a:lnTo>
                      <a:pt x="9" y="0"/>
                    </a:lnTo>
                    <a:lnTo>
                      <a:pt x="0" y="12"/>
                    </a:lnTo>
                    <a:lnTo>
                      <a:pt x="10" y="21"/>
                    </a:lnTo>
                    <a:lnTo>
                      <a:pt x="19" y="11"/>
                    </a:lnTo>
                    <a:close/>
                  </a:path>
                </a:pathLst>
              </a:custGeom>
              <a:solidFill>
                <a:srgbClr val="000000"/>
              </a:solidFill>
              <a:ln w="9525">
                <a:noFill/>
                <a:round/>
                <a:headEnd/>
                <a:tailEnd/>
              </a:ln>
            </p:spPr>
            <p:txBody>
              <a:bodyPr/>
              <a:lstStyle/>
              <a:p>
                <a:endParaRPr lang="en-US"/>
              </a:p>
            </p:txBody>
          </p:sp>
          <p:sp>
            <p:nvSpPr>
              <p:cNvPr id="41031" name="Freeform 71"/>
              <p:cNvSpPr>
                <a:spLocks/>
              </p:cNvSpPr>
              <p:nvPr/>
            </p:nvSpPr>
            <p:spPr bwMode="auto">
              <a:xfrm>
                <a:off x="986" y="1010"/>
                <a:ext cx="9" cy="10"/>
              </a:xfrm>
              <a:custGeom>
                <a:avLst/>
                <a:gdLst/>
                <a:ahLst/>
                <a:cxnLst>
                  <a:cxn ang="0">
                    <a:pos x="20" y="9"/>
                  </a:cxn>
                  <a:cxn ang="0">
                    <a:pos x="9" y="0"/>
                  </a:cxn>
                  <a:cxn ang="0">
                    <a:pos x="0" y="10"/>
                  </a:cxn>
                  <a:cxn ang="0">
                    <a:pos x="11" y="19"/>
                  </a:cxn>
                  <a:cxn ang="0">
                    <a:pos x="20" y="9"/>
                  </a:cxn>
                </a:cxnLst>
                <a:rect l="0" t="0" r="r" b="b"/>
                <a:pathLst>
                  <a:path w="20" h="19">
                    <a:moveTo>
                      <a:pt x="20" y="9"/>
                    </a:moveTo>
                    <a:lnTo>
                      <a:pt x="9" y="0"/>
                    </a:lnTo>
                    <a:lnTo>
                      <a:pt x="0" y="10"/>
                    </a:lnTo>
                    <a:lnTo>
                      <a:pt x="11" y="19"/>
                    </a:lnTo>
                    <a:lnTo>
                      <a:pt x="20" y="9"/>
                    </a:lnTo>
                    <a:close/>
                  </a:path>
                </a:pathLst>
              </a:custGeom>
              <a:solidFill>
                <a:srgbClr val="000000"/>
              </a:solidFill>
              <a:ln w="9525">
                <a:noFill/>
                <a:round/>
                <a:headEnd/>
                <a:tailEnd/>
              </a:ln>
            </p:spPr>
            <p:txBody>
              <a:bodyPr/>
              <a:lstStyle/>
              <a:p>
                <a:endParaRPr lang="en-US"/>
              </a:p>
            </p:txBody>
          </p:sp>
          <p:sp>
            <p:nvSpPr>
              <p:cNvPr id="41032" name="Freeform 72"/>
              <p:cNvSpPr>
                <a:spLocks/>
              </p:cNvSpPr>
              <p:nvPr/>
            </p:nvSpPr>
            <p:spPr bwMode="auto">
              <a:xfrm>
                <a:off x="977" y="1020"/>
                <a:ext cx="10" cy="10"/>
              </a:xfrm>
              <a:custGeom>
                <a:avLst/>
                <a:gdLst/>
                <a:ahLst/>
                <a:cxnLst>
                  <a:cxn ang="0">
                    <a:pos x="19" y="9"/>
                  </a:cxn>
                  <a:cxn ang="0">
                    <a:pos x="9" y="0"/>
                  </a:cxn>
                  <a:cxn ang="0">
                    <a:pos x="0" y="10"/>
                  </a:cxn>
                  <a:cxn ang="0">
                    <a:pos x="10" y="19"/>
                  </a:cxn>
                  <a:cxn ang="0">
                    <a:pos x="19" y="9"/>
                  </a:cxn>
                </a:cxnLst>
                <a:rect l="0" t="0" r="r" b="b"/>
                <a:pathLst>
                  <a:path w="19" h="19">
                    <a:moveTo>
                      <a:pt x="19" y="9"/>
                    </a:moveTo>
                    <a:lnTo>
                      <a:pt x="9" y="0"/>
                    </a:lnTo>
                    <a:lnTo>
                      <a:pt x="0" y="10"/>
                    </a:lnTo>
                    <a:lnTo>
                      <a:pt x="10" y="19"/>
                    </a:lnTo>
                    <a:lnTo>
                      <a:pt x="19" y="9"/>
                    </a:lnTo>
                    <a:close/>
                  </a:path>
                </a:pathLst>
              </a:custGeom>
              <a:solidFill>
                <a:srgbClr val="000000"/>
              </a:solidFill>
              <a:ln w="9525">
                <a:noFill/>
                <a:round/>
                <a:headEnd/>
                <a:tailEnd/>
              </a:ln>
            </p:spPr>
            <p:txBody>
              <a:bodyPr/>
              <a:lstStyle/>
              <a:p>
                <a:endParaRPr lang="en-US"/>
              </a:p>
            </p:txBody>
          </p:sp>
          <p:sp>
            <p:nvSpPr>
              <p:cNvPr id="41033" name="Freeform 73"/>
              <p:cNvSpPr>
                <a:spLocks/>
              </p:cNvSpPr>
              <p:nvPr/>
            </p:nvSpPr>
            <p:spPr bwMode="auto">
              <a:xfrm>
                <a:off x="968" y="1032"/>
                <a:ext cx="10" cy="9"/>
              </a:xfrm>
              <a:custGeom>
                <a:avLst/>
                <a:gdLst/>
                <a:ahLst/>
                <a:cxnLst>
                  <a:cxn ang="0">
                    <a:pos x="20" y="8"/>
                  </a:cxn>
                  <a:cxn ang="0">
                    <a:pos x="9" y="0"/>
                  </a:cxn>
                  <a:cxn ang="0">
                    <a:pos x="0" y="10"/>
                  </a:cxn>
                  <a:cxn ang="0">
                    <a:pos x="11" y="19"/>
                  </a:cxn>
                  <a:cxn ang="0">
                    <a:pos x="20" y="8"/>
                  </a:cxn>
                </a:cxnLst>
                <a:rect l="0" t="0" r="r" b="b"/>
                <a:pathLst>
                  <a:path w="20" h="19">
                    <a:moveTo>
                      <a:pt x="20" y="8"/>
                    </a:moveTo>
                    <a:lnTo>
                      <a:pt x="9" y="0"/>
                    </a:lnTo>
                    <a:lnTo>
                      <a:pt x="0" y="10"/>
                    </a:lnTo>
                    <a:lnTo>
                      <a:pt x="11" y="19"/>
                    </a:lnTo>
                    <a:lnTo>
                      <a:pt x="20" y="8"/>
                    </a:lnTo>
                    <a:close/>
                  </a:path>
                </a:pathLst>
              </a:custGeom>
              <a:solidFill>
                <a:srgbClr val="000000"/>
              </a:solidFill>
              <a:ln w="9525">
                <a:noFill/>
                <a:round/>
                <a:headEnd/>
                <a:tailEnd/>
              </a:ln>
            </p:spPr>
            <p:txBody>
              <a:bodyPr/>
              <a:lstStyle/>
              <a:p>
                <a:endParaRPr lang="en-US"/>
              </a:p>
            </p:txBody>
          </p:sp>
          <p:sp>
            <p:nvSpPr>
              <p:cNvPr id="41034" name="Freeform 74"/>
              <p:cNvSpPr>
                <a:spLocks/>
              </p:cNvSpPr>
              <p:nvPr/>
            </p:nvSpPr>
            <p:spPr bwMode="auto">
              <a:xfrm>
                <a:off x="959" y="1042"/>
                <a:ext cx="10" cy="11"/>
              </a:xfrm>
              <a:custGeom>
                <a:avLst/>
                <a:gdLst/>
                <a:ahLst/>
                <a:cxnLst>
                  <a:cxn ang="0">
                    <a:pos x="19" y="8"/>
                  </a:cxn>
                  <a:cxn ang="0">
                    <a:pos x="9" y="0"/>
                  </a:cxn>
                  <a:cxn ang="0">
                    <a:pos x="0" y="12"/>
                  </a:cxn>
                  <a:cxn ang="0">
                    <a:pos x="10" y="20"/>
                  </a:cxn>
                  <a:cxn ang="0">
                    <a:pos x="19" y="8"/>
                  </a:cxn>
                </a:cxnLst>
                <a:rect l="0" t="0" r="r" b="b"/>
                <a:pathLst>
                  <a:path w="19" h="20">
                    <a:moveTo>
                      <a:pt x="19" y="8"/>
                    </a:moveTo>
                    <a:lnTo>
                      <a:pt x="9" y="0"/>
                    </a:lnTo>
                    <a:lnTo>
                      <a:pt x="0" y="12"/>
                    </a:lnTo>
                    <a:lnTo>
                      <a:pt x="10" y="20"/>
                    </a:lnTo>
                    <a:lnTo>
                      <a:pt x="19" y="8"/>
                    </a:lnTo>
                    <a:close/>
                  </a:path>
                </a:pathLst>
              </a:custGeom>
              <a:solidFill>
                <a:srgbClr val="000000"/>
              </a:solidFill>
              <a:ln w="9525">
                <a:noFill/>
                <a:round/>
                <a:headEnd/>
                <a:tailEnd/>
              </a:ln>
            </p:spPr>
            <p:txBody>
              <a:bodyPr/>
              <a:lstStyle/>
              <a:p>
                <a:endParaRPr lang="en-US"/>
              </a:p>
            </p:txBody>
          </p:sp>
          <p:sp>
            <p:nvSpPr>
              <p:cNvPr id="41035" name="Freeform 75"/>
              <p:cNvSpPr>
                <a:spLocks/>
              </p:cNvSpPr>
              <p:nvPr/>
            </p:nvSpPr>
            <p:spPr bwMode="auto">
              <a:xfrm>
                <a:off x="952" y="1054"/>
                <a:ext cx="9" cy="9"/>
              </a:xfrm>
              <a:custGeom>
                <a:avLst/>
                <a:gdLst/>
                <a:ahLst/>
                <a:cxnLst>
                  <a:cxn ang="0">
                    <a:pos x="19" y="9"/>
                  </a:cxn>
                  <a:cxn ang="0">
                    <a:pos x="9" y="0"/>
                  </a:cxn>
                  <a:cxn ang="0">
                    <a:pos x="5" y="4"/>
                  </a:cxn>
                  <a:cxn ang="0">
                    <a:pos x="0" y="12"/>
                  </a:cxn>
                  <a:cxn ang="0">
                    <a:pos x="11" y="19"/>
                  </a:cxn>
                  <a:cxn ang="0">
                    <a:pos x="16" y="14"/>
                  </a:cxn>
                  <a:cxn ang="0">
                    <a:pos x="19" y="9"/>
                  </a:cxn>
                </a:cxnLst>
                <a:rect l="0" t="0" r="r" b="b"/>
                <a:pathLst>
                  <a:path w="19" h="19">
                    <a:moveTo>
                      <a:pt x="19" y="9"/>
                    </a:moveTo>
                    <a:lnTo>
                      <a:pt x="9" y="0"/>
                    </a:lnTo>
                    <a:lnTo>
                      <a:pt x="5" y="4"/>
                    </a:lnTo>
                    <a:lnTo>
                      <a:pt x="0" y="12"/>
                    </a:lnTo>
                    <a:lnTo>
                      <a:pt x="11" y="19"/>
                    </a:lnTo>
                    <a:lnTo>
                      <a:pt x="16" y="14"/>
                    </a:lnTo>
                    <a:lnTo>
                      <a:pt x="19" y="9"/>
                    </a:lnTo>
                    <a:close/>
                  </a:path>
                </a:pathLst>
              </a:custGeom>
              <a:solidFill>
                <a:srgbClr val="000000"/>
              </a:solidFill>
              <a:ln w="9525">
                <a:noFill/>
                <a:round/>
                <a:headEnd/>
                <a:tailEnd/>
              </a:ln>
            </p:spPr>
            <p:txBody>
              <a:bodyPr/>
              <a:lstStyle/>
              <a:p>
                <a:endParaRPr lang="en-US"/>
              </a:p>
            </p:txBody>
          </p:sp>
          <p:sp>
            <p:nvSpPr>
              <p:cNvPr id="41036" name="Freeform 76"/>
              <p:cNvSpPr>
                <a:spLocks/>
              </p:cNvSpPr>
              <p:nvPr/>
            </p:nvSpPr>
            <p:spPr bwMode="auto">
              <a:xfrm>
                <a:off x="944" y="1066"/>
                <a:ext cx="8" cy="9"/>
              </a:xfrm>
              <a:custGeom>
                <a:avLst/>
                <a:gdLst/>
                <a:ahLst/>
                <a:cxnLst>
                  <a:cxn ang="0">
                    <a:pos x="18" y="7"/>
                  </a:cxn>
                  <a:cxn ang="0">
                    <a:pos x="7" y="0"/>
                  </a:cxn>
                  <a:cxn ang="0">
                    <a:pos x="0" y="12"/>
                  </a:cxn>
                  <a:cxn ang="0">
                    <a:pos x="11" y="19"/>
                  </a:cxn>
                  <a:cxn ang="0">
                    <a:pos x="18" y="7"/>
                  </a:cxn>
                </a:cxnLst>
                <a:rect l="0" t="0" r="r" b="b"/>
                <a:pathLst>
                  <a:path w="18" h="19">
                    <a:moveTo>
                      <a:pt x="18" y="7"/>
                    </a:moveTo>
                    <a:lnTo>
                      <a:pt x="7" y="0"/>
                    </a:lnTo>
                    <a:lnTo>
                      <a:pt x="0" y="12"/>
                    </a:lnTo>
                    <a:lnTo>
                      <a:pt x="11" y="19"/>
                    </a:lnTo>
                    <a:lnTo>
                      <a:pt x="18" y="7"/>
                    </a:lnTo>
                    <a:close/>
                  </a:path>
                </a:pathLst>
              </a:custGeom>
              <a:solidFill>
                <a:srgbClr val="000000"/>
              </a:solidFill>
              <a:ln w="9525">
                <a:noFill/>
                <a:round/>
                <a:headEnd/>
                <a:tailEnd/>
              </a:ln>
            </p:spPr>
            <p:txBody>
              <a:bodyPr/>
              <a:lstStyle/>
              <a:p>
                <a:endParaRPr lang="en-US"/>
              </a:p>
            </p:txBody>
          </p:sp>
          <p:sp>
            <p:nvSpPr>
              <p:cNvPr id="41037" name="Freeform 77"/>
              <p:cNvSpPr>
                <a:spLocks/>
              </p:cNvSpPr>
              <p:nvPr/>
            </p:nvSpPr>
            <p:spPr bwMode="auto">
              <a:xfrm>
                <a:off x="936" y="1077"/>
                <a:ext cx="9" cy="10"/>
              </a:xfrm>
              <a:custGeom>
                <a:avLst/>
                <a:gdLst/>
                <a:ahLst/>
                <a:cxnLst>
                  <a:cxn ang="0">
                    <a:pos x="17" y="7"/>
                  </a:cxn>
                  <a:cxn ang="0">
                    <a:pos x="7" y="0"/>
                  </a:cxn>
                  <a:cxn ang="0">
                    <a:pos x="0" y="13"/>
                  </a:cxn>
                  <a:cxn ang="0">
                    <a:pos x="10" y="20"/>
                  </a:cxn>
                  <a:cxn ang="0">
                    <a:pos x="17" y="7"/>
                  </a:cxn>
                </a:cxnLst>
                <a:rect l="0" t="0" r="r" b="b"/>
                <a:pathLst>
                  <a:path w="17" h="20">
                    <a:moveTo>
                      <a:pt x="17" y="7"/>
                    </a:moveTo>
                    <a:lnTo>
                      <a:pt x="7" y="0"/>
                    </a:lnTo>
                    <a:lnTo>
                      <a:pt x="0" y="13"/>
                    </a:lnTo>
                    <a:lnTo>
                      <a:pt x="10" y="20"/>
                    </a:lnTo>
                    <a:lnTo>
                      <a:pt x="17" y="7"/>
                    </a:lnTo>
                    <a:close/>
                  </a:path>
                </a:pathLst>
              </a:custGeom>
              <a:solidFill>
                <a:srgbClr val="000000"/>
              </a:solidFill>
              <a:ln w="9525">
                <a:noFill/>
                <a:round/>
                <a:headEnd/>
                <a:tailEnd/>
              </a:ln>
            </p:spPr>
            <p:txBody>
              <a:bodyPr/>
              <a:lstStyle/>
              <a:p>
                <a:endParaRPr lang="en-US"/>
              </a:p>
            </p:txBody>
          </p:sp>
          <p:sp>
            <p:nvSpPr>
              <p:cNvPr id="41038" name="Freeform 78"/>
              <p:cNvSpPr>
                <a:spLocks/>
              </p:cNvSpPr>
              <p:nvPr/>
            </p:nvSpPr>
            <p:spPr bwMode="auto">
              <a:xfrm>
                <a:off x="928" y="1089"/>
                <a:ext cx="10" cy="9"/>
              </a:xfrm>
              <a:custGeom>
                <a:avLst/>
                <a:gdLst/>
                <a:ahLst/>
                <a:cxnLst>
                  <a:cxn ang="0">
                    <a:pos x="19" y="7"/>
                  </a:cxn>
                  <a:cxn ang="0">
                    <a:pos x="9" y="0"/>
                  </a:cxn>
                  <a:cxn ang="0">
                    <a:pos x="0" y="12"/>
                  </a:cxn>
                  <a:cxn ang="0">
                    <a:pos x="10" y="19"/>
                  </a:cxn>
                  <a:cxn ang="0">
                    <a:pos x="19" y="7"/>
                  </a:cxn>
                </a:cxnLst>
                <a:rect l="0" t="0" r="r" b="b"/>
                <a:pathLst>
                  <a:path w="19" h="19">
                    <a:moveTo>
                      <a:pt x="19" y="7"/>
                    </a:moveTo>
                    <a:lnTo>
                      <a:pt x="9" y="0"/>
                    </a:lnTo>
                    <a:lnTo>
                      <a:pt x="0" y="12"/>
                    </a:lnTo>
                    <a:lnTo>
                      <a:pt x="10" y="19"/>
                    </a:lnTo>
                    <a:lnTo>
                      <a:pt x="19" y="7"/>
                    </a:lnTo>
                    <a:close/>
                  </a:path>
                </a:pathLst>
              </a:custGeom>
              <a:solidFill>
                <a:srgbClr val="000000"/>
              </a:solidFill>
              <a:ln w="9525">
                <a:noFill/>
                <a:round/>
                <a:headEnd/>
                <a:tailEnd/>
              </a:ln>
            </p:spPr>
            <p:txBody>
              <a:bodyPr/>
              <a:lstStyle/>
              <a:p>
                <a:endParaRPr lang="en-US"/>
              </a:p>
            </p:txBody>
          </p:sp>
          <p:sp>
            <p:nvSpPr>
              <p:cNvPr id="41039" name="Freeform 79"/>
              <p:cNvSpPr>
                <a:spLocks/>
              </p:cNvSpPr>
              <p:nvPr/>
            </p:nvSpPr>
            <p:spPr bwMode="auto">
              <a:xfrm>
                <a:off x="921" y="1101"/>
                <a:ext cx="9" cy="9"/>
              </a:xfrm>
              <a:custGeom>
                <a:avLst/>
                <a:gdLst/>
                <a:ahLst/>
                <a:cxnLst>
                  <a:cxn ang="0">
                    <a:pos x="17" y="7"/>
                  </a:cxn>
                  <a:cxn ang="0">
                    <a:pos x="7" y="0"/>
                  </a:cxn>
                  <a:cxn ang="0">
                    <a:pos x="0" y="13"/>
                  </a:cxn>
                  <a:cxn ang="0">
                    <a:pos x="10" y="20"/>
                  </a:cxn>
                  <a:cxn ang="0">
                    <a:pos x="17" y="7"/>
                  </a:cxn>
                </a:cxnLst>
                <a:rect l="0" t="0" r="r" b="b"/>
                <a:pathLst>
                  <a:path w="17" h="20">
                    <a:moveTo>
                      <a:pt x="17" y="7"/>
                    </a:moveTo>
                    <a:lnTo>
                      <a:pt x="7" y="0"/>
                    </a:lnTo>
                    <a:lnTo>
                      <a:pt x="0" y="13"/>
                    </a:lnTo>
                    <a:lnTo>
                      <a:pt x="10" y="20"/>
                    </a:lnTo>
                    <a:lnTo>
                      <a:pt x="17" y="7"/>
                    </a:lnTo>
                    <a:close/>
                  </a:path>
                </a:pathLst>
              </a:custGeom>
              <a:solidFill>
                <a:srgbClr val="000000"/>
              </a:solidFill>
              <a:ln w="9525">
                <a:noFill/>
                <a:round/>
                <a:headEnd/>
                <a:tailEnd/>
              </a:ln>
            </p:spPr>
            <p:txBody>
              <a:bodyPr/>
              <a:lstStyle/>
              <a:p>
                <a:endParaRPr lang="en-US"/>
              </a:p>
            </p:txBody>
          </p:sp>
          <p:sp>
            <p:nvSpPr>
              <p:cNvPr id="41040" name="Freeform 80"/>
              <p:cNvSpPr>
                <a:spLocks/>
              </p:cNvSpPr>
              <p:nvPr/>
            </p:nvSpPr>
            <p:spPr bwMode="auto">
              <a:xfrm>
                <a:off x="914" y="1113"/>
                <a:ext cx="9" cy="9"/>
              </a:xfrm>
              <a:custGeom>
                <a:avLst/>
                <a:gdLst/>
                <a:ahLst/>
                <a:cxnLst>
                  <a:cxn ang="0">
                    <a:pos x="18" y="7"/>
                  </a:cxn>
                  <a:cxn ang="0">
                    <a:pos x="7" y="0"/>
                  </a:cxn>
                  <a:cxn ang="0">
                    <a:pos x="2" y="7"/>
                  </a:cxn>
                  <a:cxn ang="0">
                    <a:pos x="0" y="10"/>
                  </a:cxn>
                  <a:cxn ang="0">
                    <a:pos x="11" y="17"/>
                  </a:cxn>
                  <a:cxn ang="0">
                    <a:pos x="12" y="17"/>
                  </a:cxn>
                  <a:cxn ang="0">
                    <a:pos x="18" y="7"/>
                  </a:cxn>
                </a:cxnLst>
                <a:rect l="0" t="0" r="r" b="b"/>
                <a:pathLst>
                  <a:path w="18" h="17">
                    <a:moveTo>
                      <a:pt x="18" y="7"/>
                    </a:moveTo>
                    <a:lnTo>
                      <a:pt x="7" y="0"/>
                    </a:lnTo>
                    <a:lnTo>
                      <a:pt x="2" y="7"/>
                    </a:lnTo>
                    <a:lnTo>
                      <a:pt x="0" y="10"/>
                    </a:lnTo>
                    <a:lnTo>
                      <a:pt x="11" y="17"/>
                    </a:lnTo>
                    <a:lnTo>
                      <a:pt x="12" y="17"/>
                    </a:lnTo>
                    <a:lnTo>
                      <a:pt x="18" y="7"/>
                    </a:lnTo>
                    <a:close/>
                  </a:path>
                </a:pathLst>
              </a:custGeom>
              <a:solidFill>
                <a:srgbClr val="000000"/>
              </a:solidFill>
              <a:ln w="9525">
                <a:noFill/>
                <a:round/>
                <a:headEnd/>
                <a:tailEnd/>
              </a:ln>
            </p:spPr>
            <p:txBody>
              <a:bodyPr/>
              <a:lstStyle/>
              <a:p>
                <a:endParaRPr lang="en-US"/>
              </a:p>
            </p:txBody>
          </p:sp>
          <p:sp>
            <p:nvSpPr>
              <p:cNvPr id="41041" name="Freeform 81"/>
              <p:cNvSpPr>
                <a:spLocks/>
              </p:cNvSpPr>
              <p:nvPr/>
            </p:nvSpPr>
            <p:spPr bwMode="auto">
              <a:xfrm>
                <a:off x="907" y="1124"/>
                <a:ext cx="9" cy="10"/>
              </a:xfrm>
              <a:custGeom>
                <a:avLst/>
                <a:gdLst/>
                <a:ahLst/>
                <a:cxnLst>
                  <a:cxn ang="0">
                    <a:pos x="18" y="7"/>
                  </a:cxn>
                  <a:cxn ang="0">
                    <a:pos x="7" y="0"/>
                  </a:cxn>
                  <a:cxn ang="0">
                    <a:pos x="0" y="12"/>
                  </a:cxn>
                  <a:cxn ang="0">
                    <a:pos x="11" y="19"/>
                  </a:cxn>
                  <a:cxn ang="0">
                    <a:pos x="18" y="7"/>
                  </a:cxn>
                </a:cxnLst>
                <a:rect l="0" t="0" r="r" b="b"/>
                <a:pathLst>
                  <a:path w="18" h="19">
                    <a:moveTo>
                      <a:pt x="18" y="7"/>
                    </a:moveTo>
                    <a:lnTo>
                      <a:pt x="7" y="0"/>
                    </a:lnTo>
                    <a:lnTo>
                      <a:pt x="0" y="12"/>
                    </a:lnTo>
                    <a:lnTo>
                      <a:pt x="11" y="19"/>
                    </a:lnTo>
                    <a:lnTo>
                      <a:pt x="18" y="7"/>
                    </a:lnTo>
                    <a:close/>
                  </a:path>
                </a:pathLst>
              </a:custGeom>
              <a:solidFill>
                <a:srgbClr val="000000"/>
              </a:solidFill>
              <a:ln w="9525">
                <a:noFill/>
                <a:round/>
                <a:headEnd/>
                <a:tailEnd/>
              </a:ln>
            </p:spPr>
            <p:txBody>
              <a:bodyPr/>
              <a:lstStyle/>
              <a:p>
                <a:endParaRPr lang="en-US"/>
              </a:p>
            </p:txBody>
          </p:sp>
          <p:sp>
            <p:nvSpPr>
              <p:cNvPr id="41042" name="Freeform 82"/>
              <p:cNvSpPr>
                <a:spLocks/>
              </p:cNvSpPr>
              <p:nvPr/>
            </p:nvSpPr>
            <p:spPr bwMode="auto">
              <a:xfrm>
                <a:off x="900" y="1136"/>
                <a:ext cx="9" cy="10"/>
              </a:xfrm>
              <a:custGeom>
                <a:avLst/>
                <a:gdLst/>
                <a:ahLst/>
                <a:cxnLst>
                  <a:cxn ang="0">
                    <a:pos x="18" y="7"/>
                  </a:cxn>
                  <a:cxn ang="0">
                    <a:pos x="7" y="0"/>
                  </a:cxn>
                  <a:cxn ang="0">
                    <a:pos x="0" y="12"/>
                  </a:cxn>
                  <a:cxn ang="0">
                    <a:pos x="11" y="19"/>
                  </a:cxn>
                  <a:cxn ang="0">
                    <a:pos x="18" y="7"/>
                  </a:cxn>
                </a:cxnLst>
                <a:rect l="0" t="0" r="r" b="b"/>
                <a:pathLst>
                  <a:path w="18" h="19">
                    <a:moveTo>
                      <a:pt x="18" y="7"/>
                    </a:moveTo>
                    <a:lnTo>
                      <a:pt x="7" y="0"/>
                    </a:lnTo>
                    <a:lnTo>
                      <a:pt x="0" y="12"/>
                    </a:lnTo>
                    <a:lnTo>
                      <a:pt x="11" y="19"/>
                    </a:lnTo>
                    <a:lnTo>
                      <a:pt x="18" y="7"/>
                    </a:lnTo>
                    <a:close/>
                  </a:path>
                </a:pathLst>
              </a:custGeom>
              <a:solidFill>
                <a:srgbClr val="000000"/>
              </a:solidFill>
              <a:ln w="9525">
                <a:noFill/>
                <a:round/>
                <a:headEnd/>
                <a:tailEnd/>
              </a:ln>
            </p:spPr>
            <p:txBody>
              <a:bodyPr/>
              <a:lstStyle/>
              <a:p>
                <a:endParaRPr lang="en-US"/>
              </a:p>
            </p:txBody>
          </p:sp>
          <p:sp>
            <p:nvSpPr>
              <p:cNvPr id="41043" name="Freeform 83"/>
              <p:cNvSpPr>
                <a:spLocks/>
              </p:cNvSpPr>
              <p:nvPr/>
            </p:nvSpPr>
            <p:spPr bwMode="auto">
              <a:xfrm>
                <a:off x="893" y="1149"/>
                <a:ext cx="9" cy="9"/>
              </a:xfrm>
              <a:custGeom>
                <a:avLst/>
                <a:gdLst/>
                <a:ahLst/>
                <a:cxnLst>
                  <a:cxn ang="0">
                    <a:pos x="18" y="7"/>
                  </a:cxn>
                  <a:cxn ang="0">
                    <a:pos x="7" y="0"/>
                  </a:cxn>
                  <a:cxn ang="0">
                    <a:pos x="7" y="0"/>
                  </a:cxn>
                  <a:cxn ang="0">
                    <a:pos x="0" y="14"/>
                  </a:cxn>
                  <a:cxn ang="0">
                    <a:pos x="11" y="20"/>
                  </a:cxn>
                  <a:cxn ang="0">
                    <a:pos x="18" y="11"/>
                  </a:cxn>
                  <a:cxn ang="0">
                    <a:pos x="18" y="7"/>
                  </a:cxn>
                </a:cxnLst>
                <a:rect l="0" t="0" r="r" b="b"/>
                <a:pathLst>
                  <a:path w="18" h="20">
                    <a:moveTo>
                      <a:pt x="18" y="7"/>
                    </a:moveTo>
                    <a:lnTo>
                      <a:pt x="7" y="0"/>
                    </a:lnTo>
                    <a:lnTo>
                      <a:pt x="7" y="0"/>
                    </a:lnTo>
                    <a:lnTo>
                      <a:pt x="0" y="14"/>
                    </a:lnTo>
                    <a:lnTo>
                      <a:pt x="11" y="20"/>
                    </a:lnTo>
                    <a:lnTo>
                      <a:pt x="18" y="11"/>
                    </a:lnTo>
                    <a:lnTo>
                      <a:pt x="18" y="7"/>
                    </a:lnTo>
                    <a:close/>
                  </a:path>
                </a:pathLst>
              </a:custGeom>
              <a:solidFill>
                <a:srgbClr val="000000"/>
              </a:solidFill>
              <a:ln w="9525">
                <a:noFill/>
                <a:round/>
                <a:headEnd/>
                <a:tailEnd/>
              </a:ln>
            </p:spPr>
            <p:txBody>
              <a:bodyPr/>
              <a:lstStyle/>
              <a:p>
                <a:endParaRPr lang="en-US"/>
              </a:p>
            </p:txBody>
          </p:sp>
          <p:sp>
            <p:nvSpPr>
              <p:cNvPr id="41044" name="Freeform 84"/>
              <p:cNvSpPr>
                <a:spLocks/>
              </p:cNvSpPr>
              <p:nvPr/>
            </p:nvSpPr>
            <p:spPr bwMode="auto">
              <a:xfrm>
                <a:off x="887" y="1162"/>
                <a:ext cx="9" cy="9"/>
              </a:xfrm>
              <a:custGeom>
                <a:avLst/>
                <a:gdLst/>
                <a:ahLst/>
                <a:cxnLst>
                  <a:cxn ang="0">
                    <a:pos x="17" y="5"/>
                  </a:cxn>
                  <a:cxn ang="0">
                    <a:pos x="7" y="0"/>
                  </a:cxn>
                  <a:cxn ang="0">
                    <a:pos x="0" y="12"/>
                  </a:cxn>
                  <a:cxn ang="0">
                    <a:pos x="10" y="17"/>
                  </a:cxn>
                  <a:cxn ang="0">
                    <a:pos x="17" y="5"/>
                  </a:cxn>
                </a:cxnLst>
                <a:rect l="0" t="0" r="r" b="b"/>
                <a:pathLst>
                  <a:path w="17" h="17">
                    <a:moveTo>
                      <a:pt x="17" y="5"/>
                    </a:moveTo>
                    <a:lnTo>
                      <a:pt x="7" y="0"/>
                    </a:lnTo>
                    <a:lnTo>
                      <a:pt x="0" y="12"/>
                    </a:lnTo>
                    <a:lnTo>
                      <a:pt x="10" y="17"/>
                    </a:lnTo>
                    <a:lnTo>
                      <a:pt x="17" y="5"/>
                    </a:lnTo>
                    <a:close/>
                  </a:path>
                </a:pathLst>
              </a:custGeom>
              <a:solidFill>
                <a:srgbClr val="000000"/>
              </a:solidFill>
              <a:ln w="9525">
                <a:noFill/>
                <a:round/>
                <a:headEnd/>
                <a:tailEnd/>
              </a:ln>
            </p:spPr>
            <p:txBody>
              <a:bodyPr/>
              <a:lstStyle/>
              <a:p>
                <a:endParaRPr lang="en-US"/>
              </a:p>
            </p:txBody>
          </p:sp>
          <p:sp>
            <p:nvSpPr>
              <p:cNvPr id="41045" name="Freeform 85"/>
              <p:cNvSpPr>
                <a:spLocks/>
              </p:cNvSpPr>
              <p:nvPr/>
            </p:nvSpPr>
            <p:spPr bwMode="auto">
              <a:xfrm>
                <a:off x="881" y="1174"/>
                <a:ext cx="8" cy="9"/>
              </a:xfrm>
              <a:custGeom>
                <a:avLst/>
                <a:gdLst/>
                <a:ahLst/>
                <a:cxnLst>
                  <a:cxn ang="0">
                    <a:pos x="15" y="5"/>
                  </a:cxn>
                  <a:cxn ang="0">
                    <a:pos x="5" y="0"/>
                  </a:cxn>
                  <a:cxn ang="0">
                    <a:pos x="0" y="12"/>
                  </a:cxn>
                  <a:cxn ang="0">
                    <a:pos x="10" y="17"/>
                  </a:cxn>
                  <a:cxn ang="0">
                    <a:pos x="15" y="5"/>
                  </a:cxn>
                </a:cxnLst>
                <a:rect l="0" t="0" r="r" b="b"/>
                <a:pathLst>
                  <a:path w="15" h="17">
                    <a:moveTo>
                      <a:pt x="15" y="5"/>
                    </a:moveTo>
                    <a:lnTo>
                      <a:pt x="5" y="0"/>
                    </a:lnTo>
                    <a:lnTo>
                      <a:pt x="0" y="12"/>
                    </a:lnTo>
                    <a:lnTo>
                      <a:pt x="10" y="17"/>
                    </a:lnTo>
                    <a:lnTo>
                      <a:pt x="15" y="5"/>
                    </a:lnTo>
                    <a:close/>
                  </a:path>
                </a:pathLst>
              </a:custGeom>
              <a:solidFill>
                <a:srgbClr val="000000"/>
              </a:solidFill>
              <a:ln w="9525">
                <a:noFill/>
                <a:round/>
                <a:headEnd/>
                <a:tailEnd/>
              </a:ln>
            </p:spPr>
            <p:txBody>
              <a:bodyPr/>
              <a:lstStyle/>
              <a:p>
                <a:endParaRPr lang="en-US"/>
              </a:p>
            </p:txBody>
          </p:sp>
          <p:sp>
            <p:nvSpPr>
              <p:cNvPr id="41046" name="Freeform 86"/>
              <p:cNvSpPr>
                <a:spLocks/>
              </p:cNvSpPr>
              <p:nvPr/>
            </p:nvSpPr>
            <p:spPr bwMode="auto">
              <a:xfrm>
                <a:off x="875" y="1187"/>
                <a:ext cx="8" cy="9"/>
              </a:xfrm>
              <a:custGeom>
                <a:avLst/>
                <a:gdLst/>
                <a:ahLst/>
                <a:cxnLst>
                  <a:cxn ang="0">
                    <a:pos x="18" y="5"/>
                  </a:cxn>
                  <a:cxn ang="0">
                    <a:pos x="6" y="0"/>
                  </a:cxn>
                  <a:cxn ang="0">
                    <a:pos x="0" y="12"/>
                  </a:cxn>
                  <a:cxn ang="0">
                    <a:pos x="13" y="18"/>
                  </a:cxn>
                  <a:cxn ang="0">
                    <a:pos x="18" y="5"/>
                  </a:cxn>
                </a:cxnLst>
                <a:rect l="0" t="0" r="r" b="b"/>
                <a:pathLst>
                  <a:path w="18" h="18">
                    <a:moveTo>
                      <a:pt x="18" y="5"/>
                    </a:moveTo>
                    <a:lnTo>
                      <a:pt x="6" y="0"/>
                    </a:lnTo>
                    <a:lnTo>
                      <a:pt x="0" y="12"/>
                    </a:lnTo>
                    <a:lnTo>
                      <a:pt x="13" y="18"/>
                    </a:lnTo>
                    <a:lnTo>
                      <a:pt x="18" y="5"/>
                    </a:lnTo>
                    <a:close/>
                  </a:path>
                </a:pathLst>
              </a:custGeom>
              <a:solidFill>
                <a:srgbClr val="000000"/>
              </a:solidFill>
              <a:ln w="9525">
                <a:noFill/>
                <a:round/>
                <a:headEnd/>
                <a:tailEnd/>
              </a:ln>
            </p:spPr>
            <p:txBody>
              <a:bodyPr/>
              <a:lstStyle/>
              <a:p>
                <a:endParaRPr lang="en-US"/>
              </a:p>
            </p:txBody>
          </p:sp>
          <p:sp>
            <p:nvSpPr>
              <p:cNvPr id="41047" name="Freeform 87"/>
              <p:cNvSpPr>
                <a:spLocks/>
              </p:cNvSpPr>
              <p:nvPr/>
            </p:nvSpPr>
            <p:spPr bwMode="auto">
              <a:xfrm>
                <a:off x="869" y="1199"/>
                <a:ext cx="8" cy="10"/>
              </a:xfrm>
              <a:custGeom>
                <a:avLst/>
                <a:gdLst/>
                <a:ahLst/>
                <a:cxnLst>
                  <a:cxn ang="0">
                    <a:pos x="18" y="5"/>
                  </a:cxn>
                  <a:cxn ang="0">
                    <a:pos x="5" y="0"/>
                  </a:cxn>
                  <a:cxn ang="0">
                    <a:pos x="0" y="14"/>
                  </a:cxn>
                  <a:cxn ang="0">
                    <a:pos x="12" y="19"/>
                  </a:cxn>
                  <a:cxn ang="0">
                    <a:pos x="18" y="5"/>
                  </a:cxn>
                </a:cxnLst>
                <a:rect l="0" t="0" r="r" b="b"/>
                <a:pathLst>
                  <a:path w="18" h="19">
                    <a:moveTo>
                      <a:pt x="18" y="5"/>
                    </a:moveTo>
                    <a:lnTo>
                      <a:pt x="5" y="0"/>
                    </a:lnTo>
                    <a:lnTo>
                      <a:pt x="0" y="14"/>
                    </a:lnTo>
                    <a:lnTo>
                      <a:pt x="12" y="19"/>
                    </a:lnTo>
                    <a:lnTo>
                      <a:pt x="18" y="5"/>
                    </a:lnTo>
                    <a:close/>
                  </a:path>
                </a:pathLst>
              </a:custGeom>
              <a:solidFill>
                <a:srgbClr val="000000"/>
              </a:solidFill>
              <a:ln w="9525">
                <a:noFill/>
                <a:round/>
                <a:headEnd/>
                <a:tailEnd/>
              </a:ln>
            </p:spPr>
            <p:txBody>
              <a:bodyPr/>
              <a:lstStyle/>
              <a:p>
                <a:endParaRPr lang="en-US"/>
              </a:p>
            </p:txBody>
          </p:sp>
          <p:sp>
            <p:nvSpPr>
              <p:cNvPr id="41048" name="Freeform 88"/>
              <p:cNvSpPr>
                <a:spLocks/>
              </p:cNvSpPr>
              <p:nvPr/>
            </p:nvSpPr>
            <p:spPr bwMode="auto">
              <a:xfrm>
                <a:off x="862" y="1212"/>
                <a:ext cx="10" cy="10"/>
              </a:xfrm>
              <a:custGeom>
                <a:avLst/>
                <a:gdLst/>
                <a:ahLst/>
                <a:cxnLst>
                  <a:cxn ang="0">
                    <a:pos x="19" y="5"/>
                  </a:cxn>
                  <a:cxn ang="0">
                    <a:pos x="7" y="0"/>
                  </a:cxn>
                  <a:cxn ang="0">
                    <a:pos x="2" y="9"/>
                  </a:cxn>
                  <a:cxn ang="0">
                    <a:pos x="0" y="14"/>
                  </a:cxn>
                  <a:cxn ang="0">
                    <a:pos x="0" y="12"/>
                  </a:cxn>
                  <a:cxn ang="0">
                    <a:pos x="12" y="17"/>
                  </a:cxn>
                  <a:cxn ang="0">
                    <a:pos x="14" y="14"/>
                  </a:cxn>
                  <a:cxn ang="0">
                    <a:pos x="7" y="14"/>
                  </a:cxn>
                  <a:cxn ang="0">
                    <a:pos x="12" y="19"/>
                  </a:cxn>
                  <a:cxn ang="0">
                    <a:pos x="19" y="5"/>
                  </a:cxn>
                </a:cxnLst>
                <a:rect l="0" t="0" r="r" b="b"/>
                <a:pathLst>
                  <a:path w="19" h="19">
                    <a:moveTo>
                      <a:pt x="19" y="5"/>
                    </a:moveTo>
                    <a:lnTo>
                      <a:pt x="7" y="0"/>
                    </a:lnTo>
                    <a:lnTo>
                      <a:pt x="2" y="9"/>
                    </a:lnTo>
                    <a:lnTo>
                      <a:pt x="0" y="14"/>
                    </a:lnTo>
                    <a:lnTo>
                      <a:pt x="0" y="12"/>
                    </a:lnTo>
                    <a:lnTo>
                      <a:pt x="12" y="17"/>
                    </a:lnTo>
                    <a:lnTo>
                      <a:pt x="14" y="14"/>
                    </a:lnTo>
                    <a:lnTo>
                      <a:pt x="7" y="14"/>
                    </a:lnTo>
                    <a:lnTo>
                      <a:pt x="12" y="19"/>
                    </a:lnTo>
                    <a:lnTo>
                      <a:pt x="19" y="5"/>
                    </a:lnTo>
                    <a:close/>
                  </a:path>
                </a:pathLst>
              </a:custGeom>
              <a:solidFill>
                <a:srgbClr val="000000"/>
              </a:solidFill>
              <a:ln w="9525">
                <a:noFill/>
                <a:round/>
                <a:headEnd/>
                <a:tailEnd/>
              </a:ln>
            </p:spPr>
            <p:txBody>
              <a:bodyPr/>
              <a:lstStyle/>
              <a:p>
                <a:endParaRPr lang="en-US"/>
              </a:p>
            </p:txBody>
          </p:sp>
          <p:sp>
            <p:nvSpPr>
              <p:cNvPr id="41049" name="Freeform 89"/>
              <p:cNvSpPr>
                <a:spLocks/>
              </p:cNvSpPr>
              <p:nvPr/>
            </p:nvSpPr>
            <p:spPr bwMode="auto">
              <a:xfrm>
                <a:off x="857" y="1225"/>
                <a:ext cx="9" cy="9"/>
              </a:xfrm>
              <a:custGeom>
                <a:avLst/>
                <a:gdLst/>
                <a:ahLst/>
                <a:cxnLst>
                  <a:cxn ang="0">
                    <a:pos x="18" y="5"/>
                  </a:cxn>
                  <a:cxn ang="0">
                    <a:pos x="6" y="0"/>
                  </a:cxn>
                  <a:cxn ang="0">
                    <a:pos x="0" y="12"/>
                  </a:cxn>
                  <a:cxn ang="0">
                    <a:pos x="13" y="17"/>
                  </a:cxn>
                  <a:cxn ang="0">
                    <a:pos x="18" y="5"/>
                  </a:cxn>
                </a:cxnLst>
                <a:rect l="0" t="0" r="r" b="b"/>
                <a:pathLst>
                  <a:path w="18" h="17">
                    <a:moveTo>
                      <a:pt x="18" y="5"/>
                    </a:moveTo>
                    <a:lnTo>
                      <a:pt x="6" y="0"/>
                    </a:lnTo>
                    <a:lnTo>
                      <a:pt x="0" y="12"/>
                    </a:lnTo>
                    <a:lnTo>
                      <a:pt x="13" y="17"/>
                    </a:lnTo>
                    <a:lnTo>
                      <a:pt x="18" y="5"/>
                    </a:lnTo>
                    <a:close/>
                  </a:path>
                </a:pathLst>
              </a:custGeom>
              <a:solidFill>
                <a:srgbClr val="000000"/>
              </a:solidFill>
              <a:ln w="9525">
                <a:noFill/>
                <a:round/>
                <a:headEnd/>
                <a:tailEnd/>
              </a:ln>
            </p:spPr>
            <p:txBody>
              <a:bodyPr/>
              <a:lstStyle/>
              <a:p>
                <a:endParaRPr lang="en-US"/>
              </a:p>
            </p:txBody>
          </p:sp>
          <p:sp>
            <p:nvSpPr>
              <p:cNvPr id="41050" name="Freeform 90"/>
              <p:cNvSpPr>
                <a:spLocks/>
              </p:cNvSpPr>
              <p:nvPr/>
            </p:nvSpPr>
            <p:spPr bwMode="auto">
              <a:xfrm>
                <a:off x="852" y="1238"/>
                <a:ext cx="9" cy="9"/>
              </a:xfrm>
              <a:custGeom>
                <a:avLst/>
                <a:gdLst/>
                <a:ahLst/>
                <a:cxnLst>
                  <a:cxn ang="0">
                    <a:pos x="17" y="6"/>
                  </a:cxn>
                  <a:cxn ang="0">
                    <a:pos x="5" y="0"/>
                  </a:cxn>
                  <a:cxn ang="0">
                    <a:pos x="0" y="14"/>
                  </a:cxn>
                  <a:cxn ang="0">
                    <a:pos x="12" y="20"/>
                  </a:cxn>
                  <a:cxn ang="0">
                    <a:pos x="17" y="6"/>
                  </a:cxn>
                </a:cxnLst>
                <a:rect l="0" t="0" r="r" b="b"/>
                <a:pathLst>
                  <a:path w="17" h="20">
                    <a:moveTo>
                      <a:pt x="17" y="6"/>
                    </a:moveTo>
                    <a:lnTo>
                      <a:pt x="5" y="0"/>
                    </a:lnTo>
                    <a:lnTo>
                      <a:pt x="0" y="14"/>
                    </a:lnTo>
                    <a:lnTo>
                      <a:pt x="12" y="20"/>
                    </a:lnTo>
                    <a:lnTo>
                      <a:pt x="17" y="6"/>
                    </a:lnTo>
                    <a:close/>
                  </a:path>
                </a:pathLst>
              </a:custGeom>
              <a:solidFill>
                <a:srgbClr val="000000"/>
              </a:solidFill>
              <a:ln w="9525">
                <a:noFill/>
                <a:round/>
                <a:headEnd/>
                <a:tailEnd/>
              </a:ln>
            </p:spPr>
            <p:txBody>
              <a:bodyPr/>
              <a:lstStyle/>
              <a:p>
                <a:endParaRPr lang="en-US"/>
              </a:p>
            </p:txBody>
          </p:sp>
          <p:sp>
            <p:nvSpPr>
              <p:cNvPr id="41051" name="Freeform 91"/>
              <p:cNvSpPr>
                <a:spLocks/>
              </p:cNvSpPr>
              <p:nvPr/>
            </p:nvSpPr>
            <p:spPr bwMode="auto">
              <a:xfrm>
                <a:off x="847" y="1251"/>
                <a:ext cx="8" cy="9"/>
              </a:xfrm>
              <a:custGeom>
                <a:avLst/>
                <a:gdLst/>
                <a:ahLst/>
                <a:cxnLst>
                  <a:cxn ang="0">
                    <a:pos x="18" y="5"/>
                  </a:cxn>
                  <a:cxn ang="0">
                    <a:pos x="6" y="0"/>
                  </a:cxn>
                  <a:cxn ang="0">
                    <a:pos x="4" y="7"/>
                  </a:cxn>
                  <a:cxn ang="0">
                    <a:pos x="0" y="14"/>
                  </a:cxn>
                  <a:cxn ang="0">
                    <a:pos x="13" y="17"/>
                  </a:cxn>
                  <a:cxn ang="0">
                    <a:pos x="18" y="7"/>
                  </a:cxn>
                  <a:cxn ang="0">
                    <a:pos x="18" y="5"/>
                  </a:cxn>
                </a:cxnLst>
                <a:rect l="0" t="0" r="r" b="b"/>
                <a:pathLst>
                  <a:path w="18" h="17">
                    <a:moveTo>
                      <a:pt x="18" y="5"/>
                    </a:moveTo>
                    <a:lnTo>
                      <a:pt x="6" y="0"/>
                    </a:lnTo>
                    <a:lnTo>
                      <a:pt x="4" y="7"/>
                    </a:lnTo>
                    <a:lnTo>
                      <a:pt x="0" y="14"/>
                    </a:lnTo>
                    <a:lnTo>
                      <a:pt x="13" y="17"/>
                    </a:lnTo>
                    <a:lnTo>
                      <a:pt x="18" y="7"/>
                    </a:lnTo>
                    <a:lnTo>
                      <a:pt x="18" y="5"/>
                    </a:lnTo>
                    <a:close/>
                  </a:path>
                </a:pathLst>
              </a:custGeom>
              <a:solidFill>
                <a:srgbClr val="000000"/>
              </a:solidFill>
              <a:ln w="9525">
                <a:noFill/>
                <a:round/>
                <a:headEnd/>
                <a:tailEnd/>
              </a:ln>
            </p:spPr>
            <p:txBody>
              <a:bodyPr/>
              <a:lstStyle/>
              <a:p>
                <a:endParaRPr lang="en-US"/>
              </a:p>
            </p:txBody>
          </p:sp>
          <p:sp>
            <p:nvSpPr>
              <p:cNvPr id="41052" name="Freeform 92"/>
              <p:cNvSpPr>
                <a:spLocks/>
              </p:cNvSpPr>
              <p:nvPr/>
            </p:nvSpPr>
            <p:spPr bwMode="auto">
              <a:xfrm>
                <a:off x="842" y="1265"/>
                <a:ext cx="9" cy="8"/>
              </a:xfrm>
              <a:custGeom>
                <a:avLst/>
                <a:gdLst/>
                <a:ahLst/>
                <a:cxnLst>
                  <a:cxn ang="0">
                    <a:pos x="17" y="3"/>
                  </a:cxn>
                  <a:cxn ang="0">
                    <a:pos x="5" y="0"/>
                  </a:cxn>
                  <a:cxn ang="0">
                    <a:pos x="0" y="12"/>
                  </a:cxn>
                  <a:cxn ang="0">
                    <a:pos x="12" y="15"/>
                  </a:cxn>
                  <a:cxn ang="0">
                    <a:pos x="17" y="3"/>
                  </a:cxn>
                </a:cxnLst>
                <a:rect l="0" t="0" r="r" b="b"/>
                <a:pathLst>
                  <a:path w="17" h="15">
                    <a:moveTo>
                      <a:pt x="17" y="3"/>
                    </a:moveTo>
                    <a:lnTo>
                      <a:pt x="5" y="0"/>
                    </a:lnTo>
                    <a:lnTo>
                      <a:pt x="0" y="12"/>
                    </a:lnTo>
                    <a:lnTo>
                      <a:pt x="12" y="15"/>
                    </a:lnTo>
                    <a:lnTo>
                      <a:pt x="17" y="3"/>
                    </a:lnTo>
                    <a:close/>
                  </a:path>
                </a:pathLst>
              </a:custGeom>
              <a:solidFill>
                <a:srgbClr val="000000"/>
              </a:solidFill>
              <a:ln w="9525">
                <a:noFill/>
                <a:round/>
                <a:headEnd/>
                <a:tailEnd/>
              </a:ln>
            </p:spPr>
            <p:txBody>
              <a:bodyPr/>
              <a:lstStyle/>
              <a:p>
                <a:endParaRPr lang="en-US"/>
              </a:p>
            </p:txBody>
          </p:sp>
          <p:sp>
            <p:nvSpPr>
              <p:cNvPr id="41053" name="Freeform 93"/>
              <p:cNvSpPr>
                <a:spLocks/>
              </p:cNvSpPr>
              <p:nvPr/>
            </p:nvSpPr>
            <p:spPr bwMode="auto">
              <a:xfrm>
                <a:off x="838" y="1278"/>
                <a:ext cx="8" cy="8"/>
              </a:xfrm>
              <a:custGeom>
                <a:avLst/>
                <a:gdLst/>
                <a:ahLst/>
                <a:cxnLst>
                  <a:cxn ang="0">
                    <a:pos x="16" y="3"/>
                  </a:cxn>
                  <a:cxn ang="0">
                    <a:pos x="3" y="0"/>
                  </a:cxn>
                  <a:cxn ang="0">
                    <a:pos x="0" y="12"/>
                  </a:cxn>
                  <a:cxn ang="0">
                    <a:pos x="12" y="15"/>
                  </a:cxn>
                  <a:cxn ang="0">
                    <a:pos x="16" y="3"/>
                  </a:cxn>
                </a:cxnLst>
                <a:rect l="0" t="0" r="r" b="b"/>
                <a:pathLst>
                  <a:path w="16" h="15">
                    <a:moveTo>
                      <a:pt x="16" y="3"/>
                    </a:moveTo>
                    <a:lnTo>
                      <a:pt x="3" y="0"/>
                    </a:lnTo>
                    <a:lnTo>
                      <a:pt x="0" y="12"/>
                    </a:lnTo>
                    <a:lnTo>
                      <a:pt x="12" y="15"/>
                    </a:lnTo>
                    <a:lnTo>
                      <a:pt x="16" y="3"/>
                    </a:lnTo>
                    <a:close/>
                  </a:path>
                </a:pathLst>
              </a:custGeom>
              <a:solidFill>
                <a:srgbClr val="000000"/>
              </a:solidFill>
              <a:ln w="9525">
                <a:noFill/>
                <a:round/>
                <a:headEnd/>
                <a:tailEnd/>
              </a:ln>
            </p:spPr>
            <p:txBody>
              <a:bodyPr/>
              <a:lstStyle/>
              <a:p>
                <a:endParaRPr lang="en-US"/>
              </a:p>
            </p:txBody>
          </p:sp>
          <p:sp>
            <p:nvSpPr>
              <p:cNvPr id="41054" name="Freeform 94"/>
              <p:cNvSpPr>
                <a:spLocks/>
              </p:cNvSpPr>
              <p:nvPr/>
            </p:nvSpPr>
            <p:spPr bwMode="auto">
              <a:xfrm>
                <a:off x="834" y="1291"/>
                <a:ext cx="7" cy="8"/>
              </a:xfrm>
              <a:custGeom>
                <a:avLst/>
                <a:gdLst/>
                <a:ahLst/>
                <a:cxnLst>
                  <a:cxn ang="0">
                    <a:pos x="16" y="3"/>
                  </a:cxn>
                  <a:cxn ang="0">
                    <a:pos x="4" y="0"/>
                  </a:cxn>
                  <a:cxn ang="0">
                    <a:pos x="0" y="12"/>
                  </a:cxn>
                  <a:cxn ang="0">
                    <a:pos x="12" y="16"/>
                  </a:cxn>
                  <a:cxn ang="0">
                    <a:pos x="16" y="3"/>
                  </a:cxn>
                </a:cxnLst>
                <a:rect l="0" t="0" r="r" b="b"/>
                <a:pathLst>
                  <a:path w="16" h="16">
                    <a:moveTo>
                      <a:pt x="16" y="3"/>
                    </a:moveTo>
                    <a:lnTo>
                      <a:pt x="4" y="0"/>
                    </a:lnTo>
                    <a:lnTo>
                      <a:pt x="0" y="12"/>
                    </a:lnTo>
                    <a:lnTo>
                      <a:pt x="12" y="16"/>
                    </a:lnTo>
                    <a:lnTo>
                      <a:pt x="16" y="3"/>
                    </a:lnTo>
                    <a:close/>
                  </a:path>
                </a:pathLst>
              </a:custGeom>
              <a:solidFill>
                <a:srgbClr val="000000"/>
              </a:solidFill>
              <a:ln w="9525">
                <a:noFill/>
                <a:round/>
                <a:headEnd/>
                <a:tailEnd/>
              </a:ln>
            </p:spPr>
            <p:txBody>
              <a:bodyPr/>
              <a:lstStyle/>
              <a:p>
                <a:endParaRPr lang="en-US"/>
              </a:p>
            </p:txBody>
          </p:sp>
          <p:sp>
            <p:nvSpPr>
              <p:cNvPr id="41055" name="Freeform 95"/>
              <p:cNvSpPr>
                <a:spLocks/>
              </p:cNvSpPr>
              <p:nvPr/>
            </p:nvSpPr>
            <p:spPr bwMode="auto">
              <a:xfrm>
                <a:off x="829" y="1304"/>
                <a:ext cx="8" cy="9"/>
              </a:xfrm>
              <a:custGeom>
                <a:avLst/>
                <a:gdLst/>
                <a:ahLst/>
                <a:cxnLst>
                  <a:cxn ang="0">
                    <a:pos x="16" y="4"/>
                  </a:cxn>
                  <a:cxn ang="0">
                    <a:pos x="4" y="0"/>
                  </a:cxn>
                  <a:cxn ang="0">
                    <a:pos x="0" y="14"/>
                  </a:cxn>
                  <a:cxn ang="0">
                    <a:pos x="13" y="17"/>
                  </a:cxn>
                  <a:cxn ang="0">
                    <a:pos x="16" y="4"/>
                  </a:cxn>
                </a:cxnLst>
                <a:rect l="0" t="0" r="r" b="b"/>
                <a:pathLst>
                  <a:path w="16" h="17">
                    <a:moveTo>
                      <a:pt x="16" y="4"/>
                    </a:moveTo>
                    <a:lnTo>
                      <a:pt x="4" y="0"/>
                    </a:lnTo>
                    <a:lnTo>
                      <a:pt x="0" y="14"/>
                    </a:lnTo>
                    <a:lnTo>
                      <a:pt x="13" y="17"/>
                    </a:lnTo>
                    <a:lnTo>
                      <a:pt x="16" y="4"/>
                    </a:lnTo>
                    <a:close/>
                  </a:path>
                </a:pathLst>
              </a:custGeom>
              <a:solidFill>
                <a:srgbClr val="000000"/>
              </a:solidFill>
              <a:ln w="9525">
                <a:noFill/>
                <a:round/>
                <a:headEnd/>
                <a:tailEnd/>
              </a:ln>
            </p:spPr>
            <p:txBody>
              <a:bodyPr/>
              <a:lstStyle/>
              <a:p>
                <a:endParaRPr lang="en-US"/>
              </a:p>
            </p:txBody>
          </p:sp>
          <p:sp>
            <p:nvSpPr>
              <p:cNvPr id="41056" name="Freeform 96"/>
              <p:cNvSpPr>
                <a:spLocks/>
              </p:cNvSpPr>
              <p:nvPr/>
            </p:nvSpPr>
            <p:spPr bwMode="auto">
              <a:xfrm>
                <a:off x="825" y="1317"/>
                <a:ext cx="9" cy="9"/>
              </a:xfrm>
              <a:custGeom>
                <a:avLst/>
                <a:gdLst/>
                <a:ahLst/>
                <a:cxnLst>
                  <a:cxn ang="0">
                    <a:pos x="17" y="4"/>
                  </a:cxn>
                  <a:cxn ang="0">
                    <a:pos x="5" y="0"/>
                  </a:cxn>
                  <a:cxn ang="0">
                    <a:pos x="0" y="14"/>
                  </a:cxn>
                  <a:cxn ang="0">
                    <a:pos x="12" y="18"/>
                  </a:cxn>
                  <a:cxn ang="0">
                    <a:pos x="17" y="4"/>
                  </a:cxn>
                </a:cxnLst>
                <a:rect l="0" t="0" r="r" b="b"/>
                <a:pathLst>
                  <a:path w="17" h="18">
                    <a:moveTo>
                      <a:pt x="17" y="4"/>
                    </a:moveTo>
                    <a:lnTo>
                      <a:pt x="5" y="0"/>
                    </a:lnTo>
                    <a:lnTo>
                      <a:pt x="0" y="14"/>
                    </a:lnTo>
                    <a:lnTo>
                      <a:pt x="12" y="18"/>
                    </a:lnTo>
                    <a:lnTo>
                      <a:pt x="17" y="4"/>
                    </a:lnTo>
                    <a:close/>
                  </a:path>
                </a:pathLst>
              </a:custGeom>
              <a:solidFill>
                <a:srgbClr val="000000"/>
              </a:solidFill>
              <a:ln w="9525">
                <a:noFill/>
                <a:round/>
                <a:headEnd/>
                <a:tailEnd/>
              </a:ln>
            </p:spPr>
            <p:txBody>
              <a:bodyPr/>
              <a:lstStyle/>
              <a:p>
                <a:endParaRPr lang="en-US"/>
              </a:p>
            </p:txBody>
          </p:sp>
          <p:sp>
            <p:nvSpPr>
              <p:cNvPr id="41057" name="Freeform 97"/>
              <p:cNvSpPr>
                <a:spLocks/>
              </p:cNvSpPr>
              <p:nvPr/>
            </p:nvSpPr>
            <p:spPr bwMode="auto">
              <a:xfrm>
                <a:off x="821" y="1331"/>
                <a:ext cx="8" cy="8"/>
              </a:xfrm>
              <a:custGeom>
                <a:avLst/>
                <a:gdLst/>
                <a:ahLst/>
                <a:cxnLst>
                  <a:cxn ang="0">
                    <a:pos x="15" y="4"/>
                  </a:cxn>
                  <a:cxn ang="0">
                    <a:pos x="3" y="0"/>
                  </a:cxn>
                  <a:cxn ang="0">
                    <a:pos x="0" y="12"/>
                  </a:cxn>
                  <a:cxn ang="0">
                    <a:pos x="12" y="16"/>
                  </a:cxn>
                  <a:cxn ang="0">
                    <a:pos x="15" y="4"/>
                  </a:cxn>
                </a:cxnLst>
                <a:rect l="0" t="0" r="r" b="b"/>
                <a:pathLst>
                  <a:path w="15" h="16">
                    <a:moveTo>
                      <a:pt x="15" y="4"/>
                    </a:moveTo>
                    <a:lnTo>
                      <a:pt x="3" y="0"/>
                    </a:lnTo>
                    <a:lnTo>
                      <a:pt x="0" y="12"/>
                    </a:lnTo>
                    <a:lnTo>
                      <a:pt x="12" y="16"/>
                    </a:lnTo>
                    <a:lnTo>
                      <a:pt x="15" y="4"/>
                    </a:lnTo>
                    <a:close/>
                  </a:path>
                </a:pathLst>
              </a:custGeom>
              <a:solidFill>
                <a:srgbClr val="000000"/>
              </a:solidFill>
              <a:ln w="9525">
                <a:noFill/>
                <a:round/>
                <a:headEnd/>
                <a:tailEnd/>
              </a:ln>
            </p:spPr>
            <p:txBody>
              <a:bodyPr/>
              <a:lstStyle/>
              <a:p>
                <a:endParaRPr lang="en-US"/>
              </a:p>
            </p:txBody>
          </p:sp>
          <p:sp>
            <p:nvSpPr>
              <p:cNvPr id="41058" name="Freeform 98"/>
              <p:cNvSpPr>
                <a:spLocks/>
              </p:cNvSpPr>
              <p:nvPr/>
            </p:nvSpPr>
            <p:spPr bwMode="auto">
              <a:xfrm>
                <a:off x="818" y="1344"/>
                <a:ext cx="8" cy="9"/>
              </a:xfrm>
              <a:custGeom>
                <a:avLst/>
                <a:gdLst/>
                <a:ahLst/>
                <a:cxnLst>
                  <a:cxn ang="0">
                    <a:pos x="15" y="4"/>
                  </a:cxn>
                  <a:cxn ang="0">
                    <a:pos x="3" y="0"/>
                  </a:cxn>
                  <a:cxn ang="0">
                    <a:pos x="0" y="14"/>
                  </a:cxn>
                  <a:cxn ang="0">
                    <a:pos x="12" y="18"/>
                  </a:cxn>
                  <a:cxn ang="0">
                    <a:pos x="15" y="4"/>
                  </a:cxn>
                </a:cxnLst>
                <a:rect l="0" t="0" r="r" b="b"/>
                <a:pathLst>
                  <a:path w="15" h="18">
                    <a:moveTo>
                      <a:pt x="15" y="4"/>
                    </a:moveTo>
                    <a:lnTo>
                      <a:pt x="3" y="0"/>
                    </a:lnTo>
                    <a:lnTo>
                      <a:pt x="0" y="14"/>
                    </a:lnTo>
                    <a:lnTo>
                      <a:pt x="12" y="18"/>
                    </a:lnTo>
                    <a:lnTo>
                      <a:pt x="15" y="4"/>
                    </a:lnTo>
                    <a:close/>
                  </a:path>
                </a:pathLst>
              </a:custGeom>
              <a:solidFill>
                <a:srgbClr val="000000"/>
              </a:solidFill>
              <a:ln w="9525">
                <a:noFill/>
                <a:round/>
                <a:headEnd/>
                <a:tailEnd/>
              </a:ln>
            </p:spPr>
            <p:txBody>
              <a:bodyPr/>
              <a:lstStyle/>
              <a:p>
                <a:endParaRPr lang="en-US"/>
              </a:p>
            </p:txBody>
          </p:sp>
          <p:sp>
            <p:nvSpPr>
              <p:cNvPr id="41059" name="Freeform 99"/>
              <p:cNvSpPr>
                <a:spLocks/>
              </p:cNvSpPr>
              <p:nvPr/>
            </p:nvSpPr>
            <p:spPr bwMode="auto">
              <a:xfrm>
                <a:off x="814" y="1358"/>
                <a:ext cx="8" cy="8"/>
              </a:xfrm>
              <a:custGeom>
                <a:avLst/>
                <a:gdLst/>
                <a:ahLst/>
                <a:cxnLst>
                  <a:cxn ang="0">
                    <a:pos x="15" y="4"/>
                  </a:cxn>
                  <a:cxn ang="0">
                    <a:pos x="3" y="0"/>
                  </a:cxn>
                  <a:cxn ang="0">
                    <a:pos x="0" y="12"/>
                  </a:cxn>
                  <a:cxn ang="0">
                    <a:pos x="12" y="16"/>
                  </a:cxn>
                  <a:cxn ang="0">
                    <a:pos x="15" y="4"/>
                  </a:cxn>
                </a:cxnLst>
                <a:rect l="0" t="0" r="r" b="b"/>
                <a:pathLst>
                  <a:path w="15" h="16">
                    <a:moveTo>
                      <a:pt x="15" y="4"/>
                    </a:moveTo>
                    <a:lnTo>
                      <a:pt x="3" y="0"/>
                    </a:lnTo>
                    <a:lnTo>
                      <a:pt x="0" y="12"/>
                    </a:lnTo>
                    <a:lnTo>
                      <a:pt x="12" y="16"/>
                    </a:lnTo>
                    <a:lnTo>
                      <a:pt x="15" y="4"/>
                    </a:lnTo>
                    <a:close/>
                  </a:path>
                </a:pathLst>
              </a:custGeom>
              <a:solidFill>
                <a:srgbClr val="000000"/>
              </a:solidFill>
              <a:ln w="9525">
                <a:noFill/>
                <a:round/>
                <a:headEnd/>
                <a:tailEnd/>
              </a:ln>
            </p:spPr>
            <p:txBody>
              <a:bodyPr/>
              <a:lstStyle/>
              <a:p>
                <a:endParaRPr lang="en-US"/>
              </a:p>
            </p:txBody>
          </p:sp>
          <p:sp>
            <p:nvSpPr>
              <p:cNvPr id="41060" name="Freeform 100"/>
              <p:cNvSpPr>
                <a:spLocks/>
              </p:cNvSpPr>
              <p:nvPr/>
            </p:nvSpPr>
            <p:spPr bwMode="auto">
              <a:xfrm>
                <a:off x="811" y="1371"/>
                <a:ext cx="8" cy="9"/>
              </a:xfrm>
              <a:custGeom>
                <a:avLst/>
                <a:gdLst/>
                <a:ahLst/>
                <a:cxnLst>
                  <a:cxn ang="0">
                    <a:pos x="15" y="4"/>
                  </a:cxn>
                  <a:cxn ang="0">
                    <a:pos x="3" y="0"/>
                  </a:cxn>
                  <a:cxn ang="0">
                    <a:pos x="0" y="14"/>
                  </a:cxn>
                  <a:cxn ang="0">
                    <a:pos x="12" y="18"/>
                  </a:cxn>
                  <a:cxn ang="0">
                    <a:pos x="15" y="4"/>
                  </a:cxn>
                </a:cxnLst>
                <a:rect l="0" t="0" r="r" b="b"/>
                <a:pathLst>
                  <a:path w="15" h="18">
                    <a:moveTo>
                      <a:pt x="15" y="4"/>
                    </a:moveTo>
                    <a:lnTo>
                      <a:pt x="3" y="0"/>
                    </a:lnTo>
                    <a:lnTo>
                      <a:pt x="0" y="14"/>
                    </a:lnTo>
                    <a:lnTo>
                      <a:pt x="12" y="18"/>
                    </a:lnTo>
                    <a:lnTo>
                      <a:pt x="15" y="4"/>
                    </a:lnTo>
                    <a:close/>
                  </a:path>
                </a:pathLst>
              </a:custGeom>
              <a:solidFill>
                <a:srgbClr val="000000"/>
              </a:solidFill>
              <a:ln w="9525">
                <a:noFill/>
                <a:round/>
                <a:headEnd/>
                <a:tailEnd/>
              </a:ln>
            </p:spPr>
            <p:txBody>
              <a:bodyPr/>
              <a:lstStyle/>
              <a:p>
                <a:endParaRPr lang="en-US"/>
              </a:p>
            </p:txBody>
          </p:sp>
          <p:sp>
            <p:nvSpPr>
              <p:cNvPr id="41061" name="Freeform 101"/>
              <p:cNvSpPr>
                <a:spLocks/>
              </p:cNvSpPr>
              <p:nvPr/>
            </p:nvSpPr>
            <p:spPr bwMode="auto">
              <a:xfrm>
                <a:off x="807" y="1385"/>
                <a:ext cx="8" cy="9"/>
              </a:xfrm>
              <a:custGeom>
                <a:avLst/>
                <a:gdLst/>
                <a:ahLst/>
                <a:cxnLst>
                  <a:cxn ang="0">
                    <a:pos x="15" y="4"/>
                  </a:cxn>
                  <a:cxn ang="0">
                    <a:pos x="3" y="0"/>
                  </a:cxn>
                  <a:cxn ang="0">
                    <a:pos x="0" y="14"/>
                  </a:cxn>
                  <a:cxn ang="0">
                    <a:pos x="12" y="18"/>
                  </a:cxn>
                  <a:cxn ang="0">
                    <a:pos x="15" y="4"/>
                  </a:cxn>
                </a:cxnLst>
                <a:rect l="0" t="0" r="r" b="b"/>
                <a:pathLst>
                  <a:path w="15" h="18">
                    <a:moveTo>
                      <a:pt x="15" y="4"/>
                    </a:moveTo>
                    <a:lnTo>
                      <a:pt x="3" y="0"/>
                    </a:lnTo>
                    <a:lnTo>
                      <a:pt x="0" y="14"/>
                    </a:lnTo>
                    <a:lnTo>
                      <a:pt x="12" y="18"/>
                    </a:lnTo>
                    <a:lnTo>
                      <a:pt x="15" y="4"/>
                    </a:lnTo>
                    <a:close/>
                  </a:path>
                </a:pathLst>
              </a:custGeom>
              <a:solidFill>
                <a:srgbClr val="000000"/>
              </a:solidFill>
              <a:ln w="9525">
                <a:noFill/>
                <a:round/>
                <a:headEnd/>
                <a:tailEnd/>
              </a:ln>
            </p:spPr>
            <p:txBody>
              <a:bodyPr/>
              <a:lstStyle/>
              <a:p>
                <a:endParaRPr lang="en-US"/>
              </a:p>
            </p:txBody>
          </p:sp>
          <p:sp>
            <p:nvSpPr>
              <p:cNvPr id="41062" name="Freeform 102"/>
              <p:cNvSpPr>
                <a:spLocks/>
              </p:cNvSpPr>
              <p:nvPr/>
            </p:nvSpPr>
            <p:spPr bwMode="auto">
              <a:xfrm>
                <a:off x="804" y="1398"/>
                <a:ext cx="9" cy="9"/>
              </a:xfrm>
              <a:custGeom>
                <a:avLst/>
                <a:gdLst/>
                <a:ahLst/>
                <a:cxnLst>
                  <a:cxn ang="0">
                    <a:pos x="17" y="4"/>
                  </a:cxn>
                  <a:cxn ang="0">
                    <a:pos x="5" y="0"/>
                  </a:cxn>
                  <a:cxn ang="0">
                    <a:pos x="1" y="16"/>
                  </a:cxn>
                  <a:cxn ang="0">
                    <a:pos x="0" y="16"/>
                  </a:cxn>
                  <a:cxn ang="0">
                    <a:pos x="14" y="18"/>
                  </a:cxn>
                  <a:cxn ang="0">
                    <a:pos x="15" y="16"/>
                  </a:cxn>
                  <a:cxn ang="0">
                    <a:pos x="17" y="4"/>
                  </a:cxn>
                </a:cxnLst>
                <a:rect l="0" t="0" r="r" b="b"/>
                <a:pathLst>
                  <a:path w="17" h="18">
                    <a:moveTo>
                      <a:pt x="17" y="4"/>
                    </a:moveTo>
                    <a:lnTo>
                      <a:pt x="5" y="0"/>
                    </a:lnTo>
                    <a:lnTo>
                      <a:pt x="1" y="16"/>
                    </a:lnTo>
                    <a:lnTo>
                      <a:pt x="0" y="16"/>
                    </a:lnTo>
                    <a:lnTo>
                      <a:pt x="14" y="18"/>
                    </a:lnTo>
                    <a:lnTo>
                      <a:pt x="15" y="16"/>
                    </a:lnTo>
                    <a:lnTo>
                      <a:pt x="17" y="4"/>
                    </a:lnTo>
                    <a:close/>
                  </a:path>
                </a:pathLst>
              </a:custGeom>
              <a:solidFill>
                <a:srgbClr val="000000"/>
              </a:solidFill>
              <a:ln w="9525">
                <a:noFill/>
                <a:round/>
                <a:headEnd/>
                <a:tailEnd/>
              </a:ln>
            </p:spPr>
            <p:txBody>
              <a:bodyPr/>
              <a:lstStyle/>
              <a:p>
                <a:endParaRPr lang="en-US"/>
              </a:p>
            </p:txBody>
          </p:sp>
          <p:sp>
            <p:nvSpPr>
              <p:cNvPr id="41063" name="Freeform 103"/>
              <p:cNvSpPr>
                <a:spLocks/>
              </p:cNvSpPr>
              <p:nvPr/>
            </p:nvSpPr>
            <p:spPr bwMode="auto">
              <a:xfrm>
                <a:off x="802" y="1413"/>
                <a:ext cx="8" cy="7"/>
              </a:xfrm>
              <a:custGeom>
                <a:avLst/>
                <a:gdLst/>
                <a:ahLst/>
                <a:cxnLst>
                  <a:cxn ang="0">
                    <a:pos x="16" y="2"/>
                  </a:cxn>
                  <a:cxn ang="0">
                    <a:pos x="2" y="0"/>
                  </a:cxn>
                  <a:cxn ang="0">
                    <a:pos x="0" y="12"/>
                  </a:cxn>
                  <a:cxn ang="0">
                    <a:pos x="14" y="14"/>
                  </a:cxn>
                  <a:cxn ang="0">
                    <a:pos x="16" y="2"/>
                  </a:cxn>
                </a:cxnLst>
                <a:rect l="0" t="0" r="r" b="b"/>
                <a:pathLst>
                  <a:path w="16" h="14">
                    <a:moveTo>
                      <a:pt x="16" y="2"/>
                    </a:moveTo>
                    <a:lnTo>
                      <a:pt x="2" y="0"/>
                    </a:lnTo>
                    <a:lnTo>
                      <a:pt x="0" y="12"/>
                    </a:lnTo>
                    <a:lnTo>
                      <a:pt x="14" y="14"/>
                    </a:lnTo>
                    <a:lnTo>
                      <a:pt x="16" y="2"/>
                    </a:lnTo>
                    <a:close/>
                  </a:path>
                </a:pathLst>
              </a:custGeom>
              <a:solidFill>
                <a:srgbClr val="000000"/>
              </a:solidFill>
              <a:ln w="9525">
                <a:noFill/>
                <a:round/>
                <a:headEnd/>
                <a:tailEnd/>
              </a:ln>
            </p:spPr>
            <p:txBody>
              <a:bodyPr/>
              <a:lstStyle/>
              <a:p>
                <a:endParaRPr lang="en-US"/>
              </a:p>
            </p:txBody>
          </p:sp>
          <p:sp>
            <p:nvSpPr>
              <p:cNvPr id="41064" name="Freeform 104"/>
              <p:cNvSpPr>
                <a:spLocks/>
              </p:cNvSpPr>
              <p:nvPr/>
            </p:nvSpPr>
            <p:spPr bwMode="auto">
              <a:xfrm>
                <a:off x="799" y="1426"/>
                <a:ext cx="8"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065" name="Freeform 105"/>
              <p:cNvSpPr>
                <a:spLocks/>
              </p:cNvSpPr>
              <p:nvPr/>
            </p:nvSpPr>
            <p:spPr bwMode="auto">
              <a:xfrm>
                <a:off x="797" y="1440"/>
                <a:ext cx="8" cy="8"/>
              </a:xfrm>
              <a:custGeom>
                <a:avLst/>
                <a:gdLst/>
                <a:ahLst/>
                <a:cxnLst>
                  <a:cxn ang="0">
                    <a:pos x="15" y="2"/>
                  </a:cxn>
                  <a:cxn ang="0">
                    <a:pos x="1" y="0"/>
                  </a:cxn>
                  <a:cxn ang="0">
                    <a:pos x="0" y="12"/>
                  </a:cxn>
                  <a:cxn ang="0">
                    <a:pos x="0" y="14"/>
                  </a:cxn>
                  <a:cxn ang="0">
                    <a:pos x="14" y="16"/>
                  </a:cxn>
                  <a:cxn ang="0">
                    <a:pos x="14" y="12"/>
                  </a:cxn>
                  <a:cxn ang="0">
                    <a:pos x="15" y="2"/>
                  </a:cxn>
                </a:cxnLst>
                <a:rect l="0" t="0" r="r" b="b"/>
                <a:pathLst>
                  <a:path w="15" h="16">
                    <a:moveTo>
                      <a:pt x="15" y="2"/>
                    </a:moveTo>
                    <a:lnTo>
                      <a:pt x="1" y="0"/>
                    </a:lnTo>
                    <a:lnTo>
                      <a:pt x="0" y="12"/>
                    </a:lnTo>
                    <a:lnTo>
                      <a:pt x="0" y="14"/>
                    </a:lnTo>
                    <a:lnTo>
                      <a:pt x="14" y="16"/>
                    </a:lnTo>
                    <a:lnTo>
                      <a:pt x="14" y="12"/>
                    </a:lnTo>
                    <a:lnTo>
                      <a:pt x="15" y="2"/>
                    </a:lnTo>
                    <a:close/>
                  </a:path>
                </a:pathLst>
              </a:custGeom>
              <a:solidFill>
                <a:srgbClr val="000000"/>
              </a:solidFill>
              <a:ln w="9525">
                <a:noFill/>
                <a:round/>
                <a:headEnd/>
                <a:tailEnd/>
              </a:ln>
            </p:spPr>
            <p:txBody>
              <a:bodyPr/>
              <a:lstStyle/>
              <a:p>
                <a:endParaRPr lang="en-US"/>
              </a:p>
            </p:txBody>
          </p:sp>
          <p:sp>
            <p:nvSpPr>
              <p:cNvPr id="41066" name="Freeform 106"/>
              <p:cNvSpPr>
                <a:spLocks/>
              </p:cNvSpPr>
              <p:nvPr/>
            </p:nvSpPr>
            <p:spPr bwMode="auto">
              <a:xfrm>
                <a:off x="795" y="1454"/>
                <a:ext cx="8"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067" name="Freeform 107"/>
              <p:cNvSpPr>
                <a:spLocks/>
              </p:cNvSpPr>
              <p:nvPr/>
            </p:nvSpPr>
            <p:spPr bwMode="auto">
              <a:xfrm>
                <a:off x="792" y="1468"/>
                <a:ext cx="9" cy="8"/>
              </a:xfrm>
              <a:custGeom>
                <a:avLst/>
                <a:gdLst/>
                <a:ahLst/>
                <a:cxnLst>
                  <a:cxn ang="0">
                    <a:pos x="17" y="2"/>
                  </a:cxn>
                  <a:cxn ang="0">
                    <a:pos x="3" y="0"/>
                  </a:cxn>
                  <a:cxn ang="0">
                    <a:pos x="0" y="14"/>
                  </a:cxn>
                  <a:cxn ang="0">
                    <a:pos x="14" y="16"/>
                  </a:cxn>
                  <a:cxn ang="0">
                    <a:pos x="17" y="2"/>
                  </a:cxn>
                </a:cxnLst>
                <a:rect l="0" t="0" r="r" b="b"/>
                <a:pathLst>
                  <a:path w="17" h="16">
                    <a:moveTo>
                      <a:pt x="17" y="2"/>
                    </a:moveTo>
                    <a:lnTo>
                      <a:pt x="3" y="0"/>
                    </a:lnTo>
                    <a:lnTo>
                      <a:pt x="0" y="14"/>
                    </a:lnTo>
                    <a:lnTo>
                      <a:pt x="14" y="16"/>
                    </a:lnTo>
                    <a:lnTo>
                      <a:pt x="17" y="2"/>
                    </a:lnTo>
                    <a:close/>
                  </a:path>
                </a:pathLst>
              </a:custGeom>
              <a:solidFill>
                <a:srgbClr val="000000"/>
              </a:solidFill>
              <a:ln w="9525">
                <a:noFill/>
                <a:round/>
                <a:headEnd/>
                <a:tailEnd/>
              </a:ln>
            </p:spPr>
            <p:txBody>
              <a:bodyPr/>
              <a:lstStyle/>
              <a:p>
                <a:endParaRPr lang="en-US"/>
              </a:p>
            </p:txBody>
          </p:sp>
          <p:sp>
            <p:nvSpPr>
              <p:cNvPr id="41068" name="Freeform 108"/>
              <p:cNvSpPr>
                <a:spLocks/>
              </p:cNvSpPr>
              <p:nvPr/>
            </p:nvSpPr>
            <p:spPr bwMode="auto">
              <a:xfrm>
                <a:off x="791" y="1482"/>
                <a:ext cx="8" cy="7"/>
              </a:xfrm>
              <a:custGeom>
                <a:avLst/>
                <a:gdLst/>
                <a:ahLst/>
                <a:cxnLst>
                  <a:cxn ang="0">
                    <a:pos x="16" y="2"/>
                  </a:cxn>
                  <a:cxn ang="0">
                    <a:pos x="2" y="0"/>
                  </a:cxn>
                  <a:cxn ang="0">
                    <a:pos x="2" y="9"/>
                  </a:cxn>
                  <a:cxn ang="0">
                    <a:pos x="0" y="12"/>
                  </a:cxn>
                  <a:cxn ang="0">
                    <a:pos x="14" y="14"/>
                  </a:cxn>
                  <a:cxn ang="0">
                    <a:pos x="16" y="9"/>
                  </a:cxn>
                  <a:cxn ang="0">
                    <a:pos x="16" y="2"/>
                  </a:cxn>
                </a:cxnLst>
                <a:rect l="0" t="0" r="r" b="b"/>
                <a:pathLst>
                  <a:path w="16" h="14">
                    <a:moveTo>
                      <a:pt x="16" y="2"/>
                    </a:moveTo>
                    <a:lnTo>
                      <a:pt x="2" y="0"/>
                    </a:lnTo>
                    <a:lnTo>
                      <a:pt x="2" y="9"/>
                    </a:lnTo>
                    <a:lnTo>
                      <a:pt x="0" y="12"/>
                    </a:lnTo>
                    <a:lnTo>
                      <a:pt x="14" y="14"/>
                    </a:lnTo>
                    <a:lnTo>
                      <a:pt x="16" y="9"/>
                    </a:lnTo>
                    <a:lnTo>
                      <a:pt x="16" y="2"/>
                    </a:lnTo>
                    <a:close/>
                  </a:path>
                </a:pathLst>
              </a:custGeom>
              <a:solidFill>
                <a:srgbClr val="000000"/>
              </a:solidFill>
              <a:ln w="9525">
                <a:noFill/>
                <a:round/>
                <a:headEnd/>
                <a:tailEnd/>
              </a:ln>
            </p:spPr>
            <p:txBody>
              <a:bodyPr/>
              <a:lstStyle/>
              <a:p>
                <a:endParaRPr lang="en-US"/>
              </a:p>
            </p:txBody>
          </p:sp>
          <p:sp>
            <p:nvSpPr>
              <p:cNvPr id="41069" name="Freeform 109"/>
              <p:cNvSpPr>
                <a:spLocks/>
              </p:cNvSpPr>
              <p:nvPr/>
            </p:nvSpPr>
            <p:spPr bwMode="auto">
              <a:xfrm>
                <a:off x="790" y="1495"/>
                <a:ext cx="8" cy="8"/>
              </a:xfrm>
              <a:custGeom>
                <a:avLst/>
                <a:gdLst/>
                <a:ahLst/>
                <a:cxnLst>
                  <a:cxn ang="0">
                    <a:pos x="15" y="2"/>
                  </a:cxn>
                  <a:cxn ang="0">
                    <a:pos x="1" y="0"/>
                  </a:cxn>
                  <a:cxn ang="0">
                    <a:pos x="0" y="14"/>
                  </a:cxn>
                  <a:cxn ang="0">
                    <a:pos x="14" y="16"/>
                  </a:cxn>
                  <a:cxn ang="0">
                    <a:pos x="15" y="2"/>
                  </a:cxn>
                </a:cxnLst>
                <a:rect l="0" t="0" r="r" b="b"/>
                <a:pathLst>
                  <a:path w="15" h="16">
                    <a:moveTo>
                      <a:pt x="15" y="2"/>
                    </a:moveTo>
                    <a:lnTo>
                      <a:pt x="1" y="0"/>
                    </a:lnTo>
                    <a:lnTo>
                      <a:pt x="0" y="14"/>
                    </a:lnTo>
                    <a:lnTo>
                      <a:pt x="14" y="16"/>
                    </a:lnTo>
                    <a:lnTo>
                      <a:pt x="15" y="2"/>
                    </a:lnTo>
                    <a:close/>
                  </a:path>
                </a:pathLst>
              </a:custGeom>
              <a:solidFill>
                <a:srgbClr val="000000"/>
              </a:solidFill>
              <a:ln w="9525">
                <a:noFill/>
                <a:round/>
                <a:headEnd/>
                <a:tailEnd/>
              </a:ln>
            </p:spPr>
            <p:txBody>
              <a:bodyPr/>
              <a:lstStyle/>
              <a:p>
                <a:endParaRPr lang="en-US"/>
              </a:p>
            </p:txBody>
          </p:sp>
          <p:sp>
            <p:nvSpPr>
              <p:cNvPr id="41070" name="Freeform 110"/>
              <p:cNvSpPr>
                <a:spLocks/>
              </p:cNvSpPr>
              <p:nvPr/>
            </p:nvSpPr>
            <p:spPr bwMode="auto">
              <a:xfrm>
                <a:off x="788" y="1509"/>
                <a:ext cx="8"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071" name="Freeform 111"/>
              <p:cNvSpPr>
                <a:spLocks/>
              </p:cNvSpPr>
              <p:nvPr/>
            </p:nvSpPr>
            <p:spPr bwMode="auto">
              <a:xfrm>
                <a:off x="787" y="1523"/>
                <a:ext cx="7" cy="8"/>
              </a:xfrm>
              <a:custGeom>
                <a:avLst/>
                <a:gdLst/>
                <a:ahLst/>
                <a:cxnLst>
                  <a:cxn ang="0">
                    <a:pos x="14" y="2"/>
                  </a:cxn>
                  <a:cxn ang="0">
                    <a:pos x="0" y="0"/>
                  </a:cxn>
                  <a:cxn ang="0">
                    <a:pos x="0" y="9"/>
                  </a:cxn>
                  <a:cxn ang="0">
                    <a:pos x="0" y="16"/>
                  </a:cxn>
                  <a:cxn ang="0">
                    <a:pos x="14" y="16"/>
                  </a:cxn>
                  <a:cxn ang="0">
                    <a:pos x="14" y="9"/>
                  </a:cxn>
                  <a:cxn ang="0">
                    <a:pos x="14" y="2"/>
                  </a:cxn>
                </a:cxnLst>
                <a:rect l="0" t="0" r="r" b="b"/>
                <a:pathLst>
                  <a:path w="14" h="16">
                    <a:moveTo>
                      <a:pt x="14" y="2"/>
                    </a:moveTo>
                    <a:lnTo>
                      <a:pt x="0" y="0"/>
                    </a:lnTo>
                    <a:lnTo>
                      <a:pt x="0" y="9"/>
                    </a:lnTo>
                    <a:lnTo>
                      <a:pt x="0" y="16"/>
                    </a:lnTo>
                    <a:lnTo>
                      <a:pt x="14" y="16"/>
                    </a:lnTo>
                    <a:lnTo>
                      <a:pt x="14" y="9"/>
                    </a:lnTo>
                    <a:lnTo>
                      <a:pt x="14" y="2"/>
                    </a:lnTo>
                    <a:close/>
                  </a:path>
                </a:pathLst>
              </a:custGeom>
              <a:solidFill>
                <a:srgbClr val="000000"/>
              </a:solidFill>
              <a:ln w="9525">
                <a:noFill/>
                <a:round/>
                <a:headEnd/>
                <a:tailEnd/>
              </a:ln>
            </p:spPr>
            <p:txBody>
              <a:bodyPr/>
              <a:lstStyle/>
              <a:p>
                <a:endParaRPr lang="en-US"/>
              </a:p>
            </p:txBody>
          </p:sp>
          <p:sp>
            <p:nvSpPr>
              <p:cNvPr id="41072" name="Rectangle 112"/>
              <p:cNvSpPr>
                <a:spLocks noChangeArrowheads="1"/>
              </p:cNvSpPr>
              <p:nvPr/>
            </p:nvSpPr>
            <p:spPr bwMode="auto">
              <a:xfrm>
                <a:off x="786" y="1538"/>
                <a:ext cx="7" cy="7"/>
              </a:xfrm>
              <a:prstGeom prst="rect">
                <a:avLst/>
              </a:prstGeom>
              <a:solidFill>
                <a:srgbClr val="000000"/>
              </a:solidFill>
              <a:ln w="9525">
                <a:noFill/>
                <a:miter lim="800000"/>
                <a:headEnd/>
                <a:tailEnd/>
              </a:ln>
            </p:spPr>
            <p:txBody>
              <a:bodyPr/>
              <a:lstStyle/>
              <a:p>
                <a:endParaRPr lang="en-US"/>
              </a:p>
            </p:txBody>
          </p:sp>
          <p:sp>
            <p:nvSpPr>
              <p:cNvPr id="41073" name="Rectangle 113"/>
              <p:cNvSpPr>
                <a:spLocks noChangeArrowheads="1"/>
              </p:cNvSpPr>
              <p:nvPr/>
            </p:nvSpPr>
            <p:spPr bwMode="auto">
              <a:xfrm>
                <a:off x="785" y="1552"/>
                <a:ext cx="7" cy="7"/>
              </a:xfrm>
              <a:prstGeom prst="rect">
                <a:avLst/>
              </a:prstGeom>
              <a:solidFill>
                <a:srgbClr val="000000"/>
              </a:solidFill>
              <a:ln w="9525">
                <a:noFill/>
                <a:miter lim="800000"/>
                <a:headEnd/>
                <a:tailEnd/>
              </a:ln>
            </p:spPr>
            <p:txBody>
              <a:bodyPr/>
              <a:lstStyle/>
              <a:p>
                <a:endParaRPr lang="en-US"/>
              </a:p>
            </p:txBody>
          </p:sp>
          <p:sp>
            <p:nvSpPr>
              <p:cNvPr id="41074" name="Freeform 114"/>
              <p:cNvSpPr>
                <a:spLocks/>
              </p:cNvSpPr>
              <p:nvPr/>
            </p:nvSpPr>
            <p:spPr bwMode="auto">
              <a:xfrm>
                <a:off x="785" y="1566"/>
                <a:ext cx="7" cy="7"/>
              </a:xfrm>
              <a:custGeom>
                <a:avLst/>
                <a:gdLst/>
                <a:ahLst/>
                <a:cxnLst>
                  <a:cxn ang="0">
                    <a:pos x="14" y="0"/>
                  </a:cxn>
                  <a:cxn ang="0">
                    <a:pos x="0" y="0"/>
                  </a:cxn>
                  <a:cxn ang="0">
                    <a:pos x="0" y="7"/>
                  </a:cxn>
                  <a:cxn ang="0">
                    <a:pos x="0" y="13"/>
                  </a:cxn>
                  <a:cxn ang="0">
                    <a:pos x="14" y="13"/>
                  </a:cxn>
                  <a:cxn ang="0">
                    <a:pos x="14" y="7"/>
                  </a:cxn>
                  <a:cxn ang="0">
                    <a:pos x="14" y="0"/>
                  </a:cxn>
                </a:cxnLst>
                <a:rect l="0" t="0" r="r" b="b"/>
                <a:pathLst>
                  <a:path w="14" h="13">
                    <a:moveTo>
                      <a:pt x="14" y="0"/>
                    </a:moveTo>
                    <a:lnTo>
                      <a:pt x="0" y="0"/>
                    </a:lnTo>
                    <a:lnTo>
                      <a:pt x="0" y="7"/>
                    </a:lnTo>
                    <a:lnTo>
                      <a:pt x="0" y="13"/>
                    </a:lnTo>
                    <a:lnTo>
                      <a:pt x="14" y="13"/>
                    </a:lnTo>
                    <a:lnTo>
                      <a:pt x="14" y="7"/>
                    </a:lnTo>
                    <a:lnTo>
                      <a:pt x="14" y="0"/>
                    </a:lnTo>
                    <a:close/>
                  </a:path>
                </a:pathLst>
              </a:custGeom>
              <a:solidFill>
                <a:srgbClr val="000000"/>
              </a:solidFill>
              <a:ln w="9525">
                <a:noFill/>
                <a:round/>
                <a:headEnd/>
                <a:tailEnd/>
              </a:ln>
            </p:spPr>
            <p:txBody>
              <a:bodyPr/>
              <a:lstStyle/>
              <a:p>
                <a:endParaRPr lang="en-US"/>
              </a:p>
            </p:txBody>
          </p:sp>
          <p:sp>
            <p:nvSpPr>
              <p:cNvPr id="41075" name="Rectangle 115"/>
              <p:cNvSpPr>
                <a:spLocks noChangeArrowheads="1"/>
              </p:cNvSpPr>
              <p:nvPr/>
            </p:nvSpPr>
            <p:spPr bwMode="auto">
              <a:xfrm>
                <a:off x="785" y="1580"/>
                <a:ext cx="7" cy="7"/>
              </a:xfrm>
              <a:prstGeom prst="rect">
                <a:avLst/>
              </a:prstGeom>
              <a:solidFill>
                <a:srgbClr val="000000"/>
              </a:solidFill>
              <a:ln w="9525">
                <a:noFill/>
                <a:miter lim="800000"/>
                <a:headEnd/>
                <a:tailEnd/>
              </a:ln>
            </p:spPr>
            <p:txBody>
              <a:bodyPr/>
              <a:lstStyle/>
              <a:p>
                <a:endParaRPr lang="en-US"/>
              </a:p>
            </p:txBody>
          </p:sp>
          <p:sp>
            <p:nvSpPr>
              <p:cNvPr id="41076" name="Rectangle 116"/>
              <p:cNvSpPr>
                <a:spLocks noChangeArrowheads="1"/>
              </p:cNvSpPr>
              <p:nvPr/>
            </p:nvSpPr>
            <p:spPr bwMode="auto">
              <a:xfrm>
                <a:off x="784" y="1594"/>
                <a:ext cx="7" cy="7"/>
              </a:xfrm>
              <a:prstGeom prst="rect">
                <a:avLst/>
              </a:prstGeom>
              <a:solidFill>
                <a:srgbClr val="000000"/>
              </a:solidFill>
              <a:ln w="9525">
                <a:noFill/>
                <a:miter lim="800000"/>
                <a:headEnd/>
                <a:tailEnd/>
              </a:ln>
            </p:spPr>
            <p:txBody>
              <a:bodyPr/>
              <a:lstStyle/>
              <a:p>
                <a:endParaRPr lang="en-US"/>
              </a:p>
            </p:txBody>
          </p:sp>
          <p:sp>
            <p:nvSpPr>
              <p:cNvPr id="41077" name="Freeform 117"/>
              <p:cNvSpPr>
                <a:spLocks/>
              </p:cNvSpPr>
              <p:nvPr/>
            </p:nvSpPr>
            <p:spPr bwMode="auto">
              <a:xfrm>
                <a:off x="784" y="1608"/>
                <a:ext cx="7" cy="7"/>
              </a:xfrm>
              <a:custGeom>
                <a:avLst/>
                <a:gdLst/>
                <a:ahLst/>
                <a:cxnLst>
                  <a:cxn ang="0">
                    <a:pos x="14" y="0"/>
                  </a:cxn>
                  <a:cxn ang="0">
                    <a:pos x="0" y="0"/>
                  </a:cxn>
                  <a:cxn ang="0">
                    <a:pos x="0" y="9"/>
                  </a:cxn>
                  <a:cxn ang="0">
                    <a:pos x="0" y="14"/>
                  </a:cxn>
                  <a:cxn ang="0">
                    <a:pos x="14" y="14"/>
                  </a:cxn>
                  <a:cxn ang="0">
                    <a:pos x="14" y="9"/>
                  </a:cxn>
                  <a:cxn ang="0">
                    <a:pos x="14" y="0"/>
                  </a:cxn>
                </a:cxnLst>
                <a:rect l="0" t="0" r="r" b="b"/>
                <a:pathLst>
                  <a:path w="14" h="14">
                    <a:moveTo>
                      <a:pt x="14" y="0"/>
                    </a:moveTo>
                    <a:lnTo>
                      <a:pt x="0" y="0"/>
                    </a:lnTo>
                    <a:lnTo>
                      <a:pt x="0" y="9"/>
                    </a:lnTo>
                    <a:lnTo>
                      <a:pt x="0" y="14"/>
                    </a:lnTo>
                    <a:lnTo>
                      <a:pt x="14" y="14"/>
                    </a:lnTo>
                    <a:lnTo>
                      <a:pt x="14" y="9"/>
                    </a:lnTo>
                    <a:lnTo>
                      <a:pt x="14" y="0"/>
                    </a:lnTo>
                    <a:close/>
                  </a:path>
                </a:pathLst>
              </a:custGeom>
              <a:solidFill>
                <a:srgbClr val="000000"/>
              </a:solidFill>
              <a:ln w="9525">
                <a:noFill/>
                <a:round/>
                <a:headEnd/>
                <a:tailEnd/>
              </a:ln>
            </p:spPr>
            <p:txBody>
              <a:bodyPr/>
              <a:lstStyle/>
              <a:p>
                <a:endParaRPr lang="en-US"/>
              </a:p>
            </p:txBody>
          </p:sp>
          <p:sp>
            <p:nvSpPr>
              <p:cNvPr id="41078" name="Rectangle 118"/>
              <p:cNvSpPr>
                <a:spLocks noChangeArrowheads="1"/>
              </p:cNvSpPr>
              <p:nvPr/>
            </p:nvSpPr>
            <p:spPr bwMode="auto">
              <a:xfrm>
                <a:off x="784" y="1622"/>
                <a:ext cx="7" cy="7"/>
              </a:xfrm>
              <a:prstGeom prst="rect">
                <a:avLst/>
              </a:prstGeom>
              <a:solidFill>
                <a:srgbClr val="000000"/>
              </a:solidFill>
              <a:ln w="9525">
                <a:noFill/>
                <a:miter lim="800000"/>
                <a:headEnd/>
                <a:tailEnd/>
              </a:ln>
            </p:spPr>
            <p:txBody>
              <a:bodyPr/>
              <a:lstStyle/>
              <a:p>
                <a:endParaRPr lang="en-US"/>
              </a:p>
            </p:txBody>
          </p:sp>
          <p:sp>
            <p:nvSpPr>
              <p:cNvPr id="41079" name="Rectangle 119"/>
              <p:cNvSpPr>
                <a:spLocks noChangeArrowheads="1"/>
              </p:cNvSpPr>
              <p:nvPr/>
            </p:nvSpPr>
            <p:spPr bwMode="auto">
              <a:xfrm>
                <a:off x="785" y="1636"/>
                <a:ext cx="7" cy="7"/>
              </a:xfrm>
              <a:prstGeom prst="rect">
                <a:avLst/>
              </a:prstGeom>
              <a:solidFill>
                <a:srgbClr val="000000"/>
              </a:solidFill>
              <a:ln w="9525">
                <a:noFill/>
                <a:miter lim="800000"/>
                <a:headEnd/>
                <a:tailEnd/>
              </a:ln>
            </p:spPr>
            <p:txBody>
              <a:bodyPr/>
              <a:lstStyle/>
              <a:p>
                <a:endParaRPr lang="en-US"/>
              </a:p>
            </p:txBody>
          </p:sp>
          <p:sp>
            <p:nvSpPr>
              <p:cNvPr id="41080" name="Freeform 120"/>
              <p:cNvSpPr>
                <a:spLocks/>
              </p:cNvSpPr>
              <p:nvPr/>
            </p:nvSpPr>
            <p:spPr bwMode="auto">
              <a:xfrm>
                <a:off x="785" y="1650"/>
                <a:ext cx="7" cy="7"/>
              </a:xfrm>
              <a:custGeom>
                <a:avLst/>
                <a:gdLst/>
                <a:ahLst/>
                <a:cxnLst>
                  <a:cxn ang="0">
                    <a:pos x="14" y="0"/>
                  </a:cxn>
                  <a:cxn ang="0">
                    <a:pos x="0" y="0"/>
                  </a:cxn>
                  <a:cxn ang="0">
                    <a:pos x="0" y="11"/>
                  </a:cxn>
                  <a:cxn ang="0">
                    <a:pos x="0" y="14"/>
                  </a:cxn>
                  <a:cxn ang="0">
                    <a:pos x="14" y="14"/>
                  </a:cxn>
                  <a:cxn ang="0">
                    <a:pos x="14" y="11"/>
                  </a:cxn>
                  <a:cxn ang="0">
                    <a:pos x="14" y="0"/>
                  </a:cxn>
                </a:cxnLst>
                <a:rect l="0" t="0" r="r" b="b"/>
                <a:pathLst>
                  <a:path w="14" h="14">
                    <a:moveTo>
                      <a:pt x="14" y="0"/>
                    </a:moveTo>
                    <a:lnTo>
                      <a:pt x="0" y="0"/>
                    </a:lnTo>
                    <a:lnTo>
                      <a:pt x="0" y="11"/>
                    </a:lnTo>
                    <a:lnTo>
                      <a:pt x="0" y="14"/>
                    </a:lnTo>
                    <a:lnTo>
                      <a:pt x="14" y="14"/>
                    </a:lnTo>
                    <a:lnTo>
                      <a:pt x="14" y="11"/>
                    </a:lnTo>
                    <a:lnTo>
                      <a:pt x="14" y="0"/>
                    </a:lnTo>
                    <a:close/>
                  </a:path>
                </a:pathLst>
              </a:custGeom>
              <a:solidFill>
                <a:srgbClr val="000000"/>
              </a:solidFill>
              <a:ln w="9525">
                <a:noFill/>
                <a:round/>
                <a:headEnd/>
                <a:tailEnd/>
              </a:ln>
            </p:spPr>
            <p:txBody>
              <a:bodyPr/>
              <a:lstStyle/>
              <a:p>
                <a:endParaRPr lang="en-US"/>
              </a:p>
            </p:txBody>
          </p:sp>
          <p:sp>
            <p:nvSpPr>
              <p:cNvPr id="41081" name="Rectangle 121"/>
              <p:cNvSpPr>
                <a:spLocks noChangeArrowheads="1"/>
              </p:cNvSpPr>
              <p:nvPr/>
            </p:nvSpPr>
            <p:spPr bwMode="auto">
              <a:xfrm>
                <a:off x="785" y="1663"/>
                <a:ext cx="7" cy="7"/>
              </a:xfrm>
              <a:prstGeom prst="rect">
                <a:avLst/>
              </a:prstGeom>
              <a:solidFill>
                <a:srgbClr val="000000"/>
              </a:solidFill>
              <a:ln w="9525">
                <a:noFill/>
                <a:miter lim="800000"/>
                <a:headEnd/>
                <a:tailEnd/>
              </a:ln>
            </p:spPr>
            <p:txBody>
              <a:bodyPr/>
              <a:lstStyle/>
              <a:p>
                <a:endParaRPr lang="en-US"/>
              </a:p>
            </p:txBody>
          </p:sp>
          <p:sp>
            <p:nvSpPr>
              <p:cNvPr id="41082" name="Rectangle 122"/>
              <p:cNvSpPr>
                <a:spLocks noChangeArrowheads="1"/>
              </p:cNvSpPr>
              <p:nvPr/>
            </p:nvSpPr>
            <p:spPr bwMode="auto">
              <a:xfrm>
                <a:off x="786" y="1677"/>
                <a:ext cx="7" cy="7"/>
              </a:xfrm>
              <a:prstGeom prst="rect">
                <a:avLst/>
              </a:prstGeom>
              <a:solidFill>
                <a:srgbClr val="000000"/>
              </a:solidFill>
              <a:ln w="9525">
                <a:noFill/>
                <a:miter lim="800000"/>
                <a:headEnd/>
                <a:tailEnd/>
              </a:ln>
            </p:spPr>
            <p:txBody>
              <a:bodyPr/>
              <a:lstStyle/>
              <a:p>
                <a:endParaRPr lang="en-US"/>
              </a:p>
            </p:txBody>
          </p:sp>
          <p:sp>
            <p:nvSpPr>
              <p:cNvPr id="41083" name="Freeform 123"/>
              <p:cNvSpPr>
                <a:spLocks/>
              </p:cNvSpPr>
              <p:nvPr/>
            </p:nvSpPr>
            <p:spPr bwMode="auto">
              <a:xfrm>
                <a:off x="787" y="1691"/>
                <a:ext cx="7" cy="7"/>
              </a:xfrm>
              <a:custGeom>
                <a:avLst/>
                <a:gdLst/>
                <a:ahLst/>
                <a:cxnLst>
                  <a:cxn ang="0">
                    <a:pos x="14" y="0"/>
                  </a:cxn>
                  <a:cxn ang="0">
                    <a:pos x="0" y="0"/>
                  </a:cxn>
                  <a:cxn ang="0">
                    <a:pos x="0" y="10"/>
                  </a:cxn>
                  <a:cxn ang="0">
                    <a:pos x="0" y="14"/>
                  </a:cxn>
                  <a:cxn ang="0">
                    <a:pos x="14" y="12"/>
                  </a:cxn>
                  <a:cxn ang="0">
                    <a:pos x="14" y="10"/>
                  </a:cxn>
                  <a:cxn ang="0">
                    <a:pos x="14" y="0"/>
                  </a:cxn>
                </a:cxnLst>
                <a:rect l="0" t="0" r="r" b="b"/>
                <a:pathLst>
                  <a:path w="14" h="14">
                    <a:moveTo>
                      <a:pt x="14" y="0"/>
                    </a:moveTo>
                    <a:lnTo>
                      <a:pt x="0" y="0"/>
                    </a:lnTo>
                    <a:lnTo>
                      <a:pt x="0" y="10"/>
                    </a:lnTo>
                    <a:lnTo>
                      <a:pt x="0" y="14"/>
                    </a:lnTo>
                    <a:lnTo>
                      <a:pt x="14" y="12"/>
                    </a:lnTo>
                    <a:lnTo>
                      <a:pt x="14" y="10"/>
                    </a:lnTo>
                    <a:lnTo>
                      <a:pt x="14" y="0"/>
                    </a:lnTo>
                    <a:close/>
                  </a:path>
                </a:pathLst>
              </a:custGeom>
              <a:solidFill>
                <a:srgbClr val="000000"/>
              </a:solidFill>
              <a:ln w="9525">
                <a:noFill/>
                <a:round/>
                <a:headEnd/>
                <a:tailEnd/>
              </a:ln>
            </p:spPr>
            <p:txBody>
              <a:bodyPr/>
              <a:lstStyle/>
              <a:p>
                <a:endParaRPr lang="en-US"/>
              </a:p>
            </p:txBody>
          </p:sp>
          <p:sp>
            <p:nvSpPr>
              <p:cNvPr id="41084" name="Freeform 124"/>
              <p:cNvSpPr>
                <a:spLocks/>
              </p:cNvSpPr>
              <p:nvPr/>
            </p:nvSpPr>
            <p:spPr bwMode="auto">
              <a:xfrm>
                <a:off x="788" y="1704"/>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085" name="Freeform 125"/>
              <p:cNvSpPr>
                <a:spLocks/>
              </p:cNvSpPr>
              <p:nvPr/>
            </p:nvSpPr>
            <p:spPr bwMode="auto">
              <a:xfrm>
                <a:off x="789" y="1718"/>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086" name="Freeform 126"/>
              <p:cNvSpPr>
                <a:spLocks/>
              </p:cNvSpPr>
              <p:nvPr/>
            </p:nvSpPr>
            <p:spPr bwMode="auto">
              <a:xfrm>
                <a:off x="791" y="1732"/>
                <a:ext cx="8" cy="8"/>
              </a:xfrm>
              <a:custGeom>
                <a:avLst/>
                <a:gdLst/>
                <a:ahLst/>
                <a:cxnLst>
                  <a:cxn ang="0">
                    <a:pos x="14" y="0"/>
                  </a:cxn>
                  <a:cxn ang="0">
                    <a:pos x="0" y="2"/>
                  </a:cxn>
                  <a:cxn ang="0">
                    <a:pos x="2" y="10"/>
                  </a:cxn>
                  <a:cxn ang="0">
                    <a:pos x="2" y="16"/>
                  </a:cxn>
                  <a:cxn ang="0">
                    <a:pos x="16" y="14"/>
                  </a:cxn>
                  <a:cxn ang="0">
                    <a:pos x="16" y="10"/>
                  </a:cxn>
                  <a:cxn ang="0">
                    <a:pos x="14" y="0"/>
                  </a:cxn>
                </a:cxnLst>
                <a:rect l="0" t="0" r="r" b="b"/>
                <a:pathLst>
                  <a:path w="16" h="16">
                    <a:moveTo>
                      <a:pt x="14" y="0"/>
                    </a:moveTo>
                    <a:lnTo>
                      <a:pt x="0" y="2"/>
                    </a:lnTo>
                    <a:lnTo>
                      <a:pt x="2" y="10"/>
                    </a:lnTo>
                    <a:lnTo>
                      <a:pt x="2" y="16"/>
                    </a:lnTo>
                    <a:lnTo>
                      <a:pt x="16" y="14"/>
                    </a:lnTo>
                    <a:lnTo>
                      <a:pt x="16" y="10"/>
                    </a:lnTo>
                    <a:lnTo>
                      <a:pt x="14" y="0"/>
                    </a:lnTo>
                    <a:close/>
                  </a:path>
                </a:pathLst>
              </a:custGeom>
              <a:solidFill>
                <a:srgbClr val="000000"/>
              </a:solidFill>
              <a:ln w="9525">
                <a:noFill/>
                <a:round/>
                <a:headEnd/>
                <a:tailEnd/>
              </a:ln>
            </p:spPr>
            <p:txBody>
              <a:bodyPr/>
              <a:lstStyle/>
              <a:p>
                <a:endParaRPr lang="en-US"/>
              </a:p>
            </p:txBody>
          </p:sp>
          <p:sp>
            <p:nvSpPr>
              <p:cNvPr id="41087" name="Freeform 127"/>
              <p:cNvSpPr>
                <a:spLocks/>
              </p:cNvSpPr>
              <p:nvPr/>
            </p:nvSpPr>
            <p:spPr bwMode="auto">
              <a:xfrm>
                <a:off x="792" y="1746"/>
                <a:ext cx="8" cy="8"/>
              </a:xfrm>
              <a:custGeom>
                <a:avLst/>
                <a:gdLst/>
                <a:ahLst/>
                <a:cxnLst>
                  <a:cxn ang="0">
                    <a:pos x="14" y="0"/>
                  </a:cxn>
                  <a:cxn ang="0">
                    <a:pos x="0" y="2"/>
                  </a:cxn>
                  <a:cxn ang="0">
                    <a:pos x="2" y="15"/>
                  </a:cxn>
                  <a:cxn ang="0">
                    <a:pos x="16" y="14"/>
                  </a:cxn>
                  <a:cxn ang="0">
                    <a:pos x="14" y="0"/>
                  </a:cxn>
                </a:cxnLst>
                <a:rect l="0" t="0" r="r" b="b"/>
                <a:pathLst>
                  <a:path w="16" h="15">
                    <a:moveTo>
                      <a:pt x="14" y="0"/>
                    </a:moveTo>
                    <a:lnTo>
                      <a:pt x="0" y="2"/>
                    </a:lnTo>
                    <a:lnTo>
                      <a:pt x="2" y="15"/>
                    </a:lnTo>
                    <a:lnTo>
                      <a:pt x="16" y="14"/>
                    </a:lnTo>
                    <a:lnTo>
                      <a:pt x="14" y="0"/>
                    </a:lnTo>
                    <a:close/>
                  </a:path>
                </a:pathLst>
              </a:custGeom>
              <a:solidFill>
                <a:srgbClr val="000000"/>
              </a:solidFill>
              <a:ln w="9525">
                <a:noFill/>
                <a:round/>
                <a:headEnd/>
                <a:tailEnd/>
              </a:ln>
            </p:spPr>
            <p:txBody>
              <a:bodyPr/>
              <a:lstStyle/>
              <a:p>
                <a:endParaRPr lang="en-US"/>
              </a:p>
            </p:txBody>
          </p:sp>
          <p:sp>
            <p:nvSpPr>
              <p:cNvPr id="41088" name="Freeform 128"/>
              <p:cNvSpPr>
                <a:spLocks/>
              </p:cNvSpPr>
              <p:nvPr/>
            </p:nvSpPr>
            <p:spPr bwMode="auto">
              <a:xfrm>
                <a:off x="794" y="1760"/>
                <a:ext cx="8" cy="7"/>
              </a:xfrm>
              <a:custGeom>
                <a:avLst/>
                <a:gdLst/>
                <a:ahLst/>
                <a:cxnLst>
                  <a:cxn ang="0">
                    <a:pos x="14" y="0"/>
                  </a:cxn>
                  <a:cxn ang="0">
                    <a:pos x="0" y="1"/>
                  </a:cxn>
                  <a:cxn ang="0">
                    <a:pos x="2" y="14"/>
                  </a:cxn>
                  <a:cxn ang="0">
                    <a:pos x="16" y="12"/>
                  </a:cxn>
                  <a:cxn ang="0">
                    <a:pos x="14" y="0"/>
                  </a:cxn>
                </a:cxnLst>
                <a:rect l="0" t="0" r="r" b="b"/>
                <a:pathLst>
                  <a:path w="16" h="14">
                    <a:moveTo>
                      <a:pt x="14" y="0"/>
                    </a:moveTo>
                    <a:lnTo>
                      <a:pt x="0" y="1"/>
                    </a:lnTo>
                    <a:lnTo>
                      <a:pt x="2" y="14"/>
                    </a:lnTo>
                    <a:lnTo>
                      <a:pt x="16" y="12"/>
                    </a:lnTo>
                    <a:lnTo>
                      <a:pt x="14" y="0"/>
                    </a:lnTo>
                    <a:close/>
                  </a:path>
                </a:pathLst>
              </a:custGeom>
              <a:solidFill>
                <a:srgbClr val="000000"/>
              </a:solidFill>
              <a:ln w="9525">
                <a:noFill/>
                <a:round/>
                <a:headEnd/>
                <a:tailEnd/>
              </a:ln>
            </p:spPr>
            <p:txBody>
              <a:bodyPr/>
              <a:lstStyle/>
              <a:p>
                <a:endParaRPr lang="en-US"/>
              </a:p>
            </p:txBody>
          </p:sp>
          <p:sp>
            <p:nvSpPr>
              <p:cNvPr id="41089" name="Freeform 129"/>
              <p:cNvSpPr>
                <a:spLocks/>
              </p:cNvSpPr>
              <p:nvPr/>
            </p:nvSpPr>
            <p:spPr bwMode="auto">
              <a:xfrm>
                <a:off x="797" y="1773"/>
                <a:ext cx="7" cy="8"/>
              </a:xfrm>
              <a:custGeom>
                <a:avLst/>
                <a:gdLst/>
                <a:ahLst/>
                <a:cxnLst>
                  <a:cxn ang="0">
                    <a:pos x="14" y="0"/>
                  </a:cxn>
                  <a:cxn ang="0">
                    <a:pos x="0" y="2"/>
                  </a:cxn>
                  <a:cxn ang="0">
                    <a:pos x="0" y="10"/>
                  </a:cxn>
                  <a:cxn ang="0">
                    <a:pos x="1" y="16"/>
                  </a:cxn>
                  <a:cxn ang="0">
                    <a:pos x="14" y="14"/>
                  </a:cxn>
                  <a:cxn ang="0">
                    <a:pos x="14" y="10"/>
                  </a:cxn>
                  <a:cxn ang="0">
                    <a:pos x="14" y="0"/>
                  </a:cxn>
                </a:cxnLst>
                <a:rect l="0" t="0" r="r" b="b"/>
                <a:pathLst>
                  <a:path w="14" h="16">
                    <a:moveTo>
                      <a:pt x="14" y="0"/>
                    </a:moveTo>
                    <a:lnTo>
                      <a:pt x="0" y="2"/>
                    </a:lnTo>
                    <a:lnTo>
                      <a:pt x="0" y="10"/>
                    </a:lnTo>
                    <a:lnTo>
                      <a:pt x="1" y="16"/>
                    </a:lnTo>
                    <a:lnTo>
                      <a:pt x="14" y="14"/>
                    </a:lnTo>
                    <a:lnTo>
                      <a:pt x="14" y="10"/>
                    </a:lnTo>
                    <a:lnTo>
                      <a:pt x="14" y="0"/>
                    </a:lnTo>
                    <a:close/>
                  </a:path>
                </a:pathLst>
              </a:custGeom>
              <a:solidFill>
                <a:srgbClr val="000000"/>
              </a:solidFill>
              <a:ln w="9525">
                <a:noFill/>
                <a:round/>
                <a:headEnd/>
                <a:tailEnd/>
              </a:ln>
            </p:spPr>
            <p:txBody>
              <a:bodyPr/>
              <a:lstStyle/>
              <a:p>
                <a:endParaRPr lang="en-US"/>
              </a:p>
            </p:txBody>
          </p:sp>
          <p:sp>
            <p:nvSpPr>
              <p:cNvPr id="41090" name="Freeform 130"/>
              <p:cNvSpPr>
                <a:spLocks/>
              </p:cNvSpPr>
              <p:nvPr/>
            </p:nvSpPr>
            <p:spPr bwMode="auto">
              <a:xfrm>
                <a:off x="799" y="1787"/>
                <a:ext cx="7" cy="8"/>
              </a:xfrm>
              <a:custGeom>
                <a:avLst/>
                <a:gdLst/>
                <a:ahLst/>
                <a:cxnLst>
                  <a:cxn ang="0">
                    <a:pos x="12" y="0"/>
                  </a:cxn>
                  <a:cxn ang="0">
                    <a:pos x="0" y="2"/>
                  </a:cxn>
                  <a:cxn ang="0">
                    <a:pos x="2" y="15"/>
                  </a:cxn>
                  <a:cxn ang="0">
                    <a:pos x="14" y="14"/>
                  </a:cxn>
                  <a:cxn ang="0">
                    <a:pos x="12" y="0"/>
                  </a:cxn>
                </a:cxnLst>
                <a:rect l="0" t="0" r="r" b="b"/>
                <a:pathLst>
                  <a:path w="14" h="15">
                    <a:moveTo>
                      <a:pt x="12" y="0"/>
                    </a:moveTo>
                    <a:lnTo>
                      <a:pt x="0" y="2"/>
                    </a:lnTo>
                    <a:lnTo>
                      <a:pt x="2" y="15"/>
                    </a:lnTo>
                    <a:lnTo>
                      <a:pt x="14" y="14"/>
                    </a:lnTo>
                    <a:lnTo>
                      <a:pt x="12" y="0"/>
                    </a:lnTo>
                    <a:close/>
                  </a:path>
                </a:pathLst>
              </a:custGeom>
              <a:solidFill>
                <a:srgbClr val="000000"/>
              </a:solidFill>
              <a:ln w="9525">
                <a:noFill/>
                <a:round/>
                <a:headEnd/>
                <a:tailEnd/>
              </a:ln>
            </p:spPr>
            <p:txBody>
              <a:bodyPr/>
              <a:lstStyle/>
              <a:p>
                <a:endParaRPr lang="en-US"/>
              </a:p>
            </p:txBody>
          </p:sp>
          <p:sp>
            <p:nvSpPr>
              <p:cNvPr id="41091" name="Freeform 131"/>
              <p:cNvSpPr>
                <a:spLocks/>
              </p:cNvSpPr>
              <p:nvPr/>
            </p:nvSpPr>
            <p:spPr bwMode="auto">
              <a:xfrm>
                <a:off x="802" y="1801"/>
                <a:ext cx="7" cy="8"/>
              </a:xfrm>
              <a:custGeom>
                <a:avLst/>
                <a:gdLst/>
                <a:ahLst/>
                <a:cxnLst>
                  <a:cxn ang="0">
                    <a:pos x="12" y="0"/>
                  </a:cxn>
                  <a:cxn ang="0">
                    <a:pos x="0" y="1"/>
                  </a:cxn>
                  <a:cxn ang="0">
                    <a:pos x="2" y="15"/>
                  </a:cxn>
                  <a:cxn ang="0">
                    <a:pos x="14" y="14"/>
                  </a:cxn>
                  <a:cxn ang="0">
                    <a:pos x="12" y="0"/>
                  </a:cxn>
                </a:cxnLst>
                <a:rect l="0" t="0" r="r" b="b"/>
                <a:pathLst>
                  <a:path w="14" h="15">
                    <a:moveTo>
                      <a:pt x="12" y="0"/>
                    </a:moveTo>
                    <a:lnTo>
                      <a:pt x="0" y="1"/>
                    </a:lnTo>
                    <a:lnTo>
                      <a:pt x="2" y="15"/>
                    </a:lnTo>
                    <a:lnTo>
                      <a:pt x="14" y="14"/>
                    </a:lnTo>
                    <a:lnTo>
                      <a:pt x="12" y="0"/>
                    </a:lnTo>
                    <a:close/>
                  </a:path>
                </a:pathLst>
              </a:custGeom>
              <a:solidFill>
                <a:srgbClr val="000000"/>
              </a:solidFill>
              <a:ln w="9525">
                <a:noFill/>
                <a:round/>
                <a:headEnd/>
                <a:tailEnd/>
              </a:ln>
            </p:spPr>
            <p:txBody>
              <a:bodyPr/>
              <a:lstStyle/>
              <a:p>
                <a:endParaRPr lang="en-US"/>
              </a:p>
            </p:txBody>
          </p:sp>
          <p:sp>
            <p:nvSpPr>
              <p:cNvPr id="41092" name="Freeform 132"/>
              <p:cNvSpPr>
                <a:spLocks/>
              </p:cNvSpPr>
              <p:nvPr/>
            </p:nvSpPr>
            <p:spPr bwMode="auto">
              <a:xfrm>
                <a:off x="804" y="1815"/>
                <a:ext cx="8" cy="8"/>
              </a:xfrm>
              <a:custGeom>
                <a:avLst/>
                <a:gdLst/>
                <a:ahLst/>
                <a:cxnLst>
                  <a:cxn ang="0">
                    <a:pos x="12" y="0"/>
                  </a:cxn>
                  <a:cxn ang="0">
                    <a:pos x="0" y="1"/>
                  </a:cxn>
                  <a:cxn ang="0">
                    <a:pos x="1" y="5"/>
                  </a:cxn>
                  <a:cxn ang="0">
                    <a:pos x="3" y="15"/>
                  </a:cxn>
                  <a:cxn ang="0">
                    <a:pos x="15" y="12"/>
                  </a:cxn>
                  <a:cxn ang="0">
                    <a:pos x="15" y="5"/>
                  </a:cxn>
                  <a:cxn ang="0">
                    <a:pos x="12" y="0"/>
                  </a:cxn>
                </a:cxnLst>
                <a:rect l="0" t="0" r="r" b="b"/>
                <a:pathLst>
                  <a:path w="15" h="15">
                    <a:moveTo>
                      <a:pt x="12" y="0"/>
                    </a:moveTo>
                    <a:lnTo>
                      <a:pt x="0" y="1"/>
                    </a:lnTo>
                    <a:lnTo>
                      <a:pt x="1" y="5"/>
                    </a:lnTo>
                    <a:lnTo>
                      <a:pt x="3" y="15"/>
                    </a:lnTo>
                    <a:lnTo>
                      <a:pt x="15" y="12"/>
                    </a:lnTo>
                    <a:lnTo>
                      <a:pt x="15" y="5"/>
                    </a:lnTo>
                    <a:lnTo>
                      <a:pt x="12" y="0"/>
                    </a:lnTo>
                    <a:close/>
                  </a:path>
                </a:pathLst>
              </a:custGeom>
              <a:solidFill>
                <a:srgbClr val="000000"/>
              </a:solidFill>
              <a:ln w="9525">
                <a:noFill/>
                <a:round/>
                <a:headEnd/>
                <a:tailEnd/>
              </a:ln>
            </p:spPr>
            <p:txBody>
              <a:bodyPr/>
              <a:lstStyle/>
              <a:p>
                <a:endParaRPr lang="en-US"/>
              </a:p>
            </p:txBody>
          </p:sp>
          <p:sp>
            <p:nvSpPr>
              <p:cNvPr id="41093" name="Freeform 133"/>
              <p:cNvSpPr>
                <a:spLocks/>
              </p:cNvSpPr>
              <p:nvPr/>
            </p:nvSpPr>
            <p:spPr bwMode="auto">
              <a:xfrm>
                <a:off x="807" y="1828"/>
                <a:ext cx="8" cy="9"/>
              </a:xfrm>
              <a:custGeom>
                <a:avLst/>
                <a:gdLst/>
                <a:ahLst/>
                <a:cxnLst>
                  <a:cxn ang="0">
                    <a:pos x="12" y="0"/>
                  </a:cxn>
                  <a:cxn ang="0">
                    <a:pos x="0" y="3"/>
                  </a:cxn>
                  <a:cxn ang="0">
                    <a:pos x="3" y="17"/>
                  </a:cxn>
                  <a:cxn ang="0">
                    <a:pos x="15" y="14"/>
                  </a:cxn>
                  <a:cxn ang="0">
                    <a:pos x="12" y="0"/>
                  </a:cxn>
                </a:cxnLst>
                <a:rect l="0" t="0" r="r" b="b"/>
                <a:pathLst>
                  <a:path w="15" h="17">
                    <a:moveTo>
                      <a:pt x="12" y="0"/>
                    </a:moveTo>
                    <a:lnTo>
                      <a:pt x="0" y="3"/>
                    </a:lnTo>
                    <a:lnTo>
                      <a:pt x="3" y="17"/>
                    </a:lnTo>
                    <a:lnTo>
                      <a:pt x="15" y="14"/>
                    </a:lnTo>
                    <a:lnTo>
                      <a:pt x="12" y="0"/>
                    </a:lnTo>
                    <a:close/>
                  </a:path>
                </a:pathLst>
              </a:custGeom>
              <a:solidFill>
                <a:srgbClr val="000000"/>
              </a:solidFill>
              <a:ln w="9525">
                <a:noFill/>
                <a:round/>
                <a:headEnd/>
                <a:tailEnd/>
              </a:ln>
            </p:spPr>
            <p:txBody>
              <a:bodyPr/>
              <a:lstStyle/>
              <a:p>
                <a:endParaRPr lang="en-US"/>
              </a:p>
            </p:txBody>
          </p:sp>
          <p:sp>
            <p:nvSpPr>
              <p:cNvPr id="41094" name="Freeform 134"/>
              <p:cNvSpPr>
                <a:spLocks/>
              </p:cNvSpPr>
              <p:nvPr/>
            </p:nvSpPr>
            <p:spPr bwMode="auto">
              <a:xfrm>
                <a:off x="810" y="1841"/>
                <a:ext cx="8" cy="9"/>
              </a:xfrm>
              <a:custGeom>
                <a:avLst/>
                <a:gdLst/>
                <a:ahLst/>
                <a:cxnLst>
                  <a:cxn ang="0">
                    <a:pos x="12" y="0"/>
                  </a:cxn>
                  <a:cxn ang="0">
                    <a:pos x="0" y="3"/>
                  </a:cxn>
                  <a:cxn ang="0">
                    <a:pos x="3" y="17"/>
                  </a:cxn>
                  <a:cxn ang="0">
                    <a:pos x="16" y="14"/>
                  </a:cxn>
                  <a:cxn ang="0">
                    <a:pos x="12" y="0"/>
                  </a:cxn>
                </a:cxnLst>
                <a:rect l="0" t="0" r="r" b="b"/>
                <a:pathLst>
                  <a:path w="16" h="17">
                    <a:moveTo>
                      <a:pt x="12" y="0"/>
                    </a:moveTo>
                    <a:lnTo>
                      <a:pt x="0" y="3"/>
                    </a:lnTo>
                    <a:lnTo>
                      <a:pt x="3" y="17"/>
                    </a:lnTo>
                    <a:lnTo>
                      <a:pt x="16" y="14"/>
                    </a:lnTo>
                    <a:lnTo>
                      <a:pt x="12" y="0"/>
                    </a:lnTo>
                    <a:close/>
                  </a:path>
                </a:pathLst>
              </a:custGeom>
              <a:solidFill>
                <a:srgbClr val="000000"/>
              </a:solidFill>
              <a:ln w="9525">
                <a:noFill/>
                <a:round/>
                <a:headEnd/>
                <a:tailEnd/>
              </a:ln>
            </p:spPr>
            <p:txBody>
              <a:bodyPr/>
              <a:lstStyle/>
              <a:p>
                <a:endParaRPr lang="en-US"/>
              </a:p>
            </p:txBody>
          </p:sp>
          <p:sp>
            <p:nvSpPr>
              <p:cNvPr id="41095" name="Freeform 135"/>
              <p:cNvSpPr>
                <a:spLocks/>
              </p:cNvSpPr>
              <p:nvPr/>
            </p:nvSpPr>
            <p:spPr bwMode="auto">
              <a:xfrm>
                <a:off x="813" y="1855"/>
                <a:ext cx="8" cy="9"/>
              </a:xfrm>
              <a:custGeom>
                <a:avLst/>
                <a:gdLst/>
                <a:ahLst/>
                <a:cxnLst>
                  <a:cxn ang="0">
                    <a:pos x="12" y="0"/>
                  </a:cxn>
                  <a:cxn ang="0">
                    <a:pos x="0" y="3"/>
                  </a:cxn>
                  <a:cxn ang="0">
                    <a:pos x="0" y="3"/>
                  </a:cxn>
                  <a:cxn ang="0">
                    <a:pos x="3" y="17"/>
                  </a:cxn>
                  <a:cxn ang="0">
                    <a:pos x="16" y="14"/>
                  </a:cxn>
                  <a:cxn ang="0">
                    <a:pos x="14" y="3"/>
                  </a:cxn>
                  <a:cxn ang="0">
                    <a:pos x="12" y="0"/>
                  </a:cxn>
                </a:cxnLst>
                <a:rect l="0" t="0" r="r" b="b"/>
                <a:pathLst>
                  <a:path w="16" h="17">
                    <a:moveTo>
                      <a:pt x="12" y="0"/>
                    </a:moveTo>
                    <a:lnTo>
                      <a:pt x="0" y="3"/>
                    </a:lnTo>
                    <a:lnTo>
                      <a:pt x="0" y="3"/>
                    </a:lnTo>
                    <a:lnTo>
                      <a:pt x="3" y="17"/>
                    </a:lnTo>
                    <a:lnTo>
                      <a:pt x="16" y="14"/>
                    </a:lnTo>
                    <a:lnTo>
                      <a:pt x="14" y="3"/>
                    </a:lnTo>
                    <a:lnTo>
                      <a:pt x="12" y="0"/>
                    </a:lnTo>
                    <a:close/>
                  </a:path>
                </a:pathLst>
              </a:custGeom>
              <a:solidFill>
                <a:srgbClr val="000000"/>
              </a:solidFill>
              <a:ln w="9525">
                <a:noFill/>
                <a:round/>
                <a:headEnd/>
                <a:tailEnd/>
              </a:ln>
            </p:spPr>
            <p:txBody>
              <a:bodyPr/>
              <a:lstStyle/>
              <a:p>
                <a:endParaRPr lang="en-US"/>
              </a:p>
            </p:txBody>
          </p:sp>
          <p:sp>
            <p:nvSpPr>
              <p:cNvPr id="41096" name="Freeform 136"/>
              <p:cNvSpPr>
                <a:spLocks/>
              </p:cNvSpPr>
              <p:nvPr/>
            </p:nvSpPr>
            <p:spPr bwMode="auto">
              <a:xfrm>
                <a:off x="817" y="1869"/>
                <a:ext cx="8" cy="8"/>
              </a:xfrm>
              <a:custGeom>
                <a:avLst/>
                <a:gdLst/>
                <a:ahLst/>
                <a:cxnLst>
                  <a:cxn ang="0">
                    <a:pos x="12" y="0"/>
                  </a:cxn>
                  <a:cxn ang="0">
                    <a:pos x="0" y="4"/>
                  </a:cxn>
                  <a:cxn ang="0">
                    <a:pos x="3" y="18"/>
                  </a:cxn>
                  <a:cxn ang="0">
                    <a:pos x="16" y="14"/>
                  </a:cxn>
                  <a:cxn ang="0">
                    <a:pos x="12" y="0"/>
                  </a:cxn>
                </a:cxnLst>
                <a:rect l="0" t="0" r="r" b="b"/>
                <a:pathLst>
                  <a:path w="16" h="18">
                    <a:moveTo>
                      <a:pt x="12" y="0"/>
                    </a:moveTo>
                    <a:lnTo>
                      <a:pt x="0" y="4"/>
                    </a:lnTo>
                    <a:lnTo>
                      <a:pt x="3" y="18"/>
                    </a:lnTo>
                    <a:lnTo>
                      <a:pt x="16" y="14"/>
                    </a:lnTo>
                    <a:lnTo>
                      <a:pt x="12" y="0"/>
                    </a:lnTo>
                    <a:close/>
                  </a:path>
                </a:pathLst>
              </a:custGeom>
              <a:solidFill>
                <a:srgbClr val="000000"/>
              </a:solidFill>
              <a:ln w="9525">
                <a:noFill/>
                <a:round/>
                <a:headEnd/>
                <a:tailEnd/>
              </a:ln>
            </p:spPr>
            <p:txBody>
              <a:bodyPr/>
              <a:lstStyle/>
              <a:p>
                <a:endParaRPr lang="en-US"/>
              </a:p>
            </p:txBody>
          </p:sp>
          <p:sp>
            <p:nvSpPr>
              <p:cNvPr id="41097" name="Freeform 137"/>
              <p:cNvSpPr>
                <a:spLocks/>
              </p:cNvSpPr>
              <p:nvPr/>
            </p:nvSpPr>
            <p:spPr bwMode="auto">
              <a:xfrm>
                <a:off x="820" y="1882"/>
                <a:ext cx="8" cy="9"/>
              </a:xfrm>
              <a:custGeom>
                <a:avLst/>
                <a:gdLst/>
                <a:ahLst/>
                <a:cxnLst>
                  <a:cxn ang="0">
                    <a:pos x="12" y="0"/>
                  </a:cxn>
                  <a:cxn ang="0">
                    <a:pos x="0" y="3"/>
                  </a:cxn>
                  <a:cxn ang="0">
                    <a:pos x="3" y="17"/>
                  </a:cxn>
                  <a:cxn ang="0">
                    <a:pos x="16" y="14"/>
                  </a:cxn>
                  <a:cxn ang="0">
                    <a:pos x="12" y="0"/>
                  </a:cxn>
                </a:cxnLst>
                <a:rect l="0" t="0" r="r" b="b"/>
                <a:pathLst>
                  <a:path w="16" h="17">
                    <a:moveTo>
                      <a:pt x="12" y="0"/>
                    </a:moveTo>
                    <a:lnTo>
                      <a:pt x="0" y="3"/>
                    </a:lnTo>
                    <a:lnTo>
                      <a:pt x="3" y="17"/>
                    </a:lnTo>
                    <a:lnTo>
                      <a:pt x="16" y="14"/>
                    </a:lnTo>
                    <a:lnTo>
                      <a:pt x="12" y="0"/>
                    </a:lnTo>
                    <a:close/>
                  </a:path>
                </a:pathLst>
              </a:custGeom>
              <a:solidFill>
                <a:srgbClr val="000000"/>
              </a:solidFill>
              <a:ln w="9525">
                <a:noFill/>
                <a:round/>
                <a:headEnd/>
                <a:tailEnd/>
              </a:ln>
            </p:spPr>
            <p:txBody>
              <a:bodyPr/>
              <a:lstStyle/>
              <a:p>
                <a:endParaRPr lang="en-US"/>
              </a:p>
            </p:txBody>
          </p:sp>
          <p:sp>
            <p:nvSpPr>
              <p:cNvPr id="41098" name="Freeform 138"/>
              <p:cNvSpPr>
                <a:spLocks/>
              </p:cNvSpPr>
              <p:nvPr/>
            </p:nvSpPr>
            <p:spPr bwMode="auto">
              <a:xfrm>
                <a:off x="824" y="1896"/>
                <a:ext cx="9" cy="8"/>
              </a:xfrm>
              <a:custGeom>
                <a:avLst/>
                <a:gdLst/>
                <a:ahLst/>
                <a:cxnLst>
                  <a:cxn ang="0">
                    <a:pos x="12" y="0"/>
                  </a:cxn>
                  <a:cxn ang="0">
                    <a:pos x="0" y="4"/>
                  </a:cxn>
                  <a:cxn ang="0">
                    <a:pos x="5" y="18"/>
                  </a:cxn>
                  <a:cxn ang="0">
                    <a:pos x="17" y="14"/>
                  </a:cxn>
                  <a:cxn ang="0">
                    <a:pos x="12" y="0"/>
                  </a:cxn>
                </a:cxnLst>
                <a:rect l="0" t="0" r="r" b="b"/>
                <a:pathLst>
                  <a:path w="17" h="18">
                    <a:moveTo>
                      <a:pt x="12" y="0"/>
                    </a:moveTo>
                    <a:lnTo>
                      <a:pt x="0" y="4"/>
                    </a:lnTo>
                    <a:lnTo>
                      <a:pt x="5" y="18"/>
                    </a:lnTo>
                    <a:lnTo>
                      <a:pt x="17" y="14"/>
                    </a:lnTo>
                    <a:lnTo>
                      <a:pt x="12" y="0"/>
                    </a:lnTo>
                    <a:close/>
                  </a:path>
                </a:pathLst>
              </a:custGeom>
              <a:solidFill>
                <a:srgbClr val="000000"/>
              </a:solidFill>
              <a:ln w="9525">
                <a:noFill/>
                <a:round/>
                <a:headEnd/>
                <a:tailEnd/>
              </a:ln>
            </p:spPr>
            <p:txBody>
              <a:bodyPr/>
              <a:lstStyle/>
              <a:p>
                <a:endParaRPr lang="en-US"/>
              </a:p>
            </p:txBody>
          </p:sp>
          <p:sp>
            <p:nvSpPr>
              <p:cNvPr id="41099" name="Freeform 139"/>
              <p:cNvSpPr>
                <a:spLocks/>
              </p:cNvSpPr>
              <p:nvPr/>
            </p:nvSpPr>
            <p:spPr bwMode="auto">
              <a:xfrm>
                <a:off x="828" y="1910"/>
                <a:ext cx="8" cy="7"/>
              </a:xfrm>
              <a:custGeom>
                <a:avLst/>
                <a:gdLst/>
                <a:ahLst/>
                <a:cxnLst>
                  <a:cxn ang="0">
                    <a:pos x="12" y="0"/>
                  </a:cxn>
                  <a:cxn ang="0">
                    <a:pos x="0" y="4"/>
                  </a:cxn>
                  <a:cxn ang="0">
                    <a:pos x="3" y="16"/>
                  </a:cxn>
                  <a:cxn ang="0">
                    <a:pos x="15" y="12"/>
                  </a:cxn>
                  <a:cxn ang="0">
                    <a:pos x="12" y="0"/>
                  </a:cxn>
                </a:cxnLst>
                <a:rect l="0" t="0" r="r" b="b"/>
                <a:pathLst>
                  <a:path w="15" h="16">
                    <a:moveTo>
                      <a:pt x="12" y="0"/>
                    </a:moveTo>
                    <a:lnTo>
                      <a:pt x="0" y="4"/>
                    </a:lnTo>
                    <a:lnTo>
                      <a:pt x="3" y="16"/>
                    </a:lnTo>
                    <a:lnTo>
                      <a:pt x="15" y="12"/>
                    </a:lnTo>
                    <a:lnTo>
                      <a:pt x="12" y="0"/>
                    </a:lnTo>
                    <a:close/>
                  </a:path>
                </a:pathLst>
              </a:custGeom>
              <a:solidFill>
                <a:srgbClr val="000000"/>
              </a:solidFill>
              <a:ln w="9525">
                <a:noFill/>
                <a:round/>
                <a:headEnd/>
                <a:tailEnd/>
              </a:ln>
            </p:spPr>
            <p:txBody>
              <a:bodyPr/>
              <a:lstStyle/>
              <a:p>
                <a:endParaRPr lang="en-US"/>
              </a:p>
            </p:txBody>
          </p:sp>
          <p:sp>
            <p:nvSpPr>
              <p:cNvPr id="41100" name="Freeform 140"/>
              <p:cNvSpPr>
                <a:spLocks/>
              </p:cNvSpPr>
              <p:nvPr/>
            </p:nvSpPr>
            <p:spPr bwMode="auto">
              <a:xfrm>
                <a:off x="833" y="1923"/>
                <a:ext cx="8" cy="8"/>
              </a:xfrm>
              <a:custGeom>
                <a:avLst/>
                <a:gdLst/>
                <a:ahLst/>
                <a:cxnLst>
                  <a:cxn ang="0">
                    <a:pos x="13" y="0"/>
                  </a:cxn>
                  <a:cxn ang="0">
                    <a:pos x="0" y="4"/>
                  </a:cxn>
                  <a:cxn ang="0">
                    <a:pos x="4" y="18"/>
                  </a:cxn>
                  <a:cxn ang="0">
                    <a:pos x="16" y="14"/>
                  </a:cxn>
                  <a:cxn ang="0">
                    <a:pos x="13" y="0"/>
                  </a:cxn>
                </a:cxnLst>
                <a:rect l="0" t="0" r="r" b="b"/>
                <a:pathLst>
                  <a:path w="16" h="18">
                    <a:moveTo>
                      <a:pt x="13" y="0"/>
                    </a:moveTo>
                    <a:lnTo>
                      <a:pt x="0" y="4"/>
                    </a:lnTo>
                    <a:lnTo>
                      <a:pt x="4" y="18"/>
                    </a:lnTo>
                    <a:lnTo>
                      <a:pt x="16" y="14"/>
                    </a:lnTo>
                    <a:lnTo>
                      <a:pt x="13" y="0"/>
                    </a:lnTo>
                    <a:close/>
                  </a:path>
                </a:pathLst>
              </a:custGeom>
              <a:solidFill>
                <a:srgbClr val="000000"/>
              </a:solidFill>
              <a:ln w="9525">
                <a:noFill/>
                <a:round/>
                <a:headEnd/>
                <a:tailEnd/>
              </a:ln>
            </p:spPr>
            <p:txBody>
              <a:bodyPr/>
              <a:lstStyle/>
              <a:p>
                <a:endParaRPr lang="en-US"/>
              </a:p>
            </p:txBody>
          </p:sp>
          <p:sp>
            <p:nvSpPr>
              <p:cNvPr id="41101" name="Freeform 141"/>
              <p:cNvSpPr>
                <a:spLocks/>
              </p:cNvSpPr>
              <p:nvPr/>
            </p:nvSpPr>
            <p:spPr bwMode="auto">
              <a:xfrm>
                <a:off x="837" y="1936"/>
                <a:ext cx="9" cy="8"/>
              </a:xfrm>
              <a:custGeom>
                <a:avLst/>
                <a:gdLst/>
                <a:ahLst/>
                <a:cxnLst>
                  <a:cxn ang="0">
                    <a:pos x="12" y="0"/>
                  </a:cxn>
                  <a:cxn ang="0">
                    <a:pos x="0" y="6"/>
                  </a:cxn>
                  <a:cxn ang="0">
                    <a:pos x="5" y="18"/>
                  </a:cxn>
                  <a:cxn ang="0">
                    <a:pos x="18" y="13"/>
                  </a:cxn>
                  <a:cxn ang="0">
                    <a:pos x="12" y="0"/>
                  </a:cxn>
                </a:cxnLst>
                <a:rect l="0" t="0" r="r" b="b"/>
                <a:pathLst>
                  <a:path w="18" h="18">
                    <a:moveTo>
                      <a:pt x="12" y="0"/>
                    </a:moveTo>
                    <a:lnTo>
                      <a:pt x="0" y="6"/>
                    </a:lnTo>
                    <a:lnTo>
                      <a:pt x="5" y="18"/>
                    </a:lnTo>
                    <a:lnTo>
                      <a:pt x="18" y="13"/>
                    </a:lnTo>
                    <a:lnTo>
                      <a:pt x="12" y="0"/>
                    </a:lnTo>
                    <a:close/>
                  </a:path>
                </a:pathLst>
              </a:custGeom>
              <a:solidFill>
                <a:srgbClr val="000000"/>
              </a:solidFill>
              <a:ln w="9525">
                <a:noFill/>
                <a:round/>
                <a:headEnd/>
                <a:tailEnd/>
              </a:ln>
            </p:spPr>
            <p:txBody>
              <a:bodyPr/>
              <a:lstStyle/>
              <a:p>
                <a:endParaRPr lang="en-US"/>
              </a:p>
            </p:txBody>
          </p:sp>
          <p:sp>
            <p:nvSpPr>
              <p:cNvPr id="41102" name="Freeform 142"/>
              <p:cNvSpPr>
                <a:spLocks/>
              </p:cNvSpPr>
              <p:nvPr/>
            </p:nvSpPr>
            <p:spPr bwMode="auto">
              <a:xfrm>
                <a:off x="841" y="1949"/>
                <a:ext cx="9" cy="9"/>
              </a:xfrm>
              <a:custGeom>
                <a:avLst/>
                <a:gdLst/>
                <a:ahLst/>
                <a:cxnLst>
                  <a:cxn ang="0">
                    <a:pos x="12" y="0"/>
                  </a:cxn>
                  <a:cxn ang="0">
                    <a:pos x="0" y="5"/>
                  </a:cxn>
                  <a:cxn ang="0">
                    <a:pos x="5" y="17"/>
                  </a:cxn>
                  <a:cxn ang="0">
                    <a:pos x="17" y="12"/>
                  </a:cxn>
                  <a:cxn ang="0">
                    <a:pos x="12" y="0"/>
                  </a:cxn>
                </a:cxnLst>
                <a:rect l="0" t="0" r="r" b="b"/>
                <a:pathLst>
                  <a:path w="17" h="17">
                    <a:moveTo>
                      <a:pt x="12" y="0"/>
                    </a:moveTo>
                    <a:lnTo>
                      <a:pt x="0" y="5"/>
                    </a:lnTo>
                    <a:lnTo>
                      <a:pt x="5" y="17"/>
                    </a:lnTo>
                    <a:lnTo>
                      <a:pt x="17" y="12"/>
                    </a:lnTo>
                    <a:lnTo>
                      <a:pt x="12" y="0"/>
                    </a:lnTo>
                    <a:close/>
                  </a:path>
                </a:pathLst>
              </a:custGeom>
              <a:solidFill>
                <a:srgbClr val="000000"/>
              </a:solidFill>
              <a:ln w="9525">
                <a:noFill/>
                <a:round/>
                <a:headEnd/>
                <a:tailEnd/>
              </a:ln>
            </p:spPr>
            <p:txBody>
              <a:bodyPr/>
              <a:lstStyle/>
              <a:p>
                <a:endParaRPr lang="en-US"/>
              </a:p>
            </p:txBody>
          </p:sp>
          <p:sp>
            <p:nvSpPr>
              <p:cNvPr id="41103" name="Freeform 143"/>
              <p:cNvSpPr>
                <a:spLocks/>
              </p:cNvSpPr>
              <p:nvPr/>
            </p:nvSpPr>
            <p:spPr bwMode="auto">
              <a:xfrm>
                <a:off x="847" y="1962"/>
                <a:ext cx="8" cy="10"/>
              </a:xfrm>
              <a:custGeom>
                <a:avLst/>
                <a:gdLst/>
                <a:ahLst/>
                <a:cxnLst>
                  <a:cxn ang="0">
                    <a:pos x="13" y="0"/>
                  </a:cxn>
                  <a:cxn ang="0">
                    <a:pos x="0" y="5"/>
                  </a:cxn>
                  <a:cxn ang="0">
                    <a:pos x="4" y="15"/>
                  </a:cxn>
                  <a:cxn ang="0">
                    <a:pos x="6" y="21"/>
                  </a:cxn>
                  <a:cxn ang="0">
                    <a:pos x="4" y="17"/>
                  </a:cxn>
                  <a:cxn ang="0">
                    <a:pos x="16" y="12"/>
                  </a:cxn>
                  <a:cxn ang="0">
                    <a:pos x="16" y="10"/>
                  </a:cxn>
                  <a:cxn ang="0">
                    <a:pos x="11" y="15"/>
                  </a:cxn>
                  <a:cxn ang="0">
                    <a:pos x="18" y="15"/>
                  </a:cxn>
                  <a:cxn ang="0">
                    <a:pos x="13" y="0"/>
                  </a:cxn>
                </a:cxnLst>
                <a:rect l="0" t="0" r="r" b="b"/>
                <a:pathLst>
                  <a:path w="18" h="21">
                    <a:moveTo>
                      <a:pt x="13" y="0"/>
                    </a:moveTo>
                    <a:lnTo>
                      <a:pt x="0" y="5"/>
                    </a:lnTo>
                    <a:lnTo>
                      <a:pt x="4" y="15"/>
                    </a:lnTo>
                    <a:lnTo>
                      <a:pt x="6" y="21"/>
                    </a:lnTo>
                    <a:lnTo>
                      <a:pt x="4" y="17"/>
                    </a:lnTo>
                    <a:lnTo>
                      <a:pt x="16" y="12"/>
                    </a:lnTo>
                    <a:lnTo>
                      <a:pt x="16" y="10"/>
                    </a:lnTo>
                    <a:lnTo>
                      <a:pt x="11" y="15"/>
                    </a:lnTo>
                    <a:lnTo>
                      <a:pt x="18" y="15"/>
                    </a:lnTo>
                    <a:lnTo>
                      <a:pt x="13" y="0"/>
                    </a:lnTo>
                    <a:close/>
                  </a:path>
                </a:pathLst>
              </a:custGeom>
              <a:solidFill>
                <a:srgbClr val="000000"/>
              </a:solidFill>
              <a:ln w="9525">
                <a:noFill/>
                <a:round/>
                <a:headEnd/>
                <a:tailEnd/>
              </a:ln>
            </p:spPr>
            <p:txBody>
              <a:bodyPr/>
              <a:lstStyle/>
              <a:p>
                <a:endParaRPr lang="en-US"/>
              </a:p>
            </p:txBody>
          </p:sp>
          <p:sp>
            <p:nvSpPr>
              <p:cNvPr id="41104" name="Freeform 144"/>
              <p:cNvSpPr>
                <a:spLocks/>
              </p:cNvSpPr>
              <p:nvPr/>
            </p:nvSpPr>
            <p:spPr bwMode="auto">
              <a:xfrm>
                <a:off x="851" y="1975"/>
                <a:ext cx="9" cy="9"/>
              </a:xfrm>
              <a:custGeom>
                <a:avLst/>
                <a:gdLst/>
                <a:ahLst/>
                <a:cxnLst>
                  <a:cxn ang="0">
                    <a:pos x="12" y="0"/>
                  </a:cxn>
                  <a:cxn ang="0">
                    <a:pos x="0" y="5"/>
                  </a:cxn>
                  <a:cxn ang="0">
                    <a:pos x="5" y="17"/>
                  </a:cxn>
                  <a:cxn ang="0">
                    <a:pos x="18" y="12"/>
                  </a:cxn>
                  <a:cxn ang="0">
                    <a:pos x="12" y="0"/>
                  </a:cxn>
                </a:cxnLst>
                <a:rect l="0" t="0" r="r" b="b"/>
                <a:pathLst>
                  <a:path w="18" h="17">
                    <a:moveTo>
                      <a:pt x="12" y="0"/>
                    </a:moveTo>
                    <a:lnTo>
                      <a:pt x="0" y="5"/>
                    </a:lnTo>
                    <a:lnTo>
                      <a:pt x="5" y="17"/>
                    </a:lnTo>
                    <a:lnTo>
                      <a:pt x="18" y="12"/>
                    </a:lnTo>
                    <a:lnTo>
                      <a:pt x="12" y="0"/>
                    </a:lnTo>
                    <a:close/>
                  </a:path>
                </a:pathLst>
              </a:custGeom>
              <a:solidFill>
                <a:srgbClr val="000000"/>
              </a:solidFill>
              <a:ln w="9525">
                <a:noFill/>
                <a:round/>
                <a:headEnd/>
                <a:tailEnd/>
              </a:ln>
            </p:spPr>
            <p:txBody>
              <a:bodyPr/>
              <a:lstStyle/>
              <a:p>
                <a:endParaRPr lang="en-US"/>
              </a:p>
            </p:txBody>
          </p:sp>
          <p:sp>
            <p:nvSpPr>
              <p:cNvPr id="41105" name="Freeform 145"/>
              <p:cNvSpPr>
                <a:spLocks/>
              </p:cNvSpPr>
              <p:nvPr/>
            </p:nvSpPr>
            <p:spPr bwMode="auto">
              <a:xfrm>
                <a:off x="856" y="1988"/>
                <a:ext cx="9" cy="9"/>
              </a:xfrm>
              <a:custGeom>
                <a:avLst/>
                <a:gdLst/>
                <a:ahLst/>
                <a:cxnLst>
                  <a:cxn ang="0">
                    <a:pos x="12" y="0"/>
                  </a:cxn>
                  <a:cxn ang="0">
                    <a:pos x="0" y="5"/>
                  </a:cxn>
                  <a:cxn ang="0">
                    <a:pos x="5" y="18"/>
                  </a:cxn>
                  <a:cxn ang="0">
                    <a:pos x="17" y="12"/>
                  </a:cxn>
                  <a:cxn ang="0">
                    <a:pos x="12" y="0"/>
                  </a:cxn>
                </a:cxnLst>
                <a:rect l="0" t="0" r="r" b="b"/>
                <a:pathLst>
                  <a:path w="17" h="18">
                    <a:moveTo>
                      <a:pt x="12" y="0"/>
                    </a:moveTo>
                    <a:lnTo>
                      <a:pt x="0" y="5"/>
                    </a:lnTo>
                    <a:lnTo>
                      <a:pt x="5" y="18"/>
                    </a:lnTo>
                    <a:lnTo>
                      <a:pt x="17" y="12"/>
                    </a:lnTo>
                    <a:lnTo>
                      <a:pt x="12" y="0"/>
                    </a:lnTo>
                    <a:close/>
                  </a:path>
                </a:pathLst>
              </a:custGeom>
              <a:solidFill>
                <a:srgbClr val="000000"/>
              </a:solidFill>
              <a:ln w="9525">
                <a:noFill/>
                <a:round/>
                <a:headEnd/>
                <a:tailEnd/>
              </a:ln>
            </p:spPr>
            <p:txBody>
              <a:bodyPr/>
              <a:lstStyle/>
              <a:p>
                <a:endParaRPr lang="en-US"/>
              </a:p>
            </p:txBody>
          </p:sp>
          <p:sp>
            <p:nvSpPr>
              <p:cNvPr id="41106" name="Freeform 146"/>
              <p:cNvSpPr>
                <a:spLocks/>
              </p:cNvSpPr>
              <p:nvPr/>
            </p:nvSpPr>
            <p:spPr bwMode="auto">
              <a:xfrm>
                <a:off x="862" y="2000"/>
                <a:ext cx="8" cy="10"/>
              </a:xfrm>
              <a:custGeom>
                <a:avLst/>
                <a:gdLst/>
                <a:ahLst/>
                <a:cxnLst>
                  <a:cxn ang="0">
                    <a:pos x="12" y="0"/>
                  </a:cxn>
                  <a:cxn ang="0">
                    <a:pos x="0" y="5"/>
                  </a:cxn>
                  <a:cxn ang="0">
                    <a:pos x="4" y="15"/>
                  </a:cxn>
                  <a:cxn ang="0">
                    <a:pos x="5" y="19"/>
                  </a:cxn>
                  <a:cxn ang="0">
                    <a:pos x="18" y="14"/>
                  </a:cxn>
                  <a:cxn ang="0">
                    <a:pos x="14" y="5"/>
                  </a:cxn>
                  <a:cxn ang="0">
                    <a:pos x="12" y="0"/>
                  </a:cxn>
                </a:cxnLst>
                <a:rect l="0" t="0" r="r" b="b"/>
                <a:pathLst>
                  <a:path w="18" h="19">
                    <a:moveTo>
                      <a:pt x="12" y="0"/>
                    </a:moveTo>
                    <a:lnTo>
                      <a:pt x="0" y="5"/>
                    </a:lnTo>
                    <a:lnTo>
                      <a:pt x="4" y="15"/>
                    </a:lnTo>
                    <a:lnTo>
                      <a:pt x="5" y="19"/>
                    </a:lnTo>
                    <a:lnTo>
                      <a:pt x="18" y="14"/>
                    </a:lnTo>
                    <a:lnTo>
                      <a:pt x="14" y="5"/>
                    </a:lnTo>
                    <a:lnTo>
                      <a:pt x="12" y="0"/>
                    </a:lnTo>
                    <a:close/>
                  </a:path>
                </a:pathLst>
              </a:custGeom>
              <a:solidFill>
                <a:srgbClr val="000000"/>
              </a:solidFill>
              <a:ln w="9525">
                <a:noFill/>
                <a:round/>
                <a:headEnd/>
                <a:tailEnd/>
              </a:ln>
            </p:spPr>
            <p:txBody>
              <a:bodyPr/>
              <a:lstStyle/>
              <a:p>
                <a:endParaRPr lang="en-US"/>
              </a:p>
            </p:txBody>
          </p:sp>
          <p:sp>
            <p:nvSpPr>
              <p:cNvPr id="41107" name="Freeform 147"/>
              <p:cNvSpPr>
                <a:spLocks/>
              </p:cNvSpPr>
              <p:nvPr/>
            </p:nvSpPr>
            <p:spPr bwMode="auto">
              <a:xfrm>
                <a:off x="868" y="2013"/>
                <a:ext cx="8" cy="9"/>
              </a:xfrm>
              <a:custGeom>
                <a:avLst/>
                <a:gdLst/>
                <a:ahLst/>
                <a:cxnLst>
                  <a:cxn ang="0">
                    <a:pos x="13" y="0"/>
                  </a:cxn>
                  <a:cxn ang="0">
                    <a:pos x="0" y="5"/>
                  </a:cxn>
                  <a:cxn ang="0">
                    <a:pos x="6" y="17"/>
                  </a:cxn>
                  <a:cxn ang="0">
                    <a:pos x="18" y="12"/>
                  </a:cxn>
                  <a:cxn ang="0">
                    <a:pos x="13" y="0"/>
                  </a:cxn>
                </a:cxnLst>
                <a:rect l="0" t="0" r="r" b="b"/>
                <a:pathLst>
                  <a:path w="18" h="17">
                    <a:moveTo>
                      <a:pt x="13" y="0"/>
                    </a:moveTo>
                    <a:lnTo>
                      <a:pt x="0" y="5"/>
                    </a:lnTo>
                    <a:lnTo>
                      <a:pt x="6" y="17"/>
                    </a:lnTo>
                    <a:lnTo>
                      <a:pt x="18" y="12"/>
                    </a:lnTo>
                    <a:lnTo>
                      <a:pt x="13" y="0"/>
                    </a:lnTo>
                    <a:close/>
                  </a:path>
                </a:pathLst>
              </a:custGeom>
              <a:solidFill>
                <a:srgbClr val="000000"/>
              </a:solidFill>
              <a:ln w="9525">
                <a:noFill/>
                <a:round/>
                <a:headEnd/>
                <a:tailEnd/>
              </a:ln>
            </p:spPr>
            <p:txBody>
              <a:bodyPr/>
              <a:lstStyle/>
              <a:p>
                <a:endParaRPr lang="en-US"/>
              </a:p>
            </p:txBody>
          </p:sp>
          <p:sp>
            <p:nvSpPr>
              <p:cNvPr id="41108" name="Freeform 148"/>
              <p:cNvSpPr>
                <a:spLocks/>
              </p:cNvSpPr>
              <p:nvPr/>
            </p:nvSpPr>
            <p:spPr bwMode="auto">
              <a:xfrm>
                <a:off x="873" y="2026"/>
                <a:ext cx="10" cy="9"/>
              </a:xfrm>
              <a:custGeom>
                <a:avLst/>
                <a:gdLst/>
                <a:ahLst/>
                <a:cxnLst>
                  <a:cxn ang="0">
                    <a:pos x="12" y="0"/>
                  </a:cxn>
                  <a:cxn ang="0">
                    <a:pos x="0" y="5"/>
                  </a:cxn>
                  <a:cxn ang="0">
                    <a:pos x="7" y="17"/>
                  </a:cxn>
                  <a:cxn ang="0">
                    <a:pos x="19" y="12"/>
                  </a:cxn>
                  <a:cxn ang="0">
                    <a:pos x="12" y="0"/>
                  </a:cxn>
                </a:cxnLst>
                <a:rect l="0" t="0" r="r" b="b"/>
                <a:pathLst>
                  <a:path w="19" h="17">
                    <a:moveTo>
                      <a:pt x="12" y="0"/>
                    </a:moveTo>
                    <a:lnTo>
                      <a:pt x="0" y="5"/>
                    </a:lnTo>
                    <a:lnTo>
                      <a:pt x="7" y="17"/>
                    </a:lnTo>
                    <a:lnTo>
                      <a:pt x="19" y="12"/>
                    </a:lnTo>
                    <a:lnTo>
                      <a:pt x="12" y="0"/>
                    </a:lnTo>
                    <a:close/>
                  </a:path>
                </a:pathLst>
              </a:custGeom>
              <a:solidFill>
                <a:srgbClr val="000000"/>
              </a:solidFill>
              <a:ln w="9525">
                <a:noFill/>
                <a:round/>
                <a:headEnd/>
                <a:tailEnd/>
              </a:ln>
            </p:spPr>
            <p:txBody>
              <a:bodyPr/>
              <a:lstStyle/>
              <a:p>
                <a:endParaRPr lang="en-US"/>
              </a:p>
            </p:txBody>
          </p:sp>
          <p:sp>
            <p:nvSpPr>
              <p:cNvPr id="41109" name="Freeform 149"/>
              <p:cNvSpPr>
                <a:spLocks/>
              </p:cNvSpPr>
              <p:nvPr/>
            </p:nvSpPr>
            <p:spPr bwMode="auto">
              <a:xfrm>
                <a:off x="879" y="2039"/>
                <a:ext cx="10" cy="8"/>
              </a:xfrm>
              <a:custGeom>
                <a:avLst/>
                <a:gdLst/>
                <a:ahLst/>
                <a:cxnLst>
                  <a:cxn ang="0">
                    <a:pos x="12" y="0"/>
                  </a:cxn>
                  <a:cxn ang="0">
                    <a:pos x="0" y="6"/>
                  </a:cxn>
                  <a:cxn ang="0">
                    <a:pos x="7" y="18"/>
                  </a:cxn>
                  <a:cxn ang="0">
                    <a:pos x="19" y="13"/>
                  </a:cxn>
                  <a:cxn ang="0">
                    <a:pos x="12" y="0"/>
                  </a:cxn>
                </a:cxnLst>
                <a:rect l="0" t="0" r="r" b="b"/>
                <a:pathLst>
                  <a:path w="19" h="18">
                    <a:moveTo>
                      <a:pt x="12" y="0"/>
                    </a:moveTo>
                    <a:lnTo>
                      <a:pt x="0" y="6"/>
                    </a:lnTo>
                    <a:lnTo>
                      <a:pt x="7" y="18"/>
                    </a:lnTo>
                    <a:lnTo>
                      <a:pt x="19" y="13"/>
                    </a:lnTo>
                    <a:lnTo>
                      <a:pt x="12" y="0"/>
                    </a:lnTo>
                    <a:close/>
                  </a:path>
                </a:pathLst>
              </a:custGeom>
              <a:solidFill>
                <a:srgbClr val="000000"/>
              </a:solidFill>
              <a:ln w="9525">
                <a:noFill/>
                <a:round/>
                <a:headEnd/>
                <a:tailEnd/>
              </a:ln>
            </p:spPr>
            <p:txBody>
              <a:bodyPr/>
              <a:lstStyle/>
              <a:p>
                <a:endParaRPr lang="en-US"/>
              </a:p>
            </p:txBody>
          </p:sp>
          <p:sp>
            <p:nvSpPr>
              <p:cNvPr id="41110" name="Freeform 150"/>
              <p:cNvSpPr>
                <a:spLocks/>
              </p:cNvSpPr>
              <p:nvPr/>
            </p:nvSpPr>
            <p:spPr bwMode="auto">
              <a:xfrm>
                <a:off x="885" y="2051"/>
                <a:ext cx="10" cy="9"/>
              </a:xfrm>
              <a:custGeom>
                <a:avLst/>
                <a:gdLst/>
                <a:ahLst/>
                <a:cxnLst>
                  <a:cxn ang="0">
                    <a:pos x="13" y="0"/>
                  </a:cxn>
                  <a:cxn ang="0">
                    <a:pos x="0" y="5"/>
                  </a:cxn>
                  <a:cxn ang="0">
                    <a:pos x="7" y="17"/>
                  </a:cxn>
                  <a:cxn ang="0">
                    <a:pos x="20" y="12"/>
                  </a:cxn>
                  <a:cxn ang="0">
                    <a:pos x="13" y="0"/>
                  </a:cxn>
                </a:cxnLst>
                <a:rect l="0" t="0" r="r" b="b"/>
                <a:pathLst>
                  <a:path w="20" h="17">
                    <a:moveTo>
                      <a:pt x="13" y="0"/>
                    </a:moveTo>
                    <a:lnTo>
                      <a:pt x="0" y="5"/>
                    </a:lnTo>
                    <a:lnTo>
                      <a:pt x="7" y="17"/>
                    </a:lnTo>
                    <a:lnTo>
                      <a:pt x="20" y="12"/>
                    </a:lnTo>
                    <a:lnTo>
                      <a:pt x="13" y="0"/>
                    </a:lnTo>
                    <a:close/>
                  </a:path>
                </a:pathLst>
              </a:custGeom>
              <a:solidFill>
                <a:srgbClr val="000000"/>
              </a:solidFill>
              <a:ln w="9525">
                <a:noFill/>
                <a:round/>
                <a:headEnd/>
                <a:tailEnd/>
              </a:ln>
            </p:spPr>
            <p:txBody>
              <a:bodyPr/>
              <a:lstStyle/>
              <a:p>
                <a:endParaRPr lang="en-US"/>
              </a:p>
            </p:txBody>
          </p:sp>
          <p:sp>
            <p:nvSpPr>
              <p:cNvPr id="41111" name="Freeform 151"/>
              <p:cNvSpPr>
                <a:spLocks/>
              </p:cNvSpPr>
              <p:nvPr/>
            </p:nvSpPr>
            <p:spPr bwMode="auto">
              <a:xfrm>
                <a:off x="892" y="2064"/>
                <a:ext cx="9" cy="9"/>
              </a:xfrm>
              <a:custGeom>
                <a:avLst/>
                <a:gdLst/>
                <a:ahLst/>
                <a:cxnLst>
                  <a:cxn ang="0">
                    <a:pos x="13" y="0"/>
                  </a:cxn>
                  <a:cxn ang="0">
                    <a:pos x="0" y="5"/>
                  </a:cxn>
                  <a:cxn ang="0">
                    <a:pos x="6" y="17"/>
                  </a:cxn>
                  <a:cxn ang="0">
                    <a:pos x="18" y="12"/>
                  </a:cxn>
                  <a:cxn ang="0">
                    <a:pos x="13" y="0"/>
                  </a:cxn>
                </a:cxnLst>
                <a:rect l="0" t="0" r="r" b="b"/>
                <a:pathLst>
                  <a:path w="18" h="17">
                    <a:moveTo>
                      <a:pt x="13" y="0"/>
                    </a:moveTo>
                    <a:lnTo>
                      <a:pt x="0" y="5"/>
                    </a:lnTo>
                    <a:lnTo>
                      <a:pt x="6" y="17"/>
                    </a:lnTo>
                    <a:lnTo>
                      <a:pt x="18" y="12"/>
                    </a:lnTo>
                    <a:lnTo>
                      <a:pt x="13" y="0"/>
                    </a:lnTo>
                    <a:close/>
                  </a:path>
                </a:pathLst>
              </a:custGeom>
              <a:solidFill>
                <a:srgbClr val="000000"/>
              </a:solidFill>
              <a:ln w="9525">
                <a:noFill/>
                <a:round/>
                <a:headEnd/>
                <a:tailEnd/>
              </a:ln>
            </p:spPr>
            <p:txBody>
              <a:bodyPr/>
              <a:lstStyle/>
              <a:p>
                <a:endParaRPr lang="en-US"/>
              </a:p>
            </p:txBody>
          </p:sp>
          <p:sp>
            <p:nvSpPr>
              <p:cNvPr id="41112" name="Freeform 152"/>
              <p:cNvSpPr>
                <a:spLocks/>
              </p:cNvSpPr>
              <p:nvPr/>
            </p:nvSpPr>
            <p:spPr bwMode="auto">
              <a:xfrm>
                <a:off x="898" y="2075"/>
                <a:ext cx="9" cy="10"/>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1113" name="Freeform 153"/>
              <p:cNvSpPr>
                <a:spLocks/>
              </p:cNvSpPr>
              <p:nvPr/>
            </p:nvSpPr>
            <p:spPr bwMode="auto">
              <a:xfrm>
                <a:off x="905" y="2088"/>
                <a:ext cx="9" cy="9"/>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1114" name="Freeform 154"/>
              <p:cNvSpPr>
                <a:spLocks/>
              </p:cNvSpPr>
              <p:nvPr/>
            </p:nvSpPr>
            <p:spPr bwMode="auto">
              <a:xfrm>
                <a:off x="912" y="2100"/>
                <a:ext cx="9" cy="9"/>
              </a:xfrm>
              <a:custGeom>
                <a:avLst/>
                <a:gdLst/>
                <a:ahLst/>
                <a:cxnLst>
                  <a:cxn ang="0">
                    <a:pos x="10" y="0"/>
                  </a:cxn>
                  <a:cxn ang="0">
                    <a:pos x="0" y="7"/>
                  </a:cxn>
                  <a:cxn ang="0">
                    <a:pos x="5" y="16"/>
                  </a:cxn>
                  <a:cxn ang="0">
                    <a:pos x="7" y="20"/>
                  </a:cxn>
                  <a:cxn ang="0">
                    <a:pos x="17" y="13"/>
                  </a:cxn>
                  <a:cxn ang="0">
                    <a:pos x="15" y="6"/>
                  </a:cxn>
                  <a:cxn ang="0">
                    <a:pos x="10" y="0"/>
                  </a:cxn>
                </a:cxnLst>
                <a:rect l="0" t="0" r="r" b="b"/>
                <a:pathLst>
                  <a:path w="17" h="20">
                    <a:moveTo>
                      <a:pt x="10" y="0"/>
                    </a:moveTo>
                    <a:lnTo>
                      <a:pt x="0" y="7"/>
                    </a:lnTo>
                    <a:lnTo>
                      <a:pt x="5" y="16"/>
                    </a:lnTo>
                    <a:lnTo>
                      <a:pt x="7" y="20"/>
                    </a:lnTo>
                    <a:lnTo>
                      <a:pt x="17" y="13"/>
                    </a:lnTo>
                    <a:lnTo>
                      <a:pt x="15" y="6"/>
                    </a:lnTo>
                    <a:lnTo>
                      <a:pt x="10" y="0"/>
                    </a:lnTo>
                    <a:close/>
                  </a:path>
                </a:pathLst>
              </a:custGeom>
              <a:solidFill>
                <a:srgbClr val="000000"/>
              </a:solidFill>
              <a:ln w="9525">
                <a:noFill/>
                <a:round/>
                <a:headEnd/>
                <a:tailEnd/>
              </a:ln>
            </p:spPr>
            <p:txBody>
              <a:bodyPr/>
              <a:lstStyle/>
              <a:p>
                <a:endParaRPr lang="en-US"/>
              </a:p>
            </p:txBody>
          </p:sp>
          <p:sp>
            <p:nvSpPr>
              <p:cNvPr id="41115" name="Freeform 155"/>
              <p:cNvSpPr>
                <a:spLocks/>
              </p:cNvSpPr>
              <p:nvPr/>
            </p:nvSpPr>
            <p:spPr bwMode="auto">
              <a:xfrm>
                <a:off x="919" y="2112"/>
                <a:ext cx="10" cy="10"/>
              </a:xfrm>
              <a:custGeom>
                <a:avLst/>
                <a:gdLst/>
                <a:ahLst/>
                <a:cxnLst>
                  <a:cxn ang="0">
                    <a:pos x="10" y="0"/>
                  </a:cxn>
                  <a:cxn ang="0">
                    <a:pos x="0" y="7"/>
                  </a:cxn>
                  <a:cxn ang="0">
                    <a:pos x="8" y="19"/>
                  </a:cxn>
                  <a:cxn ang="0">
                    <a:pos x="19" y="12"/>
                  </a:cxn>
                  <a:cxn ang="0">
                    <a:pos x="10" y="0"/>
                  </a:cxn>
                </a:cxnLst>
                <a:rect l="0" t="0" r="r" b="b"/>
                <a:pathLst>
                  <a:path w="19" h="19">
                    <a:moveTo>
                      <a:pt x="10" y="0"/>
                    </a:moveTo>
                    <a:lnTo>
                      <a:pt x="0" y="7"/>
                    </a:lnTo>
                    <a:lnTo>
                      <a:pt x="8" y="19"/>
                    </a:lnTo>
                    <a:lnTo>
                      <a:pt x="19" y="12"/>
                    </a:lnTo>
                    <a:lnTo>
                      <a:pt x="10" y="0"/>
                    </a:lnTo>
                    <a:close/>
                  </a:path>
                </a:pathLst>
              </a:custGeom>
              <a:solidFill>
                <a:srgbClr val="000000"/>
              </a:solidFill>
              <a:ln w="9525">
                <a:noFill/>
                <a:round/>
                <a:headEnd/>
                <a:tailEnd/>
              </a:ln>
            </p:spPr>
            <p:txBody>
              <a:bodyPr/>
              <a:lstStyle/>
              <a:p>
                <a:endParaRPr lang="en-US"/>
              </a:p>
            </p:txBody>
          </p:sp>
          <p:sp>
            <p:nvSpPr>
              <p:cNvPr id="41116" name="Freeform 156"/>
              <p:cNvSpPr>
                <a:spLocks/>
              </p:cNvSpPr>
              <p:nvPr/>
            </p:nvSpPr>
            <p:spPr bwMode="auto">
              <a:xfrm>
                <a:off x="927" y="2123"/>
                <a:ext cx="9" cy="10"/>
              </a:xfrm>
              <a:custGeom>
                <a:avLst/>
                <a:gdLst/>
                <a:ahLst/>
                <a:cxnLst>
                  <a:cxn ang="0">
                    <a:pos x="11" y="0"/>
                  </a:cxn>
                  <a:cxn ang="0">
                    <a:pos x="0" y="7"/>
                  </a:cxn>
                  <a:cxn ang="0">
                    <a:pos x="7" y="19"/>
                  </a:cxn>
                  <a:cxn ang="0">
                    <a:pos x="18" y="12"/>
                  </a:cxn>
                  <a:cxn ang="0">
                    <a:pos x="11" y="0"/>
                  </a:cxn>
                </a:cxnLst>
                <a:rect l="0" t="0" r="r" b="b"/>
                <a:pathLst>
                  <a:path w="18" h="19">
                    <a:moveTo>
                      <a:pt x="11" y="0"/>
                    </a:moveTo>
                    <a:lnTo>
                      <a:pt x="0" y="7"/>
                    </a:lnTo>
                    <a:lnTo>
                      <a:pt x="7" y="19"/>
                    </a:lnTo>
                    <a:lnTo>
                      <a:pt x="18" y="12"/>
                    </a:lnTo>
                    <a:lnTo>
                      <a:pt x="11" y="0"/>
                    </a:lnTo>
                    <a:close/>
                  </a:path>
                </a:pathLst>
              </a:custGeom>
              <a:solidFill>
                <a:srgbClr val="000000"/>
              </a:solidFill>
              <a:ln w="9525">
                <a:noFill/>
                <a:round/>
                <a:headEnd/>
                <a:tailEnd/>
              </a:ln>
            </p:spPr>
            <p:txBody>
              <a:bodyPr/>
              <a:lstStyle/>
              <a:p>
                <a:endParaRPr lang="en-US"/>
              </a:p>
            </p:txBody>
          </p:sp>
          <p:sp>
            <p:nvSpPr>
              <p:cNvPr id="41117" name="Freeform 157"/>
              <p:cNvSpPr>
                <a:spLocks/>
              </p:cNvSpPr>
              <p:nvPr/>
            </p:nvSpPr>
            <p:spPr bwMode="auto">
              <a:xfrm>
                <a:off x="934" y="2136"/>
                <a:ext cx="10" cy="9"/>
              </a:xfrm>
              <a:custGeom>
                <a:avLst/>
                <a:gdLst/>
                <a:ahLst/>
                <a:cxnLst>
                  <a:cxn ang="0">
                    <a:pos x="11" y="0"/>
                  </a:cxn>
                  <a:cxn ang="0">
                    <a:pos x="0" y="7"/>
                  </a:cxn>
                  <a:cxn ang="0">
                    <a:pos x="9" y="19"/>
                  </a:cxn>
                  <a:cxn ang="0">
                    <a:pos x="19" y="12"/>
                  </a:cxn>
                  <a:cxn ang="0">
                    <a:pos x="11" y="0"/>
                  </a:cxn>
                </a:cxnLst>
                <a:rect l="0" t="0" r="r" b="b"/>
                <a:pathLst>
                  <a:path w="19" h="19">
                    <a:moveTo>
                      <a:pt x="11" y="0"/>
                    </a:moveTo>
                    <a:lnTo>
                      <a:pt x="0" y="7"/>
                    </a:lnTo>
                    <a:lnTo>
                      <a:pt x="9" y="19"/>
                    </a:lnTo>
                    <a:lnTo>
                      <a:pt x="19" y="12"/>
                    </a:lnTo>
                    <a:lnTo>
                      <a:pt x="11" y="0"/>
                    </a:lnTo>
                    <a:close/>
                  </a:path>
                </a:pathLst>
              </a:custGeom>
              <a:solidFill>
                <a:srgbClr val="000000"/>
              </a:solidFill>
              <a:ln w="9525">
                <a:noFill/>
                <a:round/>
                <a:headEnd/>
                <a:tailEnd/>
              </a:ln>
            </p:spPr>
            <p:txBody>
              <a:bodyPr/>
              <a:lstStyle/>
              <a:p>
                <a:endParaRPr lang="en-US"/>
              </a:p>
            </p:txBody>
          </p:sp>
          <p:sp>
            <p:nvSpPr>
              <p:cNvPr id="41118" name="Freeform 158"/>
              <p:cNvSpPr>
                <a:spLocks/>
              </p:cNvSpPr>
              <p:nvPr/>
            </p:nvSpPr>
            <p:spPr bwMode="auto">
              <a:xfrm>
                <a:off x="942" y="2147"/>
                <a:ext cx="10" cy="9"/>
              </a:xfrm>
              <a:custGeom>
                <a:avLst/>
                <a:gdLst/>
                <a:ahLst/>
                <a:cxnLst>
                  <a:cxn ang="0">
                    <a:pos x="10" y="0"/>
                  </a:cxn>
                  <a:cxn ang="0">
                    <a:pos x="0" y="7"/>
                  </a:cxn>
                  <a:cxn ang="0">
                    <a:pos x="9" y="19"/>
                  </a:cxn>
                  <a:cxn ang="0">
                    <a:pos x="19" y="12"/>
                  </a:cxn>
                  <a:cxn ang="0">
                    <a:pos x="10" y="0"/>
                  </a:cxn>
                </a:cxnLst>
                <a:rect l="0" t="0" r="r" b="b"/>
                <a:pathLst>
                  <a:path w="19" h="19">
                    <a:moveTo>
                      <a:pt x="10" y="0"/>
                    </a:moveTo>
                    <a:lnTo>
                      <a:pt x="0" y="7"/>
                    </a:lnTo>
                    <a:lnTo>
                      <a:pt x="9" y="19"/>
                    </a:lnTo>
                    <a:lnTo>
                      <a:pt x="19" y="12"/>
                    </a:lnTo>
                    <a:lnTo>
                      <a:pt x="10" y="0"/>
                    </a:lnTo>
                    <a:close/>
                  </a:path>
                </a:pathLst>
              </a:custGeom>
              <a:solidFill>
                <a:srgbClr val="000000"/>
              </a:solidFill>
              <a:ln w="9525">
                <a:noFill/>
                <a:round/>
                <a:headEnd/>
                <a:tailEnd/>
              </a:ln>
            </p:spPr>
            <p:txBody>
              <a:bodyPr/>
              <a:lstStyle/>
              <a:p>
                <a:endParaRPr lang="en-US"/>
              </a:p>
            </p:txBody>
          </p:sp>
          <p:sp>
            <p:nvSpPr>
              <p:cNvPr id="41119" name="Freeform 159"/>
              <p:cNvSpPr>
                <a:spLocks/>
              </p:cNvSpPr>
              <p:nvPr/>
            </p:nvSpPr>
            <p:spPr bwMode="auto">
              <a:xfrm>
                <a:off x="950" y="2158"/>
                <a:ext cx="9" cy="10"/>
              </a:xfrm>
              <a:custGeom>
                <a:avLst/>
                <a:gdLst/>
                <a:ahLst/>
                <a:cxnLst>
                  <a:cxn ang="0">
                    <a:pos x="10" y="0"/>
                  </a:cxn>
                  <a:cxn ang="0">
                    <a:pos x="0" y="7"/>
                  </a:cxn>
                  <a:cxn ang="0">
                    <a:pos x="8" y="20"/>
                  </a:cxn>
                  <a:cxn ang="0">
                    <a:pos x="19" y="13"/>
                  </a:cxn>
                  <a:cxn ang="0">
                    <a:pos x="10" y="0"/>
                  </a:cxn>
                </a:cxnLst>
                <a:rect l="0" t="0" r="r" b="b"/>
                <a:pathLst>
                  <a:path w="19" h="20">
                    <a:moveTo>
                      <a:pt x="10" y="0"/>
                    </a:moveTo>
                    <a:lnTo>
                      <a:pt x="0" y="7"/>
                    </a:lnTo>
                    <a:lnTo>
                      <a:pt x="8" y="20"/>
                    </a:lnTo>
                    <a:lnTo>
                      <a:pt x="19" y="13"/>
                    </a:lnTo>
                    <a:lnTo>
                      <a:pt x="10" y="0"/>
                    </a:lnTo>
                    <a:close/>
                  </a:path>
                </a:pathLst>
              </a:custGeom>
              <a:solidFill>
                <a:srgbClr val="000000"/>
              </a:solidFill>
              <a:ln w="9525">
                <a:noFill/>
                <a:round/>
                <a:headEnd/>
                <a:tailEnd/>
              </a:ln>
            </p:spPr>
            <p:txBody>
              <a:bodyPr/>
              <a:lstStyle/>
              <a:p>
                <a:endParaRPr lang="en-US"/>
              </a:p>
            </p:txBody>
          </p:sp>
          <p:sp>
            <p:nvSpPr>
              <p:cNvPr id="41120" name="Freeform 160"/>
              <p:cNvSpPr>
                <a:spLocks/>
              </p:cNvSpPr>
              <p:nvPr/>
            </p:nvSpPr>
            <p:spPr bwMode="auto">
              <a:xfrm>
                <a:off x="959" y="2170"/>
                <a:ext cx="9" cy="9"/>
              </a:xfrm>
              <a:custGeom>
                <a:avLst/>
                <a:gdLst/>
                <a:ahLst/>
                <a:cxnLst>
                  <a:cxn ang="0">
                    <a:pos x="11" y="0"/>
                  </a:cxn>
                  <a:cxn ang="0">
                    <a:pos x="0" y="9"/>
                  </a:cxn>
                  <a:cxn ang="0">
                    <a:pos x="9" y="19"/>
                  </a:cxn>
                  <a:cxn ang="0">
                    <a:pos x="19" y="11"/>
                  </a:cxn>
                  <a:cxn ang="0">
                    <a:pos x="11" y="0"/>
                  </a:cxn>
                </a:cxnLst>
                <a:rect l="0" t="0" r="r" b="b"/>
                <a:pathLst>
                  <a:path w="19" h="19">
                    <a:moveTo>
                      <a:pt x="11" y="0"/>
                    </a:moveTo>
                    <a:lnTo>
                      <a:pt x="0" y="9"/>
                    </a:lnTo>
                    <a:lnTo>
                      <a:pt x="9" y="19"/>
                    </a:lnTo>
                    <a:lnTo>
                      <a:pt x="19" y="11"/>
                    </a:lnTo>
                    <a:lnTo>
                      <a:pt x="11" y="0"/>
                    </a:lnTo>
                    <a:close/>
                  </a:path>
                </a:pathLst>
              </a:custGeom>
              <a:solidFill>
                <a:srgbClr val="000000"/>
              </a:solidFill>
              <a:ln w="9525">
                <a:noFill/>
                <a:round/>
                <a:headEnd/>
                <a:tailEnd/>
              </a:ln>
            </p:spPr>
            <p:txBody>
              <a:bodyPr/>
              <a:lstStyle/>
              <a:p>
                <a:endParaRPr lang="en-US"/>
              </a:p>
            </p:txBody>
          </p:sp>
          <p:sp>
            <p:nvSpPr>
              <p:cNvPr id="41121" name="Freeform 161"/>
              <p:cNvSpPr>
                <a:spLocks/>
              </p:cNvSpPr>
              <p:nvPr/>
            </p:nvSpPr>
            <p:spPr bwMode="auto">
              <a:xfrm>
                <a:off x="966" y="2181"/>
                <a:ext cx="10" cy="9"/>
              </a:xfrm>
              <a:custGeom>
                <a:avLst/>
                <a:gdLst/>
                <a:ahLst/>
                <a:cxnLst>
                  <a:cxn ang="0">
                    <a:pos x="10" y="0"/>
                  </a:cxn>
                  <a:cxn ang="0">
                    <a:pos x="0" y="9"/>
                  </a:cxn>
                  <a:cxn ang="0">
                    <a:pos x="9" y="19"/>
                  </a:cxn>
                  <a:cxn ang="0">
                    <a:pos x="19" y="10"/>
                  </a:cxn>
                  <a:cxn ang="0">
                    <a:pos x="10" y="0"/>
                  </a:cxn>
                </a:cxnLst>
                <a:rect l="0" t="0" r="r" b="b"/>
                <a:pathLst>
                  <a:path w="19" h="19">
                    <a:moveTo>
                      <a:pt x="10" y="0"/>
                    </a:moveTo>
                    <a:lnTo>
                      <a:pt x="0" y="9"/>
                    </a:lnTo>
                    <a:lnTo>
                      <a:pt x="9" y="19"/>
                    </a:lnTo>
                    <a:lnTo>
                      <a:pt x="19" y="10"/>
                    </a:lnTo>
                    <a:lnTo>
                      <a:pt x="10" y="0"/>
                    </a:lnTo>
                    <a:close/>
                  </a:path>
                </a:pathLst>
              </a:custGeom>
              <a:solidFill>
                <a:srgbClr val="000000"/>
              </a:solidFill>
              <a:ln w="9525">
                <a:noFill/>
                <a:round/>
                <a:headEnd/>
                <a:tailEnd/>
              </a:ln>
            </p:spPr>
            <p:txBody>
              <a:bodyPr/>
              <a:lstStyle/>
              <a:p>
                <a:endParaRPr lang="en-US"/>
              </a:p>
            </p:txBody>
          </p:sp>
          <p:sp>
            <p:nvSpPr>
              <p:cNvPr id="41122" name="Freeform 162"/>
              <p:cNvSpPr>
                <a:spLocks/>
              </p:cNvSpPr>
              <p:nvPr/>
            </p:nvSpPr>
            <p:spPr bwMode="auto">
              <a:xfrm>
                <a:off x="975" y="2191"/>
                <a:ext cx="10" cy="11"/>
              </a:xfrm>
              <a:custGeom>
                <a:avLst/>
                <a:gdLst/>
                <a:ahLst/>
                <a:cxnLst>
                  <a:cxn ang="0">
                    <a:pos x="11" y="0"/>
                  </a:cxn>
                  <a:cxn ang="0">
                    <a:pos x="0" y="8"/>
                  </a:cxn>
                  <a:cxn ang="0">
                    <a:pos x="2" y="12"/>
                  </a:cxn>
                  <a:cxn ang="0">
                    <a:pos x="9" y="21"/>
                  </a:cxn>
                  <a:cxn ang="0">
                    <a:pos x="20" y="12"/>
                  </a:cxn>
                  <a:cxn ang="0">
                    <a:pos x="13" y="1"/>
                  </a:cxn>
                  <a:cxn ang="0">
                    <a:pos x="11" y="0"/>
                  </a:cxn>
                </a:cxnLst>
                <a:rect l="0" t="0" r="r" b="b"/>
                <a:pathLst>
                  <a:path w="20" h="21">
                    <a:moveTo>
                      <a:pt x="11" y="0"/>
                    </a:moveTo>
                    <a:lnTo>
                      <a:pt x="0" y="8"/>
                    </a:lnTo>
                    <a:lnTo>
                      <a:pt x="2" y="12"/>
                    </a:lnTo>
                    <a:lnTo>
                      <a:pt x="9" y="21"/>
                    </a:lnTo>
                    <a:lnTo>
                      <a:pt x="20" y="12"/>
                    </a:lnTo>
                    <a:lnTo>
                      <a:pt x="13" y="1"/>
                    </a:lnTo>
                    <a:lnTo>
                      <a:pt x="11" y="0"/>
                    </a:lnTo>
                    <a:close/>
                  </a:path>
                </a:pathLst>
              </a:custGeom>
              <a:solidFill>
                <a:srgbClr val="000000"/>
              </a:solidFill>
              <a:ln w="9525">
                <a:noFill/>
                <a:round/>
                <a:headEnd/>
                <a:tailEnd/>
              </a:ln>
            </p:spPr>
            <p:txBody>
              <a:bodyPr/>
              <a:lstStyle/>
              <a:p>
                <a:endParaRPr lang="en-US"/>
              </a:p>
            </p:txBody>
          </p:sp>
          <p:sp>
            <p:nvSpPr>
              <p:cNvPr id="41123" name="Freeform 163"/>
              <p:cNvSpPr>
                <a:spLocks/>
              </p:cNvSpPr>
              <p:nvPr/>
            </p:nvSpPr>
            <p:spPr bwMode="auto">
              <a:xfrm>
                <a:off x="984" y="2203"/>
                <a:ext cx="10" cy="9"/>
              </a:xfrm>
              <a:custGeom>
                <a:avLst/>
                <a:gdLst/>
                <a:ahLst/>
                <a:cxnLst>
                  <a:cxn ang="0">
                    <a:pos x="10" y="0"/>
                  </a:cxn>
                  <a:cxn ang="0">
                    <a:pos x="0" y="9"/>
                  </a:cxn>
                  <a:cxn ang="0">
                    <a:pos x="9" y="20"/>
                  </a:cxn>
                  <a:cxn ang="0">
                    <a:pos x="19" y="11"/>
                  </a:cxn>
                  <a:cxn ang="0">
                    <a:pos x="10" y="0"/>
                  </a:cxn>
                </a:cxnLst>
                <a:rect l="0" t="0" r="r" b="b"/>
                <a:pathLst>
                  <a:path w="19" h="20">
                    <a:moveTo>
                      <a:pt x="10" y="0"/>
                    </a:moveTo>
                    <a:lnTo>
                      <a:pt x="0" y="9"/>
                    </a:lnTo>
                    <a:lnTo>
                      <a:pt x="9" y="20"/>
                    </a:lnTo>
                    <a:lnTo>
                      <a:pt x="19" y="11"/>
                    </a:lnTo>
                    <a:lnTo>
                      <a:pt x="10" y="0"/>
                    </a:lnTo>
                    <a:close/>
                  </a:path>
                </a:pathLst>
              </a:custGeom>
              <a:solidFill>
                <a:srgbClr val="000000"/>
              </a:solidFill>
              <a:ln w="9525">
                <a:noFill/>
                <a:round/>
                <a:headEnd/>
                <a:tailEnd/>
              </a:ln>
            </p:spPr>
            <p:txBody>
              <a:bodyPr/>
              <a:lstStyle/>
              <a:p>
                <a:endParaRPr lang="en-US"/>
              </a:p>
            </p:txBody>
          </p:sp>
          <p:sp>
            <p:nvSpPr>
              <p:cNvPr id="41124" name="Freeform 164"/>
              <p:cNvSpPr>
                <a:spLocks/>
              </p:cNvSpPr>
              <p:nvPr/>
            </p:nvSpPr>
            <p:spPr bwMode="auto">
              <a:xfrm>
                <a:off x="993" y="2213"/>
                <a:ext cx="9" cy="10"/>
              </a:xfrm>
              <a:custGeom>
                <a:avLst/>
                <a:gdLst/>
                <a:ahLst/>
                <a:cxnLst>
                  <a:cxn ang="0">
                    <a:pos x="11" y="0"/>
                  </a:cxn>
                  <a:cxn ang="0">
                    <a:pos x="0" y="9"/>
                  </a:cxn>
                  <a:cxn ang="0">
                    <a:pos x="9" y="20"/>
                  </a:cxn>
                  <a:cxn ang="0">
                    <a:pos x="20" y="11"/>
                  </a:cxn>
                  <a:cxn ang="0">
                    <a:pos x="11" y="0"/>
                  </a:cxn>
                </a:cxnLst>
                <a:rect l="0" t="0" r="r" b="b"/>
                <a:pathLst>
                  <a:path w="20" h="20">
                    <a:moveTo>
                      <a:pt x="11" y="0"/>
                    </a:moveTo>
                    <a:lnTo>
                      <a:pt x="0" y="9"/>
                    </a:lnTo>
                    <a:lnTo>
                      <a:pt x="9" y="20"/>
                    </a:lnTo>
                    <a:lnTo>
                      <a:pt x="20" y="11"/>
                    </a:lnTo>
                    <a:lnTo>
                      <a:pt x="11" y="0"/>
                    </a:lnTo>
                    <a:close/>
                  </a:path>
                </a:pathLst>
              </a:custGeom>
              <a:solidFill>
                <a:srgbClr val="000000"/>
              </a:solidFill>
              <a:ln w="9525">
                <a:noFill/>
                <a:round/>
                <a:headEnd/>
                <a:tailEnd/>
              </a:ln>
            </p:spPr>
            <p:txBody>
              <a:bodyPr/>
              <a:lstStyle/>
              <a:p>
                <a:endParaRPr lang="en-US"/>
              </a:p>
            </p:txBody>
          </p:sp>
          <p:sp>
            <p:nvSpPr>
              <p:cNvPr id="41125" name="Freeform 165"/>
              <p:cNvSpPr>
                <a:spLocks/>
              </p:cNvSpPr>
              <p:nvPr/>
            </p:nvSpPr>
            <p:spPr bwMode="auto">
              <a:xfrm>
                <a:off x="1002" y="2224"/>
                <a:ext cx="10" cy="9"/>
              </a:xfrm>
              <a:custGeom>
                <a:avLst/>
                <a:gdLst/>
                <a:ahLst/>
                <a:cxnLst>
                  <a:cxn ang="0">
                    <a:pos x="10" y="0"/>
                  </a:cxn>
                  <a:cxn ang="0">
                    <a:pos x="0" y="9"/>
                  </a:cxn>
                  <a:cxn ang="0">
                    <a:pos x="8" y="19"/>
                  </a:cxn>
                  <a:cxn ang="0">
                    <a:pos x="19" y="11"/>
                  </a:cxn>
                  <a:cxn ang="0">
                    <a:pos x="10" y="0"/>
                  </a:cxn>
                </a:cxnLst>
                <a:rect l="0" t="0" r="r" b="b"/>
                <a:pathLst>
                  <a:path w="19" h="19">
                    <a:moveTo>
                      <a:pt x="10" y="0"/>
                    </a:moveTo>
                    <a:lnTo>
                      <a:pt x="0" y="9"/>
                    </a:lnTo>
                    <a:lnTo>
                      <a:pt x="8" y="19"/>
                    </a:lnTo>
                    <a:lnTo>
                      <a:pt x="19" y="11"/>
                    </a:lnTo>
                    <a:lnTo>
                      <a:pt x="10" y="0"/>
                    </a:lnTo>
                    <a:close/>
                  </a:path>
                </a:pathLst>
              </a:custGeom>
              <a:solidFill>
                <a:srgbClr val="000000"/>
              </a:solidFill>
              <a:ln w="9525">
                <a:noFill/>
                <a:round/>
                <a:headEnd/>
                <a:tailEnd/>
              </a:ln>
            </p:spPr>
            <p:txBody>
              <a:bodyPr/>
              <a:lstStyle/>
              <a:p>
                <a:endParaRPr lang="en-US"/>
              </a:p>
            </p:txBody>
          </p:sp>
          <p:sp>
            <p:nvSpPr>
              <p:cNvPr id="41126" name="Freeform 166"/>
              <p:cNvSpPr>
                <a:spLocks/>
              </p:cNvSpPr>
              <p:nvPr/>
            </p:nvSpPr>
            <p:spPr bwMode="auto">
              <a:xfrm>
                <a:off x="1012" y="2234"/>
                <a:ext cx="10" cy="10"/>
              </a:xfrm>
              <a:custGeom>
                <a:avLst/>
                <a:gdLst/>
                <a:ahLst/>
                <a:cxnLst>
                  <a:cxn ang="0">
                    <a:pos x="10" y="0"/>
                  </a:cxn>
                  <a:cxn ang="0">
                    <a:pos x="0" y="9"/>
                  </a:cxn>
                  <a:cxn ang="0">
                    <a:pos x="9" y="19"/>
                  </a:cxn>
                  <a:cxn ang="0">
                    <a:pos x="19" y="11"/>
                  </a:cxn>
                  <a:cxn ang="0">
                    <a:pos x="10" y="0"/>
                  </a:cxn>
                </a:cxnLst>
                <a:rect l="0" t="0" r="r" b="b"/>
                <a:pathLst>
                  <a:path w="19" h="19">
                    <a:moveTo>
                      <a:pt x="10" y="0"/>
                    </a:moveTo>
                    <a:lnTo>
                      <a:pt x="0" y="9"/>
                    </a:lnTo>
                    <a:lnTo>
                      <a:pt x="9" y="19"/>
                    </a:lnTo>
                    <a:lnTo>
                      <a:pt x="19" y="11"/>
                    </a:lnTo>
                    <a:lnTo>
                      <a:pt x="10" y="0"/>
                    </a:lnTo>
                    <a:close/>
                  </a:path>
                </a:pathLst>
              </a:custGeom>
              <a:solidFill>
                <a:srgbClr val="000000"/>
              </a:solidFill>
              <a:ln w="9525">
                <a:noFill/>
                <a:round/>
                <a:headEnd/>
                <a:tailEnd/>
              </a:ln>
            </p:spPr>
            <p:txBody>
              <a:bodyPr/>
              <a:lstStyle/>
              <a:p>
                <a:endParaRPr lang="en-US"/>
              </a:p>
            </p:txBody>
          </p:sp>
          <p:sp>
            <p:nvSpPr>
              <p:cNvPr id="41127" name="Freeform 167"/>
              <p:cNvSpPr>
                <a:spLocks/>
              </p:cNvSpPr>
              <p:nvPr/>
            </p:nvSpPr>
            <p:spPr bwMode="auto">
              <a:xfrm>
                <a:off x="1021" y="2245"/>
                <a:ext cx="10" cy="9"/>
              </a:xfrm>
              <a:custGeom>
                <a:avLst/>
                <a:gdLst/>
                <a:ahLst/>
                <a:cxnLst>
                  <a:cxn ang="0">
                    <a:pos x="11" y="0"/>
                  </a:cxn>
                  <a:cxn ang="0">
                    <a:pos x="0" y="9"/>
                  </a:cxn>
                  <a:cxn ang="0">
                    <a:pos x="4" y="12"/>
                  </a:cxn>
                  <a:cxn ang="0">
                    <a:pos x="11" y="19"/>
                  </a:cxn>
                  <a:cxn ang="0">
                    <a:pos x="21" y="9"/>
                  </a:cxn>
                  <a:cxn ang="0">
                    <a:pos x="14" y="2"/>
                  </a:cxn>
                  <a:cxn ang="0">
                    <a:pos x="11" y="0"/>
                  </a:cxn>
                </a:cxnLst>
                <a:rect l="0" t="0" r="r" b="b"/>
                <a:pathLst>
                  <a:path w="21" h="19">
                    <a:moveTo>
                      <a:pt x="11" y="0"/>
                    </a:moveTo>
                    <a:lnTo>
                      <a:pt x="0" y="9"/>
                    </a:lnTo>
                    <a:lnTo>
                      <a:pt x="4" y="12"/>
                    </a:lnTo>
                    <a:lnTo>
                      <a:pt x="11" y="19"/>
                    </a:lnTo>
                    <a:lnTo>
                      <a:pt x="21" y="9"/>
                    </a:lnTo>
                    <a:lnTo>
                      <a:pt x="14" y="2"/>
                    </a:lnTo>
                    <a:lnTo>
                      <a:pt x="11" y="0"/>
                    </a:lnTo>
                    <a:close/>
                  </a:path>
                </a:pathLst>
              </a:custGeom>
              <a:solidFill>
                <a:srgbClr val="000000"/>
              </a:solidFill>
              <a:ln w="9525">
                <a:noFill/>
                <a:round/>
                <a:headEnd/>
                <a:tailEnd/>
              </a:ln>
            </p:spPr>
            <p:txBody>
              <a:bodyPr/>
              <a:lstStyle/>
              <a:p>
                <a:endParaRPr lang="en-US"/>
              </a:p>
            </p:txBody>
          </p:sp>
          <p:sp>
            <p:nvSpPr>
              <p:cNvPr id="41128" name="Freeform 168"/>
              <p:cNvSpPr>
                <a:spLocks/>
              </p:cNvSpPr>
              <p:nvPr/>
            </p:nvSpPr>
            <p:spPr bwMode="auto">
              <a:xfrm>
                <a:off x="1031" y="2254"/>
                <a:ext cx="10" cy="10"/>
              </a:xfrm>
              <a:custGeom>
                <a:avLst/>
                <a:gdLst/>
                <a:ahLst/>
                <a:cxnLst>
                  <a:cxn ang="0">
                    <a:pos x="11" y="0"/>
                  </a:cxn>
                  <a:cxn ang="0">
                    <a:pos x="0" y="11"/>
                  </a:cxn>
                  <a:cxn ang="0">
                    <a:pos x="9" y="20"/>
                  </a:cxn>
                  <a:cxn ang="0">
                    <a:pos x="20" y="9"/>
                  </a:cxn>
                  <a:cxn ang="0">
                    <a:pos x="11" y="0"/>
                  </a:cxn>
                </a:cxnLst>
                <a:rect l="0" t="0" r="r" b="b"/>
                <a:pathLst>
                  <a:path w="20" h="20">
                    <a:moveTo>
                      <a:pt x="11" y="0"/>
                    </a:moveTo>
                    <a:lnTo>
                      <a:pt x="0" y="11"/>
                    </a:lnTo>
                    <a:lnTo>
                      <a:pt x="9" y="20"/>
                    </a:lnTo>
                    <a:lnTo>
                      <a:pt x="20" y="9"/>
                    </a:lnTo>
                    <a:lnTo>
                      <a:pt x="11" y="0"/>
                    </a:lnTo>
                    <a:close/>
                  </a:path>
                </a:pathLst>
              </a:custGeom>
              <a:solidFill>
                <a:srgbClr val="000000"/>
              </a:solidFill>
              <a:ln w="9525">
                <a:noFill/>
                <a:round/>
                <a:headEnd/>
                <a:tailEnd/>
              </a:ln>
            </p:spPr>
            <p:txBody>
              <a:bodyPr/>
              <a:lstStyle/>
              <a:p>
                <a:endParaRPr lang="en-US"/>
              </a:p>
            </p:txBody>
          </p:sp>
          <p:sp>
            <p:nvSpPr>
              <p:cNvPr id="41129" name="Freeform 169"/>
              <p:cNvSpPr>
                <a:spLocks/>
              </p:cNvSpPr>
              <p:nvPr/>
            </p:nvSpPr>
            <p:spPr bwMode="auto">
              <a:xfrm>
                <a:off x="1041" y="2264"/>
                <a:ext cx="10" cy="10"/>
              </a:xfrm>
              <a:custGeom>
                <a:avLst/>
                <a:gdLst/>
                <a:ahLst/>
                <a:cxnLst>
                  <a:cxn ang="0">
                    <a:pos x="10" y="0"/>
                  </a:cxn>
                  <a:cxn ang="0">
                    <a:pos x="0" y="10"/>
                  </a:cxn>
                  <a:cxn ang="0">
                    <a:pos x="10" y="20"/>
                  </a:cxn>
                  <a:cxn ang="0">
                    <a:pos x="21" y="10"/>
                  </a:cxn>
                  <a:cxn ang="0">
                    <a:pos x="10" y="0"/>
                  </a:cxn>
                </a:cxnLst>
                <a:rect l="0" t="0" r="r" b="b"/>
                <a:pathLst>
                  <a:path w="21" h="20">
                    <a:moveTo>
                      <a:pt x="10" y="0"/>
                    </a:moveTo>
                    <a:lnTo>
                      <a:pt x="0" y="10"/>
                    </a:lnTo>
                    <a:lnTo>
                      <a:pt x="10" y="20"/>
                    </a:lnTo>
                    <a:lnTo>
                      <a:pt x="21" y="10"/>
                    </a:lnTo>
                    <a:lnTo>
                      <a:pt x="10" y="0"/>
                    </a:lnTo>
                    <a:close/>
                  </a:path>
                </a:pathLst>
              </a:custGeom>
              <a:solidFill>
                <a:srgbClr val="000000"/>
              </a:solidFill>
              <a:ln w="9525">
                <a:noFill/>
                <a:round/>
                <a:headEnd/>
                <a:tailEnd/>
              </a:ln>
            </p:spPr>
            <p:txBody>
              <a:bodyPr/>
              <a:lstStyle/>
              <a:p>
                <a:endParaRPr lang="en-US"/>
              </a:p>
            </p:txBody>
          </p:sp>
          <p:sp>
            <p:nvSpPr>
              <p:cNvPr id="41130" name="Freeform 170"/>
              <p:cNvSpPr>
                <a:spLocks/>
              </p:cNvSpPr>
              <p:nvPr/>
            </p:nvSpPr>
            <p:spPr bwMode="auto">
              <a:xfrm>
                <a:off x="1051" y="2273"/>
                <a:ext cx="10" cy="10"/>
              </a:xfrm>
              <a:custGeom>
                <a:avLst/>
                <a:gdLst/>
                <a:ahLst/>
                <a:cxnLst>
                  <a:cxn ang="0">
                    <a:pos x="8" y="0"/>
                  </a:cxn>
                  <a:cxn ang="0">
                    <a:pos x="0" y="10"/>
                  </a:cxn>
                  <a:cxn ang="0">
                    <a:pos x="10" y="19"/>
                  </a:cxn>
                  <a:cxn ang="0">
                    <a:pos x="19" y="8"/>
                  </a:cxn>
                  <a:cxn ang="0">
                    <a:pos x="8" y="0"/>
                  </a:cxn>
                </a:cxnLst>
                <a:rect l="0" t="0" r="r" b="b"/>
                <a:pathLst>
                  <a:path w="19" h="19">
                    <a:moveTo>
                      <a:pt x="8" y="0"/>
                    </a:moveTo>
                    <a:lnTo>
                      <a:pt x="0" y="10"/>
                    </a:lnTo>
                    <a:lnTo>
                      <a:pt x="10" y="19"/>
                    </a:lnTo>
                    <a:lnTo>
                      <a:pt x="19" y="8"/>
                    </a:lnTo>
                    <a:lnTo>
                      <a:pt x="8" y="0"/>
                    </a:lnTo>
                    <a:close/>
                  </a:path>
                </a:pathLst>
              </a:custGeom>
              <a:solidFill>
                <a:srgbClr val="000000"/>
              </a:solidFill>
              <a:ln w="9525">
                <a:noFill/>
                <a:round/>
                <a:headEnd/>
                <a:tailEnd/>
              </a:ln>
            </p:spPr>
            <p:txBody>
              <a:bodyPr/>
              <a:lstStyle/>
              <a:p>
                <a:endParaRPr lang="en-US"/>
              </a:p>
            </p:txBody>
          </p:sp>
          <p:sp>
            <p:nvSpPr>
              <p:cNvPr id="41131" name="Freeform 171"/>
              <p:cNvSpPr>
                <a:spLocks/>
              </p:cNvSpPr>
              <p:nvPr/>
            </p:nvSpPr>
            <p:spPr bwMode="auto">
              <a:xfrm>
                <a:off x="1062" y="2283"/>
                <a:ext cx="9" cy="10"/>
              </a:xfrm>
              <a:custGeom>
                <a:avLst/>
                <a:gdLst/>
                <a:ahLst/>
                <a:cxnLst>
                  <a:cxn ang="0">
                    <a:pos x="8" y="0"/>
                  </a:cxn>
                  <a:cxn ang="0">
                    <a:pos x="0" y="10"/>
                  </a:cxn>
                  <a:cxn ang="0">
                    <a:pos x="10" y="19"/>
                  </a:cxn>
                  <a:cxn ang="0">
                    <a:pos x="19" y="9"/>
                  </a:cxn>
                  <a:cxn ang="0">
                    <a:pos x="8" y="0"/>
                  </a:cxn>
                </a:cxnLst>
                <a:rect l="0" t="0" r="r" b="b"/>
                <a:pathLst>
                  <a:path w="19" h="19">
                    <a:moveTo>
                      <a:pt x="8" y="0"/>
                    </a:moveTo>
                    <a:lnTo>
                      <a:pt x="0" y="10"/>
                    </a:lnTo>
                    <a:lnTo>
                      <a:pt x="10" y="19"/>
                    </a:lnTo>
                    <a:lnTo>
                      <a:pt x="19" y="9"/>
                    </a:lnTo>
                    <a:lnTo>
                      <a:pt x="8" y="0"/>
                    </a:lnTo>
                    <a:close/>
                  </a:path>
                </a:pathLst>
              </a:custGeom>
              <a:solidFill>
                <a:srgbClr val="000000"/>
              </a:solidFill>
              <a:ln w="9525">
                <a:noFill/>
                <a:round/>
                <a:headEnd/>
                <a:tailEnd/>
              </a:ln>
            </p:spPr>
            <p:txBody>
              <a:bodyPr/>
              <a:lstStyle/>
              <a:p>
                <a:endParaRPr lang="en-US"/>
              </a:p>
            </p:txBody>
          </p:sp>
          <p:sp>
            <p:nvSpPr>
              <p:cNvPr id="41132" name="Freeform 172"/>
              <p:cNvSpPr>
                <a:spLocks/>
              </p:cNvSpPr>
              <p:nvPr/>
            </p:nvSpPr>
            <p:spPr bwMode="auto">
              <a:xfrm>
                <a:off x="1072" y="2293"/>
                <a:ext cx="10" cy="9"/>
              </a:xfrm>
              <a:custGeom>
                <a:avLst/>
                <a:gdLst/>
                <a:ahLst/>
                <a:cxnLst>
                  <a:cxn ang="0">
                    <a:pos x="9" y="0"/>
                  </a:cxn>
                  <a:cxn ang="0">
                    <a:pos x="0" y="11"/>
                  </a:cxn>
                  <a:cxn ang="0">
                    <a:pos x="2" y="12"/>
                  </a:cxn>
                  <a:cxn ang="0">
                    <a:pos x="11" y="19"/>
                  </a:cxn>
                  <a:cxn ang="0">
                    <a:pos x="20" y="9"/>
                  </a:cxn>
                  <a:cxn ang="0">
                    <a:pos x="13" y="2"/>
                  </a:cxn>
                  <a:cxn ang="0">
                    <a:pos x="9" y="0"/>
                  </a:cxn>
                </a:cxnLst>
                <a:rect l="0" t="0" r="r" b="b"/>
                <a:pathLst>
                  <a:path w="20" h="19">
                    <a:moveTo>
                      <a:pt x="9" y="0"/>
                    </a:moveTo>
                    <a:lnTo>
                      <a:pt x="0" y="11"/>
                    </a:lnTo>
                    <a:lnTo>
                      <a:pt x="2" y="12"/>
                    </a:lnTo>
                    <a:lnTo>
                      <a:pt x="11" y="19"/>
                    </a:lnTo>
                    <a:lnTo>
                      <a:pt x="20" y="9"/>
                    </a:lnTo>
                    <a:lnTo>
                      <a:pt x="13" y="2"/>
                    </a:lnTo>
                    <a:lnTo>
                      <a:pt x="9" y="0"/>
                    </a:lnTo>
                    <a:close/>
                  </a:path>
                </a:pathLst>
              </a:custGeom>
              <a:solidFill>
                <a:srgbClr val="000000"/>
              </a:solidFill>
              <a:ln w="9525">
                <a:noFill/>
                <a:round/>
                <a:headEnd/>
                <a:tailEnd/>
              </a:ln>
            </p:spPr>
            <p:txBody>
              <a:bodyPr/>
              <a:lstStyle/>
              <a:p>
                <a:endParaRPr lang="en-US"/>
              </a:p>
            </p:txBody>
          </p:sp>
          <p:sp>
            <p:nvSpPr>
              <p:cNvPr id="41133" name="Freeform 173"/>
              <p:cNvSpPr>
                <a:spLocks/>
              </p:cNvSpPr>
              <p:nvPr/>
            </p:nvSpPr>
            <p:spPr bwMode="auto">
              <a:xfrm>
                <a:off x="1083" y="2301"/>
                <a:ext cx="9" cy="10"/>
              </a:xfrm>
              <a:custGeom>
                <a:avLst/>
                <a:gdLst/>
                <a:ahLst/>
                <a:cxnLst>
                  <a:cxn ang="0">
                    <a:pos x="9" y="0"/>
                  </a:cxn>
                  <a:cxn ang="0">
                    <a:pos x="0" y="10"/>
                  </a:cxn>
                  <a:cxn ang="0">
                    <a:pos x="11" y="19"/>
                  </a:cxn>
                  <a:cxn ang="0">
                    <a:pos x="20" y="8"/>
                  </a:cxn>
                  <a:cxn ang="0">
                    <a:pos x="9" y="0"/>
                  </a:cxn>
                </a:cxnLst>
                <a:rect l="0" t="0" r="r" b="b"/>
                <a:pathLst>
                  <a:path w="20" h="19">
                    <a:moveTo>
                      <a:pt x="9" y="0"/>
                    </a:moveTo>
                    <a:lnTo>
                      <a:pt x="0" y="10"/>
                    </a:lnTo>
                    <a:lnTo>
                      <a:pt x="11" y="19"/>
                    </a:lnTo>
                    <a:lnTo>
                      <a:pt x="20" y="8"/>
                    </a:lnTo>
                    <a:lnTo>
                      <a:pt x="9" y="0"/>
                    </a:lnTo>
                    <a:close/>
                  </a:path>
                </a:pathLst>
              </a:custGeom>
              <a:solidFill>
                <a:srgbClr val="000000"/>
              </a:solidFill>
              <a:ln w="9525">
                <a:noFill/>
                <a:round/>
                <a:headEnd/>
                <a:tailEnd/>
              </a:ln>
            </p:spPr>
            <p:txBody>
              <a:bodyPr/>
              <a:lstStyle/>
              <a:p>
                <a:endParaRPr lang="en-US"/>
              </a:p>
            </p:txBody>
          </p:sp>
          <p:sp>
            <p:nvSpPr>
              <p:cNvPr id="41134" name="Freeform 174"/>
              <p:cNvSpPr>
                <a:spLocks/>
              </p:cNvSpPr>
              <p:nvPr/>
            </p:nvSpPr>
            <p:spPr bwMode="auto">
              <a:xfrm>
                <a:off x="1094" y="2310"/>
                <a:ext cx="10" cy="10"/>
              </a:xfrm>
              <a:custGeom>
                <a:avLst/>
                <a:gdLst/>
                <a:ahLst/>
                <a:cxnLst>
                  <a:cxn ang="0">
                    <a:pos x="9" y="0"/>
                  </a:cxn>
                  <a:cxn ang="0">
                    <a:pos x="0" y="11"/>
                  </a:cxn>
                  <a:cxn ang="0">
                    <a:pos x="11" y="19"/>
                  </a:cxn>
                  <a:cxn ang="0">
                    <a:pos x="19" y="9"/>
                  </a:cxn>
                  <a:cxn ang="0">
                    <a:pos x="9" y="0"/>
                  </a:cxn>
                </a:cxnLst>
                <a:rect l="0" t="0" r="r" b="b"/>
                <a:pathLst>
                  <a:path w="19" h="19">
                    <a:moveTo>
                      <a:pt x="9" y="0"/>
                    </a:moveTo>
                    <a:lnTo>
                      <a:pt x="0" y="11"/>
                    </a:lnTo>
                    <a:lnTo>
                      <a:pt x="11" y="19"/>
                    </a:lnTo>
                    <a:lnTo>
                      <a:pt x="19" y="9"/>
                    </a:lnTo>
                    <a:lnTo>
                      <a:pt x="9" y="0"/>
                    </a:lnTo>
                    <a:close/>
                  </a:path>
                </a:pathLst>
              </a:custGeom>
              <a:solidFill>
                <a:srgbClr val="000000"/>
              </a:solidFill>
              <a:ln w="9525">
                <a:noFill/>
                <a:round/>
                <a:headEnd/>
                <a:tailEnd/>
              </a:ln>
            </p:spPr>
            <p:txBody>
              <a:bodyPr/>
              <a:lstStyle/>
              <a:p>
                <a:endParaRPr lang="en-US"/>
              </a:p>
            </p:txBody>
          </p:sp>
          <p:sp>
            <p:nvSpPr>
              <p:cNvPr id="41135" name="Freeform 175"/>
              <p:cNvSpPr>
                <a:spLocks/>
              </p:cNvSpPr>
              <p:nvPr/>
            </p:nvSpPr>
            <p:spPr bwMode="auto">
              <a:xfrm>
                <a:off x="1105" y="2318"/>
                <a:ext cx="10" cy="9"/>
              </a:xfrm>
              <a:custGeom>
                <a:avLst/>
                <a:gdLst/>
                <a:ahLst/>
                <a:cxnLst>
                  <a:cxn ang="0">
                    <a:pos x="9" y="0"/>
                  </a:cxn>
                  <a:cxn ang="0">
                    <a:pos x="0" y="10"/>
                  </a:cxn>
                  <a:cxn ang="0">
                    <a:pos x="12" y="19"/>
                  </a:cxn>
                  <a:cxn ang="0">
                    <a:pos x="21" y="8"/>
                  </a:cxn>
                  <a:cxn ang="0">
                    <a:pos x="9" y="0"/>
                  </a:cxn>
                </a:cxnLst>
                <a:rect l="0" t="0" r="r" b="b"/>
                <a:pathLst>
                  <a:path w="21" h="19">
                    <a:moveTo>
                      <a:pt x="9" y="0"/>
                    </a:moveTo>
                    <a:lnTo>
                      <a:pt x="0" y="10"/>
                    </a:lnTo>
                    <a:lnTo>
                      <a:pt x="12" y="19"/>
                    </a:lnTo>
                    <a:lnTo>
                      <a:pt x="21" y="8"/>
                    </a:lnTo>
                    <a:lnTo>
                      <a:pt x="9" y="0"/>
                    </a:lnTo>
                    <a:close/>
                  </a:path>
                </a:pathLst>
              </a:custGeom>
              <a:solidFill>
                <a:srgbClr val="000000"/>
              </a:solidFill>
              <a:ln w="9525">
                <a:noFill/>
                <a:round/>
                <a:headEnd/>
                <a:tailEnd/>
              </a:ln>
            </p:spPr>
            <p:txBody>
              <a:bodyPr/>
              <a:lstStyle/>
              <a:p>
                <a:endParaRPr lang="en-US"/>
              </a:p>
            </p:txBody>
          </p:sp>
          <p:sp>
            <p:nvSpPr>
              <p:cNvPr id="41136" name="Freeform 176"/>
              <p:cNvSpPr>
                <a:spLocks/>
              </p:cNvSpPr>
              <p:nvPr/>
            </p:nvSpPr>
            <p:spPr bwMode="auto">
              <a:xfrm>
                <a:off x="1116" y="2327"/>
                <a:ext cx="10" cy="9"/>
              </a:xfrm>
              <a:custGeom>
                <a:avLst/>
                <a:gdLst/>
                <a:ahLst/>
                <a:cxnLst>
                  <a:cxn ang="0">
                    <a:pos x="9" y="0"/>
                  </a:cxn>
                  <a:cxn ang="0">
                    <a:pos x="0" y="11"/>
                  </a:cxn>
                  <a:cxn ang="0">
                    <a:pos x="12" y="19"/>
                  </a:cxn>
                  <a:cxn ang="0">
                    <a:pos x="21" y="9"/>
                  </a:cxn>
                  <a:cxn ang="0">
                    <a:pos x="9" y="0"/>
                  </a:cxn>
                </a:cxnLst>
                <a:rect l="0" t="0" r="r" b="b"/>
                <a:pathLst>
                  <a:path w="21" h="19">
                    <a:moveTo>
                      <a:pt x="9" y="0"/>
                    </a:moveTo>
                    <a:lnTo>
                      <a:pt x="0" y="11"/>
                    </a:lnTo>
                    <a:lnTo>
                      <a:pt x="12" y="19"/>
                    </a:lnTo>
                    <a:lnTo>
                      <a:pt x="21" y="9"/>
                    </a:lnTo>
                    <a:lnTo>
                      <a:pt x="9" y="0"/>
                    </a:lnTo>
                    <a:close/>
                  </a:path>
                </a:pathLst>
              </a:custGeom>
              <a:solidFill>
                <a:srgbClr val="000000"/>
              </a:solidFill>
              <a:ln w="9525">
                <a:noFill/>
                <a:round/>
                <a:headEnd/>
                <a:tailEnd/>
              </a:ln>
            </p:spPr>
            <p:txBody>
              <a:bodyPr/>
              <a:lstStyle/>
              <a:p>
                <a:endParaRPr lang="en-US"/>
              </a:p>
            </p:txBody>
          </p:sp>
          <p:sp>
            <p:nvSpPr>
              <p:cNvPr id="41137" name="Freeform 177"/>
              <p:cNvSpPr>
                <a:spLocks/>
              </p:cNvSpPr>
              <p:nvPr/>
            </p:nvSpPr>
            <p:spPr bwMode="auto">
              <a:xfrm>
                <a:off x="1128" y="2334"/>
                <a:ext cx="9" cy="10"/>
              </a:xfrm>
              <a:custGeom>
                <a:avLst/>
                <a:gdLst/>
                <a:ahLst/>
                <a:cxnLst>
                  <a:cxn ang="0">
                    <a:pos x="7" y="0"/>
                  </a:cxn>
                  <a:cxn ang="0">
                    <a:pos x="0" y="10"/>
                  </a:cxn>
                  <a:cxn ang="0">
                    <a:pos x="11" y="19"/>
                  </a:cxn>
                  <a:cxn ang="0">
                    <a:pos x="18" y="9"/>
                  </a:cxn>
                  <a:cxn ang="0">
                    <a:pos x="7" y="0"/>
                  </a:cxn>
                </a:cxnLst>
                <a:rect l="0" t="0" r="r" b="b"/>
                <a:pathLst>
                  <a:path w="18" h="19">
                    <a:moveTo>
                      <a:pt x="7" y="0"/>
                    </a:moveTo>
                    <a:lnTo>
                      <a:pt x="0" y="10"/>
                    </a:lnTo>
                    <a:lnTo>
                      <a:pt x="11" y="19"/>
                    </a:lnTo>
                    <a:lnTo>
                      <a:pt x="18" y="9"/>
                    </a:lnTo>
                    <a:lnTo>
                      <a:pt x="7" y="0"/>
                    </a:lnTo>
                    <a:close/>
                  </a:path>
                </a:pathLst>
              </a:custGeom>
              <a:solidFill>
                <a:srgbClr val="000000"/>
              </a:solidFill>
              <a:ln w="9525">
                <a:noFill/>
                <a:round/>
                <a:headEnd/>
                <a:tailEnd/>
              </a:ln>
            </p:spPr>
            <p:txBody>
              <a:bodyPr/>
              <a:lstStyle/>
              <a:p>
                <a:endParaRPr lang="en-US"/>
              </a:p>
            </p:txBody>
          </p:sp>
          <p:sp>
            <p:nvSpPr>
              <p:cNvPr id="41138" name="Freeform 178"/>
              <p:cNvSpPr>
                <a:spLocks/>
              </p:cNvSpPr>
              <p:nvPr/>
            </p:nvSpPr>
            <p:spPr bwMode="auto">
              <a:xfrm>
                <a:off x="1140" y="2342"/>
                <a:ext cx="9"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1139" name="Freeform 179"/>
              <p:cNvSpPr>
                <a:spLocks/>
              </p:cNvSpPr>
              <p:nvPr/>
            </p:nvSpPr>
            <p:spPr bwMode="auto">
              <a:xfrm>
                <a:off x="1152" y="2350"/>
                <a:ext cx="9" cy="9"/>
              </a:xfrm>
              <a:custGeom>
                <a:avLst/>
                <a:gdLst/>
                <a:ahLst/>
                <a:cxnLst>
                  <a:cxn ang="0">
                    <a:pos x="7" y="0"/>
                  </a:cxn>
                  <a:cxn ang="0">
                    <a:pos x="0" y="11"/>
                  </a:cxn>
                  <a:cxn ang="0">
                    <a:pos x="5" y="16"/>
                  </a:cxn>
                  <a:cxn ang="0">
                    <a:pos x="10" y="18"/>
                  </a:cxn>
                  <a:cxn ang="0">
                    <a:pos x="17" y="7"/>
                  </a:cxn>
                  <a:cxn ang="0">
                    <a:pos x="15" y="6"/>
                  </a:cxn>
                  <a:cxn ang="0">
                    <a:pos x="7" y="0"/>
                  </a:cxn>
                </a:cxnLst>
                <a:rect l="0" t="0" r="r" b="b"/>
                <a:pathLst>
                  <a:path w="17" h="18">
                    <a:moveTo>
                      <a:pt x="7" y="0"/>
                    </a:moveTo>
                    <a:lnTo>
                      <a:pt x="0" y="11"/>
                    </a:lnTo>
                    <a:lnTo>
                      <a:pt x="5" y="16"/>
                    </a:lnTo>
                    <a:lnTo>
                      <a:pt x="10" y="18"/>
                    </a:lnTo>
                    <a:lnTo>
                      <a:pt x="17" y="7"/>
                    </a:lnTo>
                    <a:lnTo>
                      <a:pt x="15" y="6"/>
                    </a:lnTo>
                    <a:lnTo>
                      <a:pt x="7" y="0"/>
                    </a:lnTo>
                    <a:close/>
                  </a:path>
                </a:pathLst>
              </a:custGeom>
              <a:solidFill>
                <a:srgbClr val="000000"/>
              </a:solidFill>
              <a:ln w="9525">
                <a:noFill/>
                <a:round/>
                <a:headEnd/>
                <a:tailEnd/>
              </a:ln>
            </p:spPr>
            <p:txBody>
              <a:bodyPr/>
              <a:lstStyle/>
              <a:p>
                <a:endParaRPr lang="en-US"/>
              </a:p>
            </p:txBody>
          </p:sp>
          <p:sp>
            <p:nvSpPr>
              <p:cNvPr id="41140" name="Freeform 180"/>
              <p:cNvSpPr>
                <a:spLocks/>
              </p:cNvSpPr>
              <p:nvPr/>
            </p:nvSpPr>
            <p:spPr bwMode="auto">
              <a:xfrm>
                <a:off x="1163" y="2357"/>
                <a:ext cx="10" cy="9"/>
              </a:xfrm>
              <a:custGeom>
                <a:avLst/>
                <a:gdLst/>
                <a:ahLst/>
                <a:cxnLst>
                  <a:cxn ang="0">
                    <a:pos x="7" y="0"/>
                  </a:cxn>
                  <a:cxn ang="0">
                    <a:pos x="0" y="11"/>
                  </a:cxn>
                  <a:cxn ang="0">
                    <a:pos x="13" y="18"/>
                  </a:cxn>
                  <a:cxn ang="0">
                    <a:pos x="20" y="7"/>
                  </a:cxn>
                  <a:cxn ang="0">
                    <a:pos x="7" y="0"/>
                  </a:cxn>
                </a:cxnLst>
                <a:rect l="0" t="0" r="r" b="b"/>
                <a:pathLst>
                  <a:path w="20" h="18">
                    <a:moveTo>
                      <a:pt x="7" y="0"/>
                    </a:moveTo>
                    <a:lnTo>
                      <a:pt x="0" y="11"/>
                    </a:lnTo>
                    <a:lnTo>
                      <a:pt x="13" y="18"/>
                    </a:lnTo>
                    <a:lnTo>
                      <a:pt x="20" y="7"/>
                    </a:lnTo>
                    <a:lnTo>
                      <a:pt x="7" y="0"/>
                    </a:lnTo>
                    <a:close/>
                  </a:path>
                </a:pathLst>
              </a:custGeom>
              <a:solidFill>
                <a:srgbClr val="000000"/>
              </a:solidFill>
              <a:ln w="9525">
                <a:noFill/>
                <a:round/>
                <a:headEnd/>
                <a:tailEnd/>
              </a:ln>
            </p:spPr>
            <p:txBody>
              <a:bodyPr/>
              <a:lstStyle/>
              <a:p>
                <a:endParaRPr lang="en-US"/>
              </a:p>
            </p:txBody>
          </p:sp>
          <p:sp>
            <p:nvSpPr>
              <p:cNvPr id="41141" name="Freeform 181"/>
              <p:cNvSpPr>
                <a:spLocks/>
              </p:cNvSpPr>
              <p:nvPr/>
            </p:nvSpPr>
            <p:spPr bwMode="auto">
              <a:xfrm>
                <a:off x="1175" y="2364"/>
                <a:ext cx="10" cy="9"/>
              </a:xfrm>
              <a:custGeom>
                <a:avLst/>
                <a:gdLst/>
                <a:ahLst/>
                <a:cxnLst>
                  <a:cxn ang="0">
                    <a:pos x="7" y="0"/>
                  </a:cxn>
                  <a:cxn ang="0">
                    <a:pos x="0" y="11"/>
                  </a:cxn>
                  <a:cxn ang="0">
                    <a:pos x="12" y="18"/>
                  </a:cxn>
                  <a:cxn ang="0">
                    <a:pos x="19" y="7"/>
                  </a:cxn>
                  <a:cxn ang="0">
                    <a:pos x="7" y="0"/>
                  </a:cxn>
                </a:cxnLst>
                <a:rect l="0" t="0" r="r" b="b"/>
                <a:pathLst>
                  <a:path w="19" h="18">
                    <a:moveTo>
                      <a:pt x="7" y="0"/>
                    </a:moveTo>
                    <a:lnTo>
                      <a:pt x="0" y="11"/>
                    </a:lnTo>
                    <a:lnTo>
                      <a:pt x="12" y="18"/>
                    </a:lnTo>
                    <a:lnTo>
                      <a:pt x="19" y="7"/>
                    </a:lnTo>
                    <a:lnTo>
                      <a:pt x="7" y="0"/>
                    </a:lnTo>
                    <a:close/>
                  </a:path>
                </a:pathLst>
              </a:custGeom>
              <a:solidFill>
                <a:srgbClr val="000000"/>
              </a:solidFill>
              <a:ln w="9525">
                <a:noFill/>
                <a:round/>
                <a:headEnd/>
                <a:tailEnd/>
              </a:ln>
            </p:spPr>
            <p:txBody>
              <a:bodyPr/>
              <a:lstStyle/>
              <a:p>
                <a:endParaRPr lang="en-US"/>
              </a:p>
            </p:txBody>
          </p:sp>
          <p:sp>
            <p:nvSpPr>
              <p:cNvPr id="41142" name="Freeform 182"/>
              <p:cNvSpPr>
                <a:spLocks/>
              </p:cNvSpPr>
              <p:nvPr/>
            </p:nvSpPr>
            <p:spPr bwMode="auto">
              <a:xfrm>
                <a:off x="1189" y="2370"/>
                <a:ext cx="8" cy="10"/>
              </a:xfrm>
              <a:custGeom>
                <a:avLst/>
                <a:gdLst/>
                <a:ahLst/>
                <a:cxnLst>
                  <a:cxn ang="0">
                    <a:pos x="5" y="0"/>
                  </a:cxn>
                  <a:cxn ang="0">
                    <a:pos x="0" y="13"/>
                  </a:cxn>
                  <a:cxn ang="0">
                    <a:pos x="12" y="20"/>
                  </a:cxn>
                  <a:cxn ang="0">
                    <a:pos x="18" y="7"/>
                  </a:cxn>
                  <a:cxn ang="0">
                    <a:pos x="5" y="0"/>
                  </a:cxn>
                </a:cxnLst>
                <a:rect l="0" t="0" r="r" b="b"/>
                <a:pathLst>
                  <a:path w="18" h="20">
                    <a:moveTo>
                      <a:pt x="5" y="0"/>
                    </a:moveTo>
                    <a:lnTo>
                      <a:pt x="0" y="13"/>
                    </a:lnTo>
                    <a:lnTo>
                      <a:pt x="12" y="20"/>
                    </a:lnTo>
                    <a:lnTo>
                      <a:pt x="18" y="7"/>
                    </a:lnTo>
                    <a:lnTo>
                      <a:pt x="5" y="0"/>
                    </a:lnTo>
                    <a:close/>
                  </a:path>
                </a:pathLst>
              </a:custGeom>
              <a:solidFill>
                <a:srgbClr val="000000"/>
              </a:solidFill>
              <a:ln w="9525">
                <a:noFill/>
                <a:round/>
                <a:headEnd/>
                <a:tailEnd/>
              </a:ln>
            </p:spPr>
            <p:txBody>
              <a:bodyPr/>
              <a:lstStyle/>
              <a:p>
                <a:endParaRPr lang="en-US"/>
              </a:p>
            </p:txBody>
          </p:sp>
          <p:sp>
            <p:nvSpPr>
              <p:cNvPr id="41143" name="Freeform 183"/>
              <p:cNvSpPr>
                <a:spLocks/>
              </p:cNvSpPr>
              <p:nvPr/>
            </p:nvSpPr>
            <p:spPr bwMode="auto">
              <a:xfrm>
                <a:off x="1201" y="2376"/>
                <a:ext cx="9" cy="10"/>
              </a:xfrm>
              <a:custGeom>
                <a:avLst/>
                <a:gdLst/>
                <a:ahLst/>
                <a:cxnLst>
                  <a:cxn ang="0">
                    <a:pos x="5" y="0"/>
                  </a:cxn>
                  <a:cxn ang="0">
                    <a:pos x="0" y="12"/>
                  </a:cxn>
                  <a:cxn ang="0">
                    <a:pos x="12" y="19"/>
                  </a:cxn>
                  <a:cxn ang="0">
                    <a:pos x="17" y="7"/>
                  </a:cxn>
                  <a:cxn ang="0">
                    <a:pos x="5" y="0"/>
                  </a:cxn>
                </a:cxnLst>
                <a:rect l="0" t="0" r="r" b="b"/>
                <a:pathLst>
                  <a:path w="17" h="19">
                    <a:moveTo>
                      <a:pt x="5" y="0"/>
                    </a:moveTo>
                    <a:lnTo>
                      <a:pt x="0" y="12"/>
                    </a:lnTo>
                    <a:lnTo>
                      <a:pt x="12" y="19"/>
                    </a:lnTo>
                    <a:lnTo>
                      <a:pt x="17" y="7"/>
                    </a:lnTo>
                    <a:lnTo>
                      <a:pt x="5" y="0"/>
                    </a:lnTo>
                    <a:close/>
                  </a:path>
                </a:pathLst>
              </a:custGeom>
              <a:solidFill>
                <a:srgbClr val="000000"/>
              </a:solidFill>
              <a:ln w="9525">
                <a:noFill/>
                <a:round/>
                <a:headEnd/>
                <a:tailEnd/>
              </a:ln>
            </p:spPr>
            <p:txBody>
              <a:bodyPr/>
              <a:lstStyle/>
              <a:p>
                <a:endParaRPr lang="en-US"/>
              </a:p>
            </p:txBody>
          </p:sp>
          <p:sp>
            <p:nvSpPr>
              <p:cNvPr id="41144" name="Freeform 184"/>
              <p:cNvSpPr>
                <a:spLocks/>
              </p:cNvSpPr>
              <p:nvPr/>
            </p:nvSpPr>
            <p:spPr bwMode="auto">
              <a:xfrm>
                <a:off x="1213" y="2382"/>
                <a:ext cx="10" cy="10"/>
              </a:xfrm>
              <a:custGeom>
                <a:avLst/>
                <a:gdLst/>
                <a:ahLst/>
                <a:cxnLst>
                  <a:cxn ang="0">
                    <a:pos x="5" y="0"/>
                  </a:cxn>
                  <a:cxn ang="0">
                    <a:pos x="0" y="12"/>
                  </a:cxn>
                  <a:cxn ang="0">
                    <a:pos x="0" y="14"/>
                  </a:cxn>
                  <a:cxn ang="0">
                    <a:pos x="14" y="19"/>
                  </a:cxn>
                  <a:cxn ang="0">
                    <a:pos x="19" y="7"/>
                  </a:cxn>
                  <a:cxn ang="0">
                    <a:pos x="10" y="3"/>
                  </a:cxn>
                  <a:cxn ang="0">
                    <a:pos x="5" y="0"/>
                  </a:cxn>
                </a:cxnLst>
                <a:rect l="0" t="0" r="r" b="b"/>
                <a:pathLst>
                  <a:path w="19" h="19">
                    <a:moveTo>
                      <a:pt x="5" y="0"/>
                    </a:moveTo>
                    <a:lnTo>
                      <a:pt x="0" y="12"/>
                    </a:lnTo>
                    <a:lnTo>
                      <a:pt x="0" y="14"/>
                    </a:lnTo>
                    <a:lnTo>
                      <a:pt x="14" y="19"/>
                    </a:lnTo>
                    <a:lnTo>
                      <a:pt x="19" y="7"/>
                    </a:lnTo>
                    <a:lnTo>
                      <a:pt x="10" y="3"/>
                    </a:lnTo>
                    <a:lnTo>
                      <a:pt x="5" y="0"/>
                    </a:lnTo>
                    <a:close/>
                  </a:path>
                </a:pathLst>
              </a:custGeom>
              <a:solidFill>
                <a:srgbClr val="000000"/>
              </a:solidFill>
              <a:ln w="9525">
                <a:noFill/>
                <a:round/>
                <a:headEnd/>
                <a:tailEnd/>
              </a:ln>
            </p:spPr>
            <p:txBody>
              <a:bodyPr/>
              <a:lstStyle/>
              <a:p>
                <a:endParaRPr lang="en-US"/>
              </a:p>
            </p:txBody>
          </p:sp>
          <p:sp>
            <p:nvSpPr>
              <p:cNvPr id="41145" name="Freeform 185"/>
              <p:cNvSpPr>
                <a:spLocks/>
              </p:cNvSpPr>
              <p:nvPr/>
            </p:nvSpPr>
            <p:spPr bwMode="auto">
              <a:xfrm>
                <a:off x="1226" y="2389"/>
                <a:ext cx="9" cy="8"/>
              </a:xfrm>
              <a:custGeom>
                <a:avLst/>
                <a:gdLst/>
                <a:ahLst/>
                <a:cxnLst>
                  <a:cxn ang="0">
                    <a:pos x="5" y="0"/>
                  </a:cxn>
                  <a:cxn ang="0">
                    <a:pos x="0" y="12"/>
                  </a:cxn>
                  <a:cxn ang="0">
                    <a:pos x="12" y="18"/>
                  </a:cxn>
                  <a:cxn ang="0">
                    <a:pos x="18" y="5"/>
                  </a:cxn>
                  <a:cxn ang="0">
                    <a:pos x="5" y="0"/>
                  </a:cxn>
                </a:cxnLst>
                <a:rect l="0" t="0" r="r" b="b"/>
                <a:pathLst>
                  <a:path w="18" h="18">
                    <a:moveTo>
                      <a:pt x="5" y="0"/>
                    </a:moveTo>
                    <a:lnTo>
                      <a:pt x="0" y="12"/>
                    </a:lnTo>
                    <a:lnTo>
                      <a:pt x="12" y="18"/>
                    </a:lnTo>
                    <a:lnTo>
                      <a:pt x="18" y="5"/>
                    </a:lnTo>
                    <a:lnTo>
                      <a:pt x="5" y="0"/>
                    </a:lnTo>
                    <a:close/>
                  </a:path>
                </a:pathLst>
              </a:custGeom>
              <a:solidFill>
                <a:srgbClr val="000000"/>
              </a:solidFill>
              <a:ln w="9525">
                <a:noFill/>
                <a:round/>
                <a:headEnd/>
                <a:tailEnd/>
              </a:ln>
            </p:spPr>
            <p:txBody>
              <a:bodyPr/>
              <a:lstStyle/>
              <a:p>
                <a:endParaRPr lang="en-US"/>
              </a:p>
            </p:txBody>
          </p:sp>
          <p:sp>
            <p:nvSpPr>
              <p:cNvPr id="41146" name="Freeform 186"/>
              <p:cNvSpPr>
                <a:spLocks/>
              </p:cNvSpPr>
              <p:nvPr/>
            </p:nvSpPr>
            <p:spPr bwMode="auto">
              <a:xfrm>
                <a:off x="1239" y="2394"/>
                <a:ext cx="10" cy="9"/>
              </a:xfrm>
              <a:custGeom>
                <a:avLst/>
                <a:gdLst/>
                <a:ahLst/>
                <a:cxnLst>
                  <a:cxn ang="0">
                    <a:pos x="6" y="0"/>
                  </a:cxn>
                  <a:cxn ang="0">
                    <a:pos x="0" y="12"/>
                  </a:cxn>
                  <a:cxn ang="0">
                    <a:pos x="9" y="17"/>
                  </a:cxn>
                  <a:cxn ang="0">
                    <a:pos x="14" y="19"/>
                  </a:cxn>
                  <a:cxn ang="0">
                    <a:pos x="14" y="17"/>
                  </a:cxn>
                  <a:cxn ang="0">
                    <a:pos x="18" y="5"/>
                  </a:cxn>
                  <a:cxn ang="0">
                    <a:pos x="14" y="5"/>
                  </a:cxn>
                  <a:cxn ang="0">
                    <a:pos x="14" y="12"/>
                  </a:cxn>
                  <a:cxn ang="0">
                    <a:pos x="20" y="7"/>
                  </a:cxn>
                  <a:cxn ang="0">
                    <a:pos x="6" y="0"/>
                  </a:cxn>
                </a:cxnLst>
                <a:rect l="0" t="0" r="r" b="b"/>
                <a:pathLst>
                  <a:path w="20" h="19">
                    <a:moveTo>
                      <a:pt x="6" y="0"/>
                    </a:moveTo>
                    <a:lnTo>
                      <a:pt x="0" y="12"/>
                    </a:lnTo>
                    <a:lnTo>
                      <a:pt x="9" y="17"/>
                    </a:lnTo>
                    <a:lnTo>
                      <a:pt x="14" y="19"/>
                    </a:lnTo>
                    <a:lnTo>
                      <a:pt x="14" y="17"/>
                    </a:lnTo>
                    <a:lnTo>
                      <a:pt x="18" y="5"/>
                    </a:lnTo>
                    <a:lnTo>
                      <a:pt x="14" y="5"/>
                    </a:lnTo>
                    <a:lnTo>
                      <a:pt x="14" y="12"/>
                    </a:lnTo>
                    <a:lnTo>
                      <a:pt x="20" y="7"/>
                    </a:lnTo>
                    <a:lnTo>
                      <a:pt x="6" y="0"/>
                    </a:lnTo>
                    <a:close/>
                  </a:path>
                </a:pathLst>
              </a:custGeom>
              <a:solidFill>
                <a:srgbClr val="000000"/>
              </a:solidFill>
              <a:ln w="9525">
                <a:noFill/>
                <a:round/>
                <a:headEnd/>
                <a:tailEnd/>
              </a:ln>
            </p:spPr>
            <p:txBody>
              <a:bodyPr/>
              <a:lstStyle/>
              <a:p>
                <a:endParaRPr lang="en-US"/>
              </a:p>
            </p:txBody>
          </p:sp>
          <p:sp>
            <p:nvSpPr>
              <p:cNvPr id="41147" name="Freeform 187"/>
              <p:cNvSpPr>
                <a:spLocks/>
              </p:cNvSpPr>
              <p:nvPr/>
            </p:nvSpPr>
            <p:spPr bwMode="auto">
              <a:xfrm>
                <a:off x="1252" y="2399"/>
                <a:ext cx="9" cy="9"/>
              </a:xfrm>
              <a:custGeom>
                <a:avLst/>
                <a:gdLst/>
                <a:ahLst/>
                <a:cxnLst>
                  <a:cxn ang="0">
                    <a:pos x="3" y="0"/>
                  </a:cxn>
                  <a:cxn ang="0">
                    <a:pos x="0" y="12"/>
                  </a:cxn>
                  <a:cxn ang="0">
                    <a:pos x="14" y="17"/>
                  </a:cxn>
                  <a:cxn ang="0">
                    <a:pos x="17" y="5"/>
                  </a:cxn>
                  <a:cxn ang="0">
                    <a:pos x="3" y="0"/>
                  </a:cxn>
                </a:cxnLst>
                <a:rect l="0" t="0" r="r" b="b"/>
                <a:pathLst>
                  <a:path w="17" h="17">
                    <a:moveTo>
                      <a:pt x="3" y="0"/>
                    </a:moveTo>
                    <a:lnTo>
                      <a:pt x="0" y="12"/>
                    </a:lnTo>
                    <a:lnTo>
                      <a:pt x="14" y="17"/>
                    </a:lnTo>
                    <a:lnTo>
                      <a:pt x="17" y="5"/>
                    </a:lnTo>
                    <a:lnTo>
                      <a:pt x="3" y="0"/>
                    </a:lnTo>
                    <a:close/>
                  </a:path>
                </a:pathLst>
              </a:custGeom>
              <a:solidFill>
                <a:srgbClr val="000000"/>
              </a:solidFill>
              <a:ln w="9525">
                <a:noFill/>
                <a:round/>
                <a:headEnd/>
                <a:tailEnd/>
              </a:ln>
            </p:spPr>
            <p:txBody>
              <a:bodyPr/>
              <a:lstStyle/>
              <a:p>
                <a:endParaRPr lang="en-US"/>
              </a:p>
            </p:txBody>
          </p:sp>
          <p:sp>
            <p:nvSpPr>
              <p:cNvPr id="41148" name="Freeform 188"/>
              <p:cNvSpPr>
                <a:spLocks/>
              </p:cNvSpPr>
              <p:nvPr/>
            </p:nvSpPr>
            <p:spPr bwMode="auto">
              <a:xfrm>
                <a:off x="1265" y="2403"/>
                <a:ext cx="9" cy="9"/>
              </a:xfrm>
              <a:custGeom>
                <a:avLst/>
                <a:gdLst/>
                <a:ahLst/>
                <a:cxnLst>
                  <a:cxn ang="0">
                    <a:pos x="3" y="0"/>
                  </a:cxn>
                  <a:cxn ang="0">
                    <a:pos x="0" y="12"/>
                  </a:cxn>
                  <a:cxn ang="0">
                    <a:pos x="14" y="17"/>
                  </a:cxn>
                  <a:cxn ang="0">
                    <a:pos x="17" y="5"/>
                  </a:cxn>
                  <a:cxn ang="0">
                    <a:pos x="3" y="0"/>
                  </a:cxn>
                </a:cxnLst>
                <a:rect l="0" t="0" r="r" b="b"/>
                <a:pathLst>
                  <a:path w="17" h="17">
                    <a:moveTo>
                      <a:pt x="3" y="0"/>
                    </a:moveTo>
                    <a:lnTo>
                      <a:pt x="0" y="12"/>
                    </a:lnTo>
                    <a:lnTo>
                      <a:pt x="14" y="17"/>
                    </a:lnTo>
                    <a:lnTo>
                      <a:pt x="17" y="5"/>
                    </a:lnTo>
                    <a:lnTo>
                      <a:pt x="3" y="0"/>
                    </a:lnTo>
                    <a:close/>
                  </a:path>
                </a:pathLst>
              </a:custGeom>
              <a:solidFill>
                <a:srgbClr val="000000"/>
              </a:solidFill>
              <a:ln w="9525">
                <a:noFill/>
                <a:round/>
                <a:headEnd/>
                <a:tailEnd/>
              </a:ln>
            </p:spPr>
            <p:txBody>
              <a:bodyPr/>
              <a:lstStyle/>
              <a:p>
                <a:endParaRPr lang="en-US"/>
              </a:p>
            </p:txBody>
          </p:sp>
          <p:sp>
            <p:nvSpPr>
              <p:cNvPr id="41149" name="Freeform 189"/>
              <p:cNvSpPr>
                <a:spLocks/>
              </p:cNvSpPr>
              <p:nvPr/>
            </p:nvSpPr>
            <p:spPr bwMode="auto">
              <a:xfrm>
                <a:off x="1279" y="2409"/>
                <a:ext cx="8" cy="7"/>
              </a:xfrm>
              <a:custGeom>
                <a:avLst/>
                <a:gdLst/>
                <a:ahLst/>
                <a:cxnLst>
                  <a:cxn ang="0">
                    <a:pos x="4" y="0"/>
                  </a:cxn>
                  <a:cxn ang="0">
                    <a:pos x="0" y="12"/>
                  </a:cxn>
                  <a:cxn ang="0">
                    <a:pos x="14" y="16"/>
                  </a:cxn>
                  <a:cxn ang="0">
                    <a:pos x="18" y="4"/>
                  </a:cxn>
                  <a:cxn ang="0">
                    <a:pos x="4" y="0"/>
                  </a:cxn>
                </a:cxnLst>
                <a:rect l="0" t="0" r="r" b="b"/>
                <a:pathLst>
                  <a:path w="18" h="16">
                    <a:moveTo>
                      <a:pt x="4" y="0"/>
                    </a:moveTo>
                    <a:lnTo>
                      <a:pt x="0" y="12"/>
                    </a:lnTo>
                    <a:lnTo>
                      <a:pt x="14" y="16"/>
                    </a:lnTo>
                    <a:lnTo>
                      <a:pt x="18" y="4"/>
                    </a:lnTo>
                    <a:lnTo>
                      <a:pt x="4" y="0"/>
                    </a:lnTo>
                    <a:close/>
                  </a:path>
                </a:pathLst>
              </a:custGeom>
              <a:solidFill>
                <a:srgbClr val="000000"/>
              </a:solidFill>
              <a:ln w="9525">
                <a:noFill/>
                <a:round/>
                <a:headEnd/>
                <a:tailEnd/>
              </a:ln>
            </p:spPr>
            <p:txBody>
              <a:bodyPr/>
              <a:lstStyle/>
              <a:p>
                <a:endParaRPr lang="en-US"/>
              </a:p>
            </p:txBody>
          </p:sp>
          <p:sp>
            <p:nvSpPr>
              <p:cNvPr id="41150" name="Freeform 190"/>
              <p:cNvSpPr>
                <a:spLocks/>
              </p:cNvSpPr>
              <p:nvPr/>
            </p:nvSpPr>
            <p:spPr bwMode="auto">
              <a:xfrm>
                <a:off x="1293" y="2412"/>
                <a:ext cx="7" cy="8"/>
              </a:xfrm>
              <a:custGeom>
                <a:avLst/>
                <a:gdLst/>
                <a:ahLst/>
                <a:cxnLst>
                  <a:cxn ang="0">
                    <a:pos x="4" y="0"/>
                  </a:cxn>
                  <a:cxn ang="0">
                    <a:pos x="0" y="12"/>
                  </a:cxn>
                  <a:cxn ang="0">
                    <a:pos x="12" y="16"/>
                  </a:cxn>
                  <a:cxn ang="0">
                    <a:pos x="16" y="4"/>
                  </a:cxn>
                  <a:cxn ang="0">
                    <a:pos x="4" y="0"/>
                  </a:cxn>
                </a:cxnLst>
                <a:rect l="0" t="0" r="r" b="b"/>
                <a:pathLst>
                  <a:path w="16" h="16">
                    <a:moveTo>
                      <a:pt x="4" y="0"/>
                    </a:moveTo>
                    <a:lnTo>
                      <a:pt x="0" y="12"/>
                    </a:lnTo>
                    <a:lnTo>
                      <a:pt x="12" y="16"/>
                    </a:lnTo>
                    <a:lnTo>
                      <a:pt x="16" y="4"/>
                    </a:lnTo>
                    <a:lnTo>
                      <a:pt x="4" y="0"/>
                    </a:lnTo>
                    <a:close/>
                  </a:path>
                </a:pathLst>
              </a:custGeom>
              <a:solidFill>
                <a:srgbClr val="000000"/>
              </a:solidFill>
              <a:ln w="9525">
                <a:noFill/>
                <a:round/>
                <a:headEnd/>
                <a:tailEnd/>
              </a:ln>
            </p:spPr>
            <p:txBody>
              <a:bodyPr/>
              <a:lstStyle/>
              <a:p>
                <a:endParaRPr lang="en-US"/>
              </a:p>
            </p:txBody>
          </p:sp>
          <p:sp>
            <p:nvSpPr>
              <p:cNvPr id="41151" name="Freeform 191"/>
              <p:cNvSpPr>
                <a:spLocks/>
              </p:cNvSpPr>
              <p:nvPr/>
            </p:nvSpPr>
            <p:spPr bwMode="auto">
              <a:xfrm>
                <a:off x="1306" y="2416"/>
                <a:ext cx="8" cy="7"/>
              </a:xfrm>
              <a:custGeom>
                <a:avLst/>
                <a:gdLst/>
                <a:ahLst/>
                <a:cxnLst>
                  <a:cxn ang="0">
                    <a:pos x="4" y="0"/>
                  </a:cxn>
                  <a:cxn ang="0">
                    <a:pos x="0" y="12"/>
                  </a:cxn>
                  <a:cxn ang="0">
                    <a:pos x="7" y="14"/>
                  </a:cxn>
                  <a:cxn ang="0">
                    <a:pos x="14" y="14"/>
                  </a:cxn>
                  <a:cxn ang="0">
                    <a:pos x="18" y="2"/>
                  </a:cxn>
                  <a:cxn ang="0">
                    <a:pos x="7" y="0"/>
                  </a:cxn>
                  <a:cxn ang="0">
                    <a:pos x="4" y="0"/>
                  </a:cxn>
                </a:cxnLst>
                <a:rect l="0" t="0" r="r" b="b"/>
                <a:pathLst>
                  <a:path w="18" h="14">
                    <a:moveTo>
                      <a:pt x="4" y="0"/>
                    </a:moveTo>
                    <a:lnTo>
                      <a:pt x="0" y="12"/>
                    </a:lnTo>
                    <a:lnTo>
                      <a:pt x="7" y="14"/>
                    </a:lnTo>
                    <a:lnTo>
                      <a:pt x="14" y="14"/>
                    </a:lnTo>
                    <a:lnTo>
                      <a:pt x="18" y="2"/>
                    </a:lnTo>
                    <a:lnTo>
                      <a:pt x="7" y="0"/>
                    </a:lnTo>
                    <a:lnTo>
                      <a:pt x="4" y="0"/>
                    </a:lnTo>
                    <a:close/>
                  </a:path>
                </a:pathLst>
              </a:custGeom>
              <a:solidFill>
                <a:srgbClr val="000000"/>
              </a:solidFill>
              <a:ln w="9525">
                <a:noFill/>
                <a:round/>
                <a:headEnd/>
                <a:tailEnd/>
              </a:ln>
            </p:spPr>
            <p:txBody>
              <a:bodyPr/>
              <a:lstStyle/>
              <a:p>
                <a:endParaRPr lang="en-US"/>
              </a:p>
            </p:txBody>
          </p:sp>
          <p:sp>
            <p:nvSpPr>
              <p:cNvPr id="41152" name="Freeform 192"/>
              <p:cNvSpPr>
                <a:spLocks/>
              </p:cNvSpPr>
              <p:nvPr/>
            </p:nvSpPr>
            <p:spPr bwMode="auto">
              <a:xfrm>
                <a:off x="1320" y="2419"/>
                <a:ext cx="8" cy="8"/>
              </a:xfrm>
              <a:custGeom>
                <a:avLst/>
                <a:gdLst/>
                <a:ahLst/>
                <a:cxnLst>
                  <a:cxn ang="0">
                    <a:pos x="4" y="0"/>
                  </a:cxn>
                  <a:cxn ang="0">
                    <a:pos x="0" y="12"/>
                  </a:cxn>
                  <a:cxn ang="0">
                    <a:pos x="13" y="16"/>
                  </a:cxn>
                  <a:cxn ang="0">
                    <a:pos x="16" y="4"/>
                  </a:cxn>
                  <a:cxn ang="0">
                    <a:pos x="4" y="0"/>
                  </a:cxn>
                </a:cxnLst>
                <a:rect l="0" t="0" r="r" b="b"/>
                <a:pathLst>
                  <a:path w="16" h="16">
                    <a:moveTo>
                      <a:pt x="4" y="0"/>
                    </a:moveTo>
                    <a:lnTo>
                      <a:pt x="0" y="12"/>
                    </a:lnTo>
                    <a:lnTo>
                      <a:pt x="13" y="16"/>
                    </a:lnTo>
                    <a:lnTo>
                      <a:pt x="16" y="4"/>
                    </a:lnTo>
                    <a:lnTo>
                      <a:pt x="4" y="0"/>
                    </a:lnTo>
                    <a:close/>
                  </a:path>
                </a:pathLst>
              </a:custGeom>
              <a:solidFill>
                <a:srgbClr val="000000"/>
              </a:solidFill>
              <a:ln w="9525">
                <a:noFill/>
                <a:round/>
                <a:headEnd/>
                <a:tailEnd/>
              </a:ln>
            </p:spPr>
            <p:txBody>
              <a:bodyPr/>
              <a:lstStyle/>
              <a:p>
                <a:endParaRPr lang="en-US"/>
              </a:p>
            </p:txBody>
          </p:sp>
          <p:sp>
            <p:nvSpPr>
              <p:cNvPr id="41153" name="Freeform 193"/>
              <p:cNvSpPr>
                <a:spLocks/>
              </p:cNvSpPr>
              <p:nvPr/>
            </p:nvSpPr>
            <p:spPr bwMode="auto">
              <a:xfrm>
                <a:off x="1333" y="2423"/>
                <a:ext cx="9" cy="7"/>
              </a:xfrm>
              <a:custGeom>
                <a:avLst/>
                <a:gdLst/>
                <a:ahLst/>
                <a:cxnLst>
                  <a:cxn ang="0">
                    <a:pos x="3" y="0"/>
                  </a:cxn>
                  <a:cxn ang="0">
                    <a:pos x="0" y="12"/>
                  </a:cxn>
                  <a:cxn ang="0">
                    <a:pos x="14" y="16"/>
                  </a:cxn>
                  <a:cxn ang="0">
                    <a:pos x="17" y="4"/>
                  </a:cxn>
                  <a:cxn ang="0">
                    <a:pos x="3" y="0"/>
                  </a:cxn>
                </a:cxnLst>
                <a:rect l="0" t="0" r="r" b="b"/>
                <a:pathLst>
                  <a:path w="17" h="16">
                    <a:moveTo>
                      <a:pt x="3" y="0"/>
                    </a:moveTo>
                    <a:lnTo>
                      <a:pt x="0" y="12"/>
                    </a:lnTo>
                    <a:lnTo>
                      <a:pt x="14" y="16"/>
                    </a:lnTo>
                    <a:lnTo>
                      <a:pt x="17" y="4"/>
                    </a:lnTo>
                    <a:lnTo>
                      <a:pt x="3" y="0"/>
                    </a:lnTo>
                    <a:close/>
                  </a:path>
                </a:pathLst>
              </a:custGeom>
              <a:solidFill>
                <a:srgbClr val="000000"/>
              </a:solidFill>
              <a:ln w="9525">
                <a:noFill/>
                <a:round/>
                <a:headEnd/>
                <a:tailEnd/>
              </a:ln>
            </p:spPr>
            <p:txBody>
              <a:bodyPr/>
              <a:lstStyle/>
              <a:p>
                <a:endParaRPr lang="en-US"/>
              </a:p>
            </p:txBody>
          </p:sp>
          <p:sp>
            <p:nvSpPr>
              <p:cNvPr id="41154" name="Freeform 194"/>
              <p:cNvSpPr>
                <a:spLocks/>
              </p:cNvSpPr>
              <p:nvPr/>
            </p:nvSpPr>
            <p:spPr bwMode="auto">
              <a:xfrm>
                <a:off x="1347" y="2424"/>
                <a:ext cx="8" cy="9"/>
              </a:xfrm>
              <a:custGeom>
                <a:avLst/>
                <a:gdLst/>
                <a:ahLst/>
                <a:cxnLst>
                  <a:cxn ang="0">
                    <a:pos x="1" y="0"/>
                  </a:cxn>
                  <a:cxn ang="0">
                    <a:pos x="0" y="14"/>
                  </a:cxn>
                  <a:cxn ang="0">
                    <a:pos x="14" y="17"/>
                  </a:cxn>
                  <a:cxn ang="0">
                    <a:pos x="15" y="3"/>
                  </a:cxn>
                  <a:cxn ang="0">
                    <a:pos x="1" y="0"/>
                  </a:cxn>
                </a:cxnLst>
                <a:rect l="0" t="0" r="r" b="b"/>
                <a:pathLst>
                  <a:path w="15" h="17">
                    <a:moveTo>
                      <a:pt x="1" y="0"/>
                    </a:moveTo>
                    <a:lnTo>
                      <a:pt x="0" y="14"/>
                    </a:lnTo>
                    <a:lnTo>
                      <a:pt x="14" y="17"/>
                    </a:lnTo>
                    <a:lnTo>
                      <a:pt x="15" y="3"/>
                    </a:lnTo>
                    <a:lnTo>
                      <a:pt x="1" y="0"/>
                    </a:lnTo>
                    <a:close/>
                  </a:path>
                </a:pathLst>
              </a:custGeom>
              <a:solidFill>
                <a:srgbClr val="000000"/>
              </a:solidFill>
              <a:ln w="9525">
                <a:noFill/>
                <a:round/>
                <a:headEnd/>
                <a:tailEnd/>
              </a:ln>
            </p:spPr>
            <p:txBody>
              <a:bodyPr/>
              <a:lstStyle/>
              <a:p>
                <a:endParaRPr lang="en-US"/>
              </a:p>
            </p:txBody>
          </p:sp>
          <p:sp>
            <p:nvSpPr>
              <p:cNvPr id="41155" name="Freeform 195"/>
              <p:cNvSpPr>
                <a:spLocks/>
              </p:cNvSpPr>
              <p:nvPr/>
            </p:nvSpPr>
            <p:spPr bwMode="auto">
              <a:xfrm>
                <a:off x="1361" y="2427"/>
                <a:ext cx="8"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156" name="Freeform 196"/>
              <p:cNvSpPr>
                <a:spLocks/>
              </p:cNvSpPr>
              <p:nvPr/>
            </p:nvSpPr>
            <p:spPr bwMode="auto">
              <a:xfrm>
                <a:off x="1375" y="2429"/>
                <a:ext cx="8"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157" name="Freeform 197"/>
              <p:cNvSpPr>
                <a:spLocks/>
              </p:cNvSpPr>
              <p:nvPr/>
            </p:nvSpPr>
            <p:spPr bwMode="auto">
              <a:xfrm>
                <a:off x="1389" y="2430"/>
                <a:ext cx="8"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158" name="Freeform 198"/>
              <p:cNvSpPr>
                <a:spLocks/>
              </p:cNvSpPr>
              <p:nvPr/>
            </p:nvSpPr>
            <p:spPr bwMode="auto">
              <a:xfrm>
                <a:off x="1403" y="2431"/>
                <a:ext cx="7" cy="8"/>
              </a:xfrm>
              <a:custGeom>
                <a:avLst/>
                <a:gdLst/>
                <a:ahLst/>
                <a:cxnLst>
                  <a:cxn ang="0">
                    <a:pos x="2" y="0"/>
                  </a:cxn>
                  <a:cxn ang="0">
                    <a:pos x="0" y="14"/>
                  </a:cxn>
                  <a:cxn ang="0">
                    <a:pos x="9" y="15"/>
                  </a:cxn>
                  <a:cxn ang="0">
                    <a:pos x="14" y="15"/>
                  </a:cxn>
                  <a:cxn ang="0">
                    <a:pos x="14" y="1"/>
                  </a:cxn>
                  <a:cxn ang="0">
                    <a:pos x="9" y="1"/>
                  </a:cxn>
                  <a:cxn ang="0">
                    <a:pos x="2" y="0"/>
                  </a:cxn>
                </a:cxnLst>
                <a:rect l="0" t="0" r="r" b="b"/>
                <a:pathLst>
                  <a:path w="14" h="15">
                    <a:moveTo>
                      <a:pt x="2" y="0"/>
                    </a:moveTo>
                    <a:lnTo>
                      <a:pt x="0" y="14"/>
                    </a:lnTo>
                    <a:lnTo>
                      <a:pt x="9" y="15"/>
                    </a:lnTo>
                    <a:lnTo>
                      <a:pt x="14" y="15"/>
                    </a:lnTo>
                    <a:lnTo>
                      <a:pt x="14" y="1"/>
                    </a:lnTo>
                    <a:lnTo>
                      <a:pt x="9" y="1"/>
                    </a:lnTo>
                    <a:lnTo>
                      <a:pt x="2" y="0"/>
                    </a:lnTo>
                    <a:close/>
                  </a:path>
                </a:pathLst>
              </a:custGeom>
              <a:solidFill>
                <a:srgbClr val="000000"/>
              </a:solidFill>
              <a:ln w="9525">
                <a:noFill/>
                <a:round/>
                <a:headEnd/>
                <a:tailEnd/>
              </a:ln>
            </p:spPr>
            <p:txBody>
              <a:bodyPr/>
              <a:lstStyle/>
              <a:p>
                <a:endParaRPr lang="en-US"/>
              </a:p>
            </p:txBody>
          </p:sp>
          <p:sp>
            <p:nvSpPr>
              <p:cNvPr id="41159" name="Rectangle 199"/>
              <p:cNvSpPr>
                <a:spLocks noChangeArrowheads="1"/>
              </p:cNvSpPr>
              <p:nvPr/>
            </p:nvSpPr>
            <p:spPr bwMode="auto">
              <a:xfrm>
                <a:off x="1417" y="2432"/>
                <a:ext cx="7" cy="7"/>
              </a:xfrm>
              <a:prstGeom prst="rect">
                <a:avLst/>
              </a:prstGeom>
              <a:solidFill>
                <a:srgbClr val="000000"/>
              </a:solidFill>
              <a:ln w="9525">
                <a:noFill/>
                <a:miter lim="800000"/>
                <a:headEnd/>
                <a:tailEnd/>
              </a:ln>
            </p:spPr>
            <p:txBody>
              <a:bodyPr/>
              <a:lstStyle/>
              <a:p>
                <a:endParaRPr lang="en-US"/>
              </a:p>
            </p:txBody>
          </p:sp>
          <p:sp>
            <p:nvSpPr>
              <p:cNvPr id="41160" name="Rectangle 200"/>
              <p:cNvSpPr>
                <a:spLocks noChangeArrowheads="1"/>
              </p:cNvSpPr>
              <p:nvPr/>
            </p:nvSpPr>
            <p:spPr bwMode="auto">
              <a:xfrm>
                <a:off x="1431" y="2433"/>
                <a:ext cx="7" cy="7"/>
              </a:xfrm>
              <a:prstGeom prst="rect">
                <a:avLst/>
              </a:prstGeom>
              <a:solidFill>
                <a:srgbClr val="000000"/>
              </a:solidFill>
              <a:ln w="9525">
                <a:noFill/>
                <a:miter lim="800000"/>
                <a:headEnd/>
                <a:tailEnd/>
              </a:ln>
            </p:spPr>
            <p:txBody>
              <a:bodyPr/>
              <a:lstStyle/>
              <a:p>
                <a:endParaRPr lang="en-US"/>
              </a:p>
            </p:txBody>
          </p:sp>
          <p:sp>
            <p:nvSpPr>
              <p:cNvPr id="41161" name="Rectangle 201"/>
              <p:cNvSpPr>
                <a:spLocks noChangeArrowheads="1"/>
              </p:cNvSpPr>
              <p:nvPr/>
            </p:nvSpPr>
            <p:spPr bwMode="auto">
              <a:xfrm>
                <a:off x="1445" y="2433"/>
                <a:ext cx="7" cy="7"/>
              </a:xfrm>
              <a:prstGeom prst="rect">
                <a:avLst/>
              </a:prstGeom>
              <a:solidFill>
                <a:srgbClr val="000000"/>
              </a:solidFill>
              <a:ln w="9525">
                <a:noFill/>
                <a:miter lim="800000"/>
                <a:headEnd/>
                <a:tailEnd/>
              </a:ln>
            </p:spPr>
            <p:txBody>
              <a:bodyPr/>
              <a:lstStyle/>
              <a:p>
                <a:endParaRPr lang="en-US"/>
              </a:p>
            </p:txBody>
          </p:sp>
          <p:sp>
            <p:nvSpPr>
              <p:cNvPr id="41162" name="Rectangle 202"/>
              <p:cNvSpPr>
                <a:spLocks noChangeArrowheads="1"/>
              </p:cNvSpPr>
              <p:nvPr/>
            </p:nvSpPr>
            <p:spPr bwMode="auto">
              <a:xfrm>
                <a:off x="1459" y="2432"/>
                <a:ext cx="7" cy="7"/>
              </a:xfrm>
              <a:prstGeom prst="rect">
                <a:avLst/>
              </a:prstGeom>
              <a:solidFill>
                <a:srgbClr val="000000"/>
              </a:solidFill>
              <a:ln w="9525">
                <a:noFill/>
                <a:miter lim="800000"/>
                <a:headEnd/>
                <a:tailEnd/>
              </a:ln>
            </p:spPr>
            <p:txBody>
              <a:bodyPr/>
              <a:lstStyle/>
              <a:p>
                <a:endParaRPr lang="en-US"/>
              </a:p>
            </p:txBody>
          </p:sp>
          <p:sp>
            <p:nvSpPr>
              <p:cNvPr id="41163" name="Freeform 203"/>
              <p:cNvSpPr>
                <a:spLocks/>
              </p:cNvSpPr>
              <p:nvPr/>
            </p:nvSpPr>
            <p:spPr bwMode="auto">
              <a:xfrm>
                <a:off x="1473" y="2431"/>
                <a:ext cx="8" cy="8"/>
              </a:xfrm>
              <a:custGeom>
                <a:avLst/>
                <a:gdLst/>
                <a:ahLst/>
                <a:cxnLst>
                  <a:cxn ang="0">
                    <a:pos x="0" y="1"/>
                  </a:cxn>
                  <a:cxn ang="0">
                    <a:pos x="0" y="15"/>
                  </a:cxn>
                  <a:cxn ang="0">
                    <a:pos x="4" y="15"/>
                  </a:cxn>
                  <a:cxn ang="0">
                    <a:pos x="16" y="14"/>
                  </a:cxn>
                  <a:cxn ang="0">
                    <a:pos x="14" y="0"/>
                  </a:cxn>
                  <a:cxn ang="0">
                    <a:pos x="4" y="1"/>
                  </a:cxn>
                  <a:cxn ang="0">
                    <a:pos x="0" y="1"/>
                  </a:cxn>
                </a:cxnLst>
                <a:rect l="0" t="0" r="r" b="b"/>
                <a:pathLst>
                  <a:path w="16" h="15">
                    <a:moveTo>
                      <a:pt x="0" y="1"/>
                    </a:moveTo>
                    <a:lnTo>
                      <a:pt x="0" y="15"/>
                    </a:lnTo>
                    <a:lnTo>
                      <a:pt x="4" y="15"/>
                    </a:lnTo>
                    <a:lnTo>
                      <a:pt x="16" y="14"/>
                    </a:lnTo>
                    <a:lnTo>
                      <a:pt x="14" y="0"/>
                    </a:lnTo>
                    <a:lnTo>
                      <a:pt x="4" y="1"/>
                    </a:lnTo>
                    <a:lnTo>
                      <a:pt x="0" y="1"/>
                    </a:lnTo>
                    <a:close/>
                  </a:path>
                </a:pathLst>
              </a:custGeom>
              <a:solidFill>
                <a:srgbClr val="000000"/>
              </a:solidFill>
              <a:ln w="9525">
                <a:noFill/>
                <a:round/>
                <a:headEnd/>
                <a:tailEnd/>
              </a:ln>
            </p:spPr>
            <p:txBody>
              <a:bodyPr/>
              <a:lstStyle/>
              <a:p>
                <a:endParaRPr lang="en-US"/>
              </a:p>
            </p:txBody>
          </p:sp>
          <p:sp>
            <p:nvSpPr>
              <p:cNvPr id="41164" name="Freeform 204"/>
              <p:cNvSpPr>
                <a:spLocks/>
              </p:cNvSpPr>
              <p:nvPr/>
            </p:nvSpPr>
            <p:spPr bwMode="auto">
              <a:xfrm>
                <a:off x="1487" y="2430"/>
                <a:ext cx="8" cy="7"/>
              </a:xfrm>
              <a:custGeom>
                <a:avLst/>
                <a:gdLst/>
                <a:ahLst/>
                <a:cxnLst>
                  <a:cxn ang="0">
                    <a:pos x="0" y="0"/>
                  </a:cxn>
                  <a:cxn ang="0">
                    <a:pos x="2" y="14"/>
                  </a:cxn>
                  <a:cxn ang="0">
                    <a:pos x="16" y="14"/>
                  </a:cxn>
                  <a:cxn ang="0">
                    <a:pos x="14" y="0"/>
                  </a:cxn>
                  <a:cxn ang="0">
                    <a:pos x="0" y="0"/>
                  </a:cxn>
                </a:cxnLst>
                <a:rect l="0" t="0" r="r" b="b"/>
                <a:pathLst>
                  <a:path w="16" h="14">
                    <a:moveTo>
                      <a:pt x="0" y="0"/>
                    </a:moveTo>
                    <a:lnTo>
                      <a:pt x="2" y="14"/>
                    </a:lnTo>
                    <a:lnTo>
                      <a:pt x="16" y="14"/>
                    </a:lnTo>
                    <a:lnTo>
                      <a:pt x="14" y="0"/>
                    </a:lnTo>
                    <a:lnTo>
                      <a:pt x="0" y="0"/>
                    </a:lnTo>
                    <a:close/>
                  </a:path>
                </a:pathLst>
              </a:custGeom>
              <a:solidFill>
                <a:srgbClr val="000000"/>
              </a:solidFill>
              <a:ln w="9525">
                <a:noFill/>
                <a:round/>
                <a:headEnd/>
                <a:tailEnd/>
              </a:ln>
            </p:spPr>
            <p:txBody>
              <a:bodyPr/>
              <a:lstStyle/>
              <a:p>
                <a:endParaRPr lang="en-US"/>
              </a:p>
            </p:txBody>
          </p:sp>
          <p:sp>
            <p:nvSpPr>
              <p:cNvPr id="41165" name="Freeform 205"/>
              <p:cNvSpPr>
                <a:spLocks/>
              </p:cNvSpPr>
              <p:nvPr/>
            </p:nvSpPr>
            <p:spPr bwMode="auto">
              <a:xfrm>
                <a:off x="1501" y="2429"/>
                <a:ext cx="7" cy="8"/>
              </a:xfrm>
              <a:custGeom>
                <a:avLst/>
                <a:gdLst/>
                <a:ahLst/>
                <a:cxnLst>
                  <a:cxn ang="0">
                    <a:pos x="0" y="2"/>
                  </a:cxn>
                  <a:cxn ang="0">
                    <a:pos x="2" y="16"/>
                  </a:cxn>
                  <a:cxn ang="0">
                    <a:pos x="12" y="14"/>
                  </a:cxn>
                  <a:cxn ang="0">
                    <a:pos x="16" y="14"/>
                  </a:cxn>
                  <a:cxn ang="0">
                    <a:pos x="14" y="0"/>
                  </a:cxn>
                  <a:cxn ang="0">
                    <a:pos x="12" y="0"/>
                  </a:cxn>
                  <a:cxn ang="0">
                    <a:pos x="0" y="2"/>
                  </a:cxn>
                </a:cxnLst>
                <a:rect l="0" t="0" r="r" b="b"/>
                <a:pathLst>
                  <a:path w="16" h="16">
                    <a:moveTo>
                      <a:pt x="0" y="2"/>
                    </a:moveTo>
                    <a:lnTo>
                      <a:pt x="2" y="16"/>
                    </a:lnTo>
                    <a:lnTo>
                      <a:pt x="12" y="14"/>
                    </a:lnTo>
                    <a:lnTo>
                      <a:pt x="16" y="14"/>
                    </a:lnTo>
                    <a:lnTo>
                      <a:pt x="14" y="0"/>
                    </a:lnTo>
                    <a:lnTo>
                      <a:pt x="12" y="0"/>
                    </a:lnTo>
                    <a:lnTo>
                      <a:pt x="0" y="2"/>
                    </a:lnTo>
                    <a:close/>
                  </a:path>
                </a:pathLst>
              </a:custGeom>
              <a:solidFill>
                <a:srgbClr val="000000"/>
              </a:solidFill>
              <a:ln w="9525">
                <a:noFill/>
                <a:round/>
                <a:headEnd/>
                <a:tailEnd/>
              </a:ln>
            </p:spPr>
            <p:txBody>
              <a:bodyPr/>
              <a:lstStyle/>
              <a:p>
                <a:endParaRPr lang="en-US"/>
              </a:p>
            </p:txBody>
          </p:sp>
          <p:sp>
            <p:nvSpPr>
              <p:cNvPr id="41166" name="Freeform 206"/>
              <p:cNvSpPr>
                <a:spLocks/>
              </p:cNvSpPr>
              <p:nvPr/>
            </p:nvSpPr>
            <p:spPr bwMode="auto">
              <a:xfrm>
                <a:off x="1514" y="2426"/>
                <a:ext cx="8" cy="9"/>
              </a:xfrm>
              <a:custGeom>
                <a:avLst/>
                <a:gdLst/>
                <a:ahLst/>
                <a:cxnLst>
                  <a:cxn ang="0">
                    <a:pos x="0" y="4"/>
                  </a:cxn>
                  <a:cxn ang="0">
                    <a:pos x="2" y="18"/>
                  </a:cxn>
                  <a:cxn ang="0">
                    <a:pos x="16" y="14"/>
                  </a:cxn>
                  <a:cxn ang="0">
                    <a:pos x="14" y="0"/>
                  </a:cxn>
                  <a:cxn ang="0">
                    <a:pos x="0" y="4"/>
                  </a:cxn>
                </a:cxnLst>
                <a:rect l="0" t="0" r="r" b="b"/>
                <a:pathLst>
                  <a:path w="16" h="18">
                    <a:moveTo>
                      <a:pt x="0" y="4"/>
                    </a:moveTo>
                    <a:lnTo>
                      <a:pt x="2" y="18"/>
                    </a:lnTo>
                    <a:lnTo>
                      <a:pt x="16" y="14"/>
                    </a:lnTo>
                    <a:lnTo>
                      <a:pt x="14" y="0"/>
                    </a:lnTo>
                    <a:lnTo>
                      <a:pt x="0" y="4"/>
                    </a:lnTo>
                    <a:close/>
                  </a:path>
                </a:pathLst>
              </a:custGeom>
              <a:solidFill>
                <a:srgbClr val="000000"/>
              </a:solidFill>
              <a:ln w="9525">
                <a:noFill/>
                <a:round/>
                <a:headEnd/>
                <a:tailEnd/>
              </a:ln>
            </p:spPr>
            <p:txBody>
              <a:bodyPr/>
              <a:lstStyle/>
              <a:p>
                <a:endParaRPr lang="en-US"/>
              </a:p>
            </p:txBody>
          </p:sp>
          <p:sp>
            <p:nvSpPr>
              <p:cNvPr id="41167" name="Freeform 207"/>
              <p:cNvSpPr>
                <a:spLocks/>
              </p:cNvSpPr>
              <p:nvPr/>
            </p:nvSpPr>
            <p:spPr bwMode="auto">
              <a:xfrm>
                <a:off x="1528" y="2424"/>
                <a:ext cx="8" cy="8"/>
              </a:xfrm>
              <a:custGeom>
                <a:avLst/>
                <a:gdLst/>
                <a:ahLst/>
                <a:cxnLst>
                  <a:cxn ang="0">
                    <a:pos x="0" y="1"/>
                  </a:cxn>
                  <a:cxn ang="0">
                    <a:pos x="2" y="15"/>
                  </a:cxn>
                  <a:cxn ang="0">
                    <a:pos x="16" y="14"/>
                  </a:cxn>
                  <a:cxn ang="0">
                    <a:pos x="14" y="0"/>
                  </a:cxn>
                  <a:cxn ang="0">
                    <a:pos x="0" y="1"/>
                  </a:cxn>
                </a:cxnLst>
                <a:rect l="0" t="0" r="r" b="b"/>
                <a:pathLst>
                  <a:path w="16" h="15">
                    <a:moveTo>
                      <a:pt x="0" y="1"/>
                    </a:moveTo>
                    <a:lnTo>
                      <a:pt x="2" y="15"/>
                    </a:lnTo>
                    <a:lnTo>
                      <a:pt x="16" y="14"/>
                    </a:lnTo>
                    <a:lnTo>
                      <a:pt x="14" y="0"/>
                    </a:lnTo>
                    <a:lnTo>
                      <a:pt x="0" y="1"/>
                    </a:lnTo>
                    <a:close/>
                  </a:path>
                </a:pathLst>
              </a:custGeom>
              <a:solidFill>
                <a:srgbClr val="000000"/>
              </a:solidFill>
              <a:ln w="9525">
                <a:noFill/>
                <a:round/>
                <a:headEnd/>
                <a:tailEnd/>
              </a:ln>
            </p:spPr>
            <p:txBody>
              <a:bodyPr/>
              <a:lstStyle/>
              <a:p>
                <a:endParaRPr lang="en-US"/>
              </a:p>
            </p:txBody>
          </p:sp>
          <p:sp>
            <p:nvSpPr>
              <p:cNvPr id="41168" name="Freeform 208"/>
              <p:cNvSpPr>
                <a:spLocks/>
              </p:cNvSpPr>
              <p:nvPr/>
            </p:nvSpPr>
            <p:spPr bwMode="auto">
              <a:xfrm>
                <a:off x="1542" y="2422"/>
                <a:ext cx="8" cy="8"/>
              </a:xfrm>
              <a:custGeom>
                <a:avLst/>
                <a:gdLst/>
                <a:ahLst/>
                <a:cxnLst>
                  <a:cxn ang="0">
                    <a:pos x="0" y="4"/>
                  </a:cxn>
                  <a:cxn ang="0">
                    <a:pos x="2" y="16"/>
                  </a:cxn>
                  <a:cxn ang="0">
                    <a:pos x="16" y="13"/>
                  </a:cxn>
                  <a:cxn ang="0">
                    <a:pos x="14" y="0"/>
                  </a:cxn>
                  <a:cxn ang="0">
                    <a:pos x="0" y="4"/>
                  </a:cxn>
                </a:cxnLst>
                <a:rect l="0" t="0" r="r" b="b"/>
                <a:pathLst>
                  <a:path w="16" h="16">
                    <a:moveTo>
                      <a:pt x="0" y="4"/>
                    </a:moveTo>
                    <a:lnTo>
                      <a:pt x="2" y="16"/>
                    </a:lnTo>
                    <a:lnTo>
                      <a:pt x="16" y="13"/>
                    </a:lnTo>
                    <a:lnTo>
                      <a:pt x="14" y="0"/>
                    </a:lnTo>
                    <a:lnTo>
                      <a:pt x="0" y="4"/>
                    </a:lnTo>
                    <a:close/>
                  </a:path>
                </a:pathLst>
              </a:custGeom>
              <a:solidFill>
                <a:srgbClr val="000000"/>
              </a:solidFill>
              <a:ln w="9525">
                <a:noFill/>
                <a:round/>
                <a:headEnd/>
                <a:tailEnd/>
              </a:ln>
            </p:spPr>
            <p:txBody>
              <a:bodyPr/>
              <a:lstStyle/>
              <a:p>
                <a:endParaRPr lang="en-US"/>
              </a:p>
            </p:txBody>
          </p:sp>
          <p:sp>
            <p:nvSpPr>
              <p:cNvPr id="41169" name="Freeform 209"/>
              <p:cNvSpPr>
                <a:spLocks/>
              </p:cNvSpPr>
              <p:nvPr/>
            </p:nvSpPr>
            <p:spPr bwMode="auto">
              <a:xfrm>
                <a:off x="1556" y="2419"/>
                <a:ext cx="7" cy="8"/>
              </a:xfrm>
              <a:custGeom>
                <a:avLst/>
                <a:gdLst/>
                <a:ahLst/>
                <a:cxnLst>
                  <a:cxn ang="0">
                    <a:pos x="0" y="4"/>
                  </a:cxn>
                  <a:cxn ang="0">
                    <a:pos x="2" y="16"/>
                  </a:cxn>
                  <a:cxn ang="0">
                    <a:pos x="14" y="12"/>
                  </a:cxn>
                  <a:cxn ang="0">
                    <a:pos x="13" y="0"/>
                  </a:cxn>
                  <a:cxn ang="0">
                    <a:pos x="0" y="4"/>
                  </a:cxn>
                </a:cxnLst>
                <a:rect l="0" t="0" r="r" b="b"/>
                <a:pathLst>
                  <a:path w="14" h="16">
                    <a:moveTo>
                      <a:pt x="0" y="4"/>
                    </a:moveTo>
                    <a:lnTo>
                      <a:pt x="2" y="16"/>
                    </a:lnTo>
                    <a:lnTo>
                      <a:pt x="14" y="12"/>
                    </a:lnTo>
                    <a:lnTo>
                      <a:pt x="13" y="0"/>
                    </a:lnTo>
                    <a:lnTo>
                      <a:pt x="0" y="4"/>
                    </a:lnTo>
                    <a:close/>
                  </a:path>
                </a:pathLst>
              </a:custGeom>
              <a:solidFill>
                <a:srgbClr val="000000"/>
              </a:solidFill>
              <a:ln w="9525">
                <a:noFill/>
                <a:round/>
                <a:headEnd/>
                <a:tailEnd/>
              </a:ln>
            </p:spPr>
            <p:txBody>
              <a:bodyPr/>
              <a:lstStyle/>
              <a:p>
                <a:endParaRPr lang="en-US"/>
              </a:p>
            </p:txBody>
          </p:sp>
          <p:sp>
            <p:nvSpPr>
              <p:cNvPr id="41170" name="Freeform 210"/>
              <p:cNvSpPr>
                <a:spLocks/>
              </p:cNvSpPr>
              <p:nvPr/>
            </p:nvSpPr>
            <p:spPr bwMode="auto">
              <a:xfrm>
                <a:off x="1569" y="2416"/>
                <a:ext cx="8" cy="7"/>
              </a:xfrm>
              <a:custGeom>
                <a:avLst/>
                <a:gdLst/>
                <a:ahLst/>
                <a:cxnLst>
                  <a:cxn ang="0">
                    <a:pos x="0" y="4"/>
                  </a:cxn>
                  <a:cxn ang="0">
                    <a:pos x="1" y="16"/>
                  </a:cxn>
                  <a:cxn ang="0">
                    <a:pos x="7" y="16"/>
                  </a:cxn>
                  <a:cxn ang="0">
                    <a:pos x="15" y="12"/>
                  </a:cxn>
                  <a:cxn ang="0">
                    <a:pos x="12" y="0"/>
                  </a:cxn>
                  <a:cxn ang="0">
                    <a:pos x="7" y="2"/>
                  </a:cxn>
                  <a:cxn ang="0">
                    <a:pos x="0" y="4"/>
                  </a:cxn>
                </a:cxnLst>
                <a:rect l="0" t="0" r="r" b="b"/>
                <a:pathLst>
                  <a:path w="15" h="16">
                    <a:moveTo>
                      <a:pt x="0" y="4"/>
                    </a:moveTo>
                    <a:lnTo>
                      <a:pt x="1" y="16"/>
                    </a:lnTo>
                    <a:lnTo>
                      <a:pt x="7" y="16"/>
                    </a:lnTo>
                    <a:lnTo>
                      <a:pt x="15" y="12"/>
                    </a:lnTo>
                    <a:lnTo>
                      <a:pt x="12" y="0"/>
                    </a:lnTo>
                    <a:lnTo>
                      <a:pt x="7" y="2"/>
                    </a:lnTo>
                    <a:lnTo>
                      <a:pt x="0" y="4"/>
                    </a:lnTo>
                    <a:close/>
                  </a:path>
                </a:pathLst>
              </a:custGeom>
              <a:solidFill>
                <a:srgbClr val="000000"/>
              </a:solidFill>
              <a:ln w="9525">
                <a:noFill/>
                <a:round/>
                <a:headEnd/>
                <a:tailEnd/>
              </a:ln>
            </p:spPr>
            <p:txBody>
              <a:bodyPr/>
              <a:lstStyle/>
              <a:p>
                <a:endParaRPr lang="en-US"/>
              </a:p>
            </p:txBody>
          </p:sp>
          <p:sp>
            <p:nvSpPr>
              <p:cNvPr id="41171" name="Freeform 211"/>
              <p:cNvSpPr>
                <a:spLocks/>
              </p:cNvSpPr>
              <p:nvPr/>
            </p:nvSpPr>
            <p:spPr bwMode="auto">
              <a:xfrm>
                <a:off x="1582" y="2411"/>
                <a:ext cx="9" cy="9"/>
              </a:xfrm>
              <a:custGeom>
                <a:avLst/>
                <a:gdLst/>
                <a:ahLst/>
                <a:cxnLst>
                  <a:cxn ang="0">
                    <a:pos x="0" y="6"/>
                  </a:cxn>
                  <a:cxn ang="0">
                    <a:pos x="3" y="18"/>
                  </a:cxn>
                  <a:cxn ang="0">
                    <a:pos x="17" y="13"/>
                  </a:cxn>
                  <a:cxn ang="0">
                    <a:pos x="14" y="0"/>
                  </a:cxn>
                  <a:cxn ang="0">
                    <a:pos x="0" y="6"/>
                  </a:cxn>
                </a:cxnLst>
                <a:rect l="0" t="0" r="r" b="b"/>
                <a:pathLst>
                  <a:path w="17" h="18">
                    <a:moveTo>
                      <a:pt x="0" y="6"/>
                    </a:moveTo>
                    <a:lnTo>
                      <a:pt x="3" y="18"/>
                    </a:lnTo>
                    <a:lnTo>
                      <a:pt x="17" y="13"/>
                    </a:lnTo>
                    <a:lnTo>
                      <a:pt x="14" y="0"/>
                    </a:lnTo>
                    <a:lnTo>
                      <a:pt x="0" y="6"/>
                    </a:lnTo>
                    <a:close/>
                  </a:path>
                </a:pathLst>
              </a:custGeom>
              <a:solidFill>
                <a:srgbClr val="000000"/>
              </a:solidFill>
              <a:ln w="9525">
                <a:noFill/>
                <a:round/>
                <a:headEnd/>
                <a:tailEnd/>
              </a:ln>
            </p:spPr>
            <p:txBody>
              <a:bodyPr/>
              <a:lstStyle/>
              <a:p>
                <a:endParaRPr lang="en-US"/>
              </a:p>
            </p:txBody>
          </p:sp>
          <p:sp>
            <p:nvSpPr>
              <p:cNvPr id="41172" name="Freeform 212"/>
              <p:cNvSpPr>
                <a:spLocks/>
              </p:cNvSpPr>
              <p:nvPr/>
            </p:nvSpPr>
            <p:spPr bwMode="auto">
              <a:xfrm>
                <a:off x="1595" y="2408"/>
                <a:ext cx="9" cy="8"/>
              </a:xfrm>
              <a:custGeom>
                <a:avLst/>
                <a:gdLst/>
                <a:ahLst/>
                <a:cxnLst>
                  <a:cxn ang="0">
                    <a:pos x="0" y="4"/>
                  </a:cxn>
                  <a:cxn ang="0">
                    <a:pos x="4" y="16"/>
                  </a:cxn>
                  <a:cxn ang="0">
                    <a:pos x="18" y="13"/>
                  </a:cxn>
                  <a:cxn ang="0">
                    <a:pos x="14" y="0"/>
                  </a:cxn>
                  <a:cxn ang="0">
                    <a:pos x="0" y="4"/>
                  </a:cxn>
                </a:cxnLst>
                <a:rect l="0" t="0" r="r" b="b"/>
                <a:pathLst>
                  <a:path w="18" h="16">
                    <a:moveTo>
                      <a:pt x="0" y="4"/>
                    </a:moveTo>
                    <a:lnTo>
                      <a:pt x="4" y="16"/>
                    </a:lnTo>
                    <a:lnTo>
                      <a:pt x="18" y="13"/>
                    </a:lnTo>
                    <a:lnTo>
                      <a:pt x="14" y="0"/>
                    </a:lnTo>
                    <a:lnTo>
                      <a:pt x="0" y="4"/>
                    </a:lnTo>
                    <a:close/>
                  </a:path>
                </a:pathLst>
              </a:custGeom>
              <a:solidFill>
                <a:srgbClr val="000000"/>
              </a:solidFill>
              <a:ln w="9525">
                <a:noFill/>
                <a:round/>
                <a:headEnd/>
                <a:tailEnd/>
              </a:ln>
            </p:spPr>
            <p:txBody>
              <a:bodyPr/>
              <a:lstStyle/>
              <a:p>
                <a:endParaRPr lang="en-US"/>
              </a:p>
            </p:txBody>
          </p:sp>
          <p:sp>
            <p:nvSpPr>
              <p:cNvPr id="41173" name="Freeform 213"/>
              <p:cNvSpPr>
                <a:spLocks/>
              </p:cNvSpPr>
              <p:nvPr/>
            </p:nvSpPr>
            <p:spPr bwMode="auto">
              <a:xfrm>
                <a:off x="1609" y="2403"/>
                <a:ext cx="8" cy="8"/>
              </a:xfrm>
              <a:custGeom>
                <a:avLst/>
                <a:gdLst/>
                <a:ahLst/>
                <a:cxnLst>
                  <a:cxn ang="0">
                    <a:pos x="0" y="3"/>
                  </a:cxn>
                  <a:cxn ang="0">
                    <a:pos x="4" y="15"/>
                  </a:cxn>
                  <a:cxn ang="0">
                    <a:pos x="16" y="12"/>
                  </a:cxn>
                  <a:cxn ang="0">
                    <a:pos x="12" y="0"/>
                  </a:cxn>
                  <a:cxn ang="0">
                    <a:pos x="0" y="3"/>
                  </a:cxn>
                </a:cxnLst>
                <a:rect l="0" t="0" r="r" b="b"/>
                <a:pathLst>
                  <a:path w="16" h="15">
                    <a:moveTo>
                      <a:pt x="0" y="3"/>
                    </a:moveTo>
                    <a:lnTo>
                      <a:pt x="4" y="15"/>
                    </a:lnTo>
                    <a:lnTo>
                      <a:pt x="16" y="12"/>
                    </a:lnTo>
                    <a:lnTo>
                      <a:pt x="12" y="0"/>
                    </a:lnTo>
                    <a:lnTo>
                      <a:pt x="0" y="3"/>
                    </a:lnTo>
                    <a:close/>
                  </a:path>
                </a:pathLst>
              </a:custGeom>
              <a:solidFill>
                <a:srgbClr val="000000"/>
              </a:solidFill>
              <a:ln w="9525">
                <a:noFill/>
                <a:round/>
                <a:headEnd/>
                <a:tailEnd/>
              </a:ln>
            </p:spPr>
            <p:txBody>
              <a:bodyPr/>
              <a:lstStyle/>
              <a:p>
                <a:endParaRPr lang="en-US"/>
              </a:p>
            </p:txBody>
          </p:sp>
          <p:sp>
            <p:nvSpPr>
              <p:cNvPr id="41174" name="Freeform 214"/>
              <p:cNvSpPr>
                <a:spLocks/>
              </p:cNvSpPr>
              <p:nvPr/>
            </p:nvSpPr>
            <p:spPr bwMode="auto">
              <a:xfrm>
                <a:off x="1622" y="2398"/>
                <a:ext cx="8" cy="9"/>
              </a:xfrm>
              <a:custGeom>
                <a:avLst/>
                <a:gdLst/>
                <a:ahLst/>
                <a:cxnLst>
                  <a:cxn ang="0">
                    <a:pos x="0" y="6"/>
                  </a:cxn>
                  <a:cxn ang="0">
                    <a:pos x="4" y="18"/>
                  </a:cxn>
                  <a:cxn ang="0">
                    <a:pos x="16" y="13"/>
                  </a:cxn>
                  <a:cxn ang="0">
                    <a:pos x="13" y="0"/>
                  </a:cxn>
                  <a:cxn ang="0">
                    <a:pos x="0" y="6"/>
                  </a:cxn>
                </a:cxnLst>
                <a:rect l="0" t="0" r="r" b="b"/>
                <a:pathLst>
                  <a:path w="16" h="18">
                    <a:moveTo>
                      <a:pt x="0" y="6"/>
                    </a:moveTo>
                    <a:lnTo>
                      <a:pt x="4" y="18"/>
                    </a:lnTo>
                    <a:lnTo>
                      <a:pt x="16" y="13"/>
                    </a:lnTo>
                    <a:lnTo>
                      <a:pt x="13" y="0"/>
                    </a:lnTo>
                    <a:lnTo>
                      <a:pt x="0" y="6"/>
                    </a:lnTo>
                    <a:close/>
                  </a:path>
                </a:pathLst>
              </a:custGeom>
              <a:solidFill>
                <a:srgbClr val="000000"/>
              </a:solidFill>
              <a:ln w="9525">
                <a:noFill/>
                <a:round/>
                <a:headEnd/>
                <a:tailEnd/>
              </a:ln>
            </p:spPr>
            <p:txBody>
              <a:bodyPr/>
              <a:lstStyle/>
              <a:p>
                <a:endParaRPr lang="en-US"/>
              </a:p>
            </p:txBody>
          </p:sp>
          <p:sp>
            <p:nvSpPr>
              <p:cNvPr id="41175" name="Freeform 215"/>
              <p:cNvSpPr>
                <a:spLocks/>
              </p:cNvSpPr>
              <p:nvPr/>
            </p:nvSpPr>
            <p:spPr bwMode="auto">
              <a:xfrm>
                <a:off x="1634" y="2393"/>
                <a:ext cx="10" cy="9"/>
              </a:xfrm>
              <a:custGeom>
                <a:avLst/>
                <a:gdLst/>
                <a:ahLst/>
                <a:cxnLst>
                  <a:cxn ang="0">
                    <a:pos x="0" y="5"/>
                  </a:cxn>
                  <a:cxn ang="0">
                    <a:pos x="5" y="17"/>
                  </a:cxn>
                  <a:cxn ang="0">
                    <a:pos x="19" y="12"/>
                  </a:cxn>
                  <a:cxn ang="0">
                    <a:pos x="14" y="0"/>
                  </a:cxn>
                  <a:cxn ang="0">
                    <a:pos x="0" y="5"/>
                  </a:cxn>
                </a:cxnLst>
                <a:rect l="0" t="0" r="r" b="b"/>
                <a:pathLst>
                  <a:path w="19" h="17">
                    <a:moveTo>
                      <a:pt x="0" y="5"/>
                    </a:moveTo>
                    <a:lnTo>
                      <a:pt x="5" y="17"/>
                    </a:lnTo>
                    <a:lnTo>
                      <a:pt x="19" y="12"/>
                    </a:lnTo>
                    <a:lnTo>
                      <a:pt x="14" y="0"/>
                    </a:lnTo>
                    <a:lnTo>
                      <a:pt x="0" y="5"/>
                    </a:lnTo>
                    <a:close/>
                  </a:path>
                </a:pathLst>
              </a:custGeom>
              <a:solidFill>
                <a:srgbClr val="000000"/>
              </a:solidFill>
              <a:ln w="9525">
                <a:noFill/>
                <a:round/>
                <a:headEnd/>
                <a:tailEnd/>
              </a:ln>
            </p:spPr>
            <p:txBody>
              <a:bodyPr/>
              <a:lstStyle/>
              <a:p>
                <a:endParaRPr lang="en-US"/>
              </a:p>
            </p:txBody>
          </p:sp>
          <p:sp>
            <p:nvSpPr>
              <p:cNvPr id="41176" name="Freeform 216"/>
              <p:cNvSpPr>
                <a:spLocks/>
              </p:cNvSpPr>
              <p:nvPr/>
            </p:nvSpPr>
            <p:spPr bwMode="auto">
              <a:xfrm>
                <a:off x="1647" y="2388"/>
                <a:ext cx="9" cy="8"/>
              </a:xfrm>
              <a:custGeom>
                <a:avLst/>
                <a:gdLst/>
                <a:ahLst/>
                <a:cxnLst>
                  <a:cxn ang="0">
                    <a:pos x="0" y="6"/>
                  </a:cxn>
                  <a:cxn ang="0">
                    <a:pos x="5" y="18"/>
                  </a:cxn>
                  <a:cxn ang="0">
                    <a:pos x="17" y="13"/>
                  </a:cxn>
                  <a:cxn ang="0">
                    <a:pos x="12" y="0"/>
                  </a:cxn>
                  <a:cxn ang="0">
                    <a:pos x="0" y="6"/>
                  </a:cxn>
                </a:cxnLst>
                <a:rect l="0" t="0" r="r" b="b"/>
                <a:pathLst>
                  <a:path w="17" h="18">
                    <a:moveTo>
                      <a:pt x="0" y="6"/>
                    </a:moveTo>
                    <a:lnTo>
                      <a:pt x="5" y="18"/>
                    </a:lnTo>
                    <a:lnTo>
                      <a:pt x="17" y="13"/>
                    </a:lnTo>
                    <a:lnTo>
                      <a:pt x="12" y="0"/>
                    </a:lnTo>
                    <a:lnTo>
                      <a:pt x="0" y="6"/>
                    </a:lnTo>
                    <a:close/>
                  </a:path>
                </a:pathLst>
              </a:custGeom>
              <a:solidFill>
                <a:srgbClr val="000000"/>
              </a:solidFill>
              <a:ln w="9525">
                <a:noFill/>
                <a:round/>
                <a:headEnd/>
                <a:tailEnd/>
              </a:ln>
            </p:spPr>
            <p:txBody>
              <a:bodyPr/>
              <a:lstStyle/>
              <a:p>
                <a:endParaRPr lang="en-US"/>
              </a:p>
            </p:txBody>
          </p:sp>
          <p:sp>
            <p:nvSpPr>
              <p:cNvPr id="41177" name="Freeform 217"/>
              <p:cNvSpPr>
                <a:spLocks/>
              </p:cNvSpPr>
              <p:nvPr/>
            </p:nvSpPr>
            <p:spPr bwMode="auto">
              <a:xfrm>
                <a:off x="1661" y="2382"/>
                <a:ext cx="8" cy="9"/>
              </a:xfrm>
              <a:custGeom>
                <a:avLst/>
                <a:gdLst/>
                <a:ahLst/>
                <a:cxnLst>
                  <a:cxn ang="0">
                    <a:pos x="0" y="5"/>
                  </a:cxn>
                  <a:cxn ang="0">
                    <a:pos x="5" y="17"/>
                  </a:cxn>
                  <a:cxn ang="0">
                    <a:pos x="14" y="14"/>
                  </a:cxn>
                  <a:cxn ang="0">
                    <a:pos x="18" y="12"/>
                  </a:cxn>
                  <a:cxn ang="0">
                    <a:pos x="12" y="0"/>
                  </a:cxn>
                  <a:cxn ang="0">
                    <a:pos x="4" y="3"/>
                  </a:cxn>
                  <a:cxn ang="0">
                    <a:pos x="0" y="5"/>
                  </a:cxn>
                </a:cxnLst>
                <a:rect l="0" t="0" r="r" b="b"/>
                <a:pathLst>
                  <a:path w="18" h="17">
                    <a:moveTo>
                      <a:pt x="0" y="5"/>
                    </a:moveTo>
                    <a:lnTo>
                      <a:pt x="5" y="17"/>
                    </a:lnTo>
                    <a:lnTo>
                      <a:pt x="14" y="14"/>
                    </a:lnTo>
                    <a:lnTo>
                      <a:pt x="18" y="12"/>
                    </a:lnTo>
                    <a:lnTo>
                      <a:pt x="12" y="0"/>
                    </a:lnTo>
                    <a:lnTo>
                      <a:pt x="4" y="3"/>
                    </a:lnTo>
                    <a:lnTo>
                      <a:pt x="0" y="5"/>
                    </a:lnTo>
                    <a:close/>
                  </a:path>
                </a:pathLst>
              </a:custGeom>
              <a:solidFill>
                <a:srgbClr val="000000"/>
              </a:solidFill>
              <a:ln w="9525">
                <a:noFill/>
                <a:round/>
                <a:headEnd/>
                <a:tailEnd/>
              </a:ln>
            </p:spPr>
            <p:txBody>
              <a:bodyPr/>
              <a:lstStyle/>
              <a:p>
                <a:endParaRPr lang="en-US"/>
              </a:p>
            </p:txBody>
          </p:sp>
          <p:sp>
            <p:nvSpPr>
              <p:cNvPr id="41178" name="Freeform 218"/>
              <p:cNvSpPr>
                <a:spLocks/>
              </p:cNvSpPr>
              <p:nvPr/>
            </p:nvSpPr>
            <p:spPr bwMode="auto">
              <a:xfrm>
                <a:off x="1673" y="2375"/>
                <a:ext cx="9" cy="10"/>
              </a:xfrm>
              <a:custGeom>
                <a:avLst/>
                <a:gdLst/>
                <a:ahLst/>
                <a:cxnLst>
                  <a:cxn ang="0">
                    <a:pos x="0" y="7"/>
                  </a:cxn>
                  <a:cxn ang="0">
                    <a:pos x="5" y="19"/>
                  </a:cxn>
                  <a:cxn ang="0">
                    <a:pos x="17" y="12"/>
                  </a:cxn>
                  <a:cxn ang="0">
                    <a:pos x="12" y="0"/>
                  </a:cxn>
                  <a:cxn ang="0">
                    <a:pos x="0" y="7"/>
                  </a:cxn>
                </a:cxnLst>
                <a:rect l="0" t="0" r="r" b="b"/>
                <a:pathLst>
                  <a:path w="17" h="19">
                    <a:moveTo>
                      <a:pt x="0" y="7"/>
                    </a:moveTo>
                    <a:lnTo>
                      <a:pt x="5" y="19"/>
                    </a:lnTo>
                    <a:lnTo>
                      <a:pt x="17" y="12"/>
                    </a:lnTo>
                    <a:lnTo>
                      <a:pt x="12" y="0"/>
                    </a:lnTo>
                    <a:lnTo>
                      <a:pt x="0" y="7"/>
                    </a:lnTo>
                    <a:close/>
                  </a:path>
                </a:pathLst>
              </a:custGeom>
              <a:solidFill>
                <a:srgbClr val="000000"/>
              </a:solidFill>
              <a:ln w="9525">
                <a:noFill/>
                <a:round/>
                <a:headEnd/>
                <a:tailEnd/>
              </a:ln>
            </p:spPr>
            <p:txBody>
              <a:bodyPr/>
              <a:lstStyle/>
              <a:p>
                <a:endParaRPr lang="en-US"/>
              </a:p>
            </p:txBody>
          </p:sp>
          <p:sp>
            <p:nvSpPr>
              <p:cNvPr id="41179" name="Freeform 219"/>
              <p:cNvSpPr>
                <a:spLocks/>
              </p:cNvSpPr>
              <p:nvPr/>
            </p:nvSpPr>
            <p:spPr bwMode="auto">
              <a:xfrm>
                <a:off x="1685" y="2369"/>
                <a:ext cx="10" cy="10"/>
              </a:xfrm>
              <a:custGeom>
                <a:avLst/>
                <a:gdLst/>
                <a:ahLst/>
                <a:cxnLst>
                  <a:cxn ang="0">
                    <a:pos x="0" y="7"/>
                  </a:cxn>
                  <a:cxn ang="0">
                    <a:pos x="5" y="19"/>
                  </a:cxn>
                  <a:cxn ang="0">
                    <a:pos x="19" y="12"/>
                  </a:cxn>
                  <a:cxn ang="0">
                    <a:pos x="14" y="0"/>
                  </a:cxn>
                  <a:cxn ang="0">
                    <a:pos x="0" y="7"/>
                  </a:cxn>
                </a:cxnLst>
                <a:rect l="0" t="0" r="r" b="b"/>
                <a:pathLst>
                  <a:path w="19" h="19">
                    <a:moveTo>
                      <a:pt x="0" y="7"/>
                    </a:moveTo>
                    <a:lnTo>
                      <a:pt x="5" y="19"/>
                    </a:lnTo>
                    <a:lnTo>
                      <a:pt x="19" y="12"/>
                    </a:lnTo>
                    <a:lnTo>
                      <a:pt x="14" y="0"/>
                    </a:lnTo>
                    <a:lnTo>
                      <a:pt x="0" y="7"/>
                    </a:lnTo>
                    <a:close/>
                  </a:path>
                </a:pathLst>
              </a:custGeom>
              <a:solidFill>
                <a:srgbClr val="000000"/>
              </a:solidFill>
              <a:ln w="9525">
                <a:noFill/>
                <a:round/>
                <a:headEnd/>
                <a:tailEnd/>
              </a:ln>
            </p:spPr>
            <p:txBody>
              <a:bodyPr/>
              <a:lstStyle/>
              <a:p>
                <a:endParaRPr lang="en-US"/>
              </a:p>
            </p:txBody>
          </p:sp>
          <p:sp>
            <p:nvSpPr>
              <p:cNvPr id="41180" name="Freeform 220"/>
              <p:cNvSpPr>
                <a:spLocks/>
              </p:cNvSpPr>
              <p:nvPr/>
            </p:nvSpPr>
            <p:spPr bwMode="auto">
              <a:xfrm>
                <a:off x="1697" y="2363"/>
                <a:ext cx="10" cy="9"/>
              </a:xfrm>
              <a:custGeom>
                <a:avLst/>
                <a:gdLst/>
                <a:ahLst/>
                <a:cxnLst>
                  <a:cxn ang="0">
                    <a:pos x="0" y="7"/>
                  </a:cxn>
                  <a:cxn ang="0">
                    <a:pos x="7" y="18"/>
                  </a:cxn>
                  <a:cxn ang="0">
                    <a:pos x="19" y="11"/>
                  </a:cxn>
                  <a:cxn ang="0">
                    <a:pos x="12" y="0"/>
                  </a:cxn>
                  <a:cxn ang="0">
                    <a:pos x="0" y="7"/>
                  </a:cxn>
                </a:cxnLst>
                <a:rect l="0" t="0" r="r" b="b"/>
                <a:pathLst>
                  <a:path w="19" h="18">
                    <a:moveTo>
                      <a:pt x="0" y="7"/>
                    </a:moveTo>
                    <a:lnTo>
                      <a:pt x="7" y="18"/>
                    </a:lnTo>
                    <a:lnTo>
                      <a:pt x="19" y="11"/>
                    </a:lnTo>
                    <a:lnTo>
                      <a:pt x="12" y="0"/>
                    </a:lnTo>
                    <a:lnTo>
                      <a:pt x="0" y="7"/>
                    </a:lnTo>
                    <a:close/>
                  </a:path>
                </a:pathLst>
              </a:custGeom>
              <a:solidFill>
                <a:srgbClr val="000000"/>
              </a:solidFill>
              <a:ln w="9525">
                <a:noFill/>
                <a:round/>
                <a:headEnd/>
                <a:tailEnd/>
              </a:ln>
            </p:spPr>
            <p:txBody>
              <a:bodyPr/>
              <a:lstStyle/>
              <a:p>
                <a:endParaRPr lang="en-US"/>
              </a:p>
            </p:txBody>
          </p:sp>
          <p:sp>
            <p:nvSpPr>
              <p:cNvPr id="41181" name="Freeform 221"/>
              <p:cNvSpPr>
                <a:spLocks/>
              </p:cNvSpPr>
              <p:nvPr/>
            </p:nvSpPr>
            <p:spPr bwMode="auto">
              <a:xfrm>
                <a:off x="1710" y="2356"/>
                <a:ext cx="9" cy="9"/>
              </a:xfrm>
              <a:custGeom>
                <a:avLst/>
                <a:gdLst/>
                <a:ahLst/>
                <a:cxnLst>
                  <a:cxn ang="0">
                    <a:pos x="0" y="7"/>
                  </a:cxn>
                  <a:cxn ang="0">
                    <a:pos x="7" y="17"/>
                  </a:cxn>
                  <a:cxn ang="0">
                    <a:pos x="19" y="10"/>
                  </a:cxn>
                  <a:cxn ang="0">
                    <a:pos x="12" y="0"/>
                  </a:cxn>
                  <a:cxn ang="0">
                    <a:pos x="0" y="7"/>
                  </a:cxn>
                </a:cxnLst>
                <a:rect l="0" t="0" r="r" b="b"/>
                <a:pathLst>
                  <a:path w="19" h="17">
                    <a:moveTo>
                      <a:pt x="0" y="7"/>
                    </a:moveTo>
                    <a:lnTo>
                      <a:pt x="7" y="17"/>
                    </a:lnTo>
                    <a:lnTo>
                      <a:pt x="19" y="10"/>
                    </a:lnTo>
                    <a:lnTo>
                      <a:pt x="12" y="0"/>
                    </a:lnTo>
                    <a:lnTo>
                      <a:pt x="0" y="7"/>
                    </a:lnTo>
                    <a:close/>
                  </a:path>
                </a:pathLst>
              </a:custGeom>
              <a:solidFill>
                <a:srgbClr val="000000"/>
              </a:solidFill>
              <a:ln w="9525">
                <a:noFill/>
                <a:round/>
                <a:headEnd/>
                <a:tailEnd/>
              </a:ln>
            </p:spPr>
            <p:txBody>
              <a:bodyPr/>
              <a:lstStyle/>
              <a:p>
                <a:endParaRPr lang="en-US"/>
              </a:p>
            </p:txBody>
          </p:sp>
          <p:sp>
            <p:nvSpPr>
              <p:cNvPr id="41182" name="Freeform 222"/>
              <p:cNvSpPr>
                <a:spLocks/>
              </p:cNvSpPr>
              <p:nvPr/>
            </p:nvSpPr>
            <p:spPr bwMode="auto">
              <a:xfrm>
                <a:off x="1721" y="2349"/>
                <a:ext cx="10" cy="9"/>
              </a:xfrm>
              <a:custGeom>
                <a:avLst/>
                <a:gdLst/>
                <a:ahLst/>
                <a:cxnLst>
                  <a:cxn ang="0">
                    <a:pos x="2" y="7"/>
                  </a:cxn>
                  <a:cxn ang="0">
                    <a:pos x="9" y="17"/>
                  </a:cxn>
                  <a:cxn ang="0">
                    <a:pos x="10" y="17"/>
                  </a:cxn>
                  <a:cxn ang="0">
                    <a:pos x="21" y="10"/>
                  </a:cxn>
                  <a:cxn ang="0">
                    <a:pos x="14" y="0"/>
                  </a:cxn>
                  <a:cxn ang="0">
                    <a:pos x="0" y="7"/>
                  </a:cxn>
                  <a:cxn ang="0">
                    <a:pos x="2" y="7"/>
                  </a:cxn>
                </a:cxnLst>
                <a:rect l="0" t="0" r="r" b="b"/>
                <a:pathLst>
                  <a:path w="21" h="17">
                    <a:moveTo>
                      <a:pt x="2" y="7"/>
                    </a:moveTo>
                    <a:lnTo>
                      <a:pt x="9" y="17"/>
                    </a:lnTo>
                    <a:lnTo>
                      <a:pt x="10" y="17"/>
                    </a:lnTo>
                    <a:lnTo>
                      <a:pt x="21" y="10"/>
                    </a:lnTo>
                    <a:lnTo>
                      <a:pt x="14" y="0"/>
                    </a:lnTo>
                    <a:lnTo>
                      <a:pt x="0" y="7"/>
                    </a:lnTo>
                    <a:lnTo>
                      <a:pt x="2" y="7"/>
                    </a:lnTo>
                    <a:close/>
                  </a:path>
                </a:pathLst>
              </a:custGeom>
              <a:solidFill>
                <a:srgbClr val="000000"/>
              </a:solidFill>
              <a:ln w="9525">
                <a:noFill/>
                <a:round/>
                <a:headEnd/>
                <a:tailEnd/>
              </a:ln>
            </p:spPr>
            <p:txBody>
              <a:bodyPr/>
              <a:lstStyle/>
              <a:p>
                <a:endParaRPr lang="en-US"/>
              </a:p>
            </p:txBody>
          </p:sp>
          <p:sp>
            <p:nvSpPr>
              <p:cNvPr id="41183" name="Freeform 223"/>
              <p:cNvSpPr>
                <a:spLocks/>
              </p:cNvSpPr>
              <p:nvPr/>
            </p:nvSpPr>
            <p:spPr bwMode="auto">
              <a:xfrm>
                <a:off x="1733" y="2341"/>
                <a:ext cx="10" cy="9"/>
              </a:xfrm>
              <a:custGeom>
                <a:avLst/>
                <a:gdLst/>
                <a:ahLst/>
                <a:cxnLst>
                  <a:cxn ang="0">
                    <a:pos x="0" y="7"/>
                  </a:cxn>
                  <a:cxn ang="0">
                    <a:pos x="7" y="17"/>
                  </a:cxn>
                  <a:cxn ang="0">
                    <a:pos x="20" y="10"/>
                  </a:cxn>
                  <a:cxn ang="0">
                    <a:pos x="13" y="0"/>
                  </a:cxn>
                  <a:cxn ang="0">
                    <a:pos x="0" y="7"/>
                  </a:cxn>
                </a:cxnLst>
                <a:rect l="0" t="0" r="r" b="b"/>
                <a:pathLst>
                  <a:path w="20" h="17">
                    <a:moveTo>
                      <a:pt x="0" y="7"/>
                    </a:moveTo>
                    <a:lnTo>
                      <a:pt x="7" y="17"/>
                    </a:lnTo>
                    <a:lnTo>
                      <a:pt x="20" y="10"/>
                    </a:lnTo>
                    <a:lnTo>
                      <a:pt x="13" y="0"/>
                    </a:lnTo>
                    <a:lnTo>
                      <a:pt x="0" y="7"/>
                    </a:lnTo>
                    <a:close/>
                  </a:path>
                </a:pathLst>
              </a:custGeom>
              <a:solidFill>
                <a:srgbClr val="000000"/>
              </a:solidFill>
              <a:ln w="9525">
                <a:noFill/>
                <a:round/>
                <a:headEnd/>
                <a:tailEnd/>
              </a:ln>
            </p:spPr>
            <p:txBody>
              <a:bodyPr/>
              <a:lstStyle/>
              <a:p>
                <a:endParaRPr lang="en-US"/>
              </a:p>
            </p:txBody>
          </p:sp>
          <p:sp>
            <p:nvSpPr>
              <p:cNvPr id="41184" name="Freeform 224"/>
              <p:cNvSpPr>
                <a:spLocks/>
              </p:cNvSpPr>
              <p:nvPr/>
            </p:nvSpPr>
            <p:spPr bwMode="auto">
              <a:xfrm>
                <a:off x="1745" y="2334"/>
                <a:ext cx="10" cy="9"/>
              </a:xfrm>
              <a:custGeom>
                <a:avLst/>
                <a:gdLst/>
                <a:ahLst/>
                <a:cxnLst>
                  <a:cxn ang="0">
                    <a:pos x="0" y="9"/>
                  </a:cxn>
                  <a:cxn ang="0">
                    <a:pos x="7" y="19"/>
                  </a:cxn>
                  <a:cxn ang="0">
                    <a:pos x="19" y="12"/>
                  </a:cxn>
                  <a:cxn ang="0">
                    <a:pos x="17" y="11"/>
                  </a:cxn>
                  <a:cxn ang="0">
                    <a:pos x="10" y="0"/>
                  </a:cxn>
                  <a:cxn ang="0">
                    <a:pos x="9" y="2"/>
                  </a:cxn>
                  <a:cxn ang="0">
                    <a:pos x="0" y="9"/>
                  </a:cxn>
                </a:cxnLst>
                <a:rect l="0" t="0" r="r" b="b"/>
                <a:pathLst>
                  <a:path w="19" h="19">
                    <a:moveTo>
                      <a:pt x="0" y="9"/>
                    </a:moveTo>
                    <a:lnTo>
                      <a:pt x="7" y="19"/>
                    </a:lnTo>
                    <a:lnTo>
                      <a:pt x="19" y="12"/>
                    </a:lnTo>
                    <a:lnTo>
                      <a:pt x="17" y="11"/>
                    </a:lnTo>
                    <a:lnTo>
                      <a:pt x="10" y="0"/>
                    </a:lnTo>
                    <a:lnTo>
                      <a:pt x="9" y="2"/>
                    </a:lnTo>
                    <a:lnTo>
                      <a:pt x="0" y="9"/>
                    </a:lnTo>
                    <a:close/>
                  </a:path>
                </a:pathLst>
              </a:custGeom>
              <a:solidFill>
                <a:srgbClr val="000000"/>
              </a:solidFill>
              <a:ln w="9525">
                <a:noFill/>
                <a:round/>
                <a:headEnd/>
                <a:tailEnd/>
              </a:ln>
            </p:spPr>
            <p:txBody>
              <a:bodyPr/>
              <a:lstStyle/>
              <a:p>
                <a:endParaRPr lang="en-US"/>
              </a:p>
            </p:txBody>
          </p:sp>
          <p:sp>
            <p:nvSpPr>
              <p:cNvPr id="41185" name="Freeform 225"/>
              <p:cNvSpPr>
                <a:spLocks/>
              </p:cNvSpPr>
              <p:nvPr/>
            </p:nvSpPr>
            <p:spPr bwMode="auto">
              <a:xfrm>
                <a:off x="1757" y="2326"/>
                <a:ext cx="9" cy="9"/>
              </a:xfrm>
              <a:custGeom>
                <a:avLst/>
                <a:gdLst/>
                <a:ahLst/>
                <a:cxnLst>
                  <a:cxn ang="0">
                    <a:pos x="0" y="9"/>
                  </a:cxn>
                  <a:cxn ang="0">
                    <a:pos x="7" y="20"/>
                  </a:cxn>
                  <a:cxn ang="0">
                    <a:pos x="17" y="11"/>
                  </a:cxn>
                  <a:cxn ang="0">
                    <a:pos x="10" y="0"/>
                  </a:cxn>
                  <a:cxn ang="0">
                    <a:pos x="0" y="9"/>
                  </a:cxn>
                </a:cxnLst>
                <a:rect l="0" t="0" r="r" b="b"/>
                <a:pathLst>
                  <a:path w="17" h="20">
                    <a:moveTo>
                      <a:pt x="0" y="9"/>
                    </a:moveTo>
                    <a:lnTo>
                      <a:pt x="7" y="20"/>
                    </a:lnTo>
                    <a:lnTo>
                      <a:pt x="17" y="11"/>
                    </a:lnTo>
                    <a:lnTo>
                      <a:pt x="10" y="0"/>
                    </a:lnTo>
                    <a:lnTo>
                      <a:pt x="0" y="9"/>
                    </a:lnTo>
                    <a:close/>
                  </a:path>
                </a:pathLst>
              </a:custGeom>
              <a:solidFill>
                <a:srgbClr val="000000"/>
              </a:solidFill>
              <a:ln w="9525">
                <a:noFill/>
                <a:round/>
                <a:headEnd/>
                <a:tailEnd/>
              </a:ln>
            </p:spPr>
            <p:txBody>
              <a:bodyPr/>
              <a:lstStyle/>
              <a:p>
                <a:endParaRPr lang="en-US"/>
              </a:p>
            </p:txBody>
          </p:sp>
          <p:sp>
            <p:nvSpPr>
              <p:cNvPr id="41186" name="Freeform 226"/>
              <p:cNvSpPr>
                <a:spLocks/>
              </p:cNvSpPr>
              <p:nvPr/>
            </p:nvSpPr>
            <p:spPr bwMode="auto">
              <a:xfrm>
                <a:off x="1768" y="2317"/>
                <a:ext cx="9" cy="10"/>
              </a:xfrm>
              <a:custGeom>
                <a:avLst/>
                <a:gdLst/>
                <a:ahLst/>
                <a:cxnLst>
                  <a:cxn ang="0">
                    <a:pos x="0" y="9"/>
                  </a:cxn>
                  <a:cxn ang="0">
                    <a:pos x="7" y="19"/>
                  </a:cxn>
                  <a:cxn ang="0">
                    <a:pos x="18" y="10"/>
                  </a:cxn>
                  <a:cxn ang="0">
                    <a:pos x="11" y="0"/>
                  </a:cxn>
                  <a:cxn ang="0">
                    <a:pos x="0" y="9"/>
                  </a:cxn>
                </a:cxnLst>
                <a:rect l="0" t="0" r="r" b="b"/>
                <a:pathLst>
                  <a:path w="18" h="19">
                    <a:moveTo>
                      <a:pt x="0" y="9"/>
                    </a:moveTo>
                    <a:lnTo>
                      <a:pt x="7" y="19"/>
                    </a:lnTo>
                    <a:lnTo>
                      <a:pt x="18" y="10"/>
                    </a:lnTo>
                    <a:lnTo>
                      <a:pt x="11" y="0"/>
                    </a:lnTo>
                    <a:lnTo>
                      <a:pt x="0" y="9"/>
                    </a:lnTo>
                    <a:close/>
                  </a:path>
                </a:pathLst>
              </a:custGeom>
              <a:solidFill>
                <a:srgbClr val="000000"/>
              </a:solidFill>
              <a:ln w="9525">
                <a:noFill/>
                <a:round/>
                <a:headEnd/>
                <a:tailEnd/>
              </a:ln>
            </p:spPr>
            <p:txBody>
              <a:bodyPr/>
              <a:lstStyle/>
              <a:p>
                <a:endParaRPr lang="en-US"/>
              </a:p>
            </p:txBody>
          </p:sp>
          <p:sp>
            <p:nvSpPr>
              <p:cNvPr id="41187" name="Freeform 227"/>
              <p:cNvSpPr>
                <a:spLocks/>
              </p:cNvSpPr>
              <p:nvPr/>
            </p:nvSpPr>
            <p:spPr bwMode="auto">
              <a:xfrm>
                <a:off x="1779" y="2309"/>
                <a:ext cx="9" cy="10"/>
              </a:xfrm>
              <a:custGeom>
                <a:avLst/>
                <a:gdLst/>
                <a:ahLst/>
                <a:cxnLst>
                  <a:cxn ang="0">
                    <a:pos x="0" y="9"/>
                  </a:cxn>
                  <a:cxn ang="0">
                    <a:pos x="9" y="19"/>
                  </a:cxn>
                  <a:cxn ang="0">
                    <a:pos x="19" y="11"/>
                  </a:cxn>
                  <a:cxn ang="0">
                    <a:pos x="11" y="0"/>
                  </a:cxn>
                  <a:cxn ang="0">
                    <a:pos x="0" y="9"/>
                  </a:cxn>
                </a:cxnLst>
                <a:rect l="0" t="0" r="r" b="b"/>
                <a:pathLst>
                  <a:path w="19" h="19">
                    <a:moveTo>
                      <a:pt x="0" y="9"/>
                    </a:moveTo>
                    <a:lnTo>
                      <a:pt x="9" y="19"/>
                    </a:lnTo>
                    <a:lnTo>
                      <a:pt x="19" y="11"/>
                    </a:lnTo>
                    <a:lnTo>
                      <a:pt x="11" y="0"/>
                    </a:lnTo>
                    <a:lnTo>
                      <a:pt x="0" y="9"/>
                    </a:lnTo>
                    <a:close/>
                  </a:path>
                </a:pathLst>
              </a:custGeom>
              <a:solidFill>
                <a:srgbClr val="000000"/>
              </a:solidFill>
              <a:ln w="9525">
                <a:noFill/>
                <a:round/>
                <a:headEnd/>
                <a:tailEnd/>
              </a:ln>
            </p:spPr>
            <p:txBody>
              <a:bodyPr/>
              <a:lstStyle/>
              <a:p>
                <a:endParaRPr lang="en-US"/>
              </a:p>
            </p:txBody>
          </p:sp>
          <p:sp>
            <p:nvSpPr>
              <p:cNvPr id="41188" name="Freeform 228"/>
              <p:cNvSpPr>
                <a:spLocks/>
              </p:cNvSpPr>
              <p:nvPr/>
            </p:nvSpPr>
            <p:spPr bwMode="auto">
              <a:xfrm>
                <a:off x="1790" y="2300"/>
                <a:ext cx="10" cy="10"/>
              </a:xfrm>
              <a:custGeom>
                <a:avLst/>
                <a:gdLst/>
                <a:ahLst/>
                <a:cxnLst>
                  <a:cxn ang="0">
                    <a:pos x="0" y="9"/>
                  </a:cxn>
                  <a:cxn ang="0">
                    <a:pos x="9" y="19"/>
                  </a:cxn>
                  <a:cxn ang="0">
                    <a:pos x="19" y="10"/>
                  </a:cxn>
                  <a:cxn ang="0">
                    <a:pos x="10" y="0"/>
                  </a:cxn>
                  <a:cxn ang="0">
                    <a:pos x="0" y="9"/>
                  </a:cxn>
                </a:cxnLst>
                <a:rect l="0" t="0" r="r" b="b"/>
                <a:pathLst>
                  <a:path w="19" h="19">
                    <a:moveTo>
                      <a:pt x="0" y="9"/>
                    </a:moveTo>
                    <a:lnTo>
                      <a:pt x="9" y="19"/>
                    </a:lnTo>
                    <a:lnTo>
                      <a:pt x="19" y="10"/>
                    </a:lnTo>
                    <a:lnTo>
                      <a:pt x="10" y="0"/>
                    </a:lnTo>
                    <a:lnTo>
                      <a:pt x="0" y="9"/>
                    </a:lnTo>
                    <a:close/>
                  </a:path>
                </a:pathLst>
              </a:custGeom>
              <a:solidFill>
                <a:srgbClr val="000000"/>
              </a:solidFill>
              <a:ln w="9525">
                <a:noFill/>
                <a:round/>
                <a:headEnd/>
                <a:tailEnd/>
              </a:ln>
            </p:spPr>
            <p:txBody>
              <a:bodyPr/>
              <a:lstStyle/>
              <a:p>
                <a:endParaRPr lang="en-US"/>
              </a:p>
            </p:txBody>
          </p:sp>
          <p:sp>
            <p:nvSpPr>
              <p:cNvPr id="41189" name="Freeform 229"/>
              <p:cNvSpPr>
                <a:spLocks/>
              </p:cNvSpPr>
              <p:nvPr/>
            </p:nvSpPr>
            <p:spPr bwMode="auto">
              <a:xfrm>
                <a:off x="1800" y="2291"/>
                <a:ext cx="10" cy="9"/>
              </a:xfrm>
              <a:custGeom>
                <a:avLst/>
                <a:gdLst/>
                <a:ahLst/>
                <a:cxnLst>
                  <a:cxn ang="0">
                    <a:pos x="0" y="8"/>
                  </a:cxn>
                  <a:cxn ang="0">
                    <a:pos x="9" y="19"/>
                  </a:cxn>
                  <a:cxn ang="0">
                    <a:pos x="16" y="15"/>
                  </a:cxn>
                  <a:cxn ang="0">
                    <a:pos x="19" y="10"/>
                  </a:cxn>
                  <a:cxn ang="0">
                    <a:pos x="10" y="0"/>
                  </a:cxn>
                  <a:cxn ang="0">
                    <a:pos x="5" y="5"/>
                  </a:cxn>
                  <a:cxn ang="0">
                    <a:pos x="0" y="8"/>
                  </a:cxn>
                </a:cxnLst>
                <a:rect l="0" t="0" r="r" b="b"/>
                <a:pathLst>
                  <a:path w="19" h="19">
                    <a:moveTo>
                      <a:pt x="0" y="8"/>
                    </a:moveTo>
                    <a:lnTo>
                      <a:pt x="9" y="19"/>
                    </a:lnTo>
                    <a:lnTo>
                      <a:pt x="16" y="15"/>
                    </a:lnTo>
                    <a:lnTo>
                      <a:pt x="19" y="10"/>
                    </a:lnTo>
                    <a:lnTo>
                      <a:pt x="10" y="0"/>
                    </a:lnTo>
                    <a:lnTo>
                      <a:pt x="5" y="5"/>
                    </a:lnTo>
                    <a:lnTo>
                      <a:pt x="0" y="8"/>
                    </a:lnTo>
                    <a:close/>
                  </a:path>
                </a:pathLst>
              </a:custGeom>
              <a:solidFill>
                <a:srgbClr val="000000"/>
              </a:solidFill>
              <a:ln w="9525">
                <a:noFill/>
                <a:round/>
                <a:headEnd/>
                <a:tailEnd/>
              </a:ln>
            </p:spPr>
            <p:txBody>
              <a:bodyPr/>
              <a:lstStyle/>
              <a:p>
                <a:endParaRPr lang="en-US"/>
              </a:p>
            </p:txBody>
          </p:sp>
          <p:sp>
            <p:nvSpPr>
              <p:cNvPr id="41190" name="Freeform 230"/>
              <p:cNvSpPr>
                <a:spLocks/>
              </p:cNvSpPr>
              <p:nvPr/>
            </p:nvSpPr>
            <p:spPr bwMode="auto">
              <a:xfrm>
                <a:off x="1811" y="2282"/>
                <a:ext cx="10" cy="10"/>
              </a:xfrm>
              <a:custGeom>
                <a:avLst/>
                <a:gdLst/>
                <a:ahLst/>
                <a:cxnLst>
                  <a:cxn ang="0">
                    <a:pos x="0" y="9"/>
                  </a:cxn>
                  <a:cxn ang="0">
                    <a:pos x="9" y="19"/>
                  </a:cxn>
                  <a:cxn ang="0">
                    <a:pos x="19" y="11"/>
                  </a:cxn>
                  <a:cxn ang="0">
                    <a:pos x="10" y="0"/>
                  </a:cxn>
                  <a:cxn ang="0">
                    <a:pos x="0" y="9"/>
                  </a:cxn>
                </a:cxnLst>
                <a:rect l="0" t="0" r="r" b="b"/>
                <a:pathLst>
                  <a:path w="19" h="19">
                    <a:moveTo>
                      <a:pt x="0" y="9"/>
                    </a:moveTo>
                    <a:lnTo>
                      <a:pt x="9" y="19"/>
                    </a:lnTo>
                    <a:lnTo>
                      <a:pt x="19" y="11"/>
                    </a:lnTo>
                    <a:lnTo>
                      <a:pt x="10" y="0"/>
                    </a:lnTo>
                    <a:lnTo>
                      <a:pt x="0" y="9"/>
                    </a:lnTo>
                    <a:close/>
                  </a:path>
                </a:pathLst>
              </a:custGeom>
              <a:solidFill>
                <a:srgbClr val="000000"/>
              </a:solidFill>
              <a:ln w="9525">
                <a:noFill/>
                <a:round/>
                <a:headEnd/>
                <a:tailEnd/>
              </a:ln>
            </p:spPr>
            <p:txBody>
              <a:bodyPr/>
              <a:lstStyle/>
              <a:p>
                <a:endParaRPr lang="en-US"/>
              </a:p>
            </p:txBody>
          </p:sp>
          <p:sp>
            <p:nvSpPr>
              <p:cNvPr id="41191" name="Freeform 231"/>
              <p:cNvSpPr>
                <a:spLocks/>
              </p:cNvSpPr>
              <p:nvPr/>
            </p:nvSpPr>
            <p:spPr bwMode="auto">
              <a:xfrm>
                <a:off x="1821" y="2273"/>
                <a:ext cx="10" cy="9"/>
              </a:xfrm>
              <a:custGeom>
                <a:avLst/>
                <a:gdLst/>
                <a:ahLst/>
                <a:cxnLst>
                  <a:cxn ang="0">
                    <a:pos x="0" y="9"/>
                  </a:cxn>
                  <a:cxn ang="0">
                    <a:pos x="9" y="19"/>
                  </a:cxn>
                  <a:cxn ang="0">
                    <a:pos x="19" y="10"/>
                  </a:cxn>
                  <a:cxn ang="0">
                    <a:pos x="10" y="0"/>
                  </a:cxn>
                  <a:cxn ang="0">
                    <a:pos x="0" y="9"/>
                  </a:cxn>
                </a:cxnLst>
                <a:rect l="0" t="0" r="r" b="b"/>
                <a:pathLst>
                  <a:path w="19" h="19">
                    <a:moveTo>
                      <a:pt x="0" y="9"/>
                    </a:moveTo>
                    <a:lnTo>
                      <a:pt x="9" y="19"/>
                    </a:lnTo>
                    <a:lnTo>
                      <a:pt x="19" y="10"/>
                    </a:lnTo>
                    <a:lnTo>
                      <a:pt x="10" y="0"/>
                    </a:lnTo>
                    <a:lnTo>
                      <a:pt x="0" y="9"/>
                    </a:lnTo>
                    <a:close/>
                  </a:path>
                </a:pathLst>
              </a:custGeom>
              <a:solidFill>
                <a:srgbClr val="000000"/>
              </a:solidFill>
              <a:ln w="9525">
                <a:noFill/>
                <a:round/>
                <a:headEnd/>
                <a:tailEnd/>
              </a:ln>
            </p:spPr>
            <p:txBody>
              <a:bodyPr/>
              <a:lstStyle/>
              <a:p>
                <a:endParaRPr lang="en-US"/>
              </a:p>
            </p:txBody>
          </p:sp>
          <p:sp>
            <p:nvSpPr>
              <p:cNvPr id="41192" name="Freeform 232"/>
              <p:cNvSpPr>
                <a:spLocks/>
              </p:cNvSpPr>
              <p:nvPr/>
            </p:nvSpPr>
            <p:spPr bwMode="auto">
              <a:xfrm>
                <a:off x="1832" y="2263"/>
                <a:ext cx="10" cy="10"/>
              </a:xfrm>
              <a:custGeom>
                <a:avLst/>
                <a:gdLst/>
                <a:ahLst/>
                <a:cxnLst>
                  <a:cxn ang="0">
                    <a:pos x="0" y="9"/>
                  </a:cxn>
                  <a:cxn ang="0">
                    <a:pos x="9" y="19"/>
                  </a:cxn>
                  <a:cxn ang="0">
                    <a:pos x="19" y="10"/>
                  </a:cxn>
                  <a:cxn ang="0">
                    <a:pos x="10" y="0"/>
                  </a:cxn>
                  <a:cxn ang="0">
                    <a:pos x="0" y="9"/>
                  </a:cxn>
                </a:cxnLst>
                <a:rect l="0" t="0" r="r" b="b"/>
                <a:pathLst>
                  <a:path w="19" h="19">
                    <a:moveTo>
                      <a:pt x="0" y="9"/>
                    </a:moveTo>
                    <a:lnTo>
                      <a:pt x="9" y="19"/>
                    </a:lnTo>
                    <a:lnTo>
                      <a:pt x="19" y="10"/>
                    </a:lnTo>
                    <a:lnTo>
                      <a:pt x="10" y="0"/>
                    </a:lnTo>
                    <a:lnTo>
                      <a:pt x="0" y="9"/>
                    </a:lnTo>
                    <a:close/>
                  </a:path>
                </a:pathLst>
              </a:custGeom>
              <a:solidFill>
                <a:srgbClr val="000000"/>
              </a:solidFill>
              <a:ln w="9525">
                <a:noFill/>
                <a:round/>
                <a:headEnd/>
                <a:tailEnd/>
              </a:ln>
            </p:spPr>
            <p:txBody>
              <a:bodyPr/>
              <a:lstStyle/>
              <a:p>
                <a:endParaRPr lang="en-US"/>
              </a:p>
            </p:txBody>
          </p:sp>
          <p:sp>
            <p:nvSpPr>
              <p:cNvPr id="41193" name="Freeform 233"/>
              <p:cNvSpPr>
                <a:spLocks/>
              </p:cNvSpPr>
              <p:nvPr/>
            </p:nvSpPr>
            <p:spPr bwMode="auto">
              <a:xfrm>
                <a:off x="1842" y="2253"/>
                <a:ext cx="9" cy="10"/>
              </a:xfrm>
              <a:custGeom>
                <a:avLst/>
                <a:gdLst/>
                <a:ahLst/>
                <a:cxnLst>
                  <a:cxn ang="0">
                    <a:pos x="0" y="8"/>
                  </a:cxn>
                  <a:cxn ang="0">
                    <a:pos x="9" y="19"/>
                  </a:cxn>
                  <a:cxn ang="0">
                    <a:pos x="19" y="10"/>
                  </a:cxn>
                  <a:cxn ang="0">
                    <a:pos x="11" y="0"/>
                  </a:cxn>
                  <a:cxn ang="0">
                    <a:pos x="0" y="8"/>
                  </a:cxn>
                </a:cxnLst>
                <a:rect l="0" t="0" r="r" b="b"/>
                <a:pathLst>
                  <a:path w="19" h="19">
                    <a:moveTo>
                      <a:pt x="0" y="8"/>
                    </a:moveTo>
                    <a:lnTo>
                      <a:pt x="9" y="19"/>
                    </a:lnTo>
                    <a:lnTo>
                      <a:pt x="19" y="10"/>
                    </a:lnTo>
                    <a:lnTo>
                      <a:pt x="11" y="0"/>
                    </a:lnTo>
                    <a:lnTo>
                      <a:pt x="0" y="8"/>
                    </a:lnTo>
                    <a:close/>
                  </a:path>
                </a:pathLst>
              </a:custGeom>
              <a:solidFill>
                <a:srgbClr val="000000"/>
              </a:solidFill>
              <a:ln w="9525">
                <a:noFill/>
                <a:round/>
                <a:headEnd/>
                <a:tailEnd/>
              </a:ln>
            </p:spPr>
            <p:txBody>
              <a:bodyPr/>
              <a:lstStyle/>
              <a:p>
                <a:endParaRPr lang="en-US"/>
              </a:p>
            </p:txBody>
          </p:sp>
        </p:grpSp>
        <p:sp>
          <p:nvSpPr>
            <p:cNvPr id="41194" name="Freeform 234"/>
            <p:cNvSpPr>
              <a:spLocks/>
            </p:cNvSpPr>
            <p:nvPr/>
          </p:nvSpPr>
          <p:spPr bwMode="auto">
            <a:xfrm>
              <a:off x="1852" y="2244"/>
              <a:ext cx="10" cy="9"/>
            </a:xfrm>
            <a:custGeom>
              <a:avLst/>
              <a:gdLst/>
              <a:ahLst/>
              <a:cxnLst>
                <a:cxn ang="0">
                  <a:pos x="0" y="9"/>
                </a:cxn>
                <a:cxn ang="0">
                  <a:pos x="9" y="20"/>
                </a:cxn>
                <a:cxn ang="0">
                  <a:pos x="14" y="14"/>
                </a:cxn>
                <a:cxn ang="0">
                  <a:pos x="19" y="9"/>
                </a:cxn>
                <a:cxn ang="0">
                  <a:pos x="9" y="0"/>
                </a:cxn>
                <a:cxn ang="0">
                  <a:pos x="4" y="4"/>
                </a:cxn>
                <a:cxn ang="0">
                  <a:pos x="0" y="9"/>
                </a:cxn>
              </a:cxnLst>
              <a:rect l="0" t="0" r="r" b="b"/>
              <a:pathLst>
                <a:path w="19" h="20">
                  <a:moveTo>
                    <a:pt x="0" y="9"/>
                  </a:moveTo>
                  <a:lnTo>
                    <a:pt x="9" y="20"/>
                  </a:lnTo>
                  <a:lnTo>
                    <a:pt x="14" y="14"/>
                  </a:lnTo>
                  <a:lnTo>
                    <a:pt x="19" y="9"/>
                  </a:lnTo>
                  <a:lnTo>
                    <a:pt x="9" y="0"/>
                  </a:lnTo>
                  <a:lnTo>
                    <a:pt x="4" y="4"/>
                  </a:lnTo>
                  <a:lnTo>
                    <a:pt x="0" y="9"/>
                  </a:lnTo>
                  <a:close/>
                </a:path>
              </a:pathLst>
            </a:custGeom>
            <a:solidFill>
              <a:srgbClr val="000000"/>
            </a:solidFill>
            <a:ln w="9525">
              <a:noFill/>
              <a:round/>
              <a:headEnd/>
              <a:tailEnd/>
            </a:ln>
          </p:spPr>
          <p:txBody>
            <a:bodyPr/>
            <a:lstStyle/>
            <a:p>
              <a:endParaRPr lang="en-US"/>
            </a:p>
          </p:txBody>
        </p:sp>
        <p:sp>
          <p:nvSpPr>
            <p:cNvPr id="41195" name="Freeform 235"/>
            <p:cNvSpPr>
              <a:spLocks/>
            </p:cNvSpPr>
            <p:nvPr/>
          </p:nvSpPr>
          <p:spPr bwMode="auto">
            <a:xfrm>
              <a:off x="1861" y="2233"/>
              <a:ext cx="9" cy="10"/>
            </a:xfrm>
            <a:custGeom>
              <a:avLst/>
              <a:gdLst/>
              <a:ahLst/>
              <a:cxnLst>
                <a:cxn ang="0">
                  <a:pos x="0" y="11"/>
                </a:cxn>
                <a:cxn ang="0">
                  <a:pos x="10" y="20"/>
                </a:cxn>
                <a:cxn ang="0">
                  <a:pos x="19" y="9"/>
                </a:cxn>
                <a:cxn ang="0">
                  <a:pos x="8" y="0"/>
                </a:cxn>
                <a:cxn ang="0">
                  <a:pos x="0" y="11"/>
                </a:cxn>
              </a:cxnLst>
              <a:rect l="0" t="0" r="r" b="b"/>
              <a:pathLst>
                <a:path w="19" h="20">
                  <a:moveTo>
                    <a:pt x="0" y="11"/>
                  </a:moveTo>
                  <a:lnTo>
                    <a:pt x="10" y="20"/>
                  </a:lnTo>
                  <a:lnTo>
                    <a:pt x="19" y="9"/>
                  </a:lnTo>
                  <a:lnTo>
                    <a:pt x="8" y="0"/>
                  </a:lnTo>
                  <a:lnTo>
                    <a:pt x="0" y="11"/>
                  </a:lnTo>
                  <a:close/>
                </a:path>
              </a:pathLst>
            </a:custGeom>
            <a:solidFill>
              <a:srgbClr val="000000"/>
            </a:solidFill>
            <a:ln w="9525">
              <a:noFill/>
              <a:round/>
              <a:headEnd/>
              <a:tailEnd/>
            </a:ln>
          </p:spPr>
          <p:txBody>
            <a:bodyPr/>
            <a:lstStyle/>
            <a:p>
              <a:endParaRPr lang="en-US"/>
            </a:p>
          </p:txBody>
        </p:sp>
        <p:sp>
          <p:nvSpPr>
            <p:cNvPr id="41196" name="Freeform 236"/>
            <p:cNvSpPr>
              <a:spLocks/>
            </p:cNvSpPr>
            <p:nvPr/>
          </p:nvSpPr>
          <p:spPr bwMode="auto">
            <a:xfrm>
              <a:off x="1870" y="2223"/>
              <a:ext cx="10" cy="9"/>
            </a:xfrm>
            <a:custGeom>
              <a:avLst/>
              <a:gdLst/>
              <a:ahLst/>
              <a:cxnLst>
                <a:cxn ang="0">
                  <a:pos x="0" y="10"/>
                </a:cxn>
                <a:cxn ang="0">
                  <a:pos x="10" y="19"/>
                </a:cxn>
                <a:cxn ang="0">
                  <a:pos x="19" y="8"/>
                </a:cxn>
                <a:cxn ang="0">
                  <a:pos x="9" y="0"/>
                </a:cxn>
                <a:cxn ang="0">
                  <a:pos x="0" y="10"/>
                </a:cxn>
              </a:cxnLst>
              <a:rect l="0" t="0" r="r" b="b"/>
              <a:pathLst>
                <a:path w="19" h="19">
                  <a:moveTo>
                    <a:pt x="0" y="10"/>
                  </a:moveTo>
                  <a:lnTo>
                    <a:pt x="10" y="19"/>
                  </a:lnTo>
                  <a:lnTo>
                    <a:pt x="19" y="8"/>
                  </a:lnTo>
                  <a:lnTo>
                    <a:pt x="9" y="0"/>
                  </a:lnTo>
                  <a:lnTo>
                    <a:pt x="0" y="10"/>
                  </a:lnTo>
                  <a:close/>
                </a:path>
              </a:pathLst>
            </a:custGeom>
            <a:solidFill>
              <a:srgbClr val="000000"/>
            </a:solidFill>
            <a:ln w="9525">
              <a:noFill/>
              <a:round/>
              <a:headEnd/>
              <a:tailEnd/>
            </a:ln>
          </p:spPr>
          <p:txBody>
            <a:bodyPr/>
            <a:lstStyle/>
            <a:p>
              <a:endParaRPr lang="en-US"/>
            </a:p>
          </p:txBody>
        </p:sp>
        <p:sp>
          <p:nvSpPr>
            <p:cNvPr id="41197" name="Freeform 237"/>
            <p:cNvSpPr>
              <a:spLocks/>
            </p:cNvSpPr>
            <p:nvPr/>
          </p:nvSpPr>
          <p:spPr bwMode="auto">
            <a:xfrm>
              <a:off x="1879" y="2212"/>
              <a:ext cx="11" cy="10"/>
            </a:xfrm>
            <a:custGeom>
              <a:avLst/>
              <a:gdLst/>
              <a:ahLst/>
              <a:cxnLst>
                <a:cxn ang="0">
                  <a:pos x="0" y="10"/>
                </a:cxn>
                <a:cxn ang="0">
                  <a:pos x="11" y="19"/>
                </a:cxn>
                <a:cxn ang="0">
                  <a:pos x="21" y="8"/>
                </a:cxn>
                <a:cxn ang="0">
                  <a:pos x="11" y="0"/>
                </a:cxn>
                <a:cxn ang="0">
                  <a:pos x="0" y="10"/>
                </a:cxn>
              </a:cxnLst>
              <a:rect l="0" t="0" r="r" b="b"/>
              <a:pathLst>
                <a:path w="21" h="19">
                  <a:moveTo>
                    <a:pt x="0" y="10"/>
                  </a:moveTo>
                  <a:lnTo>
                    <a:pt x="11" y="19"/>
                  </a:lnTo>
                  <a:lnTo>
                    <a:pt x="21" y="8"/>
                  </a:lnTo>
                  <a:lnTo>
                    <a:pt x="11" y="0"/>
                  </a:lnTo>
                  <a:lnTo>
                    <a:pt x="0" y="10"/>
                  </a:lnTo>
                  <a:close/>
                </a:path>
              </a:pathLst>
            </a:custGeom>
            <a:solidFill>
              <a:srgbClr val="000000"/>
            </a:solidFill>
            <a:ln w="9525">
              <a:noFill/>
              <a:round/>
              <a:headEnd/>
              <a:tailEnd/>
            </a:ln>
          </p:spPr>
          <p:txBody>
            <a:bodyPr/>
            <a:lstStyle/>
            <a:p>
              <a:endParaRPr lang="en-US"/>
            </a:p>
          </p:txBody>
        </p:sp>
        <p:sp>
          <p:nvSpPr>
            <p:cNvPr id="41198" name="Freeform 238"/>
            <p:cNvSpPr>
              <a:spLocks/>
            </p:cNvSpPr>
            <p:nvPr/>
          </p:nvSpPr>
          <p:spPr bwMode="auto">
            <a:xfrm>
              <a:off x="1889" y="2202"/>
              <a:ext cx="9" cy="9"/>
            </a:xfrm>
            <a:custGeom>
              <a:avLst/>
              <a:gdLst/>
              <a:ahLst/>
              <a:cxnLst>
                <a:cxn ang="0">
                  <a:pos x="0" y="10"/>
                </a:cxn>
                <a:cxn ang="0">
                  <a:pos x="10" y="19"/>
                </a:cxn>
                <a:cxn ang="0">
                  <a:pos x="19" y="8"/>
                </a:cxn>
                <a:cxn ang="0">
                  <a:pos x="8" y="0"/>
                </a:cxn>
                <a:cxn ang="0">
                  <a:pos x="0" y="10"/>
                </a:cxn>
              </a:cxnLst>
              <a:rect l="0" t="0" r="r" b="b"/>
              <a:pathLst>
                <a:path w="19" h="19">
                  <a:moveTo>
                    <a:pt x="0" y="10"/>
                  </a:moveTo>
                  <a:lnTo>
                    <a:pt x="10" y="19"/>
                  </a:lnTo>
                  <a:lnTo>
                    <a:pt x="19" y="8"/>
                  </a:lnTo>
                  <a:lnTo>
                    <a:pt x="8" y="0"/>
                  </a:lnTo>
                  <a:lnTo>
                    <a:pt x="0" y="10"/>
                  </a:lnTo>
                  <a:close/>
                </a:path>
              </a:pathLst>
            </a:custGeom>
            <a:solidFill>
              <a:srgbClr val="000000"/>
            </a:solidFill>
            <a:ln w="9525">
              <a:noFill/>
              <a:round/>
              <a:headEnd/>
              <a:tailEnd/>
            </a:ln>
          </p:spPr>
          <p:txBody>
            <a:bodyPr/>
            <a:lstStyle/>
            <a:p>
              <a:endParaRPr lang="en-US"/>
            </a:p>
          </p:txBody>
        </p:sp>
        <p:sp>
          <p:nvSpPr>
            <p:cNvPr id="41199" name="Freeform 239"/>
            <p:cNvSpPr>
              <a:spLocks/>
            </p:cNvSpPr>
            <p:nvPr/>
          </p:nvSpPr>
          <p:spPr bwMode="auto">
            <a:xfrm>
              <a:off x="1898" y="2190"/>
              <a:ext cx="9" cy="10"/>
            </a:xfrm>
            <a:custGeom>
              <a:avLst/>
              <a:gdLst/>
              <a:ahLst/>
              <a:cxnLst>
                <a:cxn ang="0">
                  <a:pos x="0" y="10"/>
                </a:cxn>
                <a:cxn ang="0">
                  <a:pos x="11" y="19"/>
                </a:cxn>
                <a:cxn ang="0">
                  <a:pos x="16" y="14"/>
                </a:cxn>
                <a:cxn ang="0">
                  <a:pos x="19" y="9"/>
                </a:cxn>
                <a:cxn ang="0">
                  <a:pos x="9" y="0"/>
                </a:cxn>
                <a:cxn ang="0">
                  <a:pos x="5" y="3"/>
                </a:cxn>
                <a:cxn ang="0">
                  <a:pos x="0" y="10"/>
                </a:cxn>
              </a:cxnLst>
              <a:rect l="0" t="0" r="r" b="b"/>
              <a:pathLst>
                <a:path w="19" h="19">
                  <a:moveTo>
                    <a:pt x="0" y="10"/>
                  </a:moveTo>
                  <a:lnTo>
                    <a:pt x="11" y="19"/>
                  </a:lnTo>
                  <a:lnTo>
                    <a:pt x="16" y="14"/>
                  </a:lnTo>
                  <a:lnTo>
                    <a:pt x="19" y="9"/>
                  </a:lnTo>
                  <a:lnTo>
                    <a:pt x="9" y="0"/>
                  </a:lnTo>
                  <a:lnTo>
                    <a:pt x="5" y="3"/>
                  </a:lnTo>
                  <a:lnTo>
                    <a:pt x="0" y="10"/>
                  </a:lnTo>
                  <a:close/>
                </a:path>
              </a:pathLst>
            </a:custGeom>
            <a:solidFill>
              <a:srgbClr val="000000"/>
            </a:solidFill>
            <a:ln w="9525">
              <a:noFill/>
              <a:round/>
              <a:headEnd/>
              <a:tailEnd/>
            </a:ln>
          </p:spPr>
          <p:txBody>
            <a:bodyPr/>
            <a:lstStyle/>
            <a:p>
              <a:endParaRPr lang="en-US"/>
            </a:p>
          </p:txBody>
        </p:sp>
        <p:sp>
          <p:nvSpPr>
            <p:cNvPr id="41200" name="Freeform 240"/>
            <p:cNvSpPr>
              <a:spLocks/>
            </p:cNvSpPr>
            <p:nvPr/>
          </p:nvSpPr>
          <p:spPr bwMode="auto">
            <a:xfrm>
              <a:off x="1906" y="2179"/>
              <a:ext cx="10" cy="11"/>
            </a:xfrm>
            <a:custGeom>
              <a:avLst/>
              <a:gdLst/>
              <a:ahLst/>
              <a:cxnLst>
                <a:cxn ang="0">
                  <a:pos x="0" y="13"/>
                </a:cxn>
                <a:cxn ang="0">
                  <a:pos x="10" y="21"/>
                </a:cxn>
                <a:cxn ang="0">
                  <a:pos x="19" y="9"/>
                </a:cxn>
                <a:cxn ang="0">
                  <a:pos x="8" y="0"/>
                </a:cxn>
                <a:cxn ang="0">
                  <a:pos x="0" y="13"/>
                </a:cxn>
              </a:cxnLst>
              <a:rect l="0" t="0" r="r" b="b"/>
              <a:pathLst>
                <a:path w="19" h="21">
                  <a:moveTo>
                    <a:pt x="0" y="13"/>
                  </a:moveTo>
                  <a:lnTo>
                    <a:pt x="10" y="21"/>
                  </a:lnTo>
                  <a:lnTo>
                    <a:pt x="19" y="9"/>
                  </a:lnTo>
                  <a:lnTo>
                    <a:pt x="8" y="0"/>
                  </a:lnTo>
                  <a:lnTo>
                    <a:pt x="0" y="13"/>
                  </a:lnTo>
                  <a:close/>
                </a:path>
              </a:pathLst>
            </a:custGeom>
            <a:solidFill>
              <a:srgbClr val="000000"/>
            </a:solidFill>
            <a:ln w="9525">
              <a:noFill/>
              <a:round/>
              <a:headEnd/>
              <a:tailEnd/>
            </a:ln>
          </p:spPr>
          <p:txBody>
            <a:bodyPr/>
            <a:lstStyle/>
            <a:p>
              <a:endParaRPr lang="en-US"/>
            </a:p>
          </p:txBody>
        </p:sp>
        <p:sp>
          <p:nvSpPr>
            <p:cNvPr id="41201" name="Freeform 241"/>
            <p:cNvSpPr>
              <a:spLocks/>
            </p:cNvSpPr>
            <p:nvPr/>
          </p:nvSpPr>
          <p:spPr bwMode="auto">
            <a:xfrm>
              <a:off x="1914" y="2169"/>
              <a:ext cx="10" cy="9"/>
            </a:xfrm>
            <a:custGeom>
              <a:avLst/>
              <a:gdLst/>
              <a:ahLst/>
              <a:cxnLst>
                <a:cxn ang="0">
                  <a:pos x="0" y="11"/>
                </a:cxn>
                <a:cxn ang="0">
                  <a:pos x="11" y="20"/>
                </a:cxn>
                <a:cxn ang="0">
                  <a:pos x="20" y="9"/>
                </a:cxn>
                <a:cxn ang="0">
                  <a:pos x="9" y="0"/>
                </a:cxn>
                <a:cxn ang="0">
                  <a:pos x="0" y="11"/>
                </a:cxn>
              </a:cxnLst>
              <a:rect l="0" t="0" r="r" b="b"/>
              <a:pathLst>
                <a:path w="20" h="20">
                  <a:moveTo>
                    <a:pt x="0" y="11"/>
                  </a:moveTo>
                  <a:lnTo>
                    <a:pt x="11" y="20"/>
                  </a:lnTo>
                  <a:lnTo>
                    <a:pt x="20" y="9"/>
                  </a:lnTo>
                  <a:lnTo>
                    <a:pt x="9" y="0"/>
                  </a:lnTo>
                  <a:lnTo>
                    <a:pt x="0" y="11"/>
                  </a:lnTo>
                  <a:close/>
                </a:path>
              </a:pathLst>
            </a:custGeom>
            <a:solidFill>
              <a:srgbClr val="000000"/>
            </a:solidFill>
            <a:ln w="9525">
              <a:noFill/>
              <a:round/>
              <a:headEnd/>
              <a:tailEnd/>
            </a:ln>
          </p:spPr>
          <p:txBody>
            <a:bodyPr/>
            <a:lstStyle/>
            <a:p>
              <a:endParaRPr lang="en-US"/>
            </a:p>
          </p:txBody>
        </p:sp>
        <p:sp>
          <p:nvSpPr>
            <p:cNvPr id="41202" name="Freeform 242"/>
            <p:cNvSpPr>
              <a:spLocks/>
            </p:cNvSpPr>
            <p:nvPr/>
          </p:nvSpPr>
          <p:spPr bwMode="auto">
            <a:xfrm>
              <a:off x="1923" y="2157"/>
              <a:ext cx="9" cy="10"/>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1203" name="Freeform 243"/>
            <p:cNvSpPr>
              <a:spLocks/>
            </p:cNvSpPr>
            <p:nvPr/>
          </p:nvSpPr>
          <p:spPr bwMode="auto">
            <a:xfrm>
              <a:off x="1931" y="2146"/>
              <a:ext cx="8" cy="9"/>
            </a:xfrm>
            <a:custGeom>
              <a:avLst/>
              <a:gdLst/>
              <a:ahLst/>
              <a:cxnLst>
                <a:cxn ang="0">
                  <a:pos x="0" y="10"/>
                </a:cxn>
                <a:cxn ang="0">
                  <a:pos x="11" y="17"/>
                </a:cxn>
                <a:cxn ang="0">
                  <a:pos x="18" y="7"/>
                </a:cxn>
                <a:cxn ang="0">
                  <a:pos x="7" y="0"/>
                </a:cxn>
                <a:cxn ang="0">
                  <a:pos x="0" y="10"/>
                </a:cxn>
              </a:cxnLst>
              <a:rect l="0" t="0" r="r" b="b"/>
              <a:pathLst>
                <a:path w="18" h="17">
                  <a:moveTo>
                    <a:pt x="0" y="10"/>
                  </a:moveTo>
                  <a:lnTo>
                    <a:pt x="11" y="17"/>
                  </a:lnTo>
                  <a:lnTo>
                    <a:pt x="18" y="7"/>
                  </a:lnTo>
                  <a:lnTo>
                    <a:pt x="7" y="0"/>
                  </a:lnTo>
                  <a:lnTo>
                    <a:pt x="0" y="10"/>
                  </a:lnTo>
                  <a:close/>
                </a:path>
              </a:pathLst>
            </a:custGeom>
            <a:solidFill>
              <a:srgbClr val="000000"/>
            </a:solidFill>
            <a:ln w="9525">
              <a:noFill/>
              <a:round/>
              <a:headEnd/>
              <a:tailEnd/>
            </a:ln>
          </p:spPr>
          <p:txBody>
            <a:bodyPr/>
            <a:lstStyle/>
            <a:p>
              <a:endParaRPr lang="en-US"/>
            </a:p>
          </p:txBody>
        </p:sp>
        <p:sp>
          <p:nvSpPr>
            <p:cNvPr id="41204" name="Freeform 244"/>
            <p:cNvSpPr>
              <a:spLocks/>
            </p:cNvSpPr>
            <p:nvPr/>
          </p:nvSpPr>
          <p:spPr bwMode="auto">
            <a:xfrm>
              <a:off x="1939" y="2134"/>
              <a:ext cx="8" cy="9"/>
            </a:xfrm>
            <a:custGeom>
              <a:avLst/>
              <a:gdLst/>
              <a:ahLst/>
              <a:cxnLst>
                <a:cxn ang="0">
                  <a:pos x="0" y="12"/>
                </a:cxn>
                <a:cxn ang="0">
                  <a:pos x="11" y="19"/>
                </a:cxn>
                <a:cxn ang="0">
                  <a:pos x="18" y="10"/>
                </a:cxn>
                <a:cxn ang="0">
                  <a:pos x="18" y="8"/>
                </a:cxn>
                <a:cxn ang="0">
                  <a:pos x="7" y="1"/>
                </a:cxn>
                <a:cxn ang="0">
                  <a:pos x="7" y="0"/>
                </a:cxn>
                <a:cxn ang="0">
                  <a:pos x="0" y="12"/>
                </a:cxn>
              </a:cxnLst>
              <a:rect l="0" t="0" r="r" b="b"/>
              <a:pathLst>
                <a:path w="18" h="19">
                  <a:moveTo>
                    <a:pt x="0" y="12"/>
                  </a:moveTo>
                  <a:lnTo>
                    <a:pt x="11" y="19"/>
                  </a:lnTo>
                  <a:lnTo>
                    <a:pt x="18" y="10"/>
                  </a:lnTo>
                  <a:lnTo>
                    <a:pt x="18" y="8"/>
                  </a:lnTo>
                  <a:lnTo>
                    <a:pt x="7" y="1"/>
                  </a:lnTo>
                  <a:lnTo>
                    <a:pt x="7" y="0"/>
                  </a:lnTo>
                  <a:lnTo>
                    <a:pt x="0" y="12"/>
                  </a:lnTo>
                  <a:close/>
                </a:path>
              </a:pathLst>
            </a:custGeom>
            <a:solidFill>
              <a:srgbClr val="000000"/>
            </a:solidFill>
            <a:ln w="9525">
              <a:noFill/>
              <a:round/>
              <a:headEnd/>
              <a:tailEnd/>
            </a:ln>
          </p:spPr>
          <p:txBody>
            <a:bodyPr/>
            <a:lstStyle/>
            <a:p>
              <a:endParaRPr lang="en-US"/>
            </a:p>
          </p:txBody>
        </p:sp>
        <p:sp>
          <p:nvSpPr>
            <p:cNvPr id="41205" name="Freeform 245"/>
            <p:cNvSpPr>
              <a:spLocks/>
            </p:cNvSpPr>
            <p:nvPr/>
          </p:nvSpPr>
          <p:spPr bwMode="auto">
            <a:xfrm>
              <a:off x="1946" y="2122"/>
              <a:ext cx="9" cy="10"/>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1206" name="Freeform 246"/>
            <p:cNvSpPr>
              <a:spLocks/>
            </p:cNvSpPr>
            <p:nvPr/>
          </p:nvSpPr>
          <p:spPr bwMode="auto">
            <a:xfrm>
              <a:off x="1953" y="2110"/>
              <a:ext cx="9" cy="10"/>
            </a:xfrm>
            <a:custGeom>
              <a:avLst/>
              <a:gdLst/>
              <a:ahLst/>
              <a:cxnLst>
                <a:cxn ang="0">
                  <a:pos x="0" y="13"/>
                </a:cxn>
                <a:cxn ang="0">
                  <a:pos x="10" y="20"/>
                </a:cxn>
                <a:cxn ang="0">
                  <a:pos x="17" y="7"/>
                </a:cxn>
                <a:cxn ang="0">
                  <a:pos x="7" y="0"/>
                </a:cxn>
                <a:cxn ang="0">
                  <a:pos x="0" y="13"/>
                </a:cxn>
              </a:cxnLst>
              <a:rect l="0" t="0" r="r" b="b"/>
              <a:pathLst>
                <a:path w="17" h="20">
                  <a:moveTo>
                    <a:pt x="0" y="13"/>
                  </a:moveTo>
                  <a:lnTo>
                    <a:pt x="10" y="20"/>
                  </a:lnTo>
                  <a:lnTo>
                    <a:pt x="17" y="7"/>
                  </a:lnTo>
                  <a:lnTo>
                    <a:pt x="7" y="0"/>
                  </a:lnTo>
                  <a:lnTo>
                    <a:pt x="0" y="13"/>
                  </a:lnTo>
                  <a:close/>
                </a:path>
              </a:pathLst>
            </a:custGeom>
            <a:solidFill>
              <a:srgbClr val="000000"/>
            </a:solidFill>
            <a:ln w="9525">
              <a:noFill/>
              <a:round/>
              <a:headEnd/>
              <a:tailEnd/>
            </a:ln>
          </p:spPr>
          <p:txBody>
            <a:bodyPr/>
            <a:lstStyle/>
            <a:p>
              <a:endParaRPr lang="en-US"/>
            </a:p>
          </p:txBody>
        </p:sp>
        <p:sp>
          <p:nvSpPr>
            <p:cNvPr id="41207" name="Freeform 247"/>
            <p:cNvSpPr>
              <a:spLocks/>
            </p:cNvSpPr>
            <p:nvPr/>
          </p:nvSpPr>
          <p:spPr bwMode="auto">
            <a:xfrm>
              <a:off x="1961" y="2099"/>
              <a:ext cx="9" cy="9"/>
            </a:xfrm>
            <a:custGeom>
              <a:avLst/>
              <a:gdLst/>
              <a:ahLst/>
              <a:cxnLst>
                <a:cxn ang="0">
                  <a:pos x="0" y="12"/>
                </a:cxn>
                <a:cxn ang="0">
                  <a:pos x="10" y="19"/>
                </a:cxn>
                <a:cxn ang="0">
                  <a:pos x="10" y="17"/>
                </a:cxn>
                <a:cxn ang="0">
                  <a:pos x="17" y="7"/>
                </a:cxn>
                <a:cxn ang="0">
                  <a:pos x="7" y="0"/>
                </a:cxn>
                <a:cxn ang="0">
                  <a:pos x="0" y="7"/>
                </a:cxn>
                <a:cxn ang="0">
                  <a:pos x="0" y="12"/>
                </a:cxn>
              </a:cxnLst>
              <a:rect l="0" t="0" r="r" b="b"/>
              <a:pathLst>
                <a:path w="17" h="19">
                  <a:moveTo>
                    <a:pt x="0" y="12"/>
                  </a:moveTo>
                  <a:lnTo>
                    <a:pt x="10" y="19"/>
                  </a:lnTo>
                  <a:lnTo>
                    <a:pt x="10" y="17"/>
                  </a:lnTo>
                  <a:lnTo>
                    <a:pt x="17" y="7"/>
                  </a:lnTo>
                  <a:lnTo>
                    <a:pt x="7" y="0"/>
                  </a:lnTo>
                  <a:lnTo>
                    <a:pt x="0" y="7"/>
                  </a:lnTo>
                  <a:lnTo>
                    <a:pt x="0" y="12"/>
                  </a:lnTo>
                  <a:close/>
                </a:path>
              </a:pathLst>
            </a:custGeom>
            <a:solidFill>
              <a:srgbClr val="000000"/>
            </a:solidFill>
            <a:ln w="9525">
              <a:noFill/>
              <a:round/>
              <a:headEnd/>
              <a:tailEnd/>
            </a:ln>
          </p:spPr>
          <p:txBody>
            <a:bodyPr/>
            <a:lstStyle/>
            <a:p>
              <a:endParaRPr lang="en-US"/>
            </a:p>
          </p:txBody>
        </p:sp>
        <p:sp>
          <p:nvSpPr>
            <p:cNvPr id="41208" name="Freeform 248"/>
            <p:cNvSpPr>
              <a:spLocks/>
            </p:cNvSpPr>
            <p:nvPr/>
          </p:nvSpPr>
          <p:spPr bwMode="auto">
            <a:xfrm>
              <a:off x="1968" y="2087"/>
              <a:ext cx="8" cy="9"/>
            </a:xfrm>
            <a:custGeom>
              <a:avLst/>
              <a:gdLst/>
              <a:ahLst/>
              <a:cxnLst>
                <a:cxn ang="0">
                  <a:pos x="0" y="13"/>
                </a:cxn>
                <a:cxn ang="0">
                  <a:pos x="10" y="20"/>
                </a:cxn>
                <a:cxn ang="0">
                  <a:pos x="15" y="7"/>
                </a:cxn>
                <a:cxn ang="0">
                  <a:pos x="5" y="0"/>
                </a:cxn>
                <a:cxn ang="0">
                  <a:pos x="0" y="13"/>
                </a:cxn>
              </a:cxnLst>
              <a:rect l="0" t="0" r="r" b="b"/>
              <a:pathLst>
                <a:path w="15" h="20">
                  <a:moveTo>
                    <a:pt x="0" y="13"/>
                  </a:moveTo>
                  <a:lnTo>
                    <a:pt x="10" y="20"/>
                  </a:lnTo>
                  <a:lnTo>
                    <a:pt x="15" y="7"/>
                  </a:lnTo>
                  <a:lnTo>
                    <a:pt x="5" y="0"/>
                  </a:lnTo>
                  <a:lnTo>
                    <a:pt x="0" y="13"/>
                  </a:lnTo>
                  <a:close/>
                </a:path>
              </a:pathLst>
            </a:custGeom>
            <a:solidFill>
              <a:srgbClr val="000000"/>
            </a:solidFill>
            <a:ln w="9525">
              <a:noFill/>
              <a:round/>
              <a:headEnd/>
              <a:tailEnd/>
            </a:ln>
          </p:spPr>
          <p:txBody>
            <a:bodyPr/>
            <a:lstStyle/>
            <a:p>
              <a:endParaRPr lang="en-US"/>
            </a:p>
          </p:txBody>
        </p:sp>
        <p:sp>
          <p:nvSpPr>
            <p:cNvPr id="41209" name="Freeform 249"/>
            <p:cNvSpPr>
              <a:spLocks/>
            </p:cNvSpPr>
            <p:nvPr/>
          </p:nvSpPr>
          <p:spPr bwMode="auto">
            <a:xfrm>
              <a:off x="1974" y="2074"/>
              <a:ext cx="9" cy="10"/>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1210" name="Freeform 250"/>
            <p:cNvSpPr>
              <a:spLocks/>
            </p:cNvSpPr>
            <p:nvPr/>
          </p:nvSpPr>
          <p:spPr bwMode="auto">
            <a:xfrm>
              <a:off x="1981" y="2062"/>
              <a:ext cx="9" cy="9"/>
            </a:xfrm>
            <a:custGeom>
              <a:avLst/>
              <a:gdLst/>
              <a:ahLst/>
              <a:cxnLst>
                <a:cxn ang="0">
                  <a:pos x="0" y="13"/>
                </a:cxn>
                <a:cxn ang="0">
                  <a:pos x="10" y="18"/>
                </a:cxn>
                <a:cxn ang="0">
                  <a:pos x="17" y="6"/>
                </a:cxn>
                <a:cxn ang="0">
                  <a:pos x="7" y="0"/>
                </a:cxn>
                <a:cxn ang="0">
                  <a:pos x="0" y="13"/>
                </a:cxn>
              </a:cxnLst>
              <a:rect l="0" t="0" r="r" b="b"/>
              <a:pathLst>
                <a:path w="17" h="18">
                  <a:moveTo>
                    <a:pt x="0" y="13"/>
                  </a:moveTo>
                  <a:lnTo>
                    <a:pt x="10" y="18"/>
                  </a:lnTo>
                  <a:lnTo>
                    <a:pt x="17" y="6"/>
                  </a:lnTo>
                  <a:lnTo>
                    <a:pt x="7" y="0"/>
                  </a:lnTo>
                  <a:lnTo>
                    <a:pt x="0" y="13"/>
                  </a:lnTo>
                  <a:close/>
                </a:path>
              </a:pathLst>
            </a:custGeom>
            <a:solidFill>
              <a:srgbClr val="000000"/>
            </a:solidFill>
            <a:ln w="9525">
              <a:noFill/>
              <a:round/>
              <a:headEnd/>
              <a:tailEnd/>
            </a:ln>
          </p:spPr>
          <p:txBody>
            <a:bodyPr/>
            <a:lstStyle/>
            <a:p>
              <a:endParaRPr lang="en-US"/>
            </a:p>
          </p:txBody>
        </p:sp>
        <p:sp>
          <p:nvSpPr>
            <p:cNvPr id="41211" name="Freeform 251"/>
            <p:cNvSpPr>
              <a:spLocks/>
            </p:cNvSpPr>
            <p:nvPr/>
          </p:nvSpPr>
          <p:spPr bwMode="auto">
            <a:xfrm>
              <a:off x="1988" y="2050"/>
              <a:ext cx="8" cy="9"/>
            </a:xfrm>
            <a:custGeom>
              <a:avLst/>
              <a:gdLst/>
              <a:ahLst/>
              <a:cxnLst>
                <a:cxn ang="0">
                  <a:pos x="0" y="12"/>
                </a:cxn>
                <a:cxn ang="0">
                  <a:pos x="11" y="17"/>
                </a:cxn>
                <a:cxn ang="0">
                  <a:pos x="18" y="5"/>
                </a:cxn>
                <a:cxn ang="0">
                  <a:pos x="7" y="0"/>
                </a:cxn>
                <a:cxn ang="0">
                  <a:pos x="0" y="12"/>
                </a:cxn>
              </a:cxnLst>
              <a:rect l="0" t="0" r="r" b="b"/>
              <a:pathLst>
                <a:path w="18" h="17">
                  <a:moveTo>
                    <a:pt x="0" y="12"/>
                  </a:moveTo>
                  <a:lnTo>
                    <a:pt x="11" y="17"/>
                  </a:lnTo>
                  <a:lnTo>
                    <a:pt x="18" y="5"/>
                  </a:lnTo>
                  <a:lnTo>
                    <a:pt x="7" y="0"/>
                  </a:lnTo>
                  <a:lnTo>
                    <a:pt x="0" y="12"/>
                  </a:lnTo>
                  <a:close/>
                </a:path>
              </a:pathLst>
            </a:custGeom>
            <a:solidFill>
              <a:srgbClr val="000000"/>
            </a:solidFill>
            <a:ln w="9525">
              <a:noFill/>
              <a:round/>
              <a:headEnd/>
              <a:tailEnd/>
            </a:ln>
          </p:spPr>
          <p:txBody>
            <a:bodyPr/>
            <a:lstStyle/>
            <a:p>
              <a:endParaRPr lang="en-US"/>
            </a:p>
          </p:txBody>
        </p:sp>
        <p:sp>
          <p:nvSpPr>
            <p:cNvPr id="41212" name="Freeform 252"/>
            <p:cNvSpPr>
              <a:spLocks/>
            </p:cNvSpPr>
            <p:nvPr/>
          </p:nvSpPr>
          <p:spPr bwMode="auto">
            <a:xfrm>
              <a:off x="1995" y="2037"/>
              <a:ext cx="8" cy="10"/>
            </a:xfrm>
            <a:custGeom>
              <a:avLst/>
              <a:gdLst/>
              <a:ahLst/>
              <a:cxnLst>
                <a:cxn ang="0">
                  <a:pos x="0" y="14"/>
                </a:cxn>
                <a:cxn ang="0">
                  <a:pos x="11" y="19"/>
                </a:cxn>
                <a:cxn ang="0">
                  <a:pos x="16" y="10"/>
                </a:cxn>
                <a:cxn ang="0">
                  <a:pos x="18" y="7"/>
                </a:cxn>
                <a:cxn ang="0">
                  <a:pos x="5" y="2"/>
                </a:cxn>
                <a:cxn ang="0">
                  <a:pos x="5" y="0"/>
                </a:cxn>
                <a:cxn ang="0">
                  <a:pos x="0" y="14"/>
                </a:cxn>
              </a:cxnLst>
              <a:rect l="0" t="0" r="r" b="b"/>
              <a:pathLst>
                <a:path w="18" h="19">
                  <a:moveTo>
                    <a:pt x="0" y="14"/>
                  </a:moveTo>
                  <a:lnTo>
                    <a:pt x="11" y="19"/>
                  </a:lnTo>
                  <a:lnTo>
                    <a:pt x="16" y="10"/>
                  </a:lnTo>
                  <a:lnTo>
                    <a:pt x="18" y="7"/>
                  </a:lnTo>
                  <a:lnTo>
                    <a:pt x="5" y="2"/>
                  </a:lnTo>
                  <a:lnTo>
                    <a:pt x="5" y="0"/>
                  </a:lnTo>
                  <a:lnTo>
                    <a:pt x="0" y="14"/>
                  </a:lnTo>
                  <a:close/>
                </a:path>
              </a:pathLst>
            </a:custGeom>
            <a:solidFill>
              <a:srgbClr val="000000"/>
            </a:solidFill>
            <a:ln w="9525">
              <a:noFill/>
              <a:round/>
              <a:headEnd/>
              <a:tailEnd/>
            </a:ln>
          </p:spPr>
          <p:txBody>
            <a:bodyPr/>
            <a:lstStyle/>
            <a:p>
              <a:endParaRPr lang="en-US"/>
            </a:p>
          </p:txBody>
        </p:sp>
        <p:sp>
          <p:nvSpPr>
            <p:cNvPr id="41213" name="Freeform 253"/>
            <p:cNvSpPr>
              <a:spLocks/>
            </p:cNvSpPr>
            <p:nvPr/>
          </p:nvSpPr>
          <p:spPr bwMode="auto">
            <a:xfrm>
              <a:off x="2000" y="2025"/>
              <a:ext cx="9" cy="8"/>
            </a:xfrm>
            <a:custGeom>
              <a:avLst/>
              <a:gdLst/>
              <a:ahLst/>
              <a:cxnLst>
                <a:cxn ang="0">
                  <a:pos x="0" y="13"/>
                </a:cxn>
                <a:cxn ang="0">
                  <a:pos x="12" y="18"/>
                </a:cxn>
                <a:cxn ang="0">
                  <a:pos x="17" y="6"/>
                </a:cxn>
                <a:cxn ang="0">
                  <a:pos x="5" y="0"/>
                </a:cxn>
                <a:cxn ang="0">
                  <a:pos x="0" y="13"/>
                </a:cxn>
              </a:cxnLst>
              <a:rect l="0" t="0" r="r" b="b"/>
              <a:pathLst>
                <a:path w="17" h="18">
                  <a:moveTo>
                    <a:pt x="0" y="13"/>
                  </a:moveTo>
                  <a:lnTo>
                    <a:pt x="12" y="18"/>
                  </a:lnTo>
                  <a:lnTo>
                    <a:pt x="17" y="6"/>
                  </a:lnTo>
                  <a:lnTo>
                    <a:pt x="5" y="0"/>
                  </a:lnTo>
                  <a:lnTo>
                    <a:pt x="0" y="13"/>
                  </a:lnTo>
                  <a:close/>
                </a:path>
              </a:pathLst>
            </a:custGeom>
            <a:solidFill>
              <a:srgbClr val="000000"/>
            </a:solidFill>
            <a:ln w="9525">
              <a:noFill/>
              <a:round/>
              <a:headEnd/>
              <a:tailEnd/>
            </a:ln>
          </p:spPr>
          <p:txBody>
            <a:bodyPr/>
            <a:lstStyle/>
            <a:p>
              <a:endParaRPr lang="en-US"/>
            </a:p>
          </p:txBody>
        </p:sp>
        <p:sp>
          <p:nvSpPr>
            <p:cNvPr id="41214" name="Freeform 254"/>
            <p:cNvSpPr>
              <a:spLocks/>
            </p:cNvSpPr>
            <p:nvPr/>
          </p:nvSpPr>
          <p:spPr bwMode="auto">
            <a:xfrm>
              <a:off x="2006" y="2012"/>
              <a:ext cx="9" cy="9"/>
            </a:xfrm>
            <a:custGeom>
              <a:avLst/>
              <a:gdLst/>
              <a:ahLst/>
              <a:cxnLst>
                <a:cxn ang="0">
                  <a:pos x="0" y="14"/>
                </a:cxn>
                <a:cxn ang="0">
                  <a:pos x="12" y="19"/>
                </a:cxn>
                <a:cxn ang="0">
                  <a:pos x="17" y="5"/>
                </a:cxn>
                <a:cxn ang="0">
                  <a:pos x="5" y="0"/>
                </a:cxn>
                <a:cxn ang="0">
                  <a:pos x="0" y="14"/>
                </a:cxn>
              </a:cxnLst>
              <a:rect l="0" t="0" r="r" b="b"/>
              <a:pathLst>
                <a:path w="17" h="19">
                  <a:moveTo>
                    <a:pt x="0" y="14"/>
                  </a:moveTo>
                  <a:lnTo>
                    <a:pt x="12" y="19"/>
                  </a:lnTo>
                  <a:lnTo>
                    <a:pt x="17" y="5"/>
                  </a:lnTo>
                  <a:lnTo>
                    <a:pt x="5" y="0"/>
                  </a:lnTo>
                  <a:lnTo>
                    <a:pt x="0" y="14"/>
                  </a:lnTo>
                  <a:close/>
                </a:path>
              </a:pathLst>
            </a:custGeom>
            <a:solidFill>
              <a:srgbClr val="000000"/>
            </a:solidFill>
            <a:ln w="9525">
              <a:noFill/>
              <a:round/>
              <a:headEnd/>
              <a:tailEnd/>
            </a:ln>
          </p:spPr>
          <p:txBody>
            <a:bodyPr/>
            <a:lstStyle/>
            <a:p>
              <a:endParaRPr lang="en-US"/>
            </a:p>
          </p:txBody>
        </p:sp>
        <p:sp>
          <p:nvSpPr>
            <p:cNvPr id="41215" name="Freeform 255"/>
            <p:cNvSpPr>
              <a:spLocks/>
            </p:cNvSpPr>
            <p:nvPr/>
          </p:nvSpPr>
          <p:spPr bwMode="auto">
            <a:xfrm>
              <a:off x="2011" y="1999"/>
              <a:ext cx="9" cy="9"/>
            </a:xfrm>
            <a:custGeom>
              <a:avLst/>
              <a:gdLst/>
              <a:ahLst/>
              <a:cxnLst>
                <a:cxn ang="0">
                  <a:pos x="0" y="12"/>
                </a:cxn>
                <a:cxn ang="0">
                  <a:pos x="13" y="17"/>
                </a:cxn>
                <a:cxn ang="0">
                  <a:pos x="14" y="17"/>
                </a:cxn>
                <a:cxn ang="0">
                  <a:pos x="16" y="12"/>
                </a:cxn>
                <a:cxn ang="0">
                  <a:pos x="18" y="5"/>
                </a:cxn>
                <a:cxn ang="0">
                  <a:pos x="6" y="0"/>
                </a:cxn>
                <a:cxn ang="0">
                  <a:pos x="2" y="12"/>
                </a:cxn>
                <a:cxn ang="0">
                  <a:pos x="9" y="12"/>
                </a:cxn>
                <a:cxn ang="0">
                  <a:pos x="4" y="7"/>
                </a:cxn>
                <a:cxn ang="0">
                  <a:pos x="0" y="12"/>
                </a:cxn>
              </a:cxnLst>
              <a:rect l="0" t="0" r="r" b="b"/>
              <a:pathLst>
                <a:path w="18" h="17">
                  <a:moveTo>
                    <a:pt x="0" y="12"/>
                  </a:moveTo>
                  <a:lnTo>
                    <a:pt x="13" y="17"/>
                  </a:lnTo>
                  <a:lnTo>
                    <a:pt x="14" y="17"/>
                  </a:lnTo>
                  <a:lnTo>
                    <a:pt x="16" y="12"/>
                  </a:lnTo>
                  <a:lnTo>
                    <a:pt x="18" y="5"/>
                  </a:lnTo>
                  <a:lnTo>
                    <a:pt x="6" y="0"/>
                  </a:lnTo>
                  <a:lnTo>
                    <a:pt x="2" y="12"/>
                  </a:lnTo>
                  <a:lnTo>
                    <a:pt x="9" y="12"/>
                  </a:lnTo>
                  <a:lnTo>
                    <a:pt x="4" y="7"/>
                  </a:lnTo>
                  <a:lnTo>
                    <a:pt x="0" y="12"/>
                  </a:lnTo>
                  <a:close/>
                </a:path>
              </a:pathLst>
            </a:custGeom>
            <a:solidFill>
              <a:srgbClr val="000000"/>
            </a:solidFill>
            <a:ln w="9525">
              <a:noFill/>
              <a:round/>
              <a:headEnd/>
              <a:tailEnd/>
            </a:ln>
          </p:spPr>
          <p:txBody>
            <a:bodyPr/>
            <a:lstStyle/>
            <a:p>
              <a:endParaRPr lang="en-US"/>
            </a:p>
          </p:txBody>
        </p:sp>
        <p:sp>
          <p:nvSpPr>
            <p:cNvPr id="41216" name="Freeform 256"/>
            <p:cNvSpPr>
              <a:spLocks/>
            </p:cNvSpPr>
            <p:nvPr/>
          </p:nvSpPr>
          <p:spPr bwMode="auto">
            <a:xfrm>
              <a:off x="2016" y="1986"/>
              <a:ext cx="9" cy="9"/>
            </a:xfrm>
            <a:custGeom>
              <a:avLst/>
              <a:gdLst/>
              <a:ahLst/>
              <a:cxnLst>
                <a:cxn ang="0">
                  <a:pos x="0" y="12"/>
                </a:cxn>
                <a:cxn ang="0">
                  <a:pos x="12" y="17"/>
                </a:cxn>
                <a:cxn ang="0">
                  <a:pos x="17" y="5"/>
                </a:cxn>
                <a:cxn ang="0">
                  <a:pos x="5" y="0"/>
                </a:cxn>
                <a:cxn ang="0">
                  <a:pos x="0" y="12"/>
                </a:cxn>
              </a:cxnLst>
              <a:rect l="0" t="0" r="r" b="b"/>
              <a:pathLst>
                <a:path w="17" h="17">
                  <a:moveTo>
                    <a:pt x="0" y="12"/>
                  </a:moveTo>
                  <a:lnTo>
                    <a:pt x="12" y="17"/>
                  </a:lnTo>
                  <a:lnTo>
                    <a:pt x="17" y="5"/>
                  </a:lnTo>
                  <a:lnTo>
                    <a:pt x="5" y="0"/>
                  </a:lnTo>
                  <a:lnTo>
                    <a:pt x="0" y="12"/>
                  </a:lnTo>
                  <a:close/>
                </a:path>
              </a:pathLst>
            </a:custGeom>
            <a:solidFill>
              <a:srgbClr val="000000"/>
            </a:solidFill>
            <a:ln w="9525">
              <a:noFill/>
              <a:round/>
              <a:headEnd/>
              <a:tailEnd/>
            </a:ln>
          </p:spPr>
          <p:txBody>
            <a:bodyPr/>
            <a:lstStyle/>
            <a:p>
              <a:endParaRPr lang="en-US"/>
            </a:p>
          </p:txBody>
        </p:sp>
        <p:sp>
          <p:nvSpPr>
            <p:cNvPr id="41217" name="Freeform 257"/>
            <p:cNvSpPr>
              <a:spLocks/>
            </p:cNvSpPr>
            <p:nvPr/>
          </p:nvSpPr>
          <p:spPr bwMode="auto">
            <a:xfrm>
              <a:off x="2022" y="1973"/>
              <a:ext cx="8" cy="10"/>
            </a:xfrm>
            <a:custGeom>
              <a:avLst/>
              <a:gdLst/>
              <a:ahLst/>
              <a:cxnLst>
                <a:cxn ang="0">
                  <a:pos x="0" y="14"/>
                </a:cxn>
                <a:cxn ang="0">
                  <a:pos x="13" y="20"/>
                </a:cxn>
                <a:cxn ang="0">
                  <a:pos x="18" y="6"/>
                </a:cxn>
                <a:cxn ang="0">
                  <a:pos x="6" y="0"/>
                </a:cxn>
                <a:cxn ang="0">
                  <a:pos x="0" y="14"/>
                </a:cxn>
              </a:cxnLst>
              <a:rect l="0" t="0" r="r" b="b"/>
              <a:pathLst>
                <a:path w="18" h="20">
                  <a:moveTo>
                    <a:pt x="0" y="14"/>
                  </a:moveTo>
                  <a:lnTo>
                    <a:pt x="13" y="20"/>
                  </a:lnTo>
                  <a:lnTo>
                    <a:pt x="18" y="6"/>
                  </a:lnTo>
                  <a:lnTo>
                    <a:pt x="6" y="0"/>
                  </a:lnTo>
                  <a:lnTo>
                    <a:pt x="0" y="14"/>
                  </a:lnTo>
                  <a:close/>
                </a:path>
              </a:pathLst>
            </a:custGeom>
            <a:solidFill>
              <a:srgbClr val="000000"/>
            </a:solidFill>
            <a:ln w="9525">
              <a:noFill/>
              <a:round/>
              <a:headEnd/>
              <a:tailEnd/>
            </a:ln>
          </p:spPr>
          <p:txBody>
            <a:bodyPr/>
            <a:lstStyle/>
            <a:p>
              <a:endParaRPr lang="en-US"/>
            </a:p>
          </p:txBody>
        </p:sp>
        <p:sp>
          <p:nvSpPr>
            <p:cNvPr id="41218" name="Freeform 258"/>
            <p:cNvSpPr>
              <a:spLocks/>
            </p:cNvSpPr>
            <p:nvPr/>
          </p:nvSpPr>
          <p:spPr bwMode="auto">
            <a:xfrm>
              <a:off x="2027" y="1961"/>
              <a:ext cx="9" cy="8"/>
            </a:xfrm>
            <a:custGeom>
              <a:avLst/>
              <a:gdLst/>
              <a:ahLst/>
              <a:cxnLst>
                <a:cxn ang="0">
                  <a:pos x="0" y="12"/>
                </a:cxn>
                <a:cxn ang="0">
                  <a:pos x="12" y="16"/>
                </a:cxn>
                <a:cxn ang="0">
                  <a:pos x="17" y="4"/>
                </a:cxn>
                <a:cxn ang="0">
                  <a:pos x="5" y="0"/>
                </a:cxn>
                <a:cxn ang="0">
                  <a:pos x="0" y="12"/>
                </a:cxn>
              </a:cxnLst>
              <a:rect l="0" t="0" r="r" b="b"/>
              <a:pathLst>
                <a:path w="17" h="16">
                  <a:moveTo>
                    <a:pt x="0" y="12"/>
                  </a:moveTo>
                  <a:lnTo>
                    <a:pt x="12" y="16"/>
                  </a:lnTo>
                  <a:lnTo>
                    <a:pt x="17" y="4"/>
                  </a:lnTo>
                  <a:lnTo>
                    <a:pt x="5" y="0"/>
                  </a:lnTo>
                  <a:lnTo>
                    <a:pt x="0" y="12"/>
                  </a:lnTo>
                  <a:close/>
                </a:path>
              </a:pathLst>
            </a:custGeom>
            <a:solidFill>
              <a:srgbClr val="000000"/>
            </a:solidFill>
            <a:ln w="9525">
              <a:noFill/>
              <a:round/>
              <a:headEnd/>
              <a:tailEnd/>
            </a:ln>
          </p:spPr>
          <p:txBody>
            <a:bodyPr/>
            <a:lstStyle/>
            <a:p>
              <a:endParaRPr lang="en-US"/>
            </a:p>
          </p:txBody>
        </p:sp>
        <p:sp>
          <p:nvSpPr>
            <p:cNvPr id="41219" name="Freeform 259"/>
            <p:cNvSpPr>
              <a:spLocks/>
            </p:cNvSpPr>
            <p:nvPr/>
          </p:nvSpPr>
          <p:spPr bwMode="auto">
            <a:xfrm>
              <a:off x="2032" y="1948"/>
              <a:ext cx="8" cy="8"/>
            </a:xfrm>
            <a:custGeom>
              <a:avLst/>
              <a:gdLst/>
              <a:ahLst/>
              <a:cxnLst>
                <a:cxn ang="0">
                  <a:pos x="0" y="12"/>
                </a:cxn>
                <a:cxn ang="0">
                  <a:pos x="13" y="16"/>
                </a:cxn>
                <a:cxn ang="0">
                  <a:pos x="16" y="3"/>
                </a:cxn>
                <a:cxn ang="0">
                  <a:pos x="4" y="0"/>
                </a:cxn>
                <a:cxn ang="0">
                  <a:pos x="0" y="12"/>
                </a:cxn>
              </a:cxnLst>
              <a:rect l="0" t="0" r="r" b="b"/>
              <a:pathLst>
                <a:path w="16" h="16">
                  <a:moveTo>
                    <a:pt x="0" y="12"/>
                  </a:moveTo>
                  <a:lnTo>
                    <a:pt x="13" y="16"/>
                  </a:lnTo>
                  <a:lnTo>
                    <a:pt x="16" y="3"/>
                  </a:lnTo>
                  <a:lnTo>
                    <a:pt x="4" y="0"/>
                  </a:lnTo>
                  <a:lnTo>
                    <a:pt x="0" y="12"/>
                  </a:lnTo>
                  <a:close/>
                </a:path>
              </a:pathLst>
            </a:custGeom>
            <a:solidFill>
              <a:srgbClr val="000000"/>
            </a:solidFill>
            <a:ln w="9525">
              <a:noFill/>
              <a:round/>
              <a:headEnd/>
              <a:tailEnd/>
            </a:ln>
          </p:spPr>
          <p:txBody>
            <a:bodyPr/>
            <a:lstStyle/>
            <a:p>
              <a:endParaRPr lang="en-US"/>
            </a:p>
          </p:txBody>
        </p:sp>
        <p:sp>
          <p:nvSpPr>
            <p:cNvPr id="41220" name="Freeform 260"/>
            <p:cNvSpPr>
              <a:spLocks/>
            </p:cNvSpPr>
            <p:nvPr/>
          </p:nvSpPr>
          <p:spPr bwMode="auto">
            <a:xfrm>
              <a:off x="2037" y="1935"/>
              <a:ext cx="8" cy="8"/>
            </a:xfrm>
            <a:custGeom>
              <a:avLst/>
              <a:gdLst/>
              <a:ahLst/>
              <a:cxnLst>
                <a:cxn ang="0">
                  <a:pos x="0" y="12"/>
                </a:cxn>
                <a:cxn ang="0">
                  <a:pos x="12" y="15"/>
                </a:cxn>
                <a:cxn ang="0">
                  <a:pos x="18" y="3"/>
                </a:cxn>
                <a:cxn ang="0">
                  <a:pos x="5" y="0"/>
                </a:cxn>
                <a:cxn ang="0">
                  <a:pos x="0" y="12"/>
                </a:cxn>
              </a:cxnLst>
              <a:rect l="0" t="0" r="r" b="b"/>
              <a:pathLst>
                <a:path w="18" h="15">
                  <a:moveTo>
                    <a:pt x="0" y="12"/>
                  </a:moveTo>
                  <a:lnTo>
                    <a:pt x="12" y="15"/>
                  </a:lnTo>
                  <a:lnTo>
                    <a:pt x="18" y="3"/>
                  </a:lnTo>
                  <a:lnTo>
                    <a:pt x="5" y="0"/>
                  </a:lnTo>
                  <a:lnTo>
                    <a:pt x="0" y="12"/>
                  </a:lnTo>
                  <a:close/>
                </a:path>
              </a:pathLst>
            </a:custGeom>
            <a:solidFill>
              <a:srgbClr val="000000"/>
            </a:solidFill>
            <a:ln w="9525">
              <a:noFill/>
              <a:round/>
              <a:headEnd/>
              <a:tailEnd/>
            </a:ln>
          </p:spPr>
          <p:txBody>
            <a:bodyPr/>
            <a:lstStyle/>
            <a:p>
              <a:endParaRPr lang="en-US"/>
            </a:p>
          </p:txBody>
        </p:sp>
        <p:sp>
          <p:nvSpPr>
            <p:cNvPr id="41221" name="Freeform 261"/>
            <p:cNvSpPr>
              <a:spLocks/>
            </p:cNvSpPr>
            <p:nvPr/>
          </p:nvSpPr>
          <p:spPr bwMode="auto">
            <a:xfrm>
              <a:off x="2041" y="1921"/>
              <a:ext cx="9" cy="9"/>
            </a:xfrm>
            <a:custGeom>
              <a:avLst/>
              <a:gdLst/>
              <a:ahLst/>
              <a:cxnLst>
                <a:cxn ang="0">
                  <a:pos x="0" y="14"/>
                </a:cxn>
                <a:cxn ang="0">
                  <a:pos x="12" y="17"/>
                </a:cxn>
                <a:cxn ang="0">
                  <a:pos x="17" y="3"/>
                </a:cxn>
                <a:cxn ang="0">
                  <a:pos x="5" y="0"/>
                </a:cxn>
                <a:cxn ang="0">
                  <a:pos x="0" y="14"/>
                </a:cxn>
              </a:cxnLst>
              <a:rect l="0" t="0" r="r" b="b"/>
              <a:pathLst>
                <a:path w="17" h="17">
                  <a:moveTo>
                    <a:pt x="0" y="14"/>
                  </a:moveTo>
                  <a:lnTo>
                    <a:pt x="12" y="17"/>
                  </a:lnTo>
                  <a:lnTo>
                    <a:pt x="17" y="3"/>
                  </a:lnTo>
                  <a:lnTo>
                    <a:pt x="5" y="0"/>
                  </a:lnTo>
                  <a:lnTo>
                    <a:pt x="0" y="14"/>
                  </a:lnTo>
                  <a:close/>
                </a:path>
              </a:pathLst>
            </a:custGeom>
            <a:solidFill>
              <a:srgbClr val="000000"/>
            </a:solidFill>
            <a:ln w="9525">
              <a:noFill/>
              <a:round/>
              <a:headEnd/>
              <a:tailEnd/>
            </a:ln>
          </p:spPr>
          <p:txBody>
            <a:bodyPr/>
            <a:lstStyle/>
            <a:p>
              <a:endParaRPr lang="en-US"/>
            </a:p>
          </p:txBody>
        </p:sp>
        <p:sp>
          <p:nvSpPr>
            <p:cNvPr id="41222" name="Freeform 262"/>
            <p:cNvSpPr>
              <a:spLocks/>
            </p:cNvSpPr>
            <p:nvPr/>
          </p:nvSpPr>
          <p:spPr bwMode="auto">
            <a:xfrm>
              <a:off x="2045" y="1908"/>
              <a:ext cx="8" cy="9"/>
            </a:xfrm>
            <a:custGeom>
              <a:avLst/>
              <a:gdLst/>
              <a:ahLst/>
              <a:cxnLst>
                <a:cxn ang="0">
                  <a:pos x="0" y="14"/>
                </a:cxn>
                <a:cxn ang="0">
                  <a:pos x="12" y="17"/>
                </a:cxn>
                <a:cxn ang="0">
                  <a:pos x="15" y="3"/>
                </a:cxn>
                <a:cxn ang="0">
                  <a:pos x="3" y="0"/>
                </a:cxn>
                <a:cxn ang="0">
                  <a:pos x="0" y="14"/>
                </a:cxn>
              </a:cxnLst>
              <a:rect l="0" t="0" r="r" b="b"/>
              <a:pathLst>
                <a:path w="15" h="17">
                  <a:moveTo>
                    <a:pt x="0" y="14"/>
                  </a:moveTo>
                  <a:lnTo>
                    <a:pt x="12" y="17"/>
                  </a:lnTo>
                  <a:lnTo>
                    <a:pt x="15" y="3"/>
                  </a:lnTo>
                  <a:lnTo>
                    <a:pt x="3" y="0"/>
                  </a:lnTo>
                  <a:lnTo>
                    <a:pt x="0" y="14"/>
                  </a:lnTo>
                  <a:close/>
                </a:path>
              </a:pathLst>
            </a:custGeom>
            <a:solidFill>
              <a:srgbClr val="000000"/>
            </a:solidFill>
            <a:ln w="9525">
              <a:noFill/>
              <a:round/>
              <a:headEnd/>
              <a:tailEnd/>
            </a:ln>
          </p:spPr>
          <p:txBody>
            <a:bodyPr/>
            <a:lstStyle/>
            <a:p>
              <a:endParaRPr lang="en-US"/>
            </a:p>
          </p:txBody>
        </p:sp>
        <p:sp>
          <p:nvSpPr>
            <p:cNvPr id="41223" name="Freeform 263"/>
            <p:cNvSpPr>
              <a:spLocks/>
            </p:cNvSpPr>
            <p:nvPr/>
          </p:nvSpPr>
          <p:spPr bwMode="auto">
            <a:xfrm>
              <a:off x="2050" y="1895"/>
              <a:ext cx="8" cy="8"/>
            </a:xfrm>
            <a:custGeom>
              <a:avLst/>
              <a:gdLst/>
              <a:ahLst/>
              <a:cxnLst>
                <a:cxn ang="0">
                  <a:pos x="0" y="13"/>
                </a:cxn>
                <a:cxn ang="0">
                  <a:pos x="13" y="16"/>
                </a:cxn>
                <a:cxn ang="0">
                  <a:pos x="18" y="2"/>
                </a:cxn>
                <a:cxn ang="0">
                  <a:pos x="16" y="4"/>
                </a:cxn>
                <a:cxn ang="0">
                  <a:pos x="4" y="0"/>
                </a:cxn>
                <a:cxn ang="0">
                  <a:pos x="4" y="2"/>
                </a:cxn>
                <a:cxn ang="0">
                  <a:pos x="0" y="13"/>
                </a:cxn>
              </a:cxnLst>
              <a:rect l="0" t="0" r="r" b="b"/>
              <a:pathLst>
                <a:path w="18" h="16">
                  <a:moveTo>
                    <a:pt x="0" y="13"/>
                  </a:moveTo>
                  <a:lnTo>
                    <a:pt x="13" y="16"/>
                  </a:lnTo>
                  <a:lnTo>
                    <a:pt x="18" y="2"/>
                  </a:lnTo>
                  <a:lnTo>
                    <a:pt x="16" y="4"/>
                  </a:lnTo>
                  <a:lnTo>
                    <a:pt x="4" y="0"/>
                  </a:lnTo>
                  <a:lnTo>
                    <a:pt x="4" y="2"/>
                  </a:lnTo>
                  <a:lnTo>
                    <a:pt x="0" y="13"/>
                  </a:lnTo>
                  <a:close/>
                </a:path>
              </a:pathLst>
            </a:custGeom>
            <a:solidFill>
              <a:srgbClr val="000000"/>
            </a:solidFill>
            <a:ln w="9525">
              <a:noFill/>
              <a:round/>
              <a:headEnd/>
              <a:tailEnd/>
            </a:ln>
          </p:spPr>
          <p:txBody>
            <a:bodyPr/>
            <a:lstStyle/>
            <a:p>
              <a:endParaRPr lang="en-US"/>
            </a:p>
          </p:txBody>
        </p:sp>
        <p:sp>
          <p:nvSpPr>
            <p:cNvPr id="41224" name="Freeform 264"/>
            <p:cNvSpPr>
              <a:spLocks/>
            </p:cNvSpPr>
            <p:nvPr/>
          </p:nvSpPr>
          <p:spPr bwMode="auto">
            <a:xfrm>
              <a:off x="2053" y="1881"/>
              <a:ext cx="8" cy="8"/>
            </a:xfrm>
            <a:custGeom>
              <a:avLst/>
              <a:gdLst/>
              <a:ahLst/>
              <a:cxnLst>
                <a:cxn ang="0">
                  <a:pos x="0" y="14"/>
                </a:cxn>
                <a:cxn ang="0">
                  <a:pos x="13" y="18"/>
                </a:cxn>
                <a:cxn ang="0">
                  <a:pos x="16" y="4"/>
                </a:cxn>
                <a:cxn ang="0">
                  <a:pos x="4" y="0"/>
                </a:cxn>
                <a:cxn ang="0">
                  <a:pos x="0" y="14"/>
                </a:cxn>
              </a:cxnLst>
              <a:rect l="0" t="0" r="r" b="b"/>
              <a:pathLst>
                <a:path w="16" h="18">
                  <a:moveTo>
                    <a:pt x="0" y="14"/>
                  </a:moveTo>
                  <a:lnTo>
                    <a:pt x="13" y="18"/>
                  </a:lnTo>
                  <a:lnTo>
                    <a:pt x="16" y="4"/>
                  </a:lnTo>
                  <a:lnTo>
                    <a:pt x="4" y="0"/>
                  </a:lnTo>
                  <a:lnTo>
                    <a:pt x="0" y="14"/>
                  </a:lnTo>
                  <a:close/>
                </a:path>
              </a:pathLst>
            </a:custGeom>
            <a:solidFill>
              <a:srgbClr val="000000"/>
            </a:solidFill>
            <a:ln w="9525">
              <a:noFill/>
              <a:round/>
              <a:headEnd/>
              <a:tailEnd/>
            </a:ln>
          </p:spPr>
          <p:txBody>
            <a:bodyPr/>
            <a:lstStyle/>
            <a:p>
              <a:endParaRPr lang="en-US"/>
            </a:p>
          </p:txBody>
        </p:sp>
        <p:sp>
          <p:nvSpPr>
            <p:cNvPr id="41225" name="Freeform 265"/>
            <p:cNvSpPr>
              <a:spLocks/>
            </p:cNvSpPr>
            <p:nvPr/>
          </p:nvSpPr>
          <p:spPr bwMode="auto">
            <a:xfrm>
              <a:off x="2057" y="1868"/>
              <a:ext cx="8" cy="8"/>
            </a:xfrm>
            <a:custGeom>
              <a:avLst/>
              <a:gdLst/>
              <a:ahLst/>
              <a:cxnLst>
                <a:cxn ang="0">
                  <a:pos x="0" y="14"/>
                </a:cxn>
                <a:cxn ang="0">
                  <a:pos x="13" y="18"/>
                </a:cxn>
                <a:cxn ang="0">
                  <a:pos x="16" y="4"/>
                </a:cxn>
                <a:cxn ang="0">
                  <a:pos x="4" y="0"/>
                </a:cxn>
                <a:cxn ang="0">
                  <a:pos x="0" y="14"/>
                </a:cxn>
              </a:cxnLst>
              <a:rect l="0" t="0" r="r" b="b"/>
              <a:pathLst>
                <a:path w="16" h="18">
                  <a:moveTo>
                    <a:pt x="0" y="14"/>
                  </a:moveTo>
                  <a:lnTo>
                    <a:pt x="13" y="18"/>
                  </a:lnTo>
                  <a:lnTo>
                    <a:pt x="16" y="4"/>
                  </a:lnTo>
                  <a:lnTo>
                    <a:pt x="4" y="0"/>
                  </a:lnTo>
                  <a:lnTo>
                    <a:pt x="0" y="14"/>
                  </a:lnTo>
                  <a:close/>
                </a:path>
              </a:pathLst>
            </a:custGeom>
            <a:solidFill>
              <a:srgbClr val="000000"/>
            </a:solidFill>
            <a:ln w="9525">
              <a:noFill/>
              <a:round/>
              <a:headEnd/>
              <a:tailEnd/>
            </a:ln>
          </p:spPr>
          <p:txBody>
            <a:bodyPr/>
            <a:lstStyle/>
            <a:p>
              <a:endParaRPr lang="en-US"/>
            </a:p>
          </p:txBody>
        </p:sp>
        <p:sp>
          <p:nvSpPr>
            <p:cNvPr id="41226" name="Freeform 266"/>
            <p:cNvSpPr>
              <a:spLocks/>
            </p:cNvSpPr>
            <p:nvPr/>
          </p:nvSpPr>
          <p:spPr bwMode="auto">
            <a:xfrm>
              <a:off x="2061" y="1854"/>
              <a:ext cx="7" cy="8"/>
            </a:xfrm>
            <a:custGeom>
              <a:avLst/>
              <a:gdLst/>
              <a:ahLst/>
              <a:cxnLst>
                <a:cxn ang="0">
                  <a:pos x="0" y="14"/>
                </a:cxn>
                <a:cxn ang="0">
                  <a:pos x="12" y="18"/>
                </a:cxn>
                <a:cxn ang="0">
                  <a:pos x="14" y="7"/>
                </a:cxn>
                <a:cxn ang="0">
                  <a:pos x="14" y="4"/>
                </a:cxn>
                <a:cxn ang="0">
                  <a:pos x="2" y="0"/>
                </a:cxn>
                <a:cxn ang="0">
                  <a:pos x="0" y="7"/>
                </a:cxn>
                <a:cxn ang="0">
                  <a:pos x="0" y="14"/>
                </a:cxn>
              </a:cxnLst>
              <a:rect l="0" t="0" r="r" b="b"/>
              <a:pathLst>
                <a:path w="14" h="18">
                  <a:moveTo>
                    <a:pt x="0" y="14"/>
                  </a:moveTo>
                  <a:lnTo>
                    <a:pt x="12" y="18"/>
                  </a:lnTo>
                  <a:lnTo>
                    <a:pt x="14" y="7"/>
                  </a:lnTo>
                  <a:lnTo>
                    <a:pt x="14" y="4"/>
                  </a:lnTo>
                  <a:lnTo>
                    <a:pt x="2" y="0"/>
                  </a:lnTo>
                  <a:lnTo>
                    <a:pt x="0" y="7"/>
                  </a:lnTo>
                  <a:lnTo>
                    <a:pt x="0" y="14"/>
                  </a:lnTo>
                  <a:close/>
                </a:path>
              </a:pathLst>
            </a:custGeom>
            <a:solidFill>
              <a:srgbClr val="000000"/>
            </a:solidFill>
            <a:ln w="9525">
              <a:noFill/>
              <a:round/>
              <a:headEnd/>
              <a:tailEnd/>
            </a:ln>
          </p:spPr>
          <p:txBody>
            <a:bodyPr/>
            <a:lstStyle/>
            <a:p>
              <a:endParaRPr lang="en-US"/>
            </a:p>
          </p:txBody>
        </p:sp>
        <p:sp>
          <p:nvSpPr>
            <p:cNvPr id="41227" name="Freeform 267"/>
            <p:cNvSpPr>
              <a:spLocks/>
            </p:cNvSpPr>
            <p:nvPr/>
          </p:nvSpPr>
          <p:spPr bwMode="auto">
            <a:xfrm>
              <a:off x="2064" y="1841"/>
              <a:ext cx="7" cy="8"/>
            </a:xfrm>
            <a:custGeom>
              <a:avLst/>
              <a:gdLst/>
              <a:ahLst/>
              <a:cxnLst>
                <a:cxn ang="0">
                  <a:pos x="0" y="14"/>
                </a:cxn>
                <a:cxn ang="0">
                  <a:pos x="13" y="18"/>
                </a:cxn>
                <a:cxn ang="0">
                  <a:pos x="16" y="4"/>
                </a:cxn>
                <a:cxn ang="0">
                  <a:pos x="4" y="0"/>
                </a:cxn>
                <a:cxn ang="0">
                  <a:pos x="0" y="14"/>
                </a:cxn>
              </a:cxnLst>
              <a:rect l="0" t="0" r="r" b="b"/>
              <a:pathLst>
                <a:path w="16" h="18">
                  <a:moveTo>
                    <a:pt x="0" y="14"/>
                  </a:moveTo>
                  <a:lnTo>
                    <a:pt x="13" y="18"/>
                  </a:lnTo>
                  <a:lnTo>
                    <a:pt x="16" y="4"/>
                  </a:lnTo>
                  <a:lnTo>
                    <a:pt x="4" y="0"/>
                  </a:lnTo>
                  <a:lnTo>
                    <a:pt x="0" y="14"/>
                  </a:lnTo>
                  <a:close/>
                </a:path>
              </a:pathLst>
            </a:custGeom>
            <a:solidFill>
              <a:srgbClr val="000000"/>
            </a:solidFill>
            <a:ln w="9525">
              <a:noFill/>
              <a:round/>
              <a:headEnd/>
              <a:tailEnd/>
            </a:ln>
          </p:spPr>
          <p:txBody>
            <a:bodyPr/>
            <a:lstStyle/>
            <a:p>
              <a:endParaRPr lang="en-US"/>
            </a:p>
          </p:txBody>
        </p:sp>
        <p:sp>
          <p:nvSpPr>
            <p:cNvPr id="41228" name="Freeform 268"/>
            <p:cNvSpPr>
              <a:spLocks/>
            </p:cNvSpPr>
            <p:nvPr/>
          </p:nvSpPr>
          <p:spPr bwMode="auto">
            <a:xfrm>
              <a:off x="2067" y="1827"/>
              <a:ext cx="7" cy="8"/>
            </a:xfrm>
            <a:custGeom>
              <a:avLst/>
              <a:gdLst/>
              <a:ahLst/>
              <a:cxnLst>
                <a:cxn ang="0">
                  <a:pos x="0" y="14"/>
                </a:cxn>
                <a:cxn ang="0">
                  <a:pos x="12" y="18"/>
                </a:cxn>
                <a:cxn ang="0">
                  <a:pos x="14" y="4"/>
                </a:cxn>
                <a:cxn ang="0">
                  <a:pos x="2" y="0"/>
                </a:cxn>
                <a:cxn ang="0">
                  <a:pos x="0" y="14"/>
                </a:cxn>
              </a:cxnLst>
              <a:rect l="0" t="0" r="r" b="b"/>
              <a:pathLst>
                <a:path w="14" h="18">
                  <a:moveTo>
                    <a:pt x="0" y="14"/>
                  </a:moveTo>
                  <a:lnTo>
                    <a:pt x="12" y="18"/>
                  </a:lnTo>
                  <a:lnTo>
                    <a:pt x="14" y="4"/>
                  </a:lnTo>
                  <a:lnTo>
                    <a:pt x="2" y="0"/>
                  </a:lnTo>
                  <a:lnTo>
                    <a:pt x="0" y="14"/>
                  </a:lnTo>
                  <a:close/>
                </a:path>
              </a:pathLst>
            </a:custGeom>
            <a:solidFill>
              <a:srgbClr val="000000"/>
            </a:solidFill>
            <a:ln w="9525">
              <a:noFill/>
              <a:round/>
              <a:headEnd/>
              <a:tailEnd/>
            </a:ln>
          </p:spPr>
          <p:txBody>
            <a:bodyPr/>
            <a:lstStyle/>
            <a:p>
              <a:endParaRPr lang="en-US"/>
            </a:p>
          </p:txBody>
        </p:sp>
        <p:sp>
          <p:nvSpPr>
            <p:cNvPr id="41229" name="Freeform 269"/>
            <p:cNvSpPr>
              <a:spLocks/>
            </p:cNvSpPr>
            <p:nvPr/>
          </p:nvSpPr>
          <p:spPr bwMode="auto">
            <a:xfrm>
              <a:off x="2070" y="1814"/>
              <a:ext cx="8" cy="7"/>
            </a:xfrm>
            <a:custGeom>
              <a:avLst/>
              <a:gdLst/>
              <a:ahLst/>
              <a:cxnLst>
                <a:cxn ang="0">
                  <a:pos x="0" y="12"/>
                </a:cxn>
                <a:cxn ang="0">
                  <a:pos x="12" y="16"/>
                </a:cxn>
                <a:cxn ang="0">
                  <a:pos x="13" y="9"/>
                </a:cxn>
                <a:cxn ang="0">
                  <a:pos x="15" y="2"/>
                </a:cxn>
                <a:cxn ang="0">
                  <a:pos x="1" y="0"/>
                </a:cxn>
                <a:cxn ang="0">
                  <a:pos x="0" y="9"/>
                </a:cxn>
                <a:cxn ang="0">
                  <a:pos x="0" y="12"/>
                </a:cxn>
              </a:cxnLst>
              <a:rect l="0" t="0" r="r" b="b"/>
              <a:pathLst>
                <a:path w="15" h="16">
                  <a:moveTo>
                    <a:pt x="0" y="12"/>
                  </a:moveTo>
                  <a:lnTo>
                    <a:pt x="12" y="16"/>
                  </a:lnTo>
                  <a:lnTo>
                    <a:pt x="13" y="9"/>
                  </a:lnTo>
                  <a:lnTo>
                    <a:pt x="15" y="2"/>
                  </a:lnTo>
                  <a:lnTo>
                    <a:pt x="1" y="0"/>
                  </a:lnTo>
                  <a:lnTo>
                    <a:pt x="0" y="9"/>
                  </a:lnTo>
                  <a:lnTo>
                    <a:pt x="0" y="12"/>
                  </a:lnTo>
                  <a:close/>
                </a:path>
              </a:pathLst>
            </a:custGeom>
            <a:solidFill>
              <a:srgbClr val="000000"/>
            </a:solidFill>
            <a:ln w="9525">
              <a:noFill/>
              <a:round/>
              <a:headEnd/>
              <a:tailEnd/>
            </a:ln>
          </p:spPr>
          <p:txBody>
            <a:bodyPr/>
            <a:lstStyle/>
            <a:p>
              <a:endParaRPr lang="en-US"/>
            </a:p>
          </p:txBody>
        </p:sp>
        <p:sp>
          <p:nvSpPr>
            <p:cNvPr id="41230" name="Freeform 270"/>
            <p:cNvSpPr>
              <a:spLocks/>
            </p:cNvSpPr>
            <p:nvPr/>
          </p:nvSpPr>
          <p:spPr bwMode="auto">
            <a:xfrm>
              <a:off x="2072" y="1800"/>
              <a:ext cx="8" cy="7"/>
            </a:xfrm>
            <a:custGeom>
              <a:avLst/>
              <a:gdLst/>
              <a:ahLst/>
              <a:cxnLst>
                <a:cxn ang="0">
                  <a:pos x="0" y="14"/>
                </a:cxn>
                <a:cxn ang="0">
                  <a:pos x="14" y="16"/>
                </a:cxn>
                <a:cxn ang="0">
                  <a:pos x="15" y="2"/>
                </a:cxn>
                <a:cxn ang="0">
                  <a:pos x="1" y="0"/>
                </a:cxn>
                <a:cxn ang="0">
                  <a:pos x="0" y="14"/>
                </a:cxn>
              </a:cxnLst>
              <a:rect l="0" t="0" r="r" b="b"/>
              <a:pathLst>
                <a:path w="15" h="16">
                  <a:moveTo>
                    <a:pt x="0" y="14"/>
                  </a:moveTo>
                  <a:lnTo>
                    <a:pt x="14" y="16"/>
                  </a:lnTo>
                  <a:lnTo>
                    <a:pt x="15" y="2"/>
                  </a:lnTo>
                  <a:lnTo>
                    <a:pt x="1" y="0"/>
                  </a:lnTo>
                  <a:lnTo>
                    <a:pt x="0" y="14"/>
                  </a:lnTo>
                  <a:close/>
                </a:path>
              </a:pathLst>
            </a:custGeom>
            <a:solidFill>
              <a:srgbClr val="000000"/>
            </a:solidFill>
            <a:ln w="9525">
              <a:noFill/>
              <a:round/>
              <a:headEnd/>
              <a:tailEnd/>
            </a:ln>
          </p:spPr>
          <p:txBody>
            <a:bodyPr/>
            <a:lstStyle/>
            <a:p>
              <a:endParaRPr lang="en-US"/>
            </a:p>
          </p:txBody>
        </p:sp>
        <p:sp>
          <p:nvSpPr>
            <p:cNvPr id="41231" name="Freeform 271"/>
            <p:cNvSpPr>
              <a:spLocks/>
            </p:cNvSpPr>
            <p:nvPr/>
          </p:nvSpPr>
          <p:spPr bwMode="auto">
            <a:xfrm>
              <a:off x="2075" y="1787"/>
              <a:ext cx="8" cy="6"/>
            </a:xfrm>
            <a:custGeom>
              <a:avLst/>
              <a:gdLst/>
              <a:ahLst/>
              <a:cxnLst>
                <a:cxn ang="0">
                  <a:pos x="0" y="12"/>
                </a:cxn>
                <a:cxn ang="0">
                  <a:pos x="14" y="14"/>
                </a:cxn>
                <a:cxn ang="0">
                  <a:pos x="16" y="2"/>
                </a:cxn>
                <a:cxn ang="0">
                  <a:pos x="2" y="0"/>
                </a:cxn>
                <a:cxn ang="0">
                  <a:pos x="0" y="12"/>
                </a:cxn>
              </a:cxnLst>
              <a:rect l="0" t="0" r="r" b="b"/>
              <a:pathLst>
                <a:path w="16" h="14">
                  <a:moveTo>
                    <a:pt x="0" y="12"/>
                  </a:moveTo>
                  <a:lnTo>
                    <a:pt x="14" y="14"/>
                  </a:lnTo>
                  <a:lnTo>
                    <a:pt x="16" y="2"/>
                  </a:lnTo>
                  <a:lnTo>
                    <a:pt x="2" y="0"/>
                  </a:lnTo>
                  <a:lnTo>
                    <a:pt x="0" y="12"/>
                  </a:lnTo>
                  <a:close/>
                </a:path>
              </a:pathLst>
            </a:custGeom>
            <a:solidFill>
              <a:srgbClr val="000000"/>
            </a:solidFill>
            <a:ln w="9525">
              <a:noFill/>
              <a:round/>
              <a:headEnd/>
              <a:tailEnd/>
            </a:ln>
          </p:spPr>
          <p:txBody>
            <a:bodyPr/>
            <a:lstStyle/>
            <a:p>
              <a:endParaRPr lang="en-US"/>
            </a:p>
          </p:txBody>
        </p:sp>
        <p:sp>
          <p:nvSpPr>
            <p:cNvPr id="41232" name="Freeform 272"/>
            <p:cNvSpPr>
              <a:spLocks/>
            </p:cNvSpPr>
            <p:nvPr/>
          </p:nvSpPr>
          <p:spPr bwMode="auto">
            <a:xfrm>
              <a:off x="2078" y="1773"/>
              <a:ext cx="7" cy="7"/>
            </a:xfrm>
            <a:custGeom>
              <a:avLst/>
              <a:gdLst/>
              <a:ahLst/>
              <a:cxnLst>
                <a:cxn ang="0">
                  <a:pos x="0" y="14"/>
                </a:cxn>
                <a:cxn ang="0">
                  <a:pos x="14" y="16"/>
                </a:cxn>
                <a:cxn ang="0">
                  <a:pos x="14" y="12"/>
                </a:cxn>
                <a:cxn ang="0">
                  <a:pos x="16" y="2"/>
                </a:cxn>
                <a:cxn ang="0">
                  <a:pos x="2" y="0"/>
                </a:cxn>
                <a:cxn ang="0">
                  <a:pos x="0" y="12"/>
                </a:cxn>
                <a:cxn ang="0">
                  <a:pos x="0" y="14"/>
                </a:cxn>
              </a:cxnLst>
              <a:rect l="0" t="0" r="r" b="b"/>
              <a:pathLst>
                <a:path w="16" h="16">
                  <a:moveTo>
                    <a:pt x="0" y="14"/>
                  </a:moveTo>
                  <a:lnTo>
                    <a:pt x="14" y="16"/>
                  </a:lnTo>
                  <a:lnTo>
                    <a:pt x="14" y="12"/>
                  </a:lnTo>
                  <a:lnTo>
                    <a:pt x="16" y="2"/>
                  </a:lnTo>
                  <a:lnTo>
                    <a:pt x="2" y="0"/>
                  </a:lnTo>
                  <a:lnTo>
                    <a:pt x="0" y="12"/>
                  </a:lnTo>
                  <a:lnTo>
                    <a:pt x="0" y="14"/>
                  </a:lnTo>
                  <a:close/>
                </a:path>
              </a:pathLst>
            </a:custGeom>
            <a:solidFill>
              <a:srgbClr val="000000"/>
            </a:solidFill>
            <a:ln w="9525">
              <a:noFill/>
              <a:round/>
              <a:headEnd/>
              <a:tailEnd/>
            </a:ln>
          </p:spPr>
          <p:txBody>
            <a:bodyPr/>
            <a:lstStyle/>
            <a:p>
              <a:endParaRPr lang="en-US"/>
            </a:p>
          </p:txBody>
        </p:sp>
        <p:sp>
          <p:nvSpPr>
            <p:cNvPr id="41233" name="Freeform 273"/>
            <p:cNvSpPr>
              <a:spLocks/>
            </p:cNvSpPr>
            <p:nvPr/>
          </p:nvSpPr>
          <p:spPr bwMode="auto">
            <a:xfrm>
              <a:off x="2079" y="1759"/>
              <a:ext cx="8" cy="7"/>
            </a:xfrm>
            <a:custGeom>
              <a:avLst/>
              <a:gdLst/>
              <a:ahLst/>
              <a:cxnLst>
                <a:cxn ang="0">
                  <a:pos x="0" y="14"/>
                </a:cxn>
                <a:cxn ang="0">
                  <a:pos x="14" y="16"/>
                </a:cxn>
                <a:cxn ang="0">
                  <a:pos x="15" y="2"/>
                </a:cxn>
                <a:cxn ang="0">
                  <a:pos x="1" y="0"/>
                </a:cxn>
                <a:cxn ang="0">
                  <a:pos x="0" y="14"/>
                </a:cxn>
              </a:cxnLst>
              <a:rect l="0" t="0" r="r" b="b"/>
              <a:pathLst>
                <a:path w="15" h="16">
                  <a:moveTo>
                    <a:pt x="0" y="14"/>
                  </a:moveTo>
                  <a:lnTo>
                    <a:pt x="14" y="16"/>
                  </a:lnTo>
                  <a:lnTo>
                    <a:pt x="15" y="2"/>
                  </a:lnTo>
                  <a:lnTo>
                    <a:pt x="1" y="0"/>
                  </a:lnTo>
                  <a:lnTo>
                    <a:pt x="0" y="14"/>
                  </a:lnTo>
                  <a:close/>
                </a:path>
              </a:pathLst>
            </a:custGeom>
            <a:solidFill>
              <a:srgbClr val="000000"/>
            </a:solidFill>
            <a:ln w="9525">
              <a:noFill/>
              <a:round/>
              <a:headEnd/>
              <a:tailEnd/>
            </a:ln>
          </p:spPr>
          <p:txBody>
            <a:bodyPr/>
            <a:lstStyle/>
            <a:p>
              <a:endParaRPr lang="en-US"/>
            </a:p>
          </p:txBody>
        </p:sp>
        <p:sp>
          <p:nvSpPr>
            <p:cNvPr id="41234" name="Freeform 274"/>
            <p:cNvSpPr>
              <a:spLocks/>
            </p:cNvSpPr>
            <p:nvPr/>
          </p:nvSpPr>
          <p:spPr bwMode="auto">
            <a:xfrm>
              <a:off x="2081" y="1745"/>
              <a:ext cx="8" cy="7"/>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1235" name="Freeform 275"/>
            <p:cNvSpPr>
              <a:spLocks/>
            </p:cNvSpPr>
            <p:nvPr/>
          </p:nvSpPr>
          <p:spPr bwMode="auto">
            <a:xfrm>
              <a:off x="2083" y="1731"/>
              <a:ext cx="8" cy="8"/>
            </a:xfrm>
            <a:custGeom>
              <a:avLst/>
              <a:gdLst/>
              <a:ahLst/>
              <a:cxnLst>
                <a:cxn ang="0">
                  <a:pos x="0" y="14"/>
                </a:cxn>
                <a:cxn ang="0">
                  <a:pos x="14" y="16"/>
                </a:cxn>
                <a:cxn ang="0">
                  <a:pos x="14" y="14"/>
                </a:cxn>
                <a:cxn ang="0">
                  <a:pos x="15" y="2"/>
                </a:cxn>
                <a:cxn ang="0">
                  <a:pos x="1" y="0"/>
                </a:cxn>
                <a:cxn ang="0">
                  <a:pos x="0" y="14"/>
                </a:cxn>
              </a:cxnLst>
              <a:rect l="0" t="0" r="r" b="b"/>
              <a:pathLst>
                <a:path w="15" h="16">
                  <a:moveTo>
                    <a:pt x="0" y="14"/>
                  </a:moveTo>
                  <a:lnTo>
                    <a:pt x="14" y="16"/>
                  </a:lnTo>
                  <a:lnTo>
                    <a:pt x="14" y="14"/>
                  </a:lnTo>
                  <a:lnTo>
                    <a:pt x="15" y="2"/>
                  </a:lnTo>
                  <a:lnTo>
                    <a:pt x="1" y="0"/>
                  </a:lnTo>
                  <a:lnTo>
                    <a:pt x="0" y="14"/>
                  </a:lnTo>
                  <a:close/>
                </a:path>
              </a:pathLst>
            </a:custGeom>
            <a:solidFill>
              <a:srgbClr val="000000"/>
            </a:solidFill>
            <a:ln w="9525">
              <a:noFill/>
              <a:round/>
              <a:headEnd/>
              <a:tailEnd/>
            </a:ln>
          </p:spPr>
          <p:txBody>
            <a:bodyPr/>
            <a:lstStyle/>
            <a:p>
              <a:endParaRPr lang="en-US"/>
            </a:p>
          </p:txBody>
        </p:sp>
        <p:sp>
          <p:nvSpPr>
            <p:cNvPr id="41236" name="Freeform 276"/>
            <p:cNvSpPr>
              <a:spLocks/>
            </p:cNvSpPr>
            <p:nvPr/>
          </p:nvSpPr>
          <p:spPr bwMode="auto">
            <a:xfrm>
              <a:off x="2085" y="1717"/>
              <a:ext cx="7" cy="8"/>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1237" name="Freeform 277"/>
            <p:cNvSpPr>
              <a:spLocks/>
            </p:cNvSpPr>
            <p:nvPr/>
          </p:nvSpPr>
          <p:spPr bwMode="auto">
            <a:xfrm>
              <a:off x="2085" y="1703"/>
              <a:ext cx="8" cy="8"/>
            </a:xfrm>
            <a:custGeom>
              <a:avLst/>
              <a:gdLst/>
              <a:ahLst/>
              <a:cxnLst>
                <a:cxn ang="0">
                  <a:pos x="0" y="13"/>
                </a:cxn>
                <a:cxn ang="0">
                  <a:pos x="14" y="15"/>
                </a:cxn>
                <a:cxn ang="0">
                  <a:pos x="16" y="1"/>
                </a:cxn>
                <a:cxn ang="0">
                  <a:pos x="2" y="0"/>
                </a:cxn>
                <a:cxn ang="0">
                  <a:pos x="0" y="13"/>
                </a:cxn>
              </a:cxnLst>
              <a:rect l="0" t="0" r="r" b="b"/>
              <a:pathLst>
                <a:path w="16" h="15">
                  <a:moveTo>
                    <a:pt x="0" y="13"/>
                  </a:moveTo>
                  <a:lnTo>
                    <a:pt x="14" y="15"/>
                  </a:lnTo>
                  <a:lnTo>
                    <a:pt x="16" y="1"/>
                  </a:lnTo>
                  <a:lnTo>
                    <a:pt x="2" y="0"/>
                  </a:lnTo>
                  <a:lnTo>
                    <a:pt x="0" y="13"/>
                  </a:lnTo>
                  <a:close/>
                </a:path>
              </a:pathLst>
            </a:custGeom>
            <a:solidFill>
              <a:srgbClr val="000000"/>
            </a:solidFill>
            <a:ln w="9525">
              <a:noFill/>
              <a:round/>
              <a:headEnd/>
              <a:tailEnd/>
            </a:ln>
          </p:spPr>
          <p:txBody>
            <a:bodyPr/>
            <a:lstStyle/>
            <a:p>
              <a:endParaRPr lang="en-US"/>
            </a:p>
          </p:txBody>
        </p:sp>
        <p:sp>
          <p:nvSpPr>
            <p:cNvPr id="41238" name="Freeform 278"/>
            <p:cNvSpPr>
              <a:spLocks/>
            </p:cNvSpPr>
            <p:nvPr/>
          </p:nvSpPr>
          <p:spPr bwMode="auto">
            <a:xfrm>
              <a:off x="2087" y="1690"/>
              <a:ext cx="8" cy="7"/>
            </a:xfrm>
            <a:custGeom>
              <a:avLst/>
              <a:gdLst/>
              <a:ahLst/>
              <a:cxnLst>
                <a:cxn ang="0">
                  <a:pos x="0" y="13"/>
                </a:cxn>
                <a:cxn ang="0">
                  <a:pos x="14" y="14"/>
                </a:cxn>
                <a:cxn ang="0">
                  <a:pos x="14" y="14"/>
                </a:cxn>
                <a:cxn ang="0">
                  <a:pos x="16" y="0"/>
                </a:cxn>
                <a:cxn ang="0">
                  <a:pos x="2" y="0"/>
                </a:cxn>
                <a:cxn ang="0">
                  <a:pos x="0" y="14"/>
                </a:cxn>
                <a:cxn ang="0">
                  <a:pos x="0" y="13"/>
                </a:cxn>
              </a:cxnLst>
              <a:rect l="0" t="0" r="r" b="b"/>
              <a:pathLst>
                <a:path w="16" h="14">
                  <a:moveTo>
                    <a:pt x="0" y="13"/>
                  </a:moveTo>
                  <a:lnTo>
                    <a:pt x="14" y="14"/>
                  </a:lnTo>
                  <a:lnTo>
                    <a:pt x="14" y="14"/>
                  </a:lnTo>
                  <a:lnTo>
                    <a:pt x="16" y="0"/>
                  </a:lnTo>
                  <a:lnTo>
                    <a:pt x="2" y="0"/>
                  </a:lnTo>
                  <a:lnTo>
                    <a:pt x="0" y="14"/>
                  </a:lnTo>
                  <a:lnTo>
                    <a:pt x="0" y="13"/>
                  </a:lnTo>
                  <a:close/>
                </a:path>
              </a:pathLst>
            </a:custGeom>
            <a:solidFill>
              <a:srgbClr val="000000"/>
            </a:solidFill>
            <a:ln w="9525">
              <a:noFill/>
              <a:round/>
              <a:headEnd/>
              <a:tailEnd/>
            </a:ln>
          </p:spPr>
          <p:txBody>
            <a:bodyPr/>
            <a:lstStyle/>
            <a:p>
              <a:endParaRPr lang="en-US"/>
            </a:p>
          </p:txBody>
        </p:sp>
        <p:sp>
          <p:nvSpPr>
            <p:cNvPr id="41239" name="Freeform 279"/>
            <p:cNvSpPr>
              <a:spLocks/>
            </p:cNvSpPr>
            <p:nvPr/>
          </p:nvSpPr>
          <p:spPr bwMode="auto">
            <a:xfrm>
              <a:off x="2088" y="1676"/>
              <a:ext cx="8" cy="7"/>
            </a:xfrm>
            <a:custGeom>
              <a:avLst/>
              <a:gdLst/>
              <a:ahLst/>
              <a:cxnLst>
                <a:cxn ang="0">
                  <a:pos x="0" y="14"/>
                </a:cxn>
                <a:cxn ang="0">
                  <a:pos x="14" y="14"/>
                </a:cxn>
                <a:cxn ang="0">
                  <a:pos x="16" y="0"/>
                </a:cxn>
                <a:cxn ang="0">
                  <a:pos x="2" y="0"/>
                </a:cxn>
                <a:cxn ang="0">
                  <a:pos x="0" y="14"/>
                </a:cxn>
              </a:cxnLst>
              <a:rect l="0" t="0" r="r" b="b"/>
              <a:pathLst>
                <a:path w="16" h="14">
                  <a:moveTo>
                    <a:pt x="0" y="14"/>
                  </a:moveTo>
                  <a:lnTo>
                    <a:pt x="14" y="14"/>
                  </a:lnTo>
                  <a:lnTo>
                    <a:pt x="16" y="0"/>
                  </a:lnTo>
                  <a:lnTo>
                    <a:pt x="2" y="0"/>
                  </a:lnTo>
                  <a:lnTo>
                    <a:pt x="0" y="14"/>
                  </a:lnTo>
                  <a:close/>
                </a:path>
              </a:pathLst>
            </a:custGeom>
            <a:solidFill>
              <a:srgbClr val="000000"/>
            </a:solidFill>
            <a:ln w="9525">
              <a:noFill/>
              <a:round/>
              <a:headEnd/>
              <a:tailEnd/>
            </a:ln>
          </p:spPr>
          <p:txBody>
            <a:bodyPr/>
            <a:lstStyle/>
            <a:p>
              <a:endParaRPr lang="en-US"/>
            </a:p>
          </p:txBody>
        </p:sp>
        <p:sp>
          <p:nvSpPr>
            <p:cNvPr id="41240" name="Freeform 280"/>
            <p:cNvSpPr>
              <a:spLocks/>
            </p:cNvSpPr>
            <p:nvPr/>
          </p:nvSpPr>
          <p:spPr bwMode="auto">
            <a:xfrm>
              <a:off x="2089" y="1662"/>
              <a:ext cx="8" cy="7"/>
            </a:xfrm>
            <a:custGeom>
              <a:avLst/>
              <a:gdLst/>
              <a:ahLst/>
              <a:cxnLst>
                <a:cxn ang="0">
                  <a:pos x="0" y="14"/>
                </a:cxn>
                <a:cxn ang="0">
                  <a:pos x="14" y="14"/>
                </a:cxn>
                <a:cxn ang="0">
                  <a:pos x="16" y="0"/>
                </a:cxn>
                <a:cxn ang="0">
                  <a:pos x="2" y="0"/>
                </a:cxn>
                <a:cxn ang="0">
                  <a:pos x="0" y="14"/>
                </a:cxn>
              </a:cxnLst>
              <a:rect l="0" t="0" r="r" b="b"/>
              <a:pathLst>
                <a:path w="16" h="14">
                  <a:moveTo>
                    <a:pt x="0" y="14"/>
                  </a:moveTo>
                  <a:lnTo>
                    <a:pt x="14" y="14"/>
                  </a:lnTo>
                  <a:lnTo>
                    <a:pt x="16" y="0"/>
                  </a:lnTo>
                  <a:lnTo>
                    <a:pt x="2" y="0"/>
                  </a:lnTo>
                  <a:lnTo>
                    <a:pt x="0" y="14"/>
                  </a:lnTo>
                  <a:close/>
                </a:path>
              </a:pathLst>
            </a:custGeom>
            <a:solidFill>
              <a:srgbClr val="000000"/>
            </a:solidFill>
            <a:ln w="9525">
              <a:noFill/>
              <a:round/>
              <a:headEnd/>
              <a:tailEnd/>
            </a:ln>
          </p:spPr>
          <p:txBody>
            <a:bodyPr/>
            <a:lstStyle/>
            <a:p>
              <a:endParaRPr lang="en-US"/>
            </a:p>
          </p:txBody>
        </p:sp>
        <p:sp>
          <p:nvSpPr>
            <p:cNvPr id="41241" name="Freeform 281"/>
            <p:cNvSpPr>
              <a:spLocks/>
            </p:cNvSpPr>
            <p:nvPr/>
          </p:nvSpPr>
          <p:spPr bwMode="auto">
            <a:xfrm>
              <a:off x="2090" y="1648"/>
              <a:ext cx="7" cy="7"/>
            </a:xfrm>
            <a:custGeom>
              <a:avLst/>
              <a:gdLst/>
              <a:ahLst/>
              <a:cxnLst>
                <a:cxn ang="0">
                  <a:pos x="0" y="14"/>
                </a:cxn>
                <a:cxn ang="0">
                  <a:pos x="14" y="14"/>
                </a:cxn>
                <a:cxn ang="0">
                  <a:pos x="14" y="14"/>
                </a:cxn>
                <a:cxn ang="0">
                  <a:pos x="14" y="0"/>
                </a:cxn>
                <a:cxn ang="0">
                  <a:pos x="0" y="0"/>
                </a:cxn>
                <a:cxn ang="0">
                  <a:pos x="0" y="14"/>
                </a:cxn>
              </a:cxnLst>
              <a:rect l="0" t="0" r="r" b="b"/>
              <a:pathLst>
                <a:path w="14" h="14">
                  <a:moveTo>
                    <a:pt x="0" y="14"/>
                  </a:moveTo>
                  <a:lnTo>
                    <a:pt x="14" y="14"/>
                  </a:lnTo>
                  <a:lnTo>
                    <a:pt x="14" y="14"/>
                  </a:lnTo>
                  <a:lnTo>
                    <a:pt x="14" y="0"/>
                  </a:lnTo>
                  <a:lnTo>
                    <a:pt x="0" y="0"/>
                  </a:lnTo>
                  <a:lnTo>
                    <a:pt x="0" y="14"/>
                  </a:lnTo>
                  <a:close/>
                </a:path>
              </a:pathLst>
            </a:custGeom>
            <a:solidFill>
              <a:srgbClr val="000000"/>
            </a:solidFill>
            <a:ln w="9525">
              <a:noFill/>
              <a:round/>
              <a:headEnd/>
              <a:tailEnd/>
            </a:ln>
          </p:spPr>
          <p:txBody>
            <a:bodyPr/>
            <a:lstStyle/>
            <a:p>
              <a:endParaRPr lang="en-US"/>
            </a:p>
          </p:txBody>
        </p:sp>
        <p:sp>
          <p:nvSpPr>
            <p:cNvPr id="41242" name="Rectangle 282"/>
            <p:cNvSpPr>
              <a:spLocks noChangeArrowheads="1"/>
            </p:cNvSpPr>
            <p:nvPr/>
          </p:nvSpPr>
          <p:spPr bwMode="auto">
            <a:xfrm>
              <a:off x="2090" y="1634"/>
              <a:ext cx="7" cy="7"/>
            </a:xfrm>
            <a:prstGeom prst="rect">
              <a:avLst/>
            </a:prstGeom>
            <a:solidFill>
              <a:srgbClr val="000000"/>
            </a:solidFill>
            <a:ln w="9525">
              <a:noFill/>
              <a:miter lim="800000"/>
              <a:headEnd/>
              <a:tailEnd/>
            </a:ln>
          </p:spPr>
          <p:txBody>
            <a:bodyPr/>
            <a:lstStyle/>
            <a:p>
              <a:endParaRPr lang="en-US"/>
            </a:p>
          </p:txBody>
        </p:sp>
        <p:sp>
          <p:nvSpPr>
            <p:cNvPr id="41243" name="Rectangle 283"/>
            <p:cNvSpPr>
              <a:spLocks noChangeArrowheads="1"/>
            </p:cNvSpPr>
            <p:nvPr/>
          </p:nvSpPr>
          <p:spPr bwMode="auto">
            <a:xfrm>
              <a:off x="2091" y="1620"/>
              <a:ext cx="7" cy="7"/>
            </a:xfrm>
            <a:prstGeom prst="rect">
              <a:avLst/>
            </a:prstGeom>
            <a:solidFill>
              <a:srgbClr val="000000"/>
            </a:solidFill>
            <a:ln w="9525">
              <a:noFill/>
              <a:miter lim="800000"/>
              <a:headEnd/>
              <a:tailEnd/>
            </a:ln>
          </p:spPr>
          <p:txBody>
            <a:bodyPr/>
            <a:lstStyle/>
            <a:p>
              <a:endParaRPr lang="en-US"/>
            </a:p>
          </p:txBody>
        </p:sp>
        <p:sp>
          <p:nvSpPr>
            <p:cNvPr id="41244" name="Freeform 284"/>
            <p:cNvSpPr>
              <a:spLocks/>
            </p:cNvSpPr>
            <p:nvPr/>
          </p:nvSpPr>
          <p:spPr bwMode="auto">
            <a:xfrm>
              <a:off x="2091" y="1606"/>
              <a:ext cx="7" cy="7"/>
            </a:xfrm>
            <a:custGeom>
              <a:avLst/>
              <a:gdLst/>
              <a:ahLst/>
              <a:cxnLst>
                <a:cxn ang="0">
                  <a:pos x="0" y="14"/>
                </a:cxn>
                <a:cxn ang="0">
                  <a:pos x="14" y="14"/>
                </a:cxn>
                <a:cxn ang="0">
                  <a:pos x="14" y="12"/>
                </a:cxn>
                <a:cxn ang="0">
                  <a:pos x="14" y="0"/>
                </a:cxn>
                <a:cxn ang="0">
                  <a:pos x="0" y="0"/>
                </a:cxn>
                <a:cxn ang="0">
                  <a:pos x="0" y="12"/>
                </a:cxn>
                <a:cxn ang="0">
                  <a:pos x="0" y="14"/>
                </a:cxn>
              </a:cxnLst>
              <a:rect l="0" t="0" r="r" b="b"/>
              <a:pathLst>
                <a:path w="14" h="14">
                  <a:moveTo>
                    <a:pt x="0" y="14"/>
                  </a:moveTo>
                  <a:lnTo>
                    <a:pt x="14" y="14"/>
                  </a:lnTo>
                  <a:lnTo>
                    <a:pt x="14" y="12"/>
                  </a:lnTo>
                  <a:lnTo>
                    <a:pt x="14" y="0"/>
                  </a:lnTo>
                  <a:lnTo>
                    <a:pt x="0" y="0"/>
                  </a:lnTo>
                  <a:lnTo>
                    <a:pt x="0" y="12"/>
                  </a:lnTo>
                  <a:lnTo>
                    <a:pt x="0" y="14"/>
                  </a:lnTo>
                  <a:close/>
                </a:path>
              </a:pathLst>
            </a:custGeom>
            <a:solidFill>
              <a:srgbClr val="000000"/>
            </a:solidFill>
            <a:ln w="9525">
              <a:noFill/>
              <a:round/>
              <a:headEnd/>
              <a:tailEnd/>
            </a:ln>
          </p:spPr>
          <p:txBody>
            <a:bodyPr/>
            <a:lstStyle/>
            <a:p>
              <a:endParaRPr lang="en-US"/>
            </a:p>
          </p:txBody>
        </p:sp>
        <p:sp>
          <p:nvSpPr>
            <p:cNvPr id="41245" name="Rectangle 285"/>
            <p:cNvSpPr>
              <a:spLocks noChangeArrowheads="1"/>
            </p:cNvSpPr>
            <p:nvPr/>
          </p:nvSpPr>
          <p:spPr bwMode="auto">
            <a:xfrm>
              <a:off x="2091" y="1592"/>
              <a:ext cx="7" cy="7"/>
            </a:xfrm>
            <a:prstGeom prst="rect">
              <a:avLst/>
            </a:prstGeom>
            <a:solidFill>
              <a:srgbClr val="000000"/>
            </a:solidFill>
            <a:ln w="9525">
              <a:noFill/>
              <a:miter lim="800000"/>
              <a:headEnd/>
              <a:tailEnd/>
            </a:ln>
          </p:spPr>
          <p:txBody>
            <a:bodyPr/>
            <a:lstStyle/>
            <a:p>
              <a:endParaRPr lang="en-US"/>
            </a:p>
          </p:txBody>
        </p:sp>
        <p:sp>
          <p:nvSpPr>
            <p:cNvPr id="41246" name="Rectangle 286"/>
            <p:cNvSpPr>
              <a:spLocks noChangeArrowheads="1"/>
            </p:cNvSpPr>
            <p:nvPr/>
          </p:nvSpPr>
          <p:spPr bwMode="auto">
            <a:xfrm>
              <a:off x="2090" y="1578"/>
              <a:ext cx="7" cy="7"/>
            </a:xfrm>
            <a:prstGeom prst="rect">
              <a:avLst/>
            </a:prstGeom>
            <a:solidFill>
              <a:srgbClr val="000000"/>
            </a:solidFill>
            <a:ln w="9525">
              <a:noFill/>
              <a:miter lim="800000"/>
              <a:headEnd/>
              <a:tailEnd/>
            </a:ln>
          </p:spPr>
          <p:txBody>
            <a:bodyPr/>
            <a:lstStyle/>
            <a:p>
              <a:endParaRPr lang="en-US"/>
            </a:p>
          </p:txBody>
        </p:sp>
        <p:sp>
          <p:nvSpPr>
            <p:cNvPr id="41247" name="Freeform 287"/>
            <p:cNvSpPr>
              <a:spLocks/>
            </p:cNvSpPr>
            <p:nvPr/>
          </p:nvSpPr>
          <p:spPr bwMode="auto">
            <a:xfrm>
              <a:off x="2090" y="1564"/>
              <a:ext cx="7" cy="7"/>
            </a:xfrm>
            <a:custGeom>
              <a:avLst/>
              <a:gdLst/>
              <a:ahLst/>
              <a:cxnLst>
                <a:cxn ang="0">
                  <a:pos x="0" y="14"/>
                </a:cxn>
                <a:cxn ang="0">
                  <a:pos x="14" y="14"/>
                </a:cxn>
                <a:cxn ang="0">
                  <a:pos x="14" y="11"/>
                </a:cxn>
                <a:cxn ang="0">
                  <a:pos x="14" y="0"/>
                </a:cxn>
                <a:cxn ang="0">
                  <a:pos x="0" y="0"/>
                </a:cxn>
                <a:cxn ang="0">
                  <a:pos x="0" y="11"/>
                </a:cxn>
                <a:cxn ang="0">
                  <a:pos x="0" y="14"/>
                </a:cxn>
              </a:cxnLst>
              <a:rect l="0" t="0" r="r" b="b"/>
              <a:pathLst>
                <a:path w="14" h="14">
                  <a:moveTo>
                    <a:pt x="0" y="14"/>
                  </a:moveTo>
                  <a:lnTo>
                    <a:pt x="14" y="14"/>
                  </a:lnTo>
                  <a:lnTo>
                    <a:pt x="14" y="11"/>
                  </a:lnTo>
                  <a:lnTo>
                    <a:pt x="14" y="0"/>
                  </a:lnTo>
                  <a:lnTo>
                    <a:pt x="0" y="0"/>
                  </a:lnTo>
                  <a:lnTo>
                    <a:pt x="0" y="11"/>
                  </a:lnTo>
                  <a:lnTo>
                    <a:pt x="0" y="14"/>
                  </a:lnTo>
                  <a:close/>
                </a:path>
              </a:pathLst>
            </a:custGeom>
            <a:solidFill>
              <a:srgbClr val="000000"/>
            </a:solidFill>
            <a:ln w="9525">
              <a:noFill/>
              <a:round/>
              <a:headEnd/>
              <a:tailEnd/>
            </a:ln>
          </p:spPr>
          <p:txBody>
            <a:bodyPr/>
            <a:lstStyle/>
            <a:p>
              <a:endParaRPr lang="en-US"/>
            </a:p>
          </p:txBody>
        </p:sp>
        <p:sp>
          <p:nvSpPr>
            <p:cNvPr id="41248" name="Rectangle 288"/>
            <p:cNvSpPr>
              <a:spLocks noChangeArrowheads="1"/>
            </p:cNvSpPr>
            <p:nvPr/>
          </p:nvSpPr>
          <p:spPr bwMode="auto">
            <a:xfrm>
              <a:off x="2089" y="1550"/>
              <a:ext cx="7" cy="7"/>
            </a:xfrm>
            <a:prstGeom prst="rect">
              <a:avLst/>
            </a:prstGeom>
            <a:solidFill>
              <a:srgbClr val="000000"/>
            </a:solidFill>
            <a:ln w="9525">
              <a:noFill/>
              <a:miter lim="800000"/>
              <a:headEnd/>
              <a:tailEnd/>
            </a:ln>
          </p:spPr>
          <p:txBody>
            <a:bodyPr/>
            <a:lstStyle/>
            <a:p>
              <a:endParaRPr lang="en-US"/>
            </a:p>
          </p:txBody>
        </p:sp>
        <p:sp>
          <p:nvSpPr>
            <p:cNvPr id="41249" name="Rectangle 289"/>
            <p:cNvSpPr>
              <a:spLocks noChangeArrowheads="1"/>
            </p:cNvSpPr>
            <p:nvPr/>
          </p:nvSpPr>
          <p:spPr bwMode="auto">
            <a:xfrm>
              <a:off x="2088" y="1536"/>
              <a:ext cx="7" cy="7"/>
            </a:xfrm>
            <a:prstGeom prst="rect">
              <a:avLst/>
            </a:prstGeom>
            <a:solidFill>
              <a:srgbClr val="000000"/>
            </a:solidFill>
            <a:ln w="9525">
              <a:noFill/>
              <a:miter lim="800000"/>
              <a:headEnd/>
              <a:tailEnd/>
            </a:ln>
          </p:spPr>
          <p:txBody>
            <a:bodyPr/>
            <a:lstStyle/>
            <a:p>
              <a:endParaRPr lang="en-US"/>
            </a:p>
          </p:txBody>
        </p:sp>
        <p:sp>
          <p:nvSpPr>
            <p:cNvPr id="41250" name="Freeform 290"/>
            <p:cNvSpPr>
              <a:spLocks/>
            </p:cNvSpPr>
            <p:nvPr/>
          </p:nvSpPr>
          <p:spPr bwMode="auto">
            <a:xfrm>
              <a:off x="2086" y="1522"/>
              <a:ext cx="8" cy="7"/>
            </a:xfrm>
            <a:custGeom>
              <a:avLst/>
              <a:gdLst/>
              <a:ahLst/>
              <a:cxnLst>
                <a:cxn ang="0">
                  <a:pos x="1" y="14"/>
                </a:cxn>
                <a:cxn ang="0">
                  <a:pos x="15" y="14"/>
                </a:cxn>
                <a:cxn ang="0">
                  <a:pos x="15" y="11"/>
                </a:cxn>
                <a:cxn ang="0">
                  <a:pos x="14" y="0"/>
                </a:cxn>
                <a:cxn ang="0">
                  <a:pos x="0" y="2"/>
                </a:cxn>
                <a:cxn ang="0">
                  <a:pos x="1" y="11"/>
                </a:cxn>
                <a:cxn ang="0">
                  <a:pos x="1" y="14"/>
                </a:cxn>
              </a:cxnLst>
              <a:rect l="0" t="0" r="r" b="b"/>
              <a:pathLst>
                <a:path w="15" h="14">
                  <a:moveTo>
                    <a:pt x="1" y="14"/>
                  </a:moveTo>
                  <a:lnTo>
                    <a:pt x="15" y="14"/>
                  </a:lnTo>
                  <a:lnTo>
                    <a:pt x="15" y="11"/>
                  </a:lnTo>
                  <a:lnTo>
                    <a:pt x="14" y="0"/>
                  </a:lnTo>
                  <a:lnTo>
                    <a:pt x="0" y="2"/>
                  </a:lnTo>
                  <a:lnTo>
                    <a:pt x="1" y="11"/>
                  </a:lnTo>
                  <a:lnTo>
                    <a:pt x="1" y="14"/>
                  </a:lnTo>
                  <a:close/>
                </a:path>
              </a:pathLst>
            </a:custGeom>
            <a:solidFill>
              <a:srgbClr val="000000"/>
            </a:solidFill>
            <a:ln w="9525">
              <a:noFill/>
              <a:round/>
              <a:headEnd/>
              <a:tailEnd/>
            </a:ln>
          </p:spPr>
          <p:txBody>
            <a:bodyPr/>
            <a:lstStyle/>
            <a:p>
              <a:endParaRPr lang="en-US"/>
            </a:p>
          </p:txBody>
        </p:sp>
        <p:sp>
          <p:nvSpPr>
            <p:cNvPr id="41251" name="Freeform 291"/>
            <p:cNvSpPr>
              <a:spLocks/>
            </p:cNvSpPr>
            <p:nvPr/>
          </p:nvSpPr>
          <p:spPr bwMode="auto">
            <a:xfrm>
              <a:off x="2085" y="1508"/>
              <a:ext cx="8" cy="8"/>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252" name="Freeform 292"/>
            <p:cNvSpPr>
              <a:spLocks/>
            </p:cNvSpPr>
            <p:nvPr/>
          </p:nvSpPr>
          <p:spPr bwMode="auto">
            <a:xfrm>
              <a:off x="2084" y="1494"/>
              <a:ext cx="8" cy="8"/>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253" name="Freeform 293"/>
            <p:cNvSpPr>
              <a:spLocks/>
            </p:cNvSpPr>
            <p:nvPr/>
          </p:nvSpPr>
          <p:spPr bwMode="auto">
            <a:xfrm>
              <a:off x="2082" y="1480"/>
              <a:ext cx="9" cy="8"/>
            </a:xfrm>
            <a:custGeom>
              <a:avLst/>
              <a:gdLst/>
              <a:ahLst/>
              <a:cxnLst>
                <a:cxn ang="0">
                  <a:pos x="3" y="15"/>
                </a:cxn>
                <a:cxn ang="0">
                  <a:pos x="17" y="13"/>
                </a:cxn>
                <a:cxn ang="0">
                  <a:pos x="16" y="12"/>
                </a:cxn>
                <a:cxn ang="0">
                  <a:pos x="14" y="0"/>
                </a:cxn>
                <a:cxn ang="0">
                  <a:pos x="0" y="1"/>
                </a:cxn>
                <a:cxn ang="0">
                  <a:pos x="2" y="12"/>
                </a:cxn>
                <a:cxn ang="0">
                  <a:pos x="3" y="15"/>
                </a:cxn>
              </a:cxnLst>
              <a:rect l="0" t="0" r="r" b="b"/>
              <a:pathLst>
                <a:path w="17" h="15">
                  <a:moveTo>
                    <a:pt x="3" y="15"/>
                  </a:moveTo>
                  <a:lnTo>
                    <a:pt x="17" y="13"/>
                  </a:lnTo>
                  <a:lnTo>
                    <a:pt x="16" y="12"/>
                  </a:lnTo>
                  <a:lnTo>
                    <a:pt x="14" y="0"/>
                  </a:lnTo>
                  <a:lnTo>
                    <a:pt x="0" y="1"/>
                  </a:lnTo>
                  <a:lnTo>
                    <a:pt x="2" y="12"/>
                  </a:lnTo>
                  <a:lnTo>
                    <a:pt x="3" y="15"/>
                  </a:lnTo>
                  <a:close/>
                </a:path>
              </a:pathLst>
            </a:custGeom>
            <a:solidFill>
              <a:srgbClr val="000000"/>
            </a:solidFill>
            <a:ln w="9525">
              <a:noFill/>
              <a:round/>
              <a:headEnd/>
              <a:tailEnd/>
            </a:ln>
          </p:spPr>
          <p:txBody>
            <a:bodyPr/>
            <a:lstStyle/>
            <a:p>
              <a:endParaRPr lang="en-US"/>
            </a:p>
          </p:txBody>
        </p:sp>
        <p:sp>
          <p:nvSpPr>
            <p:cNvPr id="41254" name="Freeform 294"/>
            <p:cNvSpPr>
              <a:spLocks/>
            </p:cNvSpPr>
            <p:nvPr/>
          </p:nvSpPr>
          <p:spPr bwMode="auto">
            <a:xfrm>
              <a:off x="2080" y="1466"/>
              <a:ext cx="8" cy="8"/>
            </a:xfrm>
            <a:custGeom>
              <a:avLst/>
              <a:gdLst/>
              <a:ahLst/>
              <a:cxnLst>
                <a:cxn ang="0">
                  <a:pos x="2" y="15"/>
                </a:cxn>
                <a:cxn ang="0">
                  <a:pos x="16" y="14"/>
                </a:cxn>
                <a:cxn ang="0">
                  <a:pos x="14" y="0"/>
                </a:cxn>
                <a:cxn ang="0">
                  <a:pos x="0" y="1"/>
                </a:cxn>
                <a:cxn ang="0">
                  <a:pos x="2" y="15"/>
                </a:cxn>
              </a:cxnLst>
              <a:rect l="0" t="0" r="r" b="b"/>
              <a:pathLst>
                <a:path w="16" h="15">
                  <a:moveTo>
                    <a:pt x="2" y="15"/>
                  </a:moveTo>
                  <a:lnTo>
                    <a:pt x="16" y="14"/>
                  </a:lnTo>
                  <a:lnTo>
                    <a:pt x="14" y="0"/>
                  </a:lnTo>
                  <a:lnTo>
                    <a:pt x="0" y="1"/>
                  </a:lnTo>
                  <a:lnTo>
                    <a:pt x="2" y="15"/>
                  </a:lnTo>
                  <a:close/>
                </a:path>
              </a:pathLst>
            </a:custGeom>
            <a:solidFill>
              <a:srgbClr val="000000"/>
            </a:solidFill>
            <a:ln w="9525">
              <a:noFill/>
              <a:round/>
              <a:headEnd/>
              <a:tailEnd/>
            </a:ln>
          </p:spPr>
          <p:txBody>
            <a:bodyPr/>
            <a:lstStyle/>
            <a:p>
              <a:endParaRPr lang="en-US"/>
            </a:p>
          </p:txBody>
        </p:sp>
        <p:sp>
          <p:nvSpPr>
            <p:cNvPr id="41255" name="Freeform 295"/>
            <p:cNvSpPr>
              <a:spLocks/>
            </p:cNvSpPr>
            <p:nvPr/>
          </p:nvSpPr>
          <p:spPr bwMode="auto">
            <a:xfrm>
              <a:off x="2078" y="1452"/>
              <a:ext cx="8" cy="8"/>
            </a:xfrm>
            <a:custGeom>
              <a:avLst/>
              <a:gdLst/>
              <a:ahLst/>
              <a:cxnLst>
                <a:cxn ang="0">
                  <a:pos x="2" y="15"/>
                </a:cxn>
                <a:cxn ang="0">
                  <a:pos x="16" y="14"/>
                </a:cxn>
                <a:cxn ang="0">
                  <a:pos x="14" y="0"/>
                </a:cxn>
                <a:cxn ang="0">
                  <a:pos x="0" y="1"/>
                </a:cxn>
                <a:cxn ang="0">
                  <a:pos x="2" y="15"/>
                </a:cxn>
              </a:cxnLst>
              <a:rect l="0" t="0" r="r" b="b"/>
              <a:pathLst>
                <a:path w="16" h="15">
                  <a:moveTo>
                    <a:pt x="2" y="15"/>
                  </a:moveTo>
                  <a:lnTo>
                    <a:pt x="16" y="14"/>
                  </a:lnTo>
                  <a:lnTo>
                    <a:pt x="14" y="0"/>
                  </a:lnTo>
                  <a:lnTo>
                    <a:pt x="0" y="1"/>
                  </a:lnTo>
                  <a:lnTo>
                    <a:pt x="2" y="15"/>
                  </a:lnTo>
                  <a:close/>
                </a:path>
              </a:pathLst>
            </a:custGeom>
            <a:solidFill>
              <a:srgbClr val="000000"/>
            </a:solidFill>
            <a:ln w="9525">
              <a:noFill/>
              <a:round/>
              <a:headEnd/>
              <a:tailEnd/>
            </a:ln>
          </p:spPr>
          <p:txBody>
            <a:bodyPr/>
            <a:lstStyle/>
            <a:p>
              <a:endParaRPr lang="en-US"/>
            </a:p>
          </p:txBody>
        </p:sp>
        <p:sp>
          <p:nvSpPr>
            <p:cNvPr id="41256" name="Freeform 296"/>
            <p:cNvSpPr>
              <a:spLocks/>
            </p:cNvSpPr>
            <p:nvPr/>
          </p:nvSpPr>
          <p:spPr bwMode="auto">
            <a:xfrm>
              <a:off x="2077" y="1438"/>
              <a:ext cx="8" cy="8"/>
            </a:xfrm>
            <a:custGeom>
              <a:avLst/>
              <a:gdLst/>
              <a:ahLst/>
              <a:cxnLst>
                <a:cxn ang="0">
                  <a:pos x="2" y="15"/>
                </a:cxn>
                <a:cxn ang="0">
                  <a:pos x="16" y="14"/>
                </a:cxn>
                <a:cxn ang="0">
                  <a:pos x="16" y="15"/>
                </a:cxn>
                <a:cxn ang="0">
                  <a:pos x="13" y="0"/>
                </a:cxn>
                <a:cxn ang="0">
                  <a:pos x="0" y="2"/>
                </a:cxn>
                <a:cxn ang="0">
                  <a:pos x="2" y="15"/>
                </a:cxn>
              </a:cxnLst>
              <a:rect l="0" t="0" r="r" b="b"/>
              <a:pathLst>
                <a:path w="16" h="15">
                  <a:moveTo>
                    <a:pt x="2" y="15"/>
                  </a:moveTo>
                  <a:lnTo>
                    <a:pt x="16" y="14"/>
                  </a:lnTo>
                  <a:lnTo>
                    <a:pt x="16" y="15"/>
                  </a:lnTo>
                  <a:lnTo>
                    <a:pt x="13" y="0"/>
                  </a:lnTo>
                  <a:lnTo>
                    <a:pt x="0" y="2"/>
                  </a:lnTo>
                  <a:lnTo>
                    <a:pt x="2" y="15"/>
                  </a:lnTo>
                  <a:close/>
                </a:path>
              </a:pathLst>
            </a:custGeom>
            <a:solidFill>
              <a:srgbClr val="000000"/>
            </a:solidFill>
            <a:ln w="9525">
              <a:noFill/>
              <a:round/>
              <a:headEnd/>
              <a:tailEnd/>
            </a:ln>
          </p:spPr>
          <p:txBody>
            <a:bodyPr/>
            <a:lstStyle/>
            <a:p>
              <a:endParaRPr lang="en-US"/>
            </a:p>
          </p:txBody>
        </p:sp>
        <p:sp>
          <p:nvSpPr>
            <p:cNvPr id="41257" name="Freeform 297"/>
            <p:cNvSpPr>
              <a:spLocks/>
            </p:cNvSpPr>
            <p:nvPr/>
          </p:nvSpPr>
          <p:spPr bwMode="auto">
            <a:xfrm>
              <a:off x="2074" y="1425"/>
              <a:ext cx="7" cy="8"/>
            </a:xfrm>
            <a:custGeom>
              <a:avLst/>
              <a:gdLst/>
              <a:ahLst/>
              <a:cxnLst>
                <a:cxn ang="0">
                  <a:pos x="2" y="15"/>
                </a:cxn>
                <a:cxn ang="0">
                  <a:pos x="14" y="14"/>
                </a:cxn>
                <a:cxn ang="0">
                  <a:pos x="12" y="0"/>
                </a:cxn>
                <a:cxn ang="0">
                  <a:pos x="0" y="1"/>
                </a:cxn>
                <a:cxn ang="0">
                  <a:pos x="2" y="15"/>
                </a:cxn>
              </a:cxnLst>
              <a:rect l="0" t="0" r="r" b="b"/>
              <a:pathLst>
                <a:path w="14" h="15">
                  <a:moveTo>
                    <a:pt x="2" y="15"/>
                  </a:moveTo>
                  <a:lnTo>
                    <a:pt x="14" y="14"/>
                  </a:lnTo>
                  <a:lnTo>
                    <a:pt x="12" y="0"/>
                  </a:lnTo>
                  <a:lnTo>
                    <a:pt x="0" y="1"/>
                  </a:lnTo>
                  <a:lnTo>
                    <a:pt x="2" y="15"/>
                  </a:lnTo>
                  <a:close/>
                </a:path>
              </a:pathLst>
            </a:custGeom>
            <a:solidFill>
              <a:srgbClr val="000000"/>
            </a:solidFill>
            <a:ln w="9525">
              <a:noFill/>
              <a:round/>
              <a:headEnd/>
              <a:tailEnd/>
            </a:ln>
          </p:spPr>
          <p:txBody>
            <a:bodyPr/>
            <a:lstStyle/>
            <a:p>
              <a:endParaRPr lang="en-US"/>
            </a:p>
          </p:txBody>
        </p:sp>
        <p:sp>
          <p:nvSpPr>
            <p:cNvPr id="41258" name="Freeform 298"/>
            <p:cNvSpPr>
              <a:spLocks/>
            </p:cNvSpPr>
            <p:nvPr/>
          </p:nvSpPr>
          <p:spPr bwMode="auto">
            <a:xfrm>
              <a:off x="2071" y="1411"/>
              <a:ext cx="8" cy="8"/>
            </a:xfrm>
            <a:custGeom>
              <a:avLst/>
              <a:gdLst/>
              <a:ahLst/>
              <a:cxnLst>
                <a:cxn ang="0">
                  <a:pos x="3" y="15"/>
                </a:cxn>
                <a:cxn ang="0">
                  <a:pos x="16" y="14"/>
                </a:cxn>
                <a:cxn ang="0">
                  <a:pos x="12" y="0"/>
                </a:cxn>
                <a:cxn ang="0">
                  <a:pos x="0" y="1"/>
                </a:cxn>
                <a:cxn ang="0">
                  <a:pos x="3" y="15"/>
                </a:cxn>
              </a:cxnLst>
              <a:rect l="0" t="0" r="r" b="b"/>
              <a:pathLst>
                <a:path w="16" h="15">
                  <a:moveTo>
                    <a:pt x="3" y="15"/>
                  </a:moveTo>
                  <a:lnTo>
                    <a:pt x="16" y="14"/>
                  </a:lnTo>
                  <a:lnTo>
                    <a:pt x="12" y="0"/>
                  </a:lnTo>
                  <a:lnTo>
                    <a:pt x="0" y="1"/>
                  </a:lnTo>
                  <a:lnTo>
                    <a:pt x="3" y="15"/>
                  </a:lnTo>
                  <a:close/>
                </a:path>
              </a:pathLst>
            </a:custGeom>
            <a:solidFill>
              <a:srgbClr val="000000"/>
            </a:solidFill>
            <a:ln w="9525">
              <a:noFill/>
              <a:round/>
              <a:headEnd/>
              <a:tailEnd/>
            </a:ln>
          </p:spPr>
          <p:txBody>
            <a:bodyPr/>
            <a:lstStyle/>
            <a:p>
              <a:endParaRPr lang="en-US"/>
            </a:p>
          </p:txBody>
        </p:sp>
        <p:sp>
          <p:nvSpPr>
            <p:cNvPr id="41259" name="Freeform 299"/>
            <p:cNvSpPr>
              <a:spLocks/>
            </p:cNvSpPr>
            <p:nvPr/>
          </p:nvSpPr>
          <p:spPr bwMode="auto">
            <a:xfrm>
              <a:off x="2069" y="1397"/>
              <a:ext cx="8" cy="9"/>
            </a:xfrm>
            <a:custGeom>
              <a:avLst/>
              <a:gdLst/>
              <a:ahLst/>
              <a:cxnLst>
                <a:cxn ang="0">
                  <a:pos x="3" y="17"/>
                </a:cxn>
                <a:cxn ang="0">
                  <a:pos x="15" y="14"/>
                </a:cxn>
                <a:cxn ang="0">
                  <a:pos x="12" y="0"/>
                </a:cxn>
                <a:cxn ang="0">
                  <a:pos x="0" y="3"/>
                </a:cxn>
                <a:cxn ang="0">
                  <a:pos x="3" y="17"/>
                </a:cxn>
              </a:cxnLst>
              <a:rect l="0" t="0" r="r" b="b"/>
              <a:pathLst>
                <a:path w="15" h="17">
                  <a:moveTo>
                    <a:pt x="3" y="17"/>
                  </a:moveTo>
                  <a:lnTo>
                    <a:pt x="15" y="14"/>
                  </a:lnTo>
                  <a:lnTo>
                    <a:pt x="12" y="0"/>
                  </a:lnTo>
                  <a:lnTo>
                    <a:pt x="0" y="3"/>
                  </a:lnTo>
                  <a:lnTo>
                    <a:pt x="3" y="17"/>
                  </a:lnTo>
                  <a:close/>
                </a:path>
              </a:pathLst>
            </a:custGeom>
            <a:solidFill>
              <a:srgbClr val="000000"/>
            </a:solidFill>
            <a:ln w="9525">
              <a:noFill/>
              <a:round/>
              <a:headEnd/>
              <a:tailEnd/>
            </a:ln>
          </p:spPr>
          <p:txBody>
            <a:bodyPr/>
            <a:lstStyle/>
            <a:p>
              <a:endParaRPr lang="en-US"/>
            </a:p>
          </p:txBody>
        </p:sp>
        <p:sp>
          <p:nvSpPr>
            <p:cNvPr id="41260" name="Freeform 300"/>
            <p:cNvSpPr>
              <a:spLocks/>
            </p:cNvSpPr>
            <p:nvPr/>
          </p:nvSpPr>
          <p:spPr bwMode="auto">
            <a:xfrm>
              <a:off x="2065" y="1383"/>
              <a:ext cx="8" cy="9"/>
            </a:xfrm>
            <a:custGeom>
              <a:avLst/>
              <a:gdLst/>
              <a:ahLst/>
              <a:cxnLst>
                <a:cxn ang="0">
                  <a:pos x="3" y="17"/>
                </a:cxn>
                <a:cxn ang="0">
                  <a:pos x="15" y="14"/>
                </a:cxn>
                <a:cxn ang="0">
                  <a:pos x="12" y="0"/>
                </a:cxn>
                <a:cxn ang="0">
                  <a:pos x="0" y="3"/>
                </a:cxn>
                <a:cxn ang="0">
                  <a:pos x="3" y="17"/>
                </a:cxn>
              </a:cxnLst>
              <a:rect l="0" t="0" r="r" b="b"/>
              <a:pathLst>
                <a:path w="15" h="17">
                  <a:moveTo>
                    <a:pt x="3" y="17"/>
                  </a:moveTo>
                  <a:lnTo>
                    <a:pt x="15" y="14"/>
                  </a:lnTo>
                  <a:lnTo>
                    <a:pt x="12" y="0"/>
                  </a:lnTo>
                  <a:lnTo>
                    <a:pt x="0" y="3"/>
                  </a:lnTo>
                  <a:lnTo>
                    <a:pt x="3" y="17"/>
                  </a:lnTo>
                  <a:close/>
                </a:path>
              </a:pathLst>
            </a:custGeom>
            <a:solidFill>
              <a:srgbClr val="000000"/>
            </a:solidFill>
            <a:ln w="9525">
              <a:noFill/>
              <a:round/>
              <a:headEnd/>
              <a:tailEnd/>
            </a:ln>
          </p:spPr>
          <p:txBody>
            <a:bodyPr/>
            <a:lstStyle/>
            <a:p>
              <a:endParaRPr lang="en-US"/>
            </a:p>
          </p:txBody>
        </p:sp>
        <p:sp>
          <p:nvSpPr>
            <p:cNvPr id="41261" name="Freeform 301"/>
            <p:cNvSpPr>
              <a:spLocks/>
            </p:cNvSpPr>
            <p:nvPr/>
          </p:nvSpPr>
          <p:spPr bwMode="auto">
            <a:xfrm>
              <a:off x="2063" y="1370"/>
              <a:ext cx="8" cy="8"/>
            </a:xfrm>
            <a:custGeom>
              <a:avLst/>
              <a:gdLst/>
              <a:ahLst/>
              <a:cxnLst>
                <a:cxn ang="0">
                  <a:pos x="3" y="15"/>
                </a:cxn>
                <a:cxn ang="0">
                  <a:pos x="15" y="12"/>
                </a:cxn>
                <a:cxn ang="0">
                  <a:pos x="12" y="0"/>
                </a:cxn>
                <a:cxn ang="0">
                  <a:pos x="0" y="3"/>
                </a:cxn>
                <a:cxn ang="0">
                  <a:pos x="3" y="15"/>
                </a:cxn>
              </a:cxnLst>
              <a:rect l="0" t="0" r="r" b="b"/>
              <a:pathLst>
                <a:path w="15" h="15">
                  <a:moveTo>
                    <a:pt x="3" y="15"/>
                  </a:moveTo>
                  <a:lnTo>
                    <a:pt x="15" y="12"/>
                  </a:lnTo>
                  <a:lnTo>
                    <a:pt x="12" y="0"/>
                  </a:lnTo>
                  <a:lnTo>
                    <a:pt x="0" y="3"/>
                  </a:lnTo>
                  <a:lnTo>
                    <a:pt x="3" y="15"/>
                  </a:lnTo>
                  <a:close/>
                </a:path>
              </a:pathLst>
            </a:custGeom>
            <a:solidFill>
              <a:srgbClr val="000000"/>
            </a:solidFill>
            <a:ln w="9525">
              <a:noFill/>
              <a:round/>
              <a:headEnd/>
              <a:tailEnd/>
            </a:ln>
          </p:spPr>
          <p:txBody>
            <a:bodyPr/>
            <a:lstStyle/>
            <a:p>
              <a:endParaRPr lang="en-US"/>
            </a:p>
          </p:txBody>
        </p:sp>
        <p:sp>
          <p:nvSpPr>
            <p:cNvPr id="41262" name="Freeform 302"/>
            <p:cNvSpPr>
              <a:spLocks/>
            </p:cNvSpPr>
            <p:nvPr/>
          </p:nvSpPr>
          <p:spPr bwMode="auto">
            <a:xfrm>
              <a:off x="2059" y="1356"/>
              <a:ext cx="8" cy="9"/>
            </a:xfrm>
            <a:custGeom>
              <a:avLst/>
              <a:gdLst/>
              <a:ahLst/>
              <a:cxnLst>
                <a:cxn ang="0">
                  <a:pos x="3" y="17"/>
                </a:cxn>
                <a:cxn ang="0">
                  <a:pos x="15" y="14"/>
                </a:cxn>
                <a:cxn ang="0">
                  <a:pos x="12" y="0"/>
                </a:cxn>
                <a:cxn ang="0">
                  <a:pos x="0" y="3"/>
                </a:cxn>
                <a:cxn ang="0">
                  <a:pos x="3" y="17"/>
                </a:cxn>
              </a:cxnLst>
              <a:rect l="0" t="0" r="r" b="b"/>
              <a:pathLst>
                <a:path w="15" h="17">
                  <a:moveTo>
                    <a:pt x="3" y="17"/>
                  </a:moveTo>
                  <a:lnTo>
                    <a:pt x="15" y="14"/>
                  </a:lnTo>
                  <a:lnTo>
                    <a:pt x="12" y="0"/>
                  </a:lnTo>
                  <a:lnTo>
                    <a:pt x="0" y="3"/>
                  </a:lnTo>
                  <a:lnTo>
                    <a:pt x="3" y="17"/>
                  </a:lnTo>
                  <a:close/>
                </a:path>
              </a:pathLst>
            </a:custGeom>
            <a:solidFill>
              <a:srgbClr val="000000"/>
            </a:solidFill>
            <a:ln w="9525">
              <a:noFill/>
              <a:round/>
              <a:headEnd/>
              <a:tailEnd/>
            </a:ln>
          </p:spPr>
          <p:txBody>
            <a:bodyPr/>
            <a:lstStyle/>
            <a:p>
              <a:endParaRPr lang="en-US"/>
            </a:p>
          </p:txBody>
        </p:sp>
        <p:sp>
          <p:nvSpPr>
            <p:cNvPr id="41263" name="Freeform 303"/>
            <p:cNvSpPr>
              <a:spLocks/>
            </p:cNvSpPr>
            <p:nvPr/>
          </p:nvSpPr>
          <p:spPr bwMode="auto">
            <a:xfrm>
              <a:off x="2056" y="1343"/>
              <a:ext cx="8" cy="8"/>
            </a:xfrm>
            <a:custGeom>
              <a:avLst/>
              <a:gdLst/>
              <a:ahLst/>
              <a:cxnLst>
                <a:cxn ang="0">
                  <a:pos x="3" y="15"/>
                </a:cxn>
                <a:cxn ang="0">
                  <a:pos x="15" y="12"/>
                </a:cxn>
                <a:cxn ang="0">
                  <a:pos x="12" y="0"/>
                </a:cxn>
                <a:cxn ang="0">
                  <a:pos x="0" y="3"/>
                </a:cxn>
                <a:cxn ang="0">
                  <a:pos x="3" y="15"/>
                </a:cxn>
              </a:cxnLst>
              <a:rect l="0" t="0" r="r" b="b"/>
              <a:pathLst>
                <a:path w="15" h="15">
                  <a:moveTo>
                    <a:pt x="3" y="15"/>
                  </a:moveTo>
                  <a:lnTo>
                    <a:pt x="15" y="12"/>
                  </a:lnTo>
                  <a:lnTo>
                    <a:pt x="12" y="0"/>
                  </a:lnTo>
                  <a:lnTo>
                    <a:pt x="0" y="3"/>
                  </a:lnTo>
                  <a:lnTo>
                    <a:pt x="3" y="15"/>
                  </a:lnTo>
                  <a:close/>
                </a:path>
              </a:pathLst>
            </a:custGeom>
            <a:solidFill>
              <a:srgbClr val="000000"/>
            </a:solidFill>
            <a:ln w="9525">
              <a:noFill/>
              <a:round/>
              <a:headEnd/>
              <a:tailEnd/>
            </a:ln>
          </p:spPr>
          <p:txBody>
            <a:bodyPr/>
            <a:lstStyle/>
            <a:p>
              <a:endParaRPr lang="en-US"/>
            </a:p>
          </p:txBody>
        </p:sp>
        <p:sp>
          <p:nvSpPr>
            <p:cNvPr id="41264" name="Freeform 304"/>
            <p:cNvSpPr>
              <a:spLocks/>
            </p:cNvSpPr>
            <p:nvPr/>
          </p:nvSpPr>
          <p:spPr bwMode="auto">
            <a:xfrm>
              <a:off x="2052" y="1329"/>
              <a:ext cx="8" cy="9"/>
            </a:xfrm>
            <a:custGeom>
              <a:avLst/>
              <a:gdLst/>
              <a:ahLst/>
              <a:cxnLst>
                <a:cxn ang="0">
                  <a:pos x="3" y="17"/>
                </a:cxn>
                <a:cxn ang="0">
                  <a:pos x="15" y="14"/>
                </a:cxn>
                <a:cxn ang="0">
                  <a:pos x="12" y="0"/>
                </a:cxn>
                <a:cxn ang="0">
                  <a:pos x="0" y="3"/>
                </a:cxn>
                <a:cxn ang="0">
                  <a:pos x="3" y="17"/>
                </a:cxn>
              </a:cxnLst>
              <a:rect l="0" t="0" r="r" b="b"/>
              <a:pathLst>
                <a:path w="15" h="17">
                  <a:moveTo>
                    <a:pt x="3" y="17"/>
                  </a:moveTo>
                  <a:lnTo>
                    <a:pt x="15" y="14"/>
                  </a:lnTo>
                  <a:lnTo>
                    <a:pt x="12" y="0"/>
                  </a:lnTo>
                  <a:lnTo>
                    <a:pt x="0" y="3"/>
                  </a:lnTo>
                  <a:lnTo>
                    <a:pt x="3" y="17"/>
                  </a:lnTo>
                  <a:close/>
                </a:path>
              </a:pathLst>
            </a:custGeom>
            <a:solidFill>
              <a:srgbClr val="000000"/>
            </a:solidFill>
            <a:ln w="9525">
              <a:noFill/>
              <a:round/>
              <a:headEnd/>
              <a:tailEnd/>
            </a:ln>
          </p:spPr>
          <p:txBody>
            <a:bodyPr/>
            <a:lstStyle/>
            <a:p>
              <a:endParaRPr lang="en-US"/>
            </a:p>
          </p:txBody>
        </p:sp>
        <p:sp>
          <p:nvSpPr>
            <p:cNvPr id="41265" name="Freeform 305"/>
            <p:cNvSpPr>
              <a:spLocks/>
            </p:cNvSpPr>
            <p:nvPr/>
          </p:nvSpPr>
          <p:spPr bwMode="auto">
            <a:xfrm>
              <a:off x="2048" y="1316"/>
              <a:ext cx="8" cy="8"/>
            </a:xfrm>
            <a:custGeom>
              <a:avLst/>
              <a:gdLst/>
              <a:ahLst/>
              <a:cxnLst>
                <a:cxn ang="0">
                  <a:pos x="3" y="16"/>
                </a:cxn>
                <a:cxn ang="0">
                  <a:pos x="16" y="13"/>
                </a:cxn>
                <a:cxn ang="0">
                  <a:pos x="12" y="0"/>
                </a:cxn>
                <a:cxn ang="0">
                  <a:pos x="0" y="4"/>
                </a:cxn>
                <a:cxn ang="0">
                  <a:pos x="3" y="16"/>
                </a:cxn>
              </a:cxnLst>
              <a:rect l="0" t="0" r="r" b="b"/>
              <a:pathLst>
                <a:path w="16" h="16">
                  <a:moveTo>
                    <a:pt x="3" y="16"/>
                  </a:moveTo>
                  <a:lnTo>
                    <a:pt x="16" y="13"/>
                  </a:lnTo>
                  <a:lnTo>
                    <a:pt x="12" y="0"/>
                  </a:lnTo>
                  <a:lnTo>
                    <a:pt x="0" y="4"/>
                  </a:lnTo>
                  <a:lnTo>
                    <a:pt x="3" y="16"/>
                  </a:lnTo>
                  <a:close/>
                </a:path>
              </a:pathLst>
            </a:custGeom>
            <a:solidFill>
              <a:srgbClr val="000000"/>
            </a:solidFill>
            <a:ln w="9525">
              <a:noFill/>
              <a:round/>
              <a:headEnd/>
              <a:tailEnd/>
            </a:ln>
          </p:spPr>
          <p:txBody>
            <a:bodyPr/>
            <a:lstStyle/>
            <a:p>
              <a:endParaRPr lang="en-US"/>
            </a:p>
          </p:txBody>
        </p:sp>
        <p:sp>
          <p:nvSpPr>
            <p:cNvPr id="41266" name="Freeform 306"/>
            <p:cNvSpPr>
              <a:spLocks/>
            </p:cNvSpPr>
            <p:nvPr/>
          </p:nvSpPr>
          <p:spPr bwMode="auto">
            <a:xfrm>
              <a:off x="2044" y="1303"/>
              <a:ext cx="8" cy="8"/>
            </a:xfrm>
            <a:custGeom>
              <a:avLst/>
              <a:gdLst/>
              <a:ahLst/>
              <a:cxnLst>
                <a:cxn ang="0">
                  <a:pos x="5" y="16"/>
                </a:cxn>
                <a:cxn ang="0">
                  <a:pos x="18" y="13"/>
                </a:cxn>
                <a:cxn ang="0">
                  <a:pos x="12" y="0"/>
                </a:cxn>
                <a:cxn ang="0">
                  <a:pos x="0" y="4"/>
                </a:cxn>
                <a:cxn ang="0">
                  <a:pos x="5" y="16"/>
                </a:cxn>
              </a:cxnLst>
              <a:rect l="0" t="0" r="r" b="b"/>
              <a:pathLst>
                <a:path w="18" h="16">
                  <a:moveTo>
                    <a:pt x="5" y="16"/>
                  </a:moveTo>
                  <a:lnTo>
                    <a:pt x="18" y="13"/>
                  </a:lnTo>
                  <a:lnTo>
                    <a:pt x="12" y="0"/>
                  </a:lnTo>
                  <a:lnTo>
                    <a:pt x="0" y="4"/>
                  </a:lnTo>
                  <a:lnTo>
                    <a:pt x="5" y="16"/>
                  </a:lnTo>
                  <a:close/>
                </a:path>
              </a:pathLst>
            </a:custGeom>
            <a:solidFill>
              <a:srgbClr val="000000"/>
            </a:solidFill>
            <a:ln w="9525">
              <a:noFill/>
              <a:round/>
              <a:headEnd/>
              <a:tailEnd/>
            </a:ln>
          </p:spPr>
          <p:txBody>
            <a:bodyPr/>
            <a:lstStyle/>
            <a:p>
              <a:endParaRPr lang="en-US"/>
            </a:p>
          </p:txBody>
        </p:sp>
        <p:sp>
          <p:nvSpPr>
            <p:cNvPr id="41267" name="Freeform 307"/>
            <p:cNvSpPr>
              <a:spLocks/>
            </p:cNvSpPr>
            <p:nvPr/>
          </p:nvSpPr>
          <p:spPr bwMode="auto">
            <a:xfrm>
              <a:off x="2039" y="1289"/>
              <a:ext cx="9" cy="9"/>
            </a:xfrm>
            <a:custGeom>
              <a:avLst/>
              <a:gdLst/>
              <a:ahLst/>
              <a:cxnLst>
                <a:cxn ang="0">
                  <a:pos x="6" y="18"/>
                </a:cxn>
                <a:cxn ang="0">
                  <a:pos x="18" y="14"/>
                </a:cxn>
                <a:cxn ang="0">
                  <a:pos x="14" y="4"/>
                </a:cxn>
                <a:cxn ang="0">
                  <a:pos x="13" y="0"/>
                </a:cxn>
                <a:cxn ang="0">
                  <a:pos x="0" y="6"/>
                </a:cxn>
                <a:cxn ang="0">
                  <a:pos x="0" y="4"/>
                </a:cxn>
                <a:cxn ang="0">
                  <a:pos x="6" y="18"/>
                </a:cxn>
              </a:cxnLst>
              <a:rect l="0" t="0" r="r" b="b"/>
              <a:pathLst>
                <a:path w="18" h="18">
                  <a:moveTo>
                    <a:pt x="6" y="18"/>
                  </a:moveTo>
                  <a:lnTo>
                    <a:pt x="18" y="14"/>
                  </a:lnTo>
                  <a:lnTo>
                    <a:pt x="14" y="4"/>
                  </a:lnTo>
                  <a:lnTo>
                    <a:pt x="13" y="0"/>
                  </a:lnTo>
                  <a:lnTo>
                    <a:pt x="0" y="6"/>
                  </a:lnTo>
                  <a:lnTo>
                    <a:pt x="0" y="4"/>
                  </a:lnTo>
                  <a:lnTo>
                    <a:pt x="6" y="18"/>
                  </a:lnTo>
                  <a:close/>
                </a:path>
              </a:pathLst>
            </a:custGeom>
            <a:solidFill>
              <a:srgbClr val="000000"/>
            </a:solidFill>
            <a:ln w="9525">
              <a:noFill/>
              <a:round/>
              <a:headEnd/>
              <a:tailEnd/>
            </a:ln>
          </p:spPr>
          <p:txBody>
            <a:bodyPr/>
            <a:lstStyle/>
            <a:p>
              <a:endParaRPr lang="en-US"/>
            </a:p>
          </p:txBody>
        </p:sp>
        <p:sp>
          <p:nvSpPr>
            <p:cNvPr id="41268" name="Freeform 308"/>
            <p:cNvSpPr>
              <a:spLocks/>
            </p:cNvSpPr>
            <p:nvPr/>
          </p:nvSpPr>
          <p:spPr bwMode="auto">
            <a:xfrm>
              <a:off x="2035" y="1276"/>
              <a:ext cx="9" cy="9"/>
            </a:xfrm>
            <a:custGeom>
              <a:avLst/>
              <a:gdLst/>
              <a:ahLst/>
              <a:cxnLst>
                <a:cxn ang="0">
                  <a:pos x="5" y="18"/>
                </a:cxn>
                <a:cxn ang="0">
                  <a:pos x="17" y="12"/>
                </a:cxn>
                <a:cxn ang="0">
                  <a:pos x="12" y="0"/>
                </a:cxn>
                <a:cxn ang="0">
                  <a:pos x="0" y="5"/>
                </a:cxn>
                <a:cxn ang="0">
                  <a:pos x="5" y="18"/>
                </a:cxn>
              </a:cxnLst>
              <a:rect l="0" t="0" r="r" b="b"/>
              <a:pathLst>
                <a:path w="17" h="18">
                  <a:moveTo>
                    <a:pt x="5" y="18"/>
                  </a:moveTo>
                  <a:lnTo>
                    <a:pt x="17" y="12"/>
                  </a:lnTo>
                  <a:lnTo>
                    <a:pt x="12" y="0"/>
                  </a:lnTo>
                  <a:lnTo>
                    <a:pt x="0" y="5"/>
                  </a:lnTo>
                  <a:lnTo>
                    <a:pt x="5" y="18"/>
                  </a:lnTo>
                  <a:close/>
                </a:path>
              </a:pathLst>
            </a:custGeom>
            <a:solidFill>
              <a:srgbClr val="000000"/>
            </a:solidFill>
            <a:ln w="9525">
              <a:noFill/>
              <a:round/>
              <a:headEnd/>
              <a:tailEnd/>
            </a:ln>
          </p:spPr>
          <p:txBody>
            <a:bodyPr/>
            <a:lstStyle/>
            <a:p>
              <a:endParaRPr lang="en-US"/>
            </a:p>
          </p:txBody>
        </p:sp>
        <p:sp>
          <p:nvSpPr>
            <p:cNvPr id="41269" name="Freeform 309"/>
            <p:cNvSpPr>
              <a:spLocks/>
            </p:cNvSpPr>
            <p:nvPr/>
          </p:nvSpPr>
          <p:spPr bwMode="auto">
            <a:xfrm>
              <a:off x="2030" y="1263"/>
              <a:ext cx="8" cy="9"/>
            </a:xfrm>
            <a:custGeom>
              <a:avLst/>
              <a:gdLst/>
              <a:ahLst/>
              <a:cxnLst>
                <a:cxn ang="0">
                  <a:pos x="3" y="17"/>
                </a:cxn>
                <a:cxn ang="0">
                  <a:pos x="16" y="12"/>
                </a:cxn>
                <a:cxn ang="0">
                  <a:pos x="12" y="0"/>
                </a:cxn>
                <a:cxn ang="0">
                  <a:pos x="0" y="5"/>
                </a:cxn>
                <a:cxn ang="0">
                  <a:pos x="3" y="17"/>
                </a:cxn>
              </a:cxnLst>
              <a:rect l="0" t="0" r="r" b="b"/>
              <a:pathLst>
                <a:path w="16" h="17">
                  <a:moveTo>
                    <a:pt x="3" y="17"/>
                  </a:moveTo>
                  <a:lnTo>
                    <a:pt x="16" y="12"/>
                  </a:lnTo>
                  <a:lnTo>
                    <a:pt x="12" y="0"/>
                  </a:lnTo>
                  <a:lnTo>
                    <a:pt x="0" y="5"/>
                  </a:lnTo>
                  <a:lnTo>
                    <a:pt x="3" y="17"/>
                  </a:lnTo>
                  <a:close/>
                </a:path>
              </a:pathLst>
            </a:custGeom>
            <a:solidFill>
              <a:srgbClr val="000000"/>
            </a:solidFill>
            <a:ln w="9525">
              <a:noFill/>
              <a:round/>
              <a:headEnd/>
              <a:tailEnd/>
            </a:ln>
          </p:spPr>
          <p:txBody>
            <a:bodyPr/>
            <a:lstStyle/>
            <a:p>
              <a:endParaRPr lang="en-US"/>
            </a:p>
          </p:txBody>
        </p:sp>
        <p:sp>
          <p:nvSpPr>
            <p:cNvPr id="41270" name="Freeform 310"/>
            <p:cNvSpPr>
              <a:spLocks/>
            </p:cNvSpPr>
            <p:nvPr/>
          </p:nvSpPr>
          <p:spPr bwMode="auto">
            <a:xfrm>
              <a:off x="2025" y="1250"/>
              <a:ext cx="9" cy="9"/>
            </a:xfrm>
            <a:custGeom>
              <a:avLst/>
              <a:gdLst/>
              <a:ahLst/>
              <a:cxnLst>
                <a:cxn ang="0">
                  <a:pos x="6" y="17"/>
                </a:cxn>
                <a:cxn ang="0">
                  <a:pos x="18" y="12"/>
                </a:cxn>
                <a:cxn ang="0">
                  <a:pos x="16" y="9"/>
                </a:cxn>
                <a:cxn ang="0">
                  <a:pos x="14" y="3"/>
                </a:cxn>
                <a:cxn ang="0">
                  <a:pos x="13" y="0"/>
                </a:cxn>
                <a:cxn ang="0">
                  <a:pos x="0" y="5"/>
                </a:cxn>
                <a:cxn ang="0">
                  <a:pos x="4" y="14"/>
                </a:cxn>
                <a:cxn ang="0">
                  <a:pos x="9" y="9"/>
                </a:cxn>
                <a:cxn ang="0">
                  <a:pos x="2" y="9"/>
                </a:cxn>
                <a:cxn ang="0">
                  <a:pos x="6" y="17"/>
                </a:cxn>
              </a:cxnLst>
              <a:rect l="0" t="0" r="r" b="b"/>
              <a:pathLst>
                <a:path w="18" h="17">
                  <a:moveTo>
                    <a:pt x="6" y="17"/>
                  </a:moveTo>
                  <a:lnTo>
                    <a:pt x="18" y="12"/>
                  </a:lnTo>
                  <a:lnTo>
                    <a:pt x="16" y="9"/>
                  </a:lnTo>
                  <a:lnTo>
                    <a:pt x="14" y="3"/>
                  </a:lnTo>
                  <a:lnTo>
                    <a:pt x="13" y="0"/>
                  </a:lnTo>
                  <a:lnTo>
                    <a:pt x="0" y="5"/>
                  </a:lnTo>
                  <a:lnTo>
                    <a:pt x="4" y="14"/>
                  </a:lnTo>
                  <a:lnTo>
                    <a:pt x="9" y="9"/>
                  </a:lnTo>
                  <a:lnTo>
                    <a:pt x="2" y="9"/>
                  </a:lnTo>
                  <a:lnTo>
                    <a:pt x="6" y="17"/>
                  </a:lnTo>
                  <a:close/>
                </a:path>
              </a:pathLst>
            </a:custGeom>
            <a:solidFill>
              <a:srgbClr val="000000"/>
            </a:solidFill>
            <a:ln w="9525">
              <a:noFill/>
              <a:round/>
              <a:headEnd/>
              <a:tailEnd/>
            </a:ln>
          </p:spPr>
          <p:txBody>
            <a:bodyPr/>
            <a:lstStyle/>
            <a:p>
              <a:endParaRPr lang="en-US"/>
            </a:p>
          </p:txBody>
        </p:sp>
        <p:sp>
          <p:nvSpPr>
            <p:cNvPr id="41271" name="Freeform 311"/>
            <p:cNvSpPr>
              <a:spLocks/>
            </p:cNvSpPr>
            <p:nvPr/>
          </p:nvSpPr>
          <p:spPr bwMode="auto">
            <a:xfrm>
              <a:off x="2020" y="1237"/>
              <a:ext cx="9" cy="9"/>
            </a:xfrm>
            <a:custGeom>
              <a:avLst/>
              <a:gdLst/>
              <a:ahLst/>
              <a:cxnLst>
                <a:cxn ang="0">
                  <a:pos x="5" y="17"/>
                </a:cxn>
                <a:cxn ang="0">
                  <a:pos x="17" y="12"/>
                </a:cxn>
                <a:cxn ang="0">
                  <a:pos x="12" y="0"/>
                </a:cxn>
                <a:cxn ang="0">
                  <a:pos x="0" y="5"/>
                </a:cxn>
                <a:cxn ang="0">
                  <a:pos x="5" y="17"/>
                </a:cxn>
              </a:cxnLst>
              <a:rect l="0" t="0" r="r" b="b"/>
              <a:pathLst>
                <a:path w="17" h="17">
                  <a:moveTo>
                    <a:pt x="5" y="17"/>
                  </a:moveTo>
                  <a:lnTo>
                    <a:pt x="17" y="12"/>
                  </a:lnTo>
                  <a:lnTo>
                    <a:pt x="12" y="0"/>
                  </a:lnTo>
                  <a:lnTo>
                    <a:pt x="0" y="5"/>
                  </a:lnTo>
                  <a:lnTo>
                    <a:pt x="5" y="17"/>
                  </a:lnTo>
                  <a:close/>
                </a:path>
              </a:pathLst>
            </a:custGeom>
            <a:solidFill>
              <a:srgbClr val="000000"/>
            </a:solidFill>
            <a:ln w="9525">
              <a:noFill/>
              <a:round/>
              <a:headEnd/>
              <a:tailEnd/>
            </a:ln>
          </p:spPr>
          <p:txBody>
            <a:bodyPr/>
            <a:lstStyle/>
            <a:p>
              <a:endParaRPr lang="en-US"/>
            </a:p>
          </p:txBody>
        </p:sp>
        <p:sp>
          <p:nvSpPr>
            <p:cNvPr id="41272" name="Freeform 312"/>
            <p:cNvSpPr>
              <a:spLocks/>
            </p:cNvSpPr>
            <p:nvPr/>
          </p:nvSpPr>
          <p:spPr bwMode="auto">
            <a:xfrm>
              <a:off x="2015" y="1224"/>
              <a:ext cx="8" cy="8"/>
            </a:xfrm>
            <a:custGeom>
              <a:avLst/>
              <a:gdLst/>
              <a:ahLst/>
              <a:cxnLst>
                <a:cxn ang="0">
                  <a:pos x="6" y="18"/>
                </a:cxn>
                <a:cxn ang="0">
                  <a:pos x="18" y="13"/>
                </a:cxn>
                <a:cxn ang="0">
                  <a:pos x="13" y="0"/>
                </a:cxn>
                <a:cxn ang="0">
                  <a:pos x="0" y="6"/>
                </a:cxn>
                <a:cxn ang="0">
                  <a:pos x="6" y="18"/>
                </a:cxn>
              </a:cxnLst>
              <a:rect l="0" t="0" r="r" b="b"/>
              <a:pathLst>
                <a:path w="18" h="18">
                  <a:moveTo>
                    <a:pt x="6" y="18"/>
                  </a:moveTo>
                  <a:lnTo>
                    <a:pt x="18" y="13"/>
                  </a:lnTo>
                  <a:lnTo>
                    <a:pt x="13" y="0"/>
                  </a:lnTo>
                  <a:lnTo>
                    <a:pt x="0" y="6"/>
                  </a:lnTo>
                  <a:lnTo>
                    <a:pt x="6" y="18"/>
                  </a:lnTo>
                  <a:close/>
                </a:path>
              </a:pathLst>
            </a:custGeom>
            <a:solidFill>
              <a:srgbClr val="000000"/>
            </a:solidFill>
            <a:ln w="9525">
              <a:noFill/>
              <a:round/>
              <a:headEnd/>
              <a:tailEnd/>
            </a:ln>
          </p:spPr>
          <p:txBody>
            <a:bodyPr/>
            <a:lstStyle/>
            <a:p>
              <a:endParaRPr lang="en-US"/>
            </a:p>
          </p:txBody>
        </p:sp>
        <p:sp>
          <p:nvSpPr>
            <p:cNvPr id="41273" name="Freeform 313"/>
            <p:cNvSpPr>
              <a:spLocks/>
            </p:cNvSpPr>
            <p:nvPr/>
          </p:nvSpPr>
          <p:spPr bwMode="auto">
            <a:xfrm>
              <a:off x="2009" y="1211"/>
              <a:ext cx="9" cy="9"/>
            </a:xfrm>
            <a:custGeom>
              <a:avLst/>
              <a:gdLst/>
              <a:ahLst/>
              <a:cxnLst>
                <a:cxn ang="0">
                  <a:pos x="5" y="20"/>
                </a:cxn>
                <a:cxn ang="0">
                  <a:pos x="17" y="14"/>
                </a:cxn>
                <a:cxn ang="0">
                  <a:pos x="12" y="0"/>
                </a:cxn>
                <a:cxn ang="0">
                  <a:pos x="0" y="6"/>
                </a:cxn>
                <a:cxn ang="0">
                  <a:pos x="5" y="20"/>
                </a:cxn>
              </a:cxnLst>
              <a:rect l="0" t="0" r="r" b="b"/>
              <a:pathLst>
                <a:path w="17" h="20">
                  <a:moveTo>
                    <a:pt x="5" y="20"/>
                  </a:moveTo>
                  <a:lnTo>
                    <a:pt x="17" y="14"/>
                  </a:lnTo>
                  <a:lnTo>
                    <a:pt x="12" y="0"/>
                  </a:lnTo>
                  <a:lnTo>
                    <a:pt x="0" y="6"/>
                  </a:lnTo>
                  <a:lnTo>
                    <a:pt x="5" y="20"/>
                  </a:lnTo>
                  <a:close/>
                </a:path>
              </a:pathLst>
            </a:custGeom>
            <a:solidFill>
              <a:srgbClr val="000000"/>
            </a:solidFill>
            <a:ln w="9525">
              <a:noFill/>
              <a:round/>
              <a:headEnd/>
              <a:tailEnd/>
            </a:ln>
          </p:spPr>
          <p:txBody>
            <a:bodyPr/>
            <a:lstStyle/>
            <a:p>
              <a:endParaRPr lang="en-US"/>
            </a:p>
          </p:txBody>
        </p:sp>
        <p:sp>
          <p:nvSpPr>
            <p:cNvPr id="41274" name="Freeform 314"/>
            <p:cNvSpPr>
              <a:spLocks/>
            </p:cNvSpPr>
            <p:nvPr/>
          </p:nvSpPr>
          <p:spPr bwMode="auto">
            <a:xfrm>
              <a:off x="2003" y="1198"/>
              <a:ext cx="9" cy="9"/>
            </a:xfrm>
            <a:custGeom>
              <a:avLst/>
              <a:gdLst/>
              <a:ahLst/>
              <a:cxnLst>
                <a:cxn ang="0">
                  <a:pos x="5" y="17"/>
                </a:cxn>
                <a:cxn ang="0">
                  <a:pos x="17" y="12"/>
                </a:cxn>
                <a:cxn ang="0">
                  <a:pos x="12" y="0"/>
                </a:cxn>
                <a:cxn ang="0">
                  <a:pos x="0" y="5"/>
                </a:cxn>
                <a:cxn ang="0">
                  <a:pos x="5" y="17"/>
                </a:cxn>
              </a:cxnLst>
              <a:rect l="0" t="0" r="r" b="b"/>
              <a:pathLst>
                <a:path w="17" h="17">
                  <a:moveTo>
                    <a:pt x="5" y="17"/>
                  </a:moveTo>
                  <a:lnTo>
                    <a:pt x="17" y="12"/>
                  </a:lnTo>
                  <a:lnTo>
                    <a:pt x="12" y="0"/>
                  </a:lnTo>
                  <a:lnTo>
                    <a:pt x="0" y="5"/>
                  </a:lnTo>
                  <a:lnTo>
                    <a:pt x="5" y="17"/>
                  </a:lnTo>
                  <a:close/>
                </a:path>
              </a:pathLst>
            </a:custGeom>
            <a:solidFill>
              <a:srgbClr val="000000"/>
            </a:solidFill>
            <a:ln w="9525">
              <a:noFill/>
              <a:round/>
              <a:headEnd/>
              <a:tailEnd/>
            </a:ln>
          </p:spPr>
          <p:txBody>
            <a:bodyPr/>
            <a:lstStyle/>
            <a:p>
              <a:endParaRPr lang="en-US"/>
            </a:p>
          </p:txBody>
        </p:sp>
        <p:sp>
          <p:nvSpPr>
            <p:cNvPr id="41275" name="Freeform 315"/>
            <p:cNvSpPr>
              <a:spLocks/>
            </p:cNvSpPr>
            <p:nvPr/>
          </p:nvSpPr>
          <p:spPr bwMode="auto">
            <a:xfrm>
              <a:off x="1997" y="1185"/>
              <a:ext cx="10" cy="9"/>
            </a:xfrm>
            <a:custGeom>
              <a:avLst/>
              <a:gdLst/>
              <a:ahLst/>
              <a:cxnLst>
                <a:cxn ang="0">
                  <a:pos x="7" y="17"/>
                </a:cxn>
                <a:cxn ang="0">
                  <a:pos x="20" y="12"/>
                </a:cxn>
                <a:cxn ang="0">
                  <a:pos x="13" y="0"/>
                </a:cxn>
                <a:cxn ang="0">
                  <a:pos x="0" y="5"/>
                </a:cxn>
                <a:cxn ang="0">
                  <a:pos x="7" y="17"/>
                </a:cxn>
              </a:cxnLst>
              <a:rect l="0" t="0" r="r" b="b"/>
              <a:pathLst>
                <a:path w="20" h="17">
                  <a:moveTo>
                    <a:pt x="7" y="17"/>
                  </a:moveTo>
                  <a:lnTo>
                    <a:pt x="20" y="12"/>
                  </a:lnTo>
                  <a:lnTo>
                    <a:pt x="13" y="0"/>
                  </a:lnTo>
                  <a:lnTo>
                    <a:pt x="0" y="5"/>
                  </a:lnTo>
                  <a:lnTo>
                    <a:pt x="7" y="17"/>
                  </a:lnTo>
                  <a:close/>
                </a:path>
              </a:pathLst>
            </a:custGeom>
            <a:solidFill>
              <a:srgbClr val="000000"/>
            </a:solidFill>
            <a:ln w="9525">
              <a:noFill/>
              <a:round/>
              <a:headEnd/>
              <a:tailEnd/>
            </a:ln>
          </p:spPr>
          <p:txBody>
            <a:bodyPr/>
            <a:lstStyle/>
            <a:p>
              <a:endParaRPr lang="en-US"/>
            </a:p>
          </p:txBody>
        </p:sp>
        <p:sp>
          <p:nvSpPr>
            <p:cNvPr id="41276" name="Freeform 316"/>
            <p:cNvSpPr>
              <a:spLocks/>
            </p:cNvSpPr>
            <p:nvPr/>
          </p:nvSpPr>
          <p:spPr bwMode="auto">
            <a:xfrm>
              <a:off x="1991" y="1173"/>
              <a:ext cx="10" cy="9"/>
            </a:xfrm>
            <a:custGeom>
              <a:avLst/>
              <a:gdLst/>
              <a:ahLst/>
              <a:cxnLst>
                <a:cxn ang="0">
                  <a:pos x="7" y="18"/>
                </a:cxn>
                <a:cxn ang="0">
                  <a:pos x="19" y="12"/>
                </a:cxn>
                <a:cxn ang="0">
                  <a:pos x="12" y="0"/>
                </a:cxn>
                <a:cxn ang="0">
                  <a:pos x="0" y="6"/>
                </a:cxn>
                <a:cxn ang="0">
                  <a:pos x="7" y="18"/>
                </a:cxn>
              </a:cxnLst>
              <a:rect l="0" t="0" r="r" b="b"/>
              <a:pathLst>
                <a:path w="19" h="18">
                  <a:moveTo>
                    <a:pt x="7" y="18"/>
                  </a:moveTo>
                  <a:lnTo>
                    <a:pt x="19" y="12"/>
                  </a:lnTo>
                  <a:lnTo>
                    <a:pt x="12" y="0"/>
                  </a:lnTo>
                  <a:lnTo>
                    <a:pt x="0" y="6"/>
                  </a:lnTo>
                  <a:lnTo>
                    <a:pt x="7" y="18"/>
                  </a:lnTo>
                  <a:close/>
                </a:path>
              </a:pathLst>
            </a:custGeom>
            <a:solidFill>
              <a:srgbClr val="000000"/>
            </a:solidFill>
            <a:ln w="9525">
              <a:noFill/>
              <a:round/>
              <a:headEnd/>
              <a:tailEnd/>
            </a:ln>
          </p:spPr>
          <p:txBody>
            <a:bodyPr/>
            <a:lstStyle/>
            <a:p>
              <a:endParaRPr lang="en-US"/>
            </a:p>
          </p:txBody>
        </p:sp>
        <p:sp>
          <p:nvSpPr>
            <p:cNvPr id="41277" name="Freeform 317"/>
            <p:cNvSpPr>
              <a:spLocks/>
            </p:cNvSpPr>
            <p:nvPr/>
          </p:nvSpPr>
          <p:spPr bwMode="auto">
            <a:xfrm>
              <a:off x="1985" y="1161"/>
              <a:ext cx="10" cy="9"/>
            </a:xfrm>
            <a:custGeom>
              <a:avLst/>
              <a:gdLst/>
              <a:ahLst/>
              <a:cxnLst>
                <a:cxn ang="0">
                  <a:pos x="7" y="17"/>
                </a:cxn>
                <a:cxn ang="0">
                  <a:pos x="19" y="12"/>
                </a:cxn>
                <a:cxn ang="0">
                  <a:pos x="12" y="0"/>
                </a:cxn>
                <a:cxn ang="0">
                  <a:pos x="0" y="5"/>
                </a:cxn>
                <a:cxn ang="0">
                  <a:pos x="7" y="17"/>
                </a:cxn>
              </a:cxnLst>
              <a:rect l="0" t="0" r="r" b="b"/>
              <a:pathLst>
                <a:path w="19" h="17">
                  <a:moveTo>
                    <a:pt x="7" y="17"/>
                  </a:moveTo>
                  <a:lnTo>
                    <a:pt x="19" y="12"/>
                  </a:lnTo>
                  <a:lnTo>
                    <a:pt x="12" y="0"/>
                  </a:lnTo>
                  <a:lnTo>
                    <a:pt x="0" y="5"/>
                  </a:lnTo>
                  <a:lnTo>
                    <a:pt x="7" y="17"/>
                  </a:lnTo>
                  <a:close/>
                </a:path>
              </a:pathLst>
            </a:custGeom>
            <a:solidFill>
              <a:srgbClr val="000000"/>
            </a:solidFill>
            <a:ln w="9525">
              <a:noFill/>
              <a:round/>
              <a:headEnd/>
              <a:tailEnd/>
            </a:ln>
          </p:spPr>
          <p:txBody>
            <a:bodyPr/>
            <a:lstStyle/>
            <a:p>
              <a:endParaRPr lang="en-US"/>
            </a:p>
          </p:txBody>
        </p:sp>
        <p:sp>
          <p:nvSpPr>
            <p:cNvPr id="41278" name="Freeform 318"/>
            <p:cNvSpPr>
              <a:spLocks/>
            </p:cNvSpPr>
            <p:nvPr/>
          </p:nvSpPr>
          <p:spPr bwMode="auto">
            <a:xfrm>
              <a:off x="1979" y="1148"/>
              <a:ext cx="9" cy="9"/>
            </a:xfrm>
            <a:custGeom>
              <a:avLst/>
              <a:gdLst/>
              <a:ahLst/>
              <a:cxnLst>
                <a:cxn ang="0">
                  <a:pos x="5" y="17"/>
                </a:cxn>
                <a:cxn ang="0">
                  <a:pos x="17" y="12"/>
                </a:cxn>
                <a:cxn ang="0">
                  <a:pos x="12" y="1"/>
                </a:cxn>
                <a:cxn ang="0">
                  <a:pos x="10" y="0"/>
                </a:cxn>
                <a:cxn ang="0">
                  <a:pos x="0" y="7"/>
                </a:cxn>
                <a:cxn ang="0">
                  <a:pos x="1" y="12"/>
                </a:cxn>
                <a:cxn ang="0">
                  <a:pos x="5" y="17"/>
                </a:cxn>
              </a:cxnLst>
              <a:rect l="0" t="0" r="r" b="b"/>
              <a:pathLst>
                <a:path w="17" h="17">
                  <a:moveTo>
                    <a:pt x="5" y="17"/>
                  </a:moveTo>
                  <a:lnTo>
                    <a:pt x="17" y="12"/>
                  </a:lnTo>
                  <a:lnTo>
                    <a:pt x="12" y="1"/>
                  </a:lnTo>
                  <a:lnTo>
                    <a:pt x="10" y="0"/>
                  </a:lnTo>
                  <a:lnTo>
                    <a:pt x="0" y="7"/>
                  </a:lnTo>
                  <a:lnTo>
                    <a:pt x="1" y="12"/>
                  </a:lnTo>
                  <a:lnTo>
                    <a:pt x="5" y="17"/>
                  </a:lnTo>
                  <a:close/>
                </a:path>
              </a:pathLst>
            </a:custGeom>
            <a:solidFill>
              <a:srgbClr val="000000"/>
            </a:solidFill>
            <a:ln w="9525">
              <a:noFill/>
              <a:round/>
              <a:headEnd/>
              <a:tailEnd/>
            </a:ln>
          </p:spPr>
          <p:txBody>
            <a:bodyPr/>
            <a:lstStyle/>
            <a:p>
              <a:endParaRPr lang="en-US"/>
            </a:p>
          </p:txBody>
        </p:sp>
        <p:sp>
          <p:nvSpPr>
            <p:cNvPr id="41279" name="Freeform 319"/>
            <p:cNvSpPr>
              <a:spLocks/>
            </p:cNvSpPr>
            <p:nvPr/>
          </p:nvSpPr>
          <p:spPr bwMode="auto">
            <a:xfrm>
              <a:off x="1972" y="1136"/>
              <a:ext cx="9" cy="9"/>
            </a:xfrm>
            <a:custGeom>
              <a:avLst/>
              <a:gdLst/>
              <a:ahLst/>
              <a:cxnLst>
                <a:cxn ang="0">
                  <a:pos x="7" y="19"/>
                </a:cxn>
                <a:cxn ang="0">
                  <a:pos x="17" y="12"/>
                </a:cxn>
                <a:cxn ang="0">
                  <a:pos x="10" y="0"/>
                </a:cxn>
                <a:cxn ang="0">
                  <a:pos x="0" y="7"/>
                </a:cxn>
                <a:cxn ang="0">
                  <a:pos x="7" y="19"/>
                </a:cxn>
              </a:cxnLst>
              <a:rect l="0" t="0" r="r" b="b"/>
              <a:pathLst>
                <a:path w="17" h="19">
                  <a:moveTo>
                    <a:pt x="7" y="19"/>
                  </a:moveTo>
                  <a:lnTo>
                    <a:pt x="17" y="12"/>
                  </a:lnTo>
                  <a:lnTo>
                    <a:pt x="10" y="0"/>
                  </a:lnTo>
                  <a:lnTo>
                    <a:pt x="0" y="7"/>
                  </a:lnTo>
                  <a:lnTo>
                    <a:pt x="7" y="19"/>
                  </a:lnTo>
                  <a:close/>
                </a:path>
              </a:pathLst>
            </a:custGeom>
            <a:solidFill>
              <a:srgbClr val="000000"/>
            </a:solidFill>
            <a:ln w="9525">
              <a:noFill/>
              <a:round/>
              <a:headEnd/>
              <a:tailEnd/>
            </a:ln>
          </p:spPr>
          <p:txBody>
            <a:bodyPr/>
            <a:lstStyle/>
            <a:p>
              <a:endParaRPr lang="en-US"/>
            </a:p>
          </p:txBody>
        </p:sp>
        <p:sp>
          <p:nvSpPr>
            <p:cNvPr id="41280" name="Freeform 320"/>
            <p:cNvSpPr>
              <a:spLocks/>
            </p:cNvSpPr>
            <p:nvPr/>
          </p:nvSpPr>
          <p:spPr bwMode="auto">
            <a:xfrm>
              <a:off x="1966" y="1123"/>
              <a:ext cx="8" cy="10"/>
            </a:xfrm>
            <a:custGeom>
              <a:avLst/>
              <a:gdLst/>
              <a:ahLst/>
              <a:cxnLst>
                <a:cxn ang="0">
                  <a:pos x="6" y="19"/>
                </a:cxn>
                <a:cxn ang="0">
                  <a:pos x="16" y="12"/>
                </a:cxn>
                <a:cxn ang="0">
                  <a:pos x="11" y="0"/>
                </a:cxn>
                <a:cxn ang="0">
                  <a:pos x="0" y="7"/>
                </a:cxn>
                <a:cxn ang="0">
                  <a:pos x="6" y="19"/>
                </a:cxn>
              </a:cxnLst>
              <a:rect l="0" t="0" r="r" b="b"/>
              <a:pathLst>
                <a:path w="16" h="19">
                  <a:moveTo>
                    <a:pt x="6" y="19"/>
                  </a:moveTo>
                  <a:lnTo>
                    <a:pt x="16" y="12"/>
                  </a:lnTo>
                  <a:lnTo>
                    <a:pt x="11" y="0"/>
                  </a:lnTo>
                  <a:lnTo>
                    <a:pt x="0" y="7"/>
                  </a:lnTo>
                  <a:lnTo>
                    <a:pt x="6" y="19"/>
                  </a:lnTo>
                  <a:close/>
                </a:path>
              </a:pathLst>
            </a:custGeom>
            <a:solidFill>
              <a:srgbClr val="000000"/>
            </a:solidFill>
            <a:ln w="9525">
              <a:noFill/>
              <a:round/>
              <a:headEnd/>
              <a:tailEnd/>
            </a:ln>
          </p:spPr>
          <p:txBody>
            <a:bodyPr/>
            <a:lstStyle/>
            <a:p>
              <a:endParaRPr lang="en-US"/>
            </a:p>
          </p:txBody>
        </p:sp>
        <p:sp>
          <p:nvSpPr>
            <p:cNvPr id="41281" name="Freeform 321"/>
            <p:cNvSpPr>
              <a:spLocks/>
            </p:cNvSpPr>
            <p:nvPr/>
          </p:nvSpPr>
          <p:spPr bwMode="auto">
            <a:xfrm>
              <a:off x="1958" y="1111"/>
              <a:ext cx="9" cy="11"/>
            </a:xfrm>
            <a:custGeom>
              <a:avLst/>
              <a:gdLst/>
              <a:ahLst/>
              <a:cxnLst>
                <a:cxn ang="0">
                  <a:pos x="8" y="20"/>
                </a:cxn>
                <a:cxn ang="0">
                  <a:pos x="19" y="13"/>
                </a:cxn>
                <a:cxn ang="0">
                  <a:pos x="17" y="11"/>
                </a:cxn>
                <a:cxn ang="0">
                  <a:pos x="10" y="0"/>
                </a:cxn>
                <a:cxn ang="0">
                  <a:pos x="0" y="7"/>
                </a:cxn>
                <a:cxn ang="0">
                  <a:pos x="7" y="21"/>
                </a:cxn>
                <a:cxn ang="0">
                  <a:pos x="8" y="20"/>
                </a:cxn>
              </a:cxnLst>
              <a:rect l="0" t="0" r="r" b="b"/>
              <a:pathLst>
                <a:path w="19" h="21">
                  <a:moveTo>
                    <a:pt x="8" y="20"/>
                  </a:moveTo>
                  <a:lnTo>
                    <a:pt x="19" y="13"/>
                  </a:lnTo>
                  <a:lnTo>
                    <a:pt x="17" y="11"/>
                  </a:lnTo>
                  <a:lnTo>
                    <a:pt x="10" y="0"/>
                  </a:lnTo>
                  <a:lnTo>
                    <a:pt x="0" y="7"/>
                  </a:lnTo>
                  <a:lnTo>
                    <a:pt x="7" y="21"/>
                  </a:lnTo>
                  <a:lnTo>
                    <a:pt x="8" y="20"/>
                  </a:lnTo>
                  <a:close/>
                </a:path>
              </a:pathLst>
            </a:custGeom>
            <a:solidFill>
              <a:srgbClr val="000000"/>
            </a:solidFill>
            <a:ln w="9525">
              <a:noFill/>
              <a:round/>
              <a:headEnd/>
              <a:tailEnd/>
            </a:ln>
          </p:spPr>
          <p:txBody>
            <a:bodyPr/>
            <a:lstStyle/>
            <a:p>
              <a:endParaRPr lang="en-US"/>
            </a:p>
          </p:txBody>
        </p:sp>
        <p:sp>
          <p:nvSpPr>
            <p:cNvPr id="41282" name="Freeform 322"/>
            <p:cNvSpPr>
              <a:spLocks/>
            </p:cNvSpPr>
            <p:nvPr/>
          </p:nvSpPr>
          <p:spPr bwMode="auto">
            <a:xfrm>
              <a:off x="1951" y="1100"/>
              <a:ext cx="9" cy="9"/>
            </a:xfrm>
            <a:custGeom>
              <a:avLst/>
              <a:gdLst/>
              <a:ahLst/>
              <a:cxnLst>
                <a:cxn ang="0">
                  <a:pos x="7" y="17"/>
                </a:cxn>
                <a:cxn ang="0">
                  <a:pos x="17" y="10"/>
                </a:cxn>
                <a:cxn ang="0">
                  <a:pos x="10" y="0"/>
                </a:cxn>
                <a:cxn ang="0">
                  <a:pos x="0" y="7"/>
                </a:cxn>
                <a:cxn ang="0">
                  <a:pos x="7" y="17"/>
                </a:cxn>
              </a:cxnLst>
              <a:rect l="0" t="0" r="r" b="b"/>
              <a:pathLst>
                <a:path w="17" h="17">
                  <a:moveTo>
                    <a:pt x="7" y="17"/>
                  </a:moveTo>
                  <a:lnTo>
                    <a:pt x="17" y="10"/>
                  </a:lnTo>
                  <a:lnTo>
                    <a:pt x="10" y="0"/>
                  </a:lnTo>
                  <a:lnTo>
                    <a:pt x="0" y="7"/>
                  </a:lnTo>
                  <a:lnTo>
                    <a:pt x="7" y="17"/>
                  </a:lnTo>
                  <a:close/>
                </a:path>
              </a:pathLst>
            </a:custGeom>
            <a:solidFill>
              <a:srgbClr val="000000"/>
            </a:solidFill>
            <a:ln w="9525">
              <a:noFill/>
              <a:round/>
              <a:headEnd/>
              <a:tailEnd/>
            </a:ln>
          </p:spPr>
          <p:txBody>
            <a:bodyPr/>
            <a:lstStyle/>
            <a:p>
              <a:endParaRPr lang="en-US"/>
            </a:p>
          </p:txBody>
        </p:sp>
        <p:sp>
          <p:nvSpPr>
            <p:cNvPr id="41283" name="Freeform 323"/>
            <p:cNvSpPr>
              <a:spLocks/>
            </p:cNvSpPr>
            <p:nvPr/>
          </p:nvSpPr>
          <p:spPr bwMode="auto">
            <a:xfrm>
              <a:off x="1944" y="1088"/>
              <a:ext cx="9" cy="9"/>
            </a:xfrm>
            <a:custGeom>
              <a:avLst/>
              <a:gdLst/>
              <a:ahLst/>
              <a:cxnLst>
                <a:cxn ang="0">
                  <a:pos x="7" y="19"/>
                </a:cxn>
                <a:cxn ang="0">
                  <a:pos x="17" y="12"/>
                </a:cxn>
                <a:cxn ang="0">
                  <a:pos x="10" y="0"/>
                </a:cxn>
                <a:cxn ang="0">
                  <a:pos x="0" y="7"/>
                </a:cxn>
                <a:cxn ang="0">
                  <a:pos x="7" y="19"/>
                </a:cxn>
              </a:cxnLst>
              <a:rect l="0" t="0" r="r" b="b"/>
              <a:pathLst>
                <a:path w="17" h="19">
                  <a:moveTo>
                    <a:pt x="7" y="19"/>
                  </a:moveTo>
                  <a:lnTo>
                    <a:pt x="17" y="12"/>
                  </a:lnTo>
                  <a:lnTo>
                    <a:pt x="10" y="0"/>
                  </a:lnTo>
                  <a:lnTo>
                    <a:pt x="0" y="7"/>
                  </a:lnTo>
                  <a:lnTo>
                    <a:pt x="7" y="19"/>
                  </a:lnTo>
                  <a:close/>
                </a:path>
              </a:pathLst>
            </a:custGeom>
            <a:solidFill>
              <a:srgbClr val="000000"/>
            </a:solidFill>
            <a:ln w="9525">
              <a:noFill/>
              <a:round/>
              <a:headEnd/>
              <a:tailEnd/>
            </a:ln>
          </p:spPr>
          <p:txBody>
            <a:bodyPr/>
            <a:lstStyle/>
            <a:p>
              <a:endParaRPr lang="en-US"/>
            </a:p>
          </p:txBody>
        </p:sp>
        <p:sp>
          <p:nvSpPr>
            <p:cNvPr id="41284" name="Freeform 324"/>
            <p:cNvSpPr>
              <a:spLocks/>
            </p:cNvSpPr>
            <p:nvPr/>
          </p:nvSpPr>
          <p:spPr bwMode="auto">
            <a:xfrm>
              <a:off x="1936" y="1076"/>
              <a:ext cx="9" cy="9"/>
            </a:xfrm>
            <a:custGeom>
              <a:avLst/>
              <a:gdLst/>
              <a:ahLst/>
              <a:cxnLst>
                <a:cxn ang="0">
                  <a:pos x="7" y="17"/>
                </a:cxn>
                <a:cxn ang="0">
                  <a:pos x="17" y="10"/>
                </a:cxn>
                <a:cxn ang="0">
                  <a:pos x="10" y="0"/>
                </a:cxn>
                <a:cxn ang="0">
                  <a:pos x="0" y="7"/>
                </a:cxn>
                <a:cxn ang="0">
                  <a:pos x="7" y="17"/>
                </a:cxn>
              </a:cxnLst>
              <a:rect l="0" t="0" r="r" b="b"/>
              <a:pathLst>
                <a:path w="17" h="17">
                  <a:moveTo>
                    <a:pt x="7" y="17"/>
                  </a:moveTo>
                  <a:lnTo>
                    <a:pt x="17" y="10"/>
                  </a:lnTo>
                  <a:lnTo>
                    <a:pt x="10" y="0"/>
                  </a:lnTo>
                  <a:lnTo>
                    <a:pt x="0" y="7"/>
                  </a:lnTo>
                  <a:lnTo>
                    <a:pt x="7" y="17"/>
                  </a:lnTo>
                  <a:close/>
                </a:path>
              </a:pathLst>
            </a:custGeom>
            <a:solidFill>
              <a:srgbClr val="000000"/>
            </a:solidFill>
            <a:ln w="9525">
              <a:noFill/>
              <a:round/>
              <a:headEnd/>
              <a:tailEnd/>
            </a:ln>
          </p:spPr>
          <p:txBody>
            <a:bodyPr/>
            <a:lstStyle/>
            <a:p>
              <a:endParaRPr lang="en-US"/>
            </a:p>
          </p:txBody>
        </p:sp>
        <p:sp>
          <p:nvSpPr>
            <p:cNvPr id="41285" name="Freeform 325"/>
            <p:cNvSpPr>
              <a:spLocks/>
            </p:cNvSpPr>
            <p:nvPr/>
          </p:nvSpPr>
          <p:spPr bwMode="auto">
            <a:xfrm>
              <a:off x="1928" y="1065"/>
              <a:ext cx="9" cy="9"/>
            </a:xfrm>
            <a:custGeom>
              <a:avLst/>
              <a:gdLst/>
              <a:ahLst/>
              <a:cxnLst>
                <a:cxn ang="0">
                  <a:pos x="7" y="17"/>
                </a:cxn>
                <a:cxn ang="0">
                  <a:pos x="18" y="10"/>
                </a:cxn>
                <a:cxn ang="0">
                  <a:pos x="11" y="0"/>
                </a:cxn>
                <a:cxn ang="0">
                  <a:pos x="0" y="7"/>
                </a:cxn>
                <a:cxn ang="0">
                  <a:pos x="7" y="17"/>
                </a:cxn>
              </a:cxnLst>
              <a:rect l="0" t="0" r="r" b="b"/>
              <a:pathLst>
                <a:path w="18" h="17">
                  <a:moveTo>
                    <a:pt x="7" y="17"/>
                  </a:moveTo>
                  <a:lnTo>
                    <a:pt x="18" y="10"/>
                  </a:lnTo>
                  <a:lnTo>
                    <a:pt x="11" y="0"/>
                  </a:lnTo>
                  <a:lnTo>
                    <a:pt x="0" y="7"/>
                  </a:lnTo>
                  <a:lnTo>
                    <a:pt x="7" y="17"/>
                  </a:lnTo>
                  <a:close/>
                </a:path>
              </a:pathLst>
            </a:custGeom>
            <a:solidFill>
              <a:srgbClr val="000000"/>
            </a:solidFill>
            <a:ln w="9525">
              <a:noFill/>
              <a:round/>
              <a:headEnd/>
              <a:tailEnd/>
            </a:ln>
          </p:spPr>
          <p:txBody>
            <a:bodyPr/>
            <a:lstStyle/>
            <a:p>
              <a:endParaRPr lang="en-US"/>
            </a:p>
          </p:txBody>
        </p:sp>
        <p:sp>
          <p:nvSpPr>
            <p:cNvPr id="41286" name="Freeform 326"/>
            <p:cNvSpPr>
              <a:spLocks/>
            </p:cNvSpPr>
            <p:nvPr/>
          </p:nvSpPr>
          <p:spPr bwMode="auto">
            <a:xfrm>
              <a:off x="1919" y="1053"/>
              <a:ext cx="10" cy="9"/>
            </a:xfrm>
            <a:custGeom>
              <a:avLst/>
              <a:gdLst/>
              <a:ahLst/>
              <a:cxnLst>
                <a:cxn ang="0">
                  <a:pos x="9" y="20"/>
                </a:cxn>
                <a:cxn ang="0">
                  <a:pos x="19" y="13"/>
                </a:cxn>
                <a:cxn ang="0">
                  <a:pos x="16" y="6"/>
                </a:cxn>
                <a:cxn ang="0">
                  <a:pos x="10" y="0"/>
                </a:cxn>
                <a:cxn ang="0">
                  <a:pos x="0" y="9"/>
                </a:cxn>
                <a:cxn ang="0">
                  <a:pos x="5" y="16"/>
                </a:cxn>
                <a:cxn ang="0">
                  <a:pos x="9" y="20"/>
                </a:cxn>
              </a:cxnLst>
              <a:rect l="0" t="0" r="r" b="b"/>
              <a:pathLst>
                <a:path w="19" h="20">
                  <a:moveTo>
                    <a:pt x="9" y="20"/>
                  </a:moveTo>
                  <a:lnTo>
                    <a:pt x="19" y="13"/>
                  </a:lnTo>
                  <a:lnTo>
                    <a:pt x="16" y="6"/>
                  </a:lnTo>
                  <a:lnTo>
                    <a:pt x="10" y="0"/>
                  </a:lnTo>
                  <a:lnTo>
                    <a:pt x="0" y="9"/>
                  </a:lnTo>
                  <a:lnTo>
                    <a:pt x="5" y="16"/>
                  </a:lnTo>
                  <a:lnTo>
                    <a:pt x="9" y="20"/>
                  </a:lnTo>
                  <a:close/>
                </a:path>
              </a:pathLst>
            </a:custGeom>
            <a:solidFill>
              <a:srgbClr val="000000"/>
            </a:solidFill>
            <a:ln w="9525">
              <a:noFill/>
              <a:round/>
              <a:headEnd/>
              <a:tailEnd/>
            </a:ln>
          </p:spPr>
          <p:txBody>
            <a:bodyPr/>
            <a:lstStyle/>
            <a:p>
              <a:endParaRPr lang="en-US"/>
            </a:p>
          </p:txBody>
        </p:sp>
        <p:sp>
          <p:nvSpPr>
            <p:cNvPr id="41287" name="Freeform 327"/>
            <p:cNvSpPr>
              <a:spLocks/>
            </p:cNvSpPr>
            <p:nvPr/>
          </p:nvSpPr>
          <p:spPr bwMode="auto">
            <a:xfrm>
              <a:off x="1912" y="1041"/>
              <a:ext cx="9" cy="11"/>
            </a:xfrm>
            <a:custGeom>
              <a:avLst/>
              <a:gdLst/>
              <a:ahLst/>
              <a:cxnLst>
                <a:cxn ang="0">
                  <a:pos x="9" y="21"/>
                </a:cxn>
                <a:cxn ang="0">
                  <a:pos x="19" y="12"/>
                </a:cxn>
                <a:cxn ang="0">
                  <a:pos x="11" y="0"/>
                </a:cxn>
                <a:cxn ang="0">
                  <a:pos x="0" y="9"/>
                </a:cxn>
                <a:cxn ang="0">
                  <a:pos x="9" y="21"/>
                </a:cxn>
              </a:cxnLst>
              <a:rect l="0" t="0" r="r" b="b"/>
              <a:pathLst>
                <a:path w="19" h="21">
                  <a:moveTo>
                    <a:pt x="9" y="21"/>
                  </a:moveTo>
                  <a:lnTo>
                    <a:pt x="19" y="12"/>
                  </a:lnTo>
                  <a:lnTo>
                    <a:pt x="11" y="0"/>
                  </a:lnTo>
                  <a:lnTo>
                    <a:pt x="0" y="9"/>
                  </a:lnTo>
                  <a:lnTo>
                    <a:pt x="9" y="21"/>
                  </a:lnTo>
                  <a:close/>
                </a:path>
              </a:pathLst>
            </a:custGeom>
            <a:solidFill>
              <a:srgbClr val="000000"/>
            </a:solidFill>
            <a:ln w="9525">
              <a:noFill/>
              <a:round/>
              <a:headEnd/>
              <a:tailEnd/>
            </a:ln>
          </p:spPr>
          <p:txBody>
            <a:bodyPr/>
            <a:lstStyle/>
            <a:p>
              <a:endParaRPr lang="en-US"/>
            </a:p>
          </p:txBody>
        </p:sp>
        <p:sp>
          <p:nvSpPr>
            <p:cNvPr id="41288" name="Freeform 328"/>
            <p:cNvSpPr>
              <a:spLocks/>
            </p:cNvSpPr>
            <p:nvPr/>
          </p:nvSpPr>
          <p:spPr bwMode="auto">
            <a:xfrm>
              <a:off x="1903" y="1030"/>
              <a:ext cx="9" cy="11"/>
            </a:xfrm>
            <a:custGeom>
              <a:avLst/>
              <a:gdLst/>
              <a:ahLst/>
              <a:cxnLst>
                <a:cxn ang="0">
                  <a:pos x="8" y="21"/>
                </a:cxn>
                <a:cxn ang="0">
                  <a:pos x="19" y="12"/>
                </a:cxn>
                <a:cxn ang="0">
                  <a:pos x="10" y="0"/>
                </a:cxn>
                <a:cxn ang="0">
                  <a:pos x="0" y="9"/>
                </a:cxn>
                <a:cxn ang="0">
                  <a:pos x="8" y="21"/>
                </a:cxn>
              </a:cxnLst>
              <a:rect l="0" t="0" r="r" b="b"/>
              <a:pathLst>
                <a:path w="19" h="21">
                  <a:moveTo>
                    <a:pt x="8" y="21"/>
                  </a:moveTo>
                  <a:lnTo>
                    <a:pt x="19" y="12"/>
                  </a:lnTo>
                  <a:lnTo>
                    <a:pt x="10" y="0"/>
                  </a:lnTo>
                  <a:lnTo>
                    <a:pt x="0" y="9"/>
                  </a:lnTo>
                  <a:lnTo>
                    <a:pt x="8" y="21"/>
                  </a:lnTo>
                  <a:close/>
                </a:path>
              </a:pathLst>
            </a:custGeom>
            <a:solidFill>
              <a:srgbClr val="000000"/>
            </a:solidFill>
            <a:ln w="9525">
              <a:noFill/>
              <a:round/>
              <a:headEnd/>
              <a:tailEnd/>
            </a:ln>
          </p:spPr>
          <p:txBody>
            <a:bodyPr/>
            <a:lstStyle/>
            <a:p>
              <a:endParaRPr lang="en-US"/>
            </a:p>
          </p:txBody>
        </p:sp>
        <p:sp>
          <p:nvSpPr>
            <p:cNvPr id="41289" name="Freeform 329"/>
            <p:cNvSpPr>
              <a:spLocks/>
            </p:cNvSpPr>
            <p:nvPr/>
          </p:nvSpPr>
          <p:spPr bwMode="auto">
            <a:xfrm>
              <a:off x="1894" y="1020"/>
              <a:ext cx="10" cy="9"/>
            </a:xfrm>
            <a:custGeom>
              <a:avLst/>
              <a:gdLst/>
              <a:ahLst/>
              <a:cxnLst>
                <a:cxn ang="0">
                  <a:pos x="9" y="19"/>
                </a:cxn>
                <a:cxn ang="0">
                  <a:pos x="19" y="11"/>
                </a:cxn>
                <a:cxn ang="0">
                  <a:pos x="11" y="0"/>
                </a:cxn>
                <a:cxn ang="0">
                  <a:pos x="0" y="9"/>
                </a:cxn>
                <a:cxn ang="0">
                  <a:pos x="9" y="19"/>
                </a:cxn>
              </a:cxnLst>
              <a:rect l="0" t="0" r="r" b="b"/>
              <a:pathLst>
                <a:path w="19" h="19">
                  <a:moveTo>
                    <a:pt x="9" y="19"/>
                  </a:moveTo>
                  <a:lnTo>
                    <a:pt x="19" y="11"/>
                  </a:lnTo>
                  <a:lnTo>
                    <a:pt x="11" y="0"/>
                  </a:lnTo>
                  <a:lnTo>
                    <a:pt x="0" y="9"/>
                  </a:lnTo>
                  <a:lnTo>
                    <a:pt x="9" y="19"/>
                  </a:lnTo>
                  <a:close/>
                </a:path>
              </a:pathLst>
            </a:custGeom>
            <a:solidFill>
              <a:srgbClr val="000000"/>
            </a:solidFill>
            <a:ln w="9525">
              <a:noFill/>
              <a:round/>
              <a:headEnd/>
              <a:tailEnd/>
            </a:ln>
          </p:spPr>
          <p:txBody>
            <a:bodyPr/>
            <a:lstStyle/>
            <a:p>
              <a:endParaRPr lang="en-US"/>
            </a:p>
          </p:txBody>
        </p:sp>
        <p:sp>
          <p:nvSpPr>
            <p:cNvPr id="41290" name="Freeform 330"/>
            <p:cNvSpPr>
              <a:spLocks/>
            </p:cNvSpPr>
            <p:nvPr/>
          </p:nvSpPr>
          <p:spPr bwMode="auto">
            <a:xfrm>
              <a:off x="1885" y="1009"/>
              <a:ext cx="10" cy="10"/>
            </a:xfrm>
            <a:custGeom>
              <a:avLst/>
              <a:gdLst/>
              <a:ahLst/>
              <a:cxnLst>
                <a:cxn ang="0">
                  <a:pos x="8" y="19"/>
                </a:cxn>
                <a:cxn ang="0">
                  <a:pos x="19" y="11"/>
                </a:cxn>
                <a:cxn ang="0">
                  <a:pos x="10" y="0"/>
                </a:cxn>
                <a:cxn ang="0">
                  <a:pos x="0" y="9"/>
                </a:cxn>
                <a:cxn ang="0">
                  <a:pos x="8" y="19"/>
                </a:cxn>
              </a:cxnLst>
              <a:rect l="0" t="0" r="r" b="b"/>
              <a:pathLst>
                <a:path w="19" h="19">
                  <a:moveTo>
                    <a:pt x="8" y="19"/>
                  </a:moveTo>
                  <a:lnTo>
                    <a:pt x="19" y="11"/>
                  </a:lnTo>
                  <a:lnTo>
                    <a:pt x="10" y="0"/>
                  </a:lnTo>
                  <a:lnTo>
                    <a:pt x="0" y="9"/>
                  </a:lnTo>
                  <a:lnTo>
                    <a:pt x="8" y="19"/>
                  </a:lnTo>
                  <a:close/>
                </a:path>
              </a:pathLst>
            </a:custGeom>
            <a:solidFill>
              <a:srgbClr val="000000"/>
            </a:solidFill>
            <a:ln w="9525">
              <a:noFill/>
              <a:round/>
              <a:headEnd/>
              <a:tailEnd/>
            </a:ln>
          </p:spPr>
          <p:txBody>
            <a:bodyPr/>
            <a:lstStyle/>
            <a:p>
              <a:endParaRPr lang="en-US"/>
            </a:p>
          </p:txBody>
        </p:sp>
        <p:sp>
          <p:nvSpPr>
            <p:cNvPr id="41291" name="Freeform 331"/>
            <p:cNvSpPr>
              <a:spLocks/>
            </p:cNvSpPr>
            <p:nvPr/>
          </p:nvSpPr>
          <p:spPr bwMode="auto">
            <a:xfrm>
              <a:off x="1877" y="998"/>
              <a:ext cx="9" cy="10"/>
            </a:xfrm>
            <a:custGeom>
              <a:avLst/>
              <a:gdLst/>
              <a:ahLst/>
              <a:cxnLst>
                <a:cxn ang="0">
                  <a:pos x="9" y="20"/>
                </a:cxn>
                <a:cxn ang="0">
                  <a:pos x="19" y="12"/>
                </a:cxn>
                <a:cxn ang="0">
                  <a:pos x="12" y="1"/>
                </a:cxn>
                <a:cxn ang="0">
                  <a:pos x="11" y="0"/>
                </a:cxn>
                <a:cxn ang="0">
                  <a:pos x="0" y="8"/>
                </a:cxn>
                <a:cxn ang="0">
                  <a:pos x="2" y="12"/>
                </a:cxn>
                <a:cxn ang="0">
                  <a:pos x="9" y="20"/>
                </a:cxn>
              </a:cxnLst>
              <a:rect l="0" t="0" r="r" b="b"/>
              <a:pathLst>
                <a:path w="19" h="20">
                  <a:moveTo>
                    <a:pt x="9" y="20"/>
                  </a:moveTo>
                  <a:lnTo>
                    <a:pt x="19" y="12"/>
                  </a:lnTo>
                  <a:lnTo>
                    <a:pt x="12" y="1"/>
                  </a:lnTo>
                  <a:lnTo>
                    <a:pt x="11" y="0"/>
                  </a:lnTo>
                  <a:lnTo>
                    <a:pt x="0" y="8"/>
                  </a:lnTo>
                  <a:lnTo>
                    <a:pt x="2" y="12"/>
                  </a:lnTo>
                  <a:lnTo>
                    <a:pt x="9" y="20"/>
                  </a:lnTo>
                  <a:close/>
                </a:path>
              </a:pathLst>
            </a:custGeom>
            <a:solidFill>
              <a:srgbClr val="000000"/>
            </a:solidFill>
            <a:ln w="9525">
              <a:noFill/>
              <a:round/>
              <a:headEnd/>
              <a:tailEnd/>
            </a:ln>
          </p:spPr>
          <p:txBody>
            <a:bodyPr/>
            <a:lstStyle/>
            <a:p>
              <a:endParaRPr lang="en-US"/>
            </a:p>
          </p:txBody>
        </p:sp>
        <p:sp>
          <p:nvSpPr>
            <p:cNvPr id="41292" name="Freeform 332"/>
            <p:cNvSpPr>
              <a:spLocks/>
            </p:cNvSpPr>
            <p:nvPr/>
          </p:nvSpPr>
          <p:spPr bwMode="auto">
            <a:xfrm>
              <a:off x="1867" y="988"/>
              <a:ext cx="10" cy="10"/>
            </a:xfrm>
            <a:custGeom>
              <a:avLst/>
              <a:gdLst/>
              <a:ahLst/>
              <a:cxnLst>
                <a:cxn ang="0">
                  <a:pos x="9" y="20"/>
                </a:cxn>
                <a:cxn ang="0">
                  <a:pos x="19" y="11"/>
                </a:cxn>
                <a:cxn ang="0">
                  <a:pos x="10" y="0"/>
                </a:cxn>
                <a:cxn ang="0">
                  <a:pos x="0" y="9"/>
                </a:cxn>
                <a:cxn ang="0">
                  <a:pos x="9" y="20"/>
                </a:cxn>
              </a:cxnLst>
              <a:rect l="0" t="0" r="r" b="b"/>
              <a:pathLst>
                <a:path w="19" h="20">
                  <a:moveTo>
                    <a:pt x="9" y="20"/>
                  </a:moveTo>
                  <a:lnTo>
                    <a:pt x="19" y="11"/>
                  </a:lnTo>
                  <a:lnTo>
                    <a:pt x="10" y="0"/>
                  </a:lnTo>
                  <a:lnTo>
                    <a:pt x="0" y="9"/>
                  </a:lnTo>
                  <a:lnTo>
                    <a:pt x="9" y="20"/>
                  </a:lnTo>
                  <a:close/>
                </a:path>
              </a:pathLst>
            </a:custGeom>
            <a:solidFill>
              <a:srgbClr val="000000"/>
            </a:solidFill>
            <a:ln w="9525">
              <a:noFill/>
              <a:round/>
              <a:headEnd/>
              <a:tailEnd/>
            </a:ln>
          </p:spPr>
          <p:txBody>
            <a:bodyPr/>
            <a:lstStyle/>
            <a:p>
              <a:endParaRPr lang="en-US"/>
            </a:p>
          </p:txBody>
        </p:sp>
        <p:sp>
          <p:nvSpPr>
            <p:cNvPr id="41293" name="Freeform 333"/>
            <p:cNvSpPr>
              <a:spLocks/>
            </p:cNvSpPr>
            <p:nvPr/>
          </p:nvSpPr>
          <p:spPr bwMode="auto">
            <a:xfrm>
              <a:off x="1857" y="978"/>
              <a:ext cx="10" cy="9"/>
            </a:xfrm>
            <a:custGeom>
              <a:avLst/>
              <a:gdLst/>
              <a:ahLst/>
              <a:cxnLst>
                <a:cxn ang="0">
                  <a:pos x="8" y="20"/>
                </a:cxn>
                <a:cxn ang="0">
                  <a:pos x="19" y="11"/>
                </a:cxn>
                <a:cxn ang="0">
                  <a:pos x="10" y="0"/>
                </a:cxn>
                <a:cxn ang="0">
                  <a:pos x="0" y="9"/>
                </a:cxn>
                <a:cxn ang="0">
                  <a:pos x="8" y="20"/>
                </a:cxn>
              </a:cxnLst>
              <a:rect l="0" t="0" r="r" b="b"/>
              <a:pathLst>
                <a:path w="19" h="20">
                  <a:moveTo>
                    <a:pt x="8" y="20"/>
                  </a:moveTo>
                  <a:lnTo>
                    <a:pt x="19" y="11"/>
                  </a:lnTo>
                  <a:lnTo>
                    <a:pt x="10" y="0"/>
                  </a:lnTo>
                  <a:lnTo>
                    <a:pt x="0" y="9"/>
                  </a:lnTo>
                  <a:lnTo>
                    <a:pt x="8" y="20"/>
                  </a:lnTo>
                  <a:close/>
                </a:path>
              </a:pathLst>
            </a:custGeom>
            <a:solidFill>
              <a:srgbClr val="000000"/>
            </a:solidFill>
            <a:ln w="9525">
              <a:noFill/>
              <a:round/>
              <a:headEnd/>
              <a:tailEnd/>
            </a:ln>
          </p:spPr>
          <p:txBody>
            <a:bodyPr/>
            <a:lstStyle/>
            <a:p>
              <a:endParaRPr lang="en-US"/>
            </a:p>
          </p:txBody>
        </p:sp>
        <p:sp>
          <p:nvSpPr>
            <p:cNvPr id="41294" name="Freeform 334"/>
            <p:cNvSpPr>
              <a:spLocks/>
            </p:cNvSpPr>
            <p:nvPr/>
          </p:nvSpPr>
          <p:spPr bwMode="auto">
            <a:xfrm>
              <a:off x="1848" y="967"/>
              <a:ext cx="9" cy="10"/>
            </a:xfrm>
            <a:custGeom>
              <a:avLst/>
              <a:gdLst/>
              <a:ahLst/>
              <a:cxnLst>
                <a:cxn ang="0">
                  <a:pos x="9" y="20"/>
                </a:cxn>
                <a:cxn ang="0">
                  <a:pos x="20" y="9"/>
                </a:cxn>
                <a:cxn ang="0">
                  <a:pos x="11" y="0"/>
                </a:cxn>
                <a:cxn ang="0">
                  <a:pos x="0" y="11"/>
                </a:cxn>
                <a:cxn ang="0">
                  <a:pos x="9" y="20"/>
                </a:cxn>
              </a:cxnLst>
              <a:rect l="0" t="0" r="r" b="b"/>
              <a:pathLst>
                <a:path w="20" h="20">
                  <a:moveTo>
                    <a:pt x="9" y="20"/>
                  </a:moveTo>
                  <a:lnTo>
                    <a:pt x="20" y="9"/>
                  </a:lnTo>
                  <a:lnTo>
                    <a:pt x="11" y="0"/>
                  </a:lnTo>
                  <a:lnTo>
                    <a:pt x="0" y="11"/>
                  </a:lnTo>
                  <a:lnTo>
                    <a:pt x="9" y="20"/>
                  </a:lnTo>
                  <a:close/>
                </a:path>
              </a:pathLst>
            </a:custGeom>
            <a:solidFill>
              <a:srgbClr val="000000"/>
            </a:solidFill>
            <a:ln w="9525">
              <a:noFill/>
              <a:round/>
              <a:headEnd/>
              <a:tailEnd/>
            </a:ln>
          </p:spPr>
          <p:txBody>
            <a:bodyPr/>
            <a:lstStyle/>
            <a:p>
              <a:endParaRPr lang="en-US"/>
            </a:p>
          </p:txBody>
        </p:sp>
        <p:sp>
          <p:nvSpPr>
            <p:cNvPr id="41295" name="Freeform 335"/>
            <p:cNvSpPr>
              <a:spLocks/>
            </p:cNvSpPr>
            <p:nvPr/>
          </p:nvSpPr>
          <p:spPr bwMode="auto">
            <a:xfrm>
              <a:off x="1837" y="958"/>
              <a:ext cx="11" cy="9"/>
            </a:xfrm>
            <a:custGeom>
              <a:avLst/>
              <a:gdLst/>
              <a:ahLst/>
              <a:cxnLst>
                <a:cxn ang="0">
                  <a:pos x="11" y="19"/>
                </a:cxn>
                <a:cxn ang="0">
                  <a:pos x="21" y="9"/>
                </a:cxn>
                <a:cxn ang="0">
                  <a:pos x="11" y="0"/>
                </a:cxn>
                <a:cxn ang="0">
                  <a:pos x="0" y="11"/>
                </a:cxn>
                <a:cxn ang="0">
                  <a:pos x="11" y="19"/>
                </a:cxn>
              </a:cxnLst>
              <a:rect l="0" t="0" r="r" b="b"/>
              <a:pathLst>
                <a:path w="21" h="19">
                  <a:moveTo>
                    <a:pt x="11" y="19"/>
                  </a:moveTo>
                  <a:lnTo>
                    <a:pt x="21" y="9"/>
                  </a:lnTo>
                  <a:lnTo>
                    <a:pt x="11" y="0"/>
                  </a:lnTo>
                  <a:lnTo>
                    <a:pt x="0" y="11"/>
                  </a:lnTo>
                  <a:lnTo>
                    <a:pt x="11" y="19"/>
                  </a:lnTo>
                  <a:close/>
                </a:path>
              </a:pathLst>
            </a:custGeom>
            <a:solidFill>
              <a:srgbClr val="000000"/>
            </a:solidFill>
            <a:ln w="9525">
              <a:noFill/>
              <a:round/>
              <a:headEnd/>
              <a:tailEnd/>
            </a:ln>
          </p:spPr>
          <p:txBody>
            <a:bodyPr/>
            <a:lstStyle/>
            <a:p>
              <a:endParaRPr lang="en-US"/>
            </a:p>
          </p:txBody>
        </p:sp>
        <p:sp>
          <p:nvSpPr>
            <p:cNvPr id="41296" name="Freeform 336"/>
            <p:cNvSpPr>
              <a:spLocks/>
            </p:cNvSpPr>
            <p:nvPr/>
          </p:nvSpPr>
          <p:spPr bwMode="auto">
            <a:xfrm>
              <a:off x="1828" y="947"/>
              <a:ext cx="10" cy="11"/>
            </a:xfrm>
            <a:custGeom>
              <a:avLst/>
              <a:gdLst/>
              <a:ahLst/>
              <a:cxnLst>
                <a:cxn ang="0">
                  <a:pos x="9" y="21"/>
                </a:cxn>
                <a:cxn ang="0">
                  <a:pos x="19" y="11"/>
                </a:cxn>
                <a:cxn ang="0">
                  <a:pos x="12" y="4"/>
                </a:cxn>
                <a:cxn ang="0">
                  <a:pos x="9" y="0"/>
                </a:cxn>
                <a:cxn ang="0">
                  <a:pos x="0" y="11"/>
                </a:cxn>
                <a:cxn ang="0">
                  <a:pos x="2" y="14"/>
                </a:cxn>
                <a:cxn ang="0">
                  <a:pos x="9" y="21"/>
                </a:cxn>
              </a:cxnLst>
              <a:rect l="0" t="0" r="r" b="b"/>
              <a:pathLst>
                <a:path w="19" h="21">
                  <a:moveTo>
                    <a:pt x="9" y="21"/>
                  </a:moveTo>
                  <a:lnTo>
                    <a:pt x="19" y="11"/>
                  </a:lnTo>
                  <a:lnTo>
                    <a:pt x="12" y="4"/>
                  </a:lnTo>
                  <a:lnTo>
                    <a:pt x="9" y="0"/>
                  </a:lnTo>
                  <a:lnTo>
                    <a:pt x="0" y="11"/>
                  </a:lnTo>
                  <a:lnTo>
                    <a:pt x="2" y="14"/>
                  </a:lnTo>
                  <a:lnTo>
                    <a:pt x="9" y="21"/>
                  </a:lnTo>
                  <a:close/>
                </a:path>
              </a:pathLst>
            </a:custGeom>
            <a:solidFill>
              <a:srgbClr val="000000"/>
            </a:solidFill>
            <a:ln w="9525">
              <a:noFill/>
              <a:round/>
              <a:headEnd/>
              <a:tailEnd/>
            </a:ln>
          </p:spPr>
          <p:txBody>
            <a:bodyPr/>
            <a:lstStyle/>
            <a:p>
              <a:endParaRPr lang="en-US"/>
            </a:p>
          </p:txBody>
        </p:sp>
        <p:sp>
          <p:nvSpPr>
            <p:cNvPr id="41297" name="Freeform 337"/>
            <p:cNvSpPr>
              <a:spLocks/>
            </p:cNvSpPr>
            <p:nvPr/>
          </p:nvSpPr>
          <p:spPr bwMode="auto">
            <a:xfrm>
              <a:off x="1818" y="938"/>
              <a:ext cx="10" cy="10"/>
            </a:xfrm>
            <a:custGeom>
              <a:avLst/>
              <a:gdLst/>
              <a:ahLst/>
              <a:cxnLst>
                <a:cxn ang="0">
                  <a:pos x="10" y="19"/>
                </a:cxn>
                <a:cxn ang="0">
                  <a:pos x="19" y="9"/>
                </a:cxn>
                <a:cxn ang="0">
                  <a:pos x="9" y="0"/>
                </a:cxn>
                <a:cxn ang="0">
                  <a:pos x="0" y="10"/>
                </a:cxn>
                <a:cxn ang="0">
                  <a:pos x="10" y="19"/>
                </a:cxn>
              </a:cxnLst>
              <a:rect l="0" t="0" r="r" b="b"/>
              <a:pathLst>
                <a:path w="19" h="19">
                  <a:moveTo>
                    <a:pt x="10" y="19"/>
                  </a:moveTo>
                  <a:lnTo>
                    <a:pt x="19" y="9"/>
                  </a:lnTo>
                  <a:lnTo>
                    <a:pt x="9" y="0"/>
                  </a:lnTo>
                  <a:lnTo>
                    <a:pt x="0" y="10"/>
                  </a:lnTo>
                  <a:lnTo>
                    <a:pt x="10" y="19"/>
                  </a:lnTo>
                  <a:close/>
                </a:path>
              </a:pathLst>
            </a:custGeom>
            <a:solidFill>
              <a:srgbClr val="000000"/>
            </a:solidFill>
            <a:ln w="9525">
              <a:noFill/>
              <a:round/>
              <a:headEnd/>
              <a:tailEnd/>
            </a:ln>
          </p:spPr>
          <p:txBody>
            <a:bodyPr/>
            <a:lstStyle/>
            <a:p>
              <a:endParaRPr lang="en-US"/>
            </a:p>
          </p:txBody>
        </p:sp>
        <p:sp>
          <p:nvSpPr>
            <p:cNvPr id="41298" name="Freeform 338"/>
            <p:cNvSpPr>
              <a:spLocks/>
            </p:cNvSpPr>
            <p:nvPr/>
          </p:nvSpPr>
          <p:spPr bwMode="auto">
            <a:xfrm>
              <a:off x="1807" y="929"/>
              <a:ext cx="10" cy="9"/>
            </a:xfrm>
            <a:custGeom>
              <a:avLst/>
              <a:gdLst/>
              <a:ahLst/>
              <a:cxnLst>
                <a:cxn ang="0">
                  <a:pos x="10" y="19"/>
                </a:cxn>
                <a:cxn ang="0">
                  <a:pos x="19" y="8"/>
                </a:cxn>
                <a:cxn ang="0">
                  <a:pos x="9" y="0"/>
                </a:cxn>
                <a:cxn ang="0">
                  <a:pos x="0" y="10"/>
                </a:cxn>
                <a:cxn ang="0">
                  <a:pos x="10" y="19"/>
                </a:cxn>
              </a:cxnLst>
              <a:rect l="0" t="0" r="r" b="b"/>
              <a:pathLst>
                <a:path w="19" h="19">
                  <a:moveTo>
                    <a:pt x="10" y="19"/>
                  </a:moveTo>
                  <a:lnTo>
                    <a:pt x="19" y="8"/>
                  </a:lnTo>
                  <a:lnTo>
                    <a:pt x="9" y="0"/>
                  </a:lnTo>
                  <a:lnTo>
                    <a:pt x="0" y="10"/>
                  </a:lnTo>
                  <a:lnTo>
                    <a:pt x="10" y="19"/>
                  </a:lnTo>
                  <a:close/>
                </a:path>
              </a:pathLst>
            </a:custGeom>
            <a:solidFill>
              <a:srgbClr val="000000"/>
            </a:solidFill>
            <a:ln w="9525">
              <a:noFill/>
              <a:round/>
              <a:headEnd/>
              <a:tailEnd/>
            </a:ln>
          </p:spPr>
          <p:txBody>
            <a:bodyPr/>
            <a:lstStyle/>
            <a:p>
              <a:endParaRPr lang="en-US"/>
            </a:p>
          </p:txBody>
        </p:sp>
        <p:sp>
          <p:nvSpPr>
            <p:cNvPr id="41299" name="Freeform 339"/>
            <p:cNvSpPr>
              <a:spLocks/>
            </p:cNvSpPr>
            <p:nvPr/>
          </p:nvSpPr>
          <p:spPr bwMode="auto">
            <a:xfrm>
              <a:off x="1796" y="920"/>
              <a:ext cx="11" cy="10"/>
            </a:xfrm>
            <a:custGeom>
              <a:avLst/>
              <a:gdLst/>
              <a:ahLst/>
              <a:cxnLst>
                <a:cxn ang="0">
                  <a:pos x="12" y="19"/>
                </a:cxn>
                <a:cxn ang="0">
                  <a:pos x="21" y="9"/>
                </a:cxn>
                <a:cxn ang="0">
                  <a:pos x="9" y="0"/>
                </a:cxn>
                <a:cxn ang="0">
                  <a:pos x="0" y="11"/>
                </a:cxn>
                <a:cxn ang="0">
                  <a:pos x="12" y="19"/>
                </a:cxn>
              </a:cxnLst>
              <a:rect l="0" t="0" r="r" b="b"/>
              <a:pathLst>
                <a:path w="21" h="19">
                  <a:moveTo>
                    <a:pt x="12" y="19"/>
                  </a:moveTo>
                  <a:lnTo>
                    <a:pt x="21" y="9"/>
                  </a:lnTo>
                  <a:lnTo>
                    <a:pt x="9" y="0"/>
                  </a:lnTo>
                  <a:lnTo>
                    <a:pt x="0" y="11"/>
                  </a:lnTo>
                  <a:lnTo>
                    <a:pt x="12" y="19"/>
                  </a:lnTo>
                  <a:close/>
                </a:path>
              </a:pathLst>
            </a:custGeom>
            <a:solidFill>
              <a:srgbClr val="000000"/>
            </a:solidFill>
            <a:ln w="9525">
              <a:noFill/>
              <a:round/>
              <a:headEnd/>
              <a:tailEnd/>
            </a:ln>
          </p:spPr>
          <p:txBody>
            <a:bodyPr/>
            <a:lstStyle/>
            <a:p>
              <a:endParaRPr lang="en-US"/>
            </a:p>
          </p:txBody>
        </p:sp>
        <p:sp>
          <p:nvSpPr>
            <p:cNvPr id="41300" name="Freeform 340"/>
            <p:cNvSpPr>
              <a:spLocks/>
            </p:cNvSpPr>
            <p:nvPr/>
          </p:nvSpPr>
          <p:spPr bwMode="auto">
            <a:xfrm>
              <a:off x="1786" y="911"/>
              <a:ext cx="9" cy="10"/>
            </a:xfrm>
            <a:custGeom>
              <a:avLst/>
              <a:gdLst/>
              <a:ahLst/>
              <a:cxnLst>
                <a:cxn ang="0">
                  <a:pos x="11" y="19"/>
                </a:cxn>
                <a:cxn ang="0">
                  <a:pos x="19" y="8"/>
                </a:cxn>
                <a:cxn ang="0">
                  <a:pos x="9" y="0"/>
                </a:cxn>
                <a:cxn ang="0">
                  <a:pos x="0" y="10"/>
                </a:cxn>
                <a:cxn ang="0">
                  <a:pos x="11" y="19"/>
                </a:cxn>
              </a:cxnLst>
              <a:rect l="0" t="0" r="r" b="b"/>
              <a:pathLst>
                <a:path w="19" h="19">
                  <a:moveTo>
                    <a:pt x="11" y="19"/>
                  </a:moveTo>
                  <a:lnTo>
                    <a:pt x="19" y="8"/>
                  </a:lnTo>
                  <a:lnTo>
                    <a:pt x="9" y="0"/>
                  </a:lnTo>
                  <a:lnTo>
                    <a:pt x="0" y="10"/>
                  </a:lnTo>
                  <a:lnTo>
                    <a:pt x="11" y="19"/>
                  </a:lnTo>
                  <a:close/>
                </a:path>
              </a:pathLst>
            </a:custGeom>
            <a:solidFill>
              <a:srgbClr val="000000"/>
            </a:solidFill>
            <a:ln w="9525">
              <a:noFill/>
              <a:round/>
              <a:headEnd/>
              <a:tailEnd/>
            </a:ln>
          </p:spPr>
          <p:txBody>
            <a:bodyPr/>
            <a:lstStyle/>
            <a:p>
              <a:endParaRPr lang="en-US"/>
            </a:p>
          </p:txBody>
        </p:sp>
        <p:sp>
          <p:nvSpPr>
            <p:cNvPr id="41301" name="Freeform 341"/>
            <p:cNvSpPr>
              <a:spLocks/>
            </p:cNvSpPr>
            <p:nvPr/>
          </p:nvSpPr>
          <p:spPr bwMode="auto">
            <a:xfrm>
              <a:off x="1774" y="903"/>
              <a:ext cx="11" cy="9"/>
            </a:xfrm>
            <a:custGeom>
              <a:avLst/>
              <a:gdLst/>
              <a:ahLst/>
              <a:cxnLst>
                <a:cxn ang="0">
                  <a:pos x="12" y="20"/>
                </a:cxn>
                <a:cxn ang="0">
                  <a:pos x="21" y="9"/>
                </a:cxn>
                <a:cxn ang="0">
                  <a:pos x="15" y="4"/>
                </a:cxn>
                <a:cxn ang="0">
                  <a:pos x="8" y="0"/>
                </a:cxn>
                <a:cxn ang="0">
                  <a:pos x="0" y="11"/>
                </a:cxn>
                <a:cxn ang="0">
                  <a:pos x="5" y="14"/>
                </a:cxn>
                <a:cxn ang="0">
                  <a:pos x="12" y="20"/>
                </a:cxn>
              </a:cxnLst>
              <a:rect l="0" t="0" r="r" b="b"/>
              <a:pathLst>
                <a:path w="21" h="20">
                  <a:moveTo>
                    <a:pt x="12" y="20"/>
                  </a:moveTo>
                  <a:lnTo>
                    <a:pt x="21" y="9"/>
                  </a:lnTo>
                  <a:lnTo>
                    <a:pt x="15" y="4"/>
                  </a:lnTo>
                  <a:lnTo>
                    <a:pt x="8" y="0"/>
                  </a:lnTo>
                  <a:lnTo>
                    <a:pt x="0" y="11"/>
                  </a:lnTo>
                  <a:lnTo>
                    <a:pt x="5" y="14"/>
                  </a:lnTo>
                  <a:lnTo>
                    <a:pt x="12" y="20"/>
                  </a:lnTo>
                  <a:close/>
                </a:path>
              </a:pathLst>
            </a:custGeom>
            <a:solidFill>
              <a:srgbClr val="000000"/>
            </a:solidFill>
            <a:ln w="9525">
              <a:noFill/>
              <a:round/>
              <a:headEnd/>
              <a:tailEnd/>
            </a:ln>
          </p:spPr>
          <p:txBody>
            <a:bodyPr/>
            <a:lstStyle/>
            <a:p>
              <a:endParaRPr lang="en-US"/>
            </a:p>
          </p:txBody>
        </p:sp>
        <p:sp>
          <p:nvSpPr>
            <p:cNvPr id="41302" name="Freeform 342"/>
            <p:cNvSpPr>
              <a:spLocks/>
            </p:cNvSpPr>
            <p:nvPr/>
          </p:nvSpPr>
          <p:spPr bwMode="auto">
            <a:xfrm>
              <a:off x="1764" y="894"/>
              <a:ext cx="9" cy="10"/>
            </a:xfrm>
            <a:custGeom>
              <a:avLst/>
              <a:gdLst/>
              <a:ahLst/>
              <a:cxnLst>
                <a:cxn ang="0">
                  <a:pos x="10" y="19"/>
                </a:cxn>
                <a:cxn ang="0">
                  <a:pos x="19" y="9"/>
                </a:cxn>
                <a:cxn ang="0">
                  <a:pos x="8" y="0"/>
                </a:cxn>
                <a:cxn ang="0">
                  <a:pos x="0" y="10"/>
                </a:cxn>
                <a:cxn ang="0">
                  <a:pos x="10" y="19"/>
                </a:cxn>
              </a:cxnLst>
              <a:rect l="0" t="0" r="r" b="b"/>
              <a:pathLst>
                <a:path w="19" h="19">
                  <a:moveTo>
                    <a:pt x="10" y="19"/>
                  </a:moveTo>
                  <a:lnTo>
                    <a:pt x="19" y="9"/>
                  </a:lnTo>
                  <a:lnTo>
                    <a:pt x="8" y="0"/>
                  </a:lnTo>
                  <a:lnTo>
                    <a:pt x="0" y="10"/>
                  </a:lnTo>
                  <a:lnTo>
                    <a:pt x="10" y="19"/>
                  </a:lnTo>
                  <a:close/>
                </a:path>
              </a:pathLst>
            </a:custGeom>
            <a:solidFill>
              <a:srgbClr val="000000"/>
            </a:solidFill>
            <a:ln w="9525">
              <a:noFill/>
              <a:round/>
              <a:headEnd/>
              <a:tailEnd/>
            </a:ln>
          </p:spPr>
          <p:txBody>
            <a:bodyPr/>
            <a:lstStyle/>
            <a:p>
              <a:endParaRPr lang="en-US"/>
            </a:p>
          </p:txBody>
        </p:sp>
        <p:sp>
          <p:nvSpPr>
            <p:cNvPr id="41303" name="Freeform 343"/>
            <p:cNvSpPr>
              <a:spLocks/>
            </p:cNvSpPr>
            <p:nvPr/>
          </p:nvSpPr>
          <p:spPr bwMode="auto">
            <a:xfrm>
              <a:off x="1752" y="886"/>
              <a:ext cx="10" cy="10"/>
            </a:xfrm>
            <a:custGeom>
              <a:avLst/>
              <a:gdLst/>
              <a:ahLst/>
              <a:cxnLst>
                <a:cxn ang="0">
                  <a:pos x="10" y="19"/>
                </a:cxn>
                <a:cxn ang="0">
                  <a:pos x="19" y="9"/>
                </a:cxn>
                <a:cxn ang="0">
                  <a:pos x="9" y="0"/>
                </a:cxn>
                <a:cxn ang="0">
                  <a:pos x="0" y="11"/>
                </a:cxn>
                <a:cxn ang="0">
                  <a:pos x="10" y="19"/>
                </a:cxn>
              </a:cxnLst>
              <a:rect l="0" t="0" r="r" b="b"/>
              <a:pathLst>
                <a:path w="19" h="19">
                  <a:moveTo>
                    <a:pt x="10" y="19"/>
                  </a:moveTo>
                  <a:lnTo>
                    <a:pt x="19" y="9"/>
                  </a:lnTo>
                  <a:lnTo>
                    <a:pt x="9" y="0"/>
                  </a:lnTo>
                  <a:lnTo>
                    <a:pt x="0" y="11"/>
                  </a:lnTo>
                  <a:lnTo>
                    <a:pt x="10" y="19"/>
                  </a:lnTo>
                  <a:close/>
                </a:path>
              </a:pathLst>
            </a:custGeom>
            <a:solidFill>
              <a:srgbClr val="000000"/>
            </a:solidFill>
            <a:ln w="9525">
              <a:noFill/>
              <a:round/>
              <a:headEnd/>
              <a:tailEnd/>
            </a:ln>
          </p:spPr>
          <p:txBody>
            <a:bodyPr/>
            <a:lstStyle/>
            <a:p>
              <a:endParaRPr lang="en-US"/>
            </a:p>
          </p:txBody>
        </p:sp>
        <p:sp>
          <p:nvSpPr>
            <p:cNvPr id="41304" name="Freeform 344"/>
            <p:cNvSpPr>
              <a:spLocks/>
            </p:cNvSpPr>
            <p:nvPr/>
          </p:nvSpPr>
          <p:spPr bwMode="auto">
            <a:xfrm>
              <a:off x="1741" y="878"/>
              <a:ext cx="9" cy="9"/>
            </a:xfrm>
            <a:custGeom>
              <a:avLst/>
              <a:gdLst/>
              <a:ahLst/>
              <a:cxnLst>
                <a:cxn ang="0">
                  <a:pos x="11" y="18"/>
                </a:cxn>
                <a:cxn ang="0">
                  <a:pos x="18" y="7"/>
                </a:cxn>
                <a:cxn ang="0">
                  <a:pos x="7" y="0"/>
                </a:cxn>
                <a:cxn ang="0">
                  <a:pos x="0" y="11"/>
                </a:cxn>
                <a:cxn ang="0">
                  <a:pos x="11" y="18"/>
                </a:cxn>
              </a:cxnLst>
              <a:rect l="0" t="0" r="r" b="b"/>
              <a:pathLst>
                <a:path w="18" h="18">
                  <a:moveTo>
                    <a:pt x="11" y="18"/>
                  </a:moveTo>
                  <a:lnTo>
                    <a:pt x="18" y="7"/>
                  </a:lnTo>
                  <a:lnTo>
                    <a:pt x="7" y="0"/>
                  </a:lnTo>
                  <a:lnTo>
                    <a:pt x="0" y="11"/>
                  </a:lnTo>
                  <a:lnTo>
                    <a:pt x="11" y="18"/>
                  </a:lnTo>
                  <a:close/>
                </a:path>
              </a:pathLst>
            </a:custGeom>
            <a:solidFill>
              <a:srgbClr val="000000"/>
            </a:solidFill>
            <a:ln w="9525">
              <a:noFill/>
              <a:round/>
              <a:headEnd/>
              <a:tailEnd/>
            </a:ln>
          </p:spPr>
          <p:txBody>
            <a:bodyPr/>
            <a:lstStyle/>
            <a:p>
              <a:endParaRPr lang="en-US"/>
            </a:p>
          </p:txBody>
        </p:sp>
        <p:sp>
          <p:nvSpPr>
            <p:cNvPr id="41305" name="Freeform 345"/>
            <p:cNvSpPr>
              <a:spLocks/>
            </p:cNvSpPr>
            <p:nvPr/>
          </p:nvSpPr>
          <p:spPr bwMode="auto">
            <a:xfrm>
              <a:off x="1729" y="870"/>
              <a:ext cx="9" cy="10"/>
            </a:xfrm>
            <a:custGeom>
              <a:avLst/>
              <a:gdLst/>
              <a:ahLst/>
              <a:cxnLst>
                <a:cxn ang="0">
                  <a:pos x="12" y="19"/>
                </a:cxn>
                <a:cxn ang="0">
                  <a:pos x="19" y="8"/>
                </a:cxn>
                <a:cxn ang="0">
                  <a:pos x="7" y="0"/>
                </a:cxn>
                <a:cxn ang="0">
                  <a:pos x="0" y="10"/>
                </a:cxn>
                <a:cxn ang="0">
                  <a:pos x="12" y="19"/>
                </a:cxn>
              </a:cxnLst>
              <a:rect l="0" t="0" r="r" b="b"/>
              <a:pathLst>
                <a:path w="19" h="19">
                  <a:moveTo>
                    <a:pt x="12" y="19"/>
                  </a:moveTo>
                  <a:lnTo>
                    <a:pt x="19" y="8"/>
                  </a:lnTo>
                  <a:lnTo>
                    <a:pt x="7" y="0"/>
                  </a:lnTo>
                  <a:lnTo>
                    <a:pt x="0" y="10"/>
                  </a:lnTo>
                  <a:lnTo>
                    <a:pt x="12" y="19"/>
                  </a:lnTo>
                  <a:close/>
                </a:path>
              </a:pathLst>
            </a:custGeom>
            <a:solidFill>
              <a:srgbClr val="000000"/>
            </a:solidFill>
            <a:ln w="9525">
              <a:noFill/>
              <a:round/>
              <a:headEnd/>
              <a:tailEnd/>
            </a:ln>
          </p:spPr>
          <p:txBody>
            <a:bodyPr/>
            <a:lstStyle/>
            <a:p>
              <a:endParaRPr lang="en-US"/>
            </a:p>
          </p:txBody>
        </p:sp>
        <p:sp>
          <p:nvSpPr>
            <p:cNvPr id="41306" name="Freeform 346"/>
            <p:cNvSpPr>
              <a:spLocks/>
            </p:cNvSpPr>
            <p:nvPr/>
          </p:nvSpPr>
          <p:spPr bwMode="auto">
            <a:xfrm>
              <a:off x="1717" y="863"/>
              <a:ext cx="10" cy="9"/>
            </a:xfrm>
            <a:custGeom>
              <a:avLst/>
              <a:gdLst/>
              <a:ahLst/>
              <a:cxnLst>
                <a:cxn ang="0">
                  <a:pos x="12" y="17"/>
                </a:cxn>
                <a:cxn ang="0">
                  <a:pos x="19" y="7"/>
                </a:cxn>
                <a:cxn ang="0">
                  <a:pos x="17" y="5"/>
                </a:cxn>
                <a:cxn ang="0">
                  <a:pos x="7" y="0"/>
                </a:cxn>
                <a:cxn ang="0">
                  <a:pos x="0" y="10"/>
                </a:cxn>
                <a:cxn ang="0">
                  <a:pos x="7" y="16"/>
                </a:cxn>
                <a:cxn ang="0">
                  <a:pos x="12" y="17"/>
                </a:cxn>
              </a:cxnLst>
              <a:rect l="0" t="0" r="r" b="b"/>
              <a:pathLst>
                <a:path w="19" h="17">
                  <a:moveTo>
                    <a:pt x="12" y="17"/>
                  </a:moveTo>
                  <a:lnTo>
                    <a:pt x="19" y="7"/>
                  </a:lnTo>
                  <a:lnTo>
                    <a:pt x="17" y="5"/>
                  </a:lnTo>
                  <a:lnTo>
                    <a:pt x="7" y="0"/>
                  </a:lnTo>
                  <a:lnTo>
                    <a:pt x="0" y="10"/>
                  </a:lnTo>
                  <a:lnTo>
                    <a:pt x="7" y="16"/>
                  </a:lnTo>
                  <a:lnTo>
                    <a:pt x="12" y="17"/>
                  </a:lnTo>
                  <a:close/>
                </a:path>
              </a:pathLst>
            </a:custGeom>
            <a:solidFill>
              <a:srgbClr val="000000"/>
            </a:solidFill>
            <a:ln w="9525">
              <a:noFill/>
              <a:round/>
              <a:headEnd/>
              <a:tailEnd/>
            </a:ln>
          </p:spPr>
          <p:txBody>
            <a:bodyPr/>
            <a:lstStyle/>
            <a:p>
              <a:endParaRPr lang="en-US"/>
            </a:p>
          </p:txBody>
        </p:sp>
        <p:sp>
          <p:nvSpPr>
            <p:cNvPr id="41307" name="Freeform 347"/>
            <p:cNvSpPr>
              <a:spLocks/>
            </p:cNvSpPr>
            <p:nvPr/>
          </p:nvSpPr>
          <p:spPr bwMode="auto">
            <a:xfrm>
              <a:off x="1705" y="856"/>
              <a:ext cx="10" cy="9"/>
            </a:xfrm>
            <a:custGeom>
              <a:avLst/>
              <a:gdLst/>
              <a:ahLst/>
              <a:cxnLst>
                <a:cxn ang="0">
                  <a:pos x="13" y="17"/>
                </a:cxn>
                <a:cxn ang="0">
                  <a:pos x="20" y="7"/>
                </a:cxn>
                <a:cxn ang="0">
                  <a:pos x="7" y="0"/>
                </a:cxn>
                <a:cxn ang="0">
                  <a:pos x="0" y="10"/>
                </a:cxn>
                <a:cxn ang="0">
                  <a:pos x="13" y="17"/>
                </a:cxn>
              </a:cxnLst>
              <a:rect l="0" t="0" r="r" b="b"/>
              <a:pathLst>
                <a:path w="20" h="17">
                  <a:moveTo>
                    <a:pt x="13" y="17"/>
                  </a:moveTo>
                  <a:lnTo>
                    <a:pt x="20" y="7"/>
                  </a:lnTo>
                  <a:lnTo>
                    <a:pt x="7" y="0"/>
                  </a:lnTo>
                  <a:lnTo>
                    <a:pt x="0" y="10"/>
                  </a:lnTo>
                  <a:lnTo>
                    <a:pt x="13" y="17"/>
                  </a:lnTo>
                  <a:close/>
                </a:path>
              </a:pathLst>
            </a:custGeom>
            <a:solidFill>
              <a:srgbClr val="000000"/>
            </a:solidFill>
            <a:ln w="9525">
              <a:noFill/>
              <a:round/>
              <a:headEnd/>
              <a:tailEnd/>
            </a:ln>
          </p:spPr>
          <p:txBody>
            <a:bodyPr/>
            <a:lstStyle/>
            <a:p>
              <a:endParaRPr lang="en-US"/>
            </a:p>
          </p:txBody>
        </p:sp>
        <p:sp>
          <p:nvSpPr>
            <p:cNvPr id="41308" name="Freeform 348"/>
            <p:cNvSpPr>
              <a:spLocks/>
            </p:cNvSpPr>
            <p:nvPr/>
          </p:nvSpPr>
          <p:spPr bwMode="auto">
            <a:xfrm>
              <a:off x="1692" y="849"/>
              <a:ext cx="11" cy="9"/>
            </a:xfrm>
            <a:custGeom>
              <a:avLst/>
              <a:gdLst/>
              <a:ahLst/>
              <a:cxnLst>
                <a:cxn ang="0">
                  <a:pos x="14" y="17"/>
                </a:cxn>
                <a:cxn ang="0">
                  <a:pos x="21" y="7"/>
                </a:cxn>
                <a:cxn ang="0">
                  <a:pos x="11" y="0"/>
                </a:cxn>
                <a:cxn ang="0">
                  <a:pos x="7" y="0"/>
                </a:cxn>
                <a:cxn ang="0">
                  <a:pos x="2" y="12"/>
                </a:cxn>
                <a:cxn ang="0">
                  <a:pos x="0" y="10"/>
                </a:cxn>
                <a:cxn ang="0">
                  <a:pos x="14" y="17"/>
                </a:cxn>
              </a:cxnLst>
              <a:rect l="0" t="0" r="r" b="b"/>
              <a:pathLst>
                <a:path w="21" h="17">
                  <a:moveTo>
                    <a:pt x="14" y="17"/>
                  </a:moveTo>
                  <a:lnTo>
                    <a:pt x="21" y="7"/>
                  </a:lnTo>
                  <a:lnTo>
                    <a:pt x="11" y="0"/>
                  </a:lnTo>
                  <a:lnTo>
                    <a:pt x="7" y="0"/>
                  </a:lnTo>
                  <a:lnTo>
                    <a:pt x="2" y="12"/>
                  </a:lnTo>
                  <a:lnTo>
                    <a:pt x="0" y="10"/>
                  </a:lnTo>
                  <a:lnTo>
                    <a:pt x="14" y="17"/>
                  </a:lnTo>
                  <a:close/>
                </a:path>
              </a:pathLst>
            </a:custGeom>
            <a:solidFill>
              <a:srgbClr val="000000"/>
            </a:solidFill>
            <a:ln w="9525">
              <a:noFill/>
              <a:round/>
              <a:headEnd/>
              <a:tailEnd/>
            </a:ln>
          </p:spPr>
          <p:txBody>
            <a:bodyPr/>
            <a:lstStyle/>
            <a:p>
              <a:endParaRPr lang="en-US"/>
            </a:p>
          </p:txBody>
        </p:sp>
        <p:sp>
          <p:nvSpPr>
            <p:cNvPr id="41309" name="Freeform 349"/>
            <p:cNvSpPr>
              <a:spLocks/>
            </p:cNvSpPr>
            <p:nvPr/>
          </p:nvSpPr>
          <p:spPr bwMode="auto">
            <a:xfrm>
              <a:off x="1681" y="843"/>
              <a:ext cx="8" cy="9"/>
            </a:xfrm>
            <a:custGeom>
              <a:avLst/>
              <a:gdLst/>
              <a:ahLst/>
              <a:cxnLst>
                <a:cxn ang="0">
                  <a:pos x="13" y="17"/>
                </a:cxn>
                <a:cxn ang="0">
                  <a:pos x="18" y="5"/>
                </a:cxn>
                <a:cxn ang="0">
                  <a:pos x="6" y="0"/>
                </a:cxn>
                <a:cxn ang="0">
                  <a:pos x="0" y="12"/>
                </a:cxn>
                <a:cxn ang="0">
                  <a:pos x="13" y="17"/>
                </a:cxn>
              </a:cxnLst>
              <a:rect l="0" t="0" r="r" b="b"/>
              <a:pathLst>
                <a:path w="18" h="17">
                  <a:moveTo>
                    <a:pt x="13" y="17"/>
                  </a:moveTo>
                  <a:lnTo>
                    <a:pt x="18" y="5"/>
                  </a:lnTo>
                  <a:lnTo>
                    <a:pt x="6" y="0"/>
                  </a:lnTo>
                  <a:lnTo>
                    <a:pt x="0" y="12"/>
                  </a:lnTo>
                  <a:lnTo>
                    <a:pt x="13" y="17"/>
                  </a:lnTo>
                  <a:close/>
                </a:path>
              </a:pathLst>
            </a:custGeom>
            <a:solidFill>
              <a:srgbClr val="000000"/>
            </a:solidFill>
            <a:ln w="9525">
              <a:noFill/>
              <a:round/>
              <a:headEnd/>
              <a:tailEnd/>
            </a:ln>
          </p:spPr>
          <p:txBody>
            <a:bodyPr/>
            <a:lstStyle/>
            <a:p>
              <a:endParaRPr lang="en-US"/>
            </a:p>
          </p:txBody>
        </p:sp>
        <p:sp>
          <p:nvSpPr>
            <p:cNvPr id="41310" name="Freeform 350"/>
            <p:cNvSpPr>
              <a:spLocks/>
            </p:cNvSpPr>
            <p:nvPr/>
          </p:nvSpPr>
          <p:spPr bwMode="auto">
            <a:xfrm>
              <a:off x="1668" y="836"/>
              <a:ext cx="9" cy="10"/>
            </a:xfrm>
            <a:custGeom>
              <a:avLst/>
              <a:gdLst/>
              <a:ahLst/>
              <a:cxnLst>
                <a:cxn ang="0">
                  <a:pos x="12" y="19"/>
                </a:cxn>
                <a:cxn ang="0">
                  <a:pos x="17" y="7"/>
                </a:cxn>
                <a:cxn ang="0">
                  <a:pos x="5" y="0"/>
                </a:cxn>
                <a:cxn ang="0">
                  <a:pos x="0" y="12"/>
                </a:cxn>
                <a:cxn ang="0">
                  <a:pos x="12" y="19"/>
                </a:cxn>
              </a:cxnLst>
              <a:rect l="0" t="0" r="r" b="b"/>
              <a:pathLst>
                <a:path w="17" h="19">
                  <a:moveTo>
                    <a:pt x="12" y="19"/>
                  </a:moveTo>
                  <a:lnTo>
                    <a:pt x="17" y="7"/>
                  </a:lnTo>
                  <a:lnTo>
                    <a:pt x="5" y="0"/>
                  </a:lnTo>
                  <a:lnTo>
                    <a:pt x="0" y="12"/>
                  </a:lnTo>
                  <a:lnTo>
                    <a:pt x="12" y="19"/>
                  </a:lnTo>
                  <a:close/>
                </a:path>
              </a:pathLst>
            </a:custGeom>
            <a:solidFill>
              <a:srgbClr val="000000"/>
            </a:solidFill>
            <a:ln w="9525">
              <a:noFill/>
              <a:round/>
              <a:headEnd/>
              <a:tailEnd/>
            </a:ln>
          </p:spPr>
          <p:txBody>
            <a:bodyPr/>
            <a:lstStyle/>
            <a:p>
              <a:endParaRPr lang="en-US"/>
            </a:p>
          </p:txBody>
        </p:sp>
        <p:sp>
          <p:nvSpPr>
            <p:cNvPr id="41311" name="Freeform 351"/>
            <p:cNvSpPr>
              <a:spLocks/>
            </p:cNvSpPr>
            <p:nvPr/>
          </p:nvSpPr>
          <p:spPr bwMode="auto">
            <a:xfrm>
              <a:off x="1655" y="831"/>
              <a:ext cx="10" cy="9"/>
            </a:xfrm>
            <a:custGeom>
              <a:avLst/>
              <a:gdLst/>
              <a:ahLst/>
              <a:cxnLst>
                <a:cxn ang="0">
                  <a:pos x="14" y="18"/>
                </a:cxn>
                <a:cxn ang="0">
                  <a:pos x="19" y="5"/>
                </a:cxn>
                <a:cxn ang="0">
                  <a:pos x="5" y="0"/>
                </a:cxn>
                <a:cxn ang="0">
                  <a:pos x="0" y="12"/>
                </a:cxn>
                <a:cxn ang="0">
                  <a:pos x="14" y="18"/>
                </a:cxn>
              </a:cxnLst>
              <a:rect l="0" t="0" r="r" b="b"/>
              <a:pathLst>
                <a:path w="19" h="18">
                  <a:moveTo>
                    <a:pt x="14" y="18"/>
                  </a:moveTo>
                  <a:lnTo>
                    <a:pt x="19" y="5"/>
                  </a:lnTo>
                  <a:lnTo>
                    <a:pt x="5" y="0"/>
                  </a:lnTo>
                  <a:lnTo>
                    <a:pt x="0" y="12"/>
                  </a:lnTo>
                  <a:lnTo>
                    <a:pt x="14" y="18"/>
                  </a:lnTo>
                  <a:close/>
                </a:path>
              </a:pathLst>
            </a:custGeom>
            <a:solidFill>
              <a:srgbClr val="000000"/>
            </a:solidFill>
            <a:ln w="9525">
              <a:noFill/>
              <a:round/>
              <a:headEnd/>
              <a:tailEnd/>
            </a:ln>
          </p:spPr>
          <p:txBody>
            <a:bodyPr/>
            <a:lstStyle/>
            <a:p>
              <a:endParaRPr lang="en-US"/>
            </a:p>
          </p:txBody>
        </p:sp>
        <p:sp>
          <p:nvSpPr>
            <p:cNvPr id="41312" name="Freeform 352"/>
            <p:cNvSpPr>
              <a:spLocks/>
            </p:cNvSpPr>
            <p:nvPr/>
          </p:nvSpPr>
          <p:spPr bwMode="auto">
            <a:xfrm>
              <a:off x="1642" y="826"/>
              <a:ext cx="10" cy="9"/>
            </a:xfrm>
            <a:custGeom>
              <a:avLst/>
              <a:gdLst/>
              <a:ahLst/>
              <a:cxnLst>
                <a:cxn ang="0">
                  <a:pos x="14" y="17"/>
                </a:cxn>
                <a:cxn ang="0">
                  <a:pos x="20" y="5"/>
                </a:cxn>
                <a:cxn ang="0">
                  <a:pos x="6" y="0"/>
                </a:cxn>
                <a:cxn ang="0">
                  <a:pos x="0" y="12"/>
                </a:cxn>
                <a:cxn ang="0">
                  <a:pos x="14" y="17"/>
                </a:cxn>
              </a:cxnLst>
              <a:rect l="0" t="0" r="r" b="b"/>
              <a:pathLst>
                <a:path w="20" h="17">
                  <a:moveTo>
                    <a:pt x="14" y="17"/>
                  </a:moveTo>
                  <a:lnTo>
                    <a:pt x="20" y="5"/>
                  </a:lnTo>
                  <a:lnTo>
                    <a:pt x="6" y="0"/>
                  </a:lnTo>
                  <a:lnTo>
                    <a:pt x="0" y="12"/>
                  </a:lnTo>
                  <a:lnTo>
                    <a:pt x="14" y="17"/>
                  </a:lnTo>
                  <a:close/>
                </a:path>
              </a:pathLst>
            </a:custGeom>
            <a:solidFill>
              <a:srgbClr val="000000"/>
            </a:solidFill>
            <a:ln w="9525">
              <a:noFill/>
              <a:round/>
              <a:headEnd/>
              <a:tailEnd/>
            </a:ln>
          </p:spPr>
          <p:txBody>
            <a:bodyPr/>
            <a:lstStyle/>
            <a:p>
              <a:endParaRPr lang="en-US"/>
            </a:p>
          </p:txBody>
        </p:sp>
        <p:sp>
          <p:nvSpPr>
            <p:cNvPr id="41313" name="Freeform 353"/>
            <p:cNvSpPr>
              <a:spLocks/>
            </p:cNvSpPr>
            <p:nvPr/>
          </p:nvSpPr>
          <p:spPr bwMode="auto">
            <a:xfrm>
              <a:off x="1630" y="820"/>
              <a:ext cx="9" cy="8"/>
            </a:xfrm>
            <a:custGeom>
              <a:avLst/>
              <a:gdLst/>
              <a:ahLst/>
              <a:cxnLst>
                <a:cxn ang="0">
                  <a:pos x="12" y="17"/>
                </a:cxn>
                <a:cxn ang="0">
                  <a:pos x="18" y="5"/>
                </a:cxn>
                <a:cxn ang="0">
                  <a:pos x="14" y="5"/>
                </a:cxn>
                <a:cxn ang="0">
                  <a:pos x="9" y="3"/>
                </a:cxn>
                <a:cxn ang="0">
                  <a:pos x="4" y="0"/>
                </a:cxn>
                <a:cxn ang="0">
                  <a:pos x="0" y="12"/>
                </a:cxn>
                <a:cxn ang="0">
                  <a:pos x="9" y="17"/>
                </a:cxn>
                <a:cxn ang="0">
                  <a:pos x="9" y="10"/>
                </a:cxn>
                <a:cxn ang="0">
                  <a:pos x="4" y="15"/>
                </a:cxn>
                <a:cxn ang="0">
                  <a:pos x="12" y="17"/>
                </a:cxn>
              </a:cxnLst>
              <a:rect l="0" t="0" r="r" b="b"/>
              <a:pathLst>
                <a:path w="18" h="17">
                  <a:moveTo>
                    <a:pt x="12" y="17"/>
                  </a:moveTo>
                  <a:lnTo>
                    <a:pt x="18" y="5"/>
                  </a:lnTo>
                  <a:lnTo>
                    <a:pt x="14" y="5"/>
                  </a:lnTo>
                  <a:lnTo>
                    <a:pt x="9" y="3"/>
                  </a:lnTo>
                  <a:lnTo>
                    <a:pt x="4" y="0"/>
                  </a:lnTo>
                  <a:lnTo>
                    <a:pt x="0" y="12"/>
                  </a:lnTo>
                  <a:lnTo>
                    <a:pt x="9" y="17"/>
                  </a:lnTo>
                  <a:lnTo>
                    <a:pt x="9" y="10"/>
                  </a:lnTo>
                  <a:lnTo>
                    <a:pt x="4" y="15"/>
                  </a:lnTo>
                  <a:lnTo>
                    <a:pt x="12" y="17"/>
                  </a:lnTo>
                  <a:close/>
                </a:path>
              </a:pathLst>
            </a:custGeom>
            <a:solidFill>
              <a:srgbClr val="000000"/>
            </a:solidFill>
            <a:ln w="9525">
              <a:noFill/>
              <a:round/>
              <a:headEnd/>
              <a:tailEnd/>
            </a:ln>
          </p:spPr>
          <p:txBody>
            <a:bodyPr/>
            <a:lstStyle/>
            <a:p>
              <a:endParaRPr lang="en-US"/>
            </a:p>
          </p:txBody>
        </p:sp>
        <p:sp>
          <p:nvSpPr>
            <p:cNvPr id="41314" name="Freeform 354"/>
            <p:cNvSpPr>
              <a:spLocks/>
            </p:cNvSpPr>
            <p:nvPr/>
          </p:nvSpPr>
          <p:spPr bwMode="auto">
            <a:xfrm>
              <a:off x="1617" y="815"/>
              <a:ext cx="9" cy="9"/>
            </a:xfrm>
            <a:custGeom>
              <a:avLst/>
              <a:gdLst/>
              <a:ahLst/>
              <a:cxnLst>
                <a:cxn ang="0">
                  <a:pos x="14" y="17"/>
                </a:cxn>
                <a:cxn ang="0">
                  <a:pos x="17" y="5"/>
                </a:cxn>
                <a:cxn ang="0">
                  <a:pos x="3" y="0"/>
                </a:cxn>
                <a:cxn ang="0">
                  <a:pos x="0" y="12"/>
                </a:cxn>
                <a:cxn ang="0">
                  <a:pos x="14" y="17"/>
                </a:cxn>
              </a:cxnLst>
              <a:rect l="0" t="0" r="r" b="b"/>
              <a:pathLst>
                <a:path w="17" h="17">
                  <a:moveTo>
                    <a:pt x="14" y="17"/>
                  </a:moveTo>
                  <a:lnTo>
                    <a:pt x="17" y="5"/>
                  </a:lnTo>
                  <a:lnTo>
                    <a:pt x="3" y="0"/>
                  </a:lnTo>
                  <a:lnTo>
                    <a:pt x="0" y="12"/>
                  </a:lnTo>
                  <a:lnTo>
                    <a:pt x="14" y="17"/>
                  </a:lnTo>
                  <a:close/>
                </a:path>
              </a:pathLst>
            </a:custGeom>
            <a:solidFill>
              <a:srgbClr val="000000"/>
            </a:solidFill>
            <a:ln w="9525">
              <a:noFill/>
              <a:round/>
              <a:headEnd/>
              <a:tailEnd/>
            </a:ln>
          </p:spPr>
          <p:txBody>
            <a:bodyPr/>
            <a:lstStyle/>
            <a:p>
              <a:endParaRPr lang="en-US"/>
            </a:p>
          </p:txBody>
        </p:sp>
        <p:sp>
          <p:nvSpPr>
            <p:cNvPr id="41315" name="Freeform 355"/>
            <p:cNvSpPr>
              <a:spLocks/>
            </p:cNvSpPr>
            <p:nvPr/>
          </p:nvSpPr>
          <p:spPr bwMode="auto">
            <a:xfrm>
              <a:off x="1604" y="811"/>
              <a:ext cx="9" cy="8"/>
            </a:xfrm>
            <a:custGeom>
              <a:avLst/>
              <a:gdLst/>
              <a:ahLst/>
              <a:cxnLst>
                <a:cxn ang="0">
                  <a:pos x="14" y="16"/>
                </a:cxn>
                <a:cxn ang="0">
                  <a:pos x="17" y="4"/>
                </a:cxn>
                <a:cxn ang="0">
                  <a:pos x="3" y="0"/>
                </a:cxn>
                <a:cxn ang="0">
                  <a:pos x="0" y="12"/>
                </a:cxn>
                <a:cxn ang="0">
                  <a:pos x="14" y="16"/>
                </a:cxn>
              </a:cxnLst>
              <a:rect l="0" t="0" r="r" b="b"/>
              <a:pathLst>
                <a:path w="17" h="16">
                  <a:moveTo>
                    <a:pt x="14" y="16"/>
                  </a:moveTo>
                  <a:lnTo>
                    <a:pt x="17" y="4"/>
                  </a:lnTo>
                  <a:lnTo>
                    <a:pt x="3" y="0"/>
                  </a:lnTo>
                  <a:lnTo>
                    <a:pt x="0" y="12"/>
                  </a:lnTo>
                  <a:lnTo>
                    <a:pt x="14" y="16"/>
                  </a:lnTo>
                  <a:close/>
                </a:path>
              </a:pathLst>
            </a:custGeom>
            <a:solidFill>
              <a:srgbClr val="000000"/>
            </a:solidFill>
            <a:ln w="9525">
              <a:noFill/>
              <a:round/>
              <a:headEnd/>
              <a:tailEnd/>
            </a:ln>
          </p:spPr>
          <p:txBody>
            <a:bodyPr/>
            <a:lstStyle/>
            <a:p>
              <a:endParaRPr lang="en-US"/>
            </a:p>
          </p:txBody>
        </p:sp>
        <p:sp>
          <p:nvSpPr>
            <p:cNvPr id="41316" name="Freeform 356"/>
            <p:cNvSpPr>
              <a:spLocks/>
            </p:cNvSpPr>
            <p:nvPr/>
          </p:nvSpPr>
          <p:spPr bwMode="auto">
            <a:xfrm>
              <a:off x="1591" y="807"/>
              <a:ext cx="8" cy="8"/>
            </a:xfrm>
            <a:custGeom>
              <a:avLst/>
              <a:gdLst/>
              <a:ahLst/>
              <a:cxnLst>
                <a:cxn ang="0">
                  <a:pos x="13" y="16"/>
                </a:cxn>
                <a:cxn ang="0">
                  <a:pos x="16" y="4"/>
                </a:cxn>
                <a:cxn ang="0">
                  <a:pos x="4" y="0"/>
                </a:cxn>
                <a:cxn ang="0">
                  <a:pos x="0" y="13"/>
                </a:cxn>
                <a:cxn ang="0">
                  <a:pos x="13" y="16"/>
                </a:cxn>
              </a:cxnLst>
              <a:rect l="0" t="0" r="r" b="b"/>
              <a:pathLst>
                <a:path w="16" h="16">
                  <a:moveTo>
                    <a:pt x="13" y="16"/>
                  </a:moveTo>
                  <a:lnTo>
                    <a:pt x="16" y="4"/>
                  </a:lnTo>
                  <a:lnTo>
                    <a:pt x="4" y="0"/>
                  </a:lnTo>
                  <a:lnTo>
                    <a:pt x="0" y="13"/>
                  </a:lnTo>
                  <a:lnTo>
                    <a:pt x="13" y="16"/>
                  </a:lnTo>
                  <a:close/>
                </a:path>
              </a:pathLst>
            </a:custGeom>
            <a:solidFill>
              <a:srgbClr val="000000"/>
            </a:solidFill>
            <a:ln w="9525">
              <a:noFill/>
              <a:round/>
              <a:headEnd/>
              <a:tailEnd/>
            </a:ln>
          </p:spPr>
          <p:txBody>
            <a:bodyPr/>
            <a:lstStyle/>
            <a:p>
              <a:endParaRPr lang="en-US"/>
            </a:p>
          </p:txBody>
        </p:sp>
        <p:sp>
          <p:nvSpPr>
            <p:cNvPr id="41317" name="Freeform 357"/>
            <p:cNvSpPr>
              <a:spLocks/>
            </p:cNvSpPr>
            <p:nvPr/>
          </p:nvSpPr>
          <p:spPr bwMode="auto">
            <a:xfrm>
              <a:off x="1577" y="803"/>
              <a:ext cx="8" cy="8"/>
            </a:xfrm>
            <a:custGeom>
              <a:avLst/>
              <a:gdLst/>
              <a:ahLst/>
              <a:cxnLst>
                <a:cxn ang="0">
                  <a:pos x="14" y="16"/>
                </a:cxn>
                <a:cxn ang="0">
                  <a:pos x="18" y="4"/>
                </a:cxn>
                <a:cxn ang="0">
                  <a:pos x="4" y="0"/>
                </a:cxn>
                <a:cxn ang="0">
                  <a:pos x="0" y="13"/>
                </a:cxn>
                <a:cxn ang="0">
                  <a:pos x="14" y="16"/>
                </a:cxn>
              </a:cxnLst>
              <a:rect l="0" t="0" r="r" b="b"/>
              <a:pathLst>
                <a:path w="18" h="16">
                  <a:moveTo>
                    <a:pt x="14" y="16"/>
                  </a:moveTo>
                  <a:lnTo>
                    <a:pt x="18" y="4"/>
                  </a:lnTo>
                  <a:lnTo>
                    <a:pt x="4" y="0"/>
                  </a:lnTo>
                  <a:lnTo>
                    <a:pt x="0" y="13"/>
                  </a:lnTo>
                  <a:lnTo>
                    <a:pt x="14" y="16"/>
                  </a:lnTo>
                  <a:close/>
                </a:path>
              </a:pathLst>
            </a:custGeom>
            <a:solidFill>
              <a:srgbClr val="000000"/>
            </a:solidFill>
            <a:ln w="9525">
              <a:noFill/>
              <a:round/>
              <a:headEnd/>
              <a:tailEnd/>
            </a:ln>
          </p:spPr>
          <p:txBody>
            <a:bodyPr/>
            <a:lstStyle/>
            <a:p>
              <a:endParaRPr lang="en-US"/>
            </a:p>
          </p:txBody>
        </p:sp>
        <p:sp>
          <p:nvSpPr>
            <p:cNvPr id="41318" name="Freeform 358"/>
            <p:cNvSpPr>
              <a:spLocks/>
            </p:cNvSpPr>
            <p:nvPr/>
          </p:nvSpPr>
          <p:spPr bwMode="auto">
            <a:xfrm>
              <a:off x="1564" y="800"/>
              <a:ext cx="8" cy="7"/>
            </a:xfrm>
            <a:custGeom>
              <a:avLst/>
              <a:gdLst/>
              <a:ahLst/>
              <a:cxnLst>
                <a:cxn ang="0">
                  <a:pos x="14" y="14"/>
                </a:cxn>
                <a:cxn ang="0">
                  <a:pos x="18" y="2"/>
                </a:cxn>
                <a:cxn ang="0">
                  <a:pos x="4" y="0"/>
                </a:cxn>
                <a:cxn ang="0">
                  <a:pos x="0" y="13"/>
                </a:cxn>
                <a:cxn ang="0">
                  <a:pos x="14" y="14"/>
                </a:cxn>
              </a:cxnLst>
              <a:rect l="0" t="0" r="r" b="b"/>
              <a:pathLst>
                <a:path w="18" h="14">
                  <a:moveTo>
                    <a:pt x="14" y="14"/>
                  </a:moveTo>
                  <a:lnTo>
                    <a:pt x="18" y="2"/>
                  </a:lnTo>
                  <a:lnTo>
                    <a:pt x="4" y="0"/>
                  </a:lnTo>
                  <a:lnTo>
                    <a:pt x="0" y="13"/>
                  </a:lnTo>
                  <a:lnTo>
                    <a:pt x="14" y="14"/>
                  </a:lnTo>
                  <a:close/>
                </a:path>
              </a:pathLst>
            </a:custGeom>
            <a:solidFill>
              <a:srgbClr val="000000"/>
            </a:solidFill>
            <a:ln w="9525">
              <a:noFill/>
              <a:round/>
              <a:headEnd/>
              <a:tailEnd/>
            </a:ln>
          </p:spPr>
          <p:txBody>
            <a:bodyPr/>
            <a:lstStyle/>
            <a:p>
              <a:endParaRPr lang="en-US"/>
            </a:p>
          </p:txBody>
        </p:sp>
        <p:sp>
          <p:nvSpPr>
            <p:cNvPr id="41319" name="Freeform 359"/>
            <p:cNvSpPr>
              <a:spLocks/>
            </p:cNvSpPr>
            <p:nvPr/>
          </p:nvSpPr>
          <p:spPr bwMode="auto">
            <a:xfrm>
              <a:off x="1550" y="796"/>
              <a:ext cx="8" cy="8"/>
            </a:xfrm>
            <a:custGeom>
              <a:avLst/>
              <a:gdLst/>
              <a:ahLst/>
              <a:cxnLst>
                <a:cxn ang="0">
                  <a:pos x="14" y="16"/>
                </a:cxn>
                <a:cxn ang="0">
                  <a:pos x="18" y="4"/>
                </a:cxn>
                <a:cxn ang="0">
                  <a:pos x="4" y="0"/>
                </a:cxn>
                <a:cxn ang="0">
                  <a:pos x="0" y="13"/>
                </a:cxn>
                <a:cxn ang="0">
                  <a:pos x="14" y="16"/>
                </a:cxn>
              </a:cxnLst>
              <a:rect l="0" t="0" r="r" b="b"/>
              <a:pathLst>
                <a:path w="18" h="16">
                  <a:moveTo>
                    <a:pt x="14" y="16"/>
                  </a:moveTo>
                  <a:lnTo>
                    <a:pt x="18" y="4"/>
                  </a:lnTo>
                  <a:lnTo>
                    <a:pt x="4" y="0"/>
                  </a:lnTo>
                  <a:lnTo>
                    <a:pt x="0" y="13"/>
                  </a:lnTo>
                  <a:lnTo>
                    <a:pt x="14" y="16"/>
                  </a:lnTo>
                  <a:close/>
                </a:path>
              </a:pathLst>
            </a:custGeom>
            <a:solidFill>
              <a:srgbClr val="000000"/>
            </a:solidFill>
            <a:ln w="9525">
              <a:noFill/>
              <a:round/>
              <a:headEnd/>
              <a:tailEnd/>
            </a:ln>
          </p:spPr>
          <p:txBody>
            <a:bodyPr/>
            <a:lstStyle/>
            <a:p>
              <a:endParaRPr lang="en-US"/>
            </a:p>
          </p:txBody>
        </p:sp>
        <p:sp>
          <p:nvSpPr>
            <p:cNvPr id="41320" name="Freeform 360"/>
            <p:cNvSpPr>
              <a:spLocks/>
            </p:cNvSpPr>
            <p:nvPr/>
          </p:nvSpPr>
          <p:spPr bwMode="auto">
            <a:xfrm>
              <a:off x="1536" y="793"/>
              <a:ext cx="8" cy="8"/>
            </a:xfrm>
            <a:custGeom>
              <a:avLst/>
              <a:gdLst/>
              <a:ahLst/>
              <a:cxnLst>
                <a:cxn ang="0">
                  <a:pos x="12" y="16"/>
                </a:cxn>
                <a:cxn ang="0">
                  <a:pos x="16" y="4"/>
                </a:cxn>
                <a:cxn ang="0">
                  <a:pos x="7" y="2"/>
                </a:cxn>
                <a:cxn ang="0">
                  <a:pos x="2" y="0"/>
                </a:cxn>
                <a:cxn ang="0">
                  <a:pos x="0" y="14"/>
                </a:cxn>
                <a:cxn ang="0">
                  <a:pos x="7" y="16"/>
                </a:cxn>
                <a:cxn ang="0">
                  <a:pos x="12" y="16"/>
                </a:cxn>
              </a:cxnLst>
              <a:rect l="0" t="0" r="r" b="b"/>
              <a:pathLst>
                <a:path w="16" h="16">
                  <a:moveTo>
                    <a:pt x="12" y="16"/>
                  </a:moveTo>
                  <a:lnTo>
                    <a:pt x="16" y="4"/>
                  </a:lnTo>
                  <a:lnTo>
                    <a:pt x="7" y="2"/>
                  </a:lnTo>
                  <a:lnTo>
                    <a:pt x="2" y="0"/>
                  </a:lnTo>
                  <a:lnTo>
                    <a:pt x="0" y="14"/>
                  </a:lnTo>
                  <a:lnTo>
                    <a:pt x="7" y="16"/>
                  </a:lnTo>
                  <a:lnTo>
                    <a:pt x="12" y="16"/>
                  </a:lnTo>
                  <a:close/>
                </a:path>
              </a:pathLst>
            </a:custGeom>
            <a:solidFill>
              <a:srgbClr val="000000"/>
            </a:solidFill>
            <a:ln w="9525">
              <a:noFill/>
              <a:round/>
              <a:headEnd/>
              <a:tailEnd/>
            </a:ln>
          </p:spPr>
          <p:txBody>
            <a:bodyPr/>
            <a:lstStyle/>
            <a:p>
              <a:endParaRPr lang="en-US"/>
            </a:p>
          </p:txBody>
        </p:sp>
        <p:sp>
          <p:nvSpPr>
            <p:cNvPr id="41321" name="Freeform 361"/>
            <p:cNvSpPr>
              <a:spLocks/>
            </p:cNvSpPr>
            <p:nvPr/>
          </p:nvSpPr>
          <p:spPr bwMode="auto">
            <a:xfrm>
              <a:off x="1522" y="791"/>
              <a:ext cx="8" cy="8"/>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322" name="Freeform 362"/>
            <p:cNvSpPr>
              <a:spLocks/>
            </p:cNvSpPr>
            <p:nvPr/>
          </p:nvSpPr>
          <p:spPr bwMode="auto">
            <a:xfrm>
              <a:off x="1508" y="788"/>
              <a:ext cx="8" cy="9"/>
            </a:xfrm>
            <a:custGeom>
              <a:avLst/>
              <a:gdLst/>
              <a:ahLst/>
              <a:cxnLst>
                <a:cxn ang="0">
                  <a:pos x="14" y="17"/>
                </a:cxn>
                <a:cxn ang="0">
                  <a:pos x="16" y="3"/>
                </a:cxn>
                <a:cxn ang="0">
                  <a:pos x="2" y="0"/>
                </a:cxn>
                <a:cxn ang="0">
                  <a:pos x="0" y="14"/>
                </a:cxn>
                <a:cxn ang="0">
                  <a:pos x="14" y="17"/>
                </a:cxn>
              </a:cxnLst>
              <a:rect l="0" t="0" r="r" b="b"/>
              <a:pathLst>
                <a:path w="16" h="17">
                  <a:moveTo>
                    <a:pt x="14" y="17"/>
                  </a:moveTo>
                  <a:lnTo>
                    <a:pt x="16" y="3"/>
                  </a:lnTo>
                  <a:lnTo>
                    <a:pt x="2" y="0"/>
                  </a:lnTo>
                  <a:lnTo>
                    <a:pt x="0" y="14"/>
                  </a:lnTo>
                  <a:lnTo>
                    <a:pt x="14" y="17"/>
                  </a:lnTo>
                  <a:close/>
                </a:path>
              </a:pathLst>
            </a:custGeom>
            <a:solidFill>
              <a:srgbClr val="000000"/>
            </a:solidFill>
            <a:ln w="9525">
              <a:noFill/>
              <a:round/>
              <a:headEnd/>
              <a:tailEnd/>
            </a:ln>
          </p:spPr>
          <p:txBody>
            <a:bodyPr/>
            <a:lstStyle/>
            <a:p>
              <a:endParaRPr lang="en-US"/>
            </a:p>
          </p:txBody>
        </p:sp>
        <p:sp>
          <p:nvSpPr>
            <p:cNvPr id="41323" name="Freeform 363"/>
            <p:cNvSpPr>
              <a:spLocks/>
            </p:cNvSpPr>
            <p:nvPr/>
          </p:nvSpPr>
          <p:spPr bwMode="auto">
            <a:xfrm>
              <a:off x="1495" y="787"/>
              <a:ext cx="8" cy="7"/>
            </a:xfrm>
            <a:custGeom>
              <a:avLst/>
              <a:gdLst/>
              <a:ahLst/>
              <a:cxnLst>
                <a:cxn ang="0">
                  <a:pos x="14" y="14"/>
                </a:cxn>
                <a:cxn ang="0">
                  <a:pos x="15" y="0"/>
                </a:cxn>
                <a:cxn ang="0">
                  <a:pos x="2" y="0"/>
                </a:cxn>
                <a:cxn ang="0">
                  <a:pos x="0" y="14"/>
                </a:cxn>
                <a:cxn ang="0">
                  <a:pos x="14" y="14"/>
                </a:cxn>
              </a:cxnLst>
              <a:rect l="0" t="0" r="r" b="b"/>
              <a:pathLst>
                <a:path w="15" h="14">
                  <a:moveTo>
                    <a:pt x="14" y="14"/>
                  </a:moveTo>
                  <a:lnTo>
                    <a:pt x="15" y="0"/>
                  </a:lnTo>
                  <a:lnTo>
                    <a:pt x="2" y="0"/>
                  </a:lnTo>
                  <a:lnTo>
                    <a:pt x="0" y="14"/>
                  </a:lnTo>
                  <a:lnTo>
                    <a:pt x="14" y="14"/>
                  </a:lnTo>
                  <a:close/>
                </a:path>
              </a:pathLst>
            </a:custGeom>
            <a:solidFill>
              <a:srgbClr val="000000"/>
            </a:solidFill>
            <a:ln w="9525">
              <a:noFill/>
              <a:round/>
              <a:headEnd/>
              <a:tailEnd/>
            </a:ln>
          </p:spPr>
          <p:txBody>
            <a:bodyPr/>
            <a:lstStyle/>
            <a:p>
              <a:endParaRPr lang="en-US"/>
            </a:p>
          </p:txBody>
        </p:sp>
        <p:sp>
          <p:nvSpPr>
            <p:cNvPr id="41324" name="Freeform 364"/>
            <p:cNvSpPr>
              <a:spLocks/>
            </p:cNvSpPr>
            <p:nvPr/>
          </p:nvSpPr>
          <p:spPr bwMode="auto">
            <a:xfrm>
              <a:off x="1481" y="786"/>
              <a:ext cx="8" cy="8"/>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325" name="Freeform 365"/>
            <p:cNvSpPr>
              <a:spLocks/>
            </p:cNvSpPr>
            <p:nvPr/>
          </p:nvSpPr>
          <p:spPr bwMode="auto">
            <a:xfrm>
              <a:off x="1467" y="785"/>
              <a:ext cx="8" cy="7"/>
            </a:xfrm>
            <a:custGeom>
              <a:avLst/>
              <a:gdLst/>
              <a:ahLst/>
              <a:cxnLst>
                <a:cxn ang="0">
                  <a:pos x="14" y="14"/>
                </a:cxn>
                <a:cxn ang="0">
                  <a:pos x="16" y="0"/>
                </a:cxn>
                <a:cxn ang="0">
                  <a:pos x="14" y="0"/>
                </a:cxn>
                <a:cxn ang="0">
                  <a:pos x="0" y="0"/>
                </a:cxn>
                <a:cxn ang="0">
                  <a:pos x="0" y="14"/>
                </a:cxn>
                <a:cxn ang="0">
                  <a:pos x="14" y="14"/>
                </a:cxn>
              </a:cxnLst>
              <a:rect l="0" t="0" r="r" b="b"/>
              <a:pathLst>
                <a:path w="16" h="14">
                  <a:moveTo>
                    <a:pt x="14" y="14"/>
                  </a:moveTo>
                  <a:lnTo>
                    <a:pt x="16" y="0"/>
                  </a:lnTo>
                  <a:lnTo>
                    <a:pt x="14" y="0"/>
                  </a:lnTo>
                  <a:lnTo>
                    <a:pt x="0" y="0"/>
                  </a:lnTo>
                  <a:lnTo>
                    <a:pt x="0" y="14"/>
                  </a:lnTo>
                  <a:lnTo>
                    <a:pt x="14" y="14"/>
                  </a:lnTo>
                  <a:close/>
                </a:path>
              </a:pathLst>
            </a:custGeom>
            <a:solidFill>
              <a:srgbClr val="000000"/>
            </a:solidFill>
            <a:ln w="9525">
              <a:noFill/>
              <a:round/>
              <a:headEnd/>
              <a:tailEnd/>
            </a:ln>
          </p:spPr>
          <p:txBody>
            <a:bodyPr/>
            <a:lstStyle/>
            <a:p>
              <a:endParaRPr lang="en-US"/>
            </a:p>
          </p:txBody>
        </p:sp>
        <p:sp>
          <p:nvSpPr>
            <p:cNvPr id="41326" name="Freeform 366"/>
            <p:cNvSpPr>
              <a:spLocks/>
            </p:cNvSpPr>
            <p:nvPr/>
          </p:nvSpPr>
          <p:spPr bwMode="auto">
            <a:xfrm>
              <a:off x="1453" y="784"/>
              <a:ext cx="7" cy="8"/>
            </a:xfrm>
            <a:custGeom>
              <a:avLst/>
              <a:gdLst/>
              <a:ahLst/>
              <a:cxnLst>
                <a:cxn ang="0">
                  <a:pos x="14" y="16"/>
                </a:cxn>
                <a:cxn ang="0">
                  <a:pos x="14" y="2"/>
                </a:cxn>
                <a:cxn ang="0">
                  <a:pos x="0" y="0"/>
                </a:cxn>
                <a:cxn ang="0">
                  <a:pos x="0" y="14"/>
                </a:cxn>
                <a:cxn ang="0">
                  <a:pos x="14" y="16"/>
                </a:cxn>
              </a:cxnLst>
              <a:rect l="0" t="0" r="r" b="b"/>
              <a:pathLst>
                <a:path w="14" h="16">
                  <a:moveTo>
                    <a:pt x="14" y="16"/>
                  </a:moveTo>
                  <a:lnTo>
                    <a:pt x="14" y="2"/>
                  </a:lnTo>
                  <a:lnTo>
                    <a:pt x="0" y="0"/>
                  </a:lnTo>
                  <a:lnTo>
                    <a:pt x="0" y="14"/>
                  </a:lnTo>
                  <a:lnTo>
                    <a:pt x="14" y="16"/>
                  </a:lnTo>
                  <a:close/>
                </a:path>
              </a:pathLst>
            </a:custGeom>
            <a:solidFill>
              <a:srgbClr val="000000"/>
            </a:solidFill>
            <a:ln w="9525">
              <a:noFill/>
              <a:round/>
              <a:headEnd/>
              <a:tailEnd/>
            </a:ln>
          </p:spPr>
          <p:txBody>
            <a:bodyPr/>
            <a:lstStyle/>
            <a:p>
              <a:endParaRPr lang="en-US"/>
            </a:p>
          </p:txBody>
        </p:sp>
      </p:grpSp>
      <p:grpSp>
        <p:nvGrpSpPr>
          <p:cNvPr id="4" name="Group 367"/>
          <p:cNvGrpSpPr>
            <a:grpSpLocks/>
          </p:cNvGrpSpPr>
          <p:nvPr/>
        </p:nvGrpSpPr>
        <p:grpSpPr bwMode="auto">
          <a:xfrm>
            <a:off x="5595938" y="1366838"/>
            <a:ext cx="2009775" cy="2495550"/>
            <a:chOff x="3525" y="861"/>
            <a:chExt cx="1266" cy="1572"/>
          </a:xfrm>
        </p:grpSpPr>
        <p:grpSp>
          <p:nvGrpSpPr>
            <p:cNvPr id="5" name="Group 368"/>
            <p:cNvGrpSpPr>
              <a:grpSpLocks/>
            </p:cNvGrpSpPr>
            <p:nvPr/>
          </p:nvGrpSpPr>
          <p:grpSpPr bwMode="auto">
            <a:xfrm>
              <a:off x="3525" y="861"/>
              <a:ext cx="1108" cy="1572"/>
              <a:chOff x="3525" y="861"/>
              <a:chExt cx="1108" cy="1572"/>
            </a:xfrm>
          </p:grpSpPr>
          <p:sp>
            <p:nvSpPr>
              <p:cNvPr id="41329" name="Freeform 369"/>
              <p:cNvSpPr>
                <a:spLocks/>
              </p:cNvSpPr>
              <p:nvPr/>
            </p:nvSpPr>
            <p:spPr bwMode="auto">
              <a:xfrm>
                <a:off x="4151" y="861"/>
                <a:ext cx="13" cy="7"/>
              </a:xfrm>
              <a:custGeom>
                <a:avLst/>
                <a:gdLst/>
                <a:ahLst/>
                <a:cxnLst>
                  <a:cxn ang="0">
                    <a:pos x="14" y="14"/>
                  </a:cxn>
                  <a:cxn ang="0">
                    <a:pos x="26" y="14"/>
                  </a:cxn>
                  <a:cxn ang="0">
                    <a:pos x="26" y="0"/>
                  </a:cxn>
                  <a:cxn ang="0">
                    <a:pos x="14" y="0"/>
                  </a:cxn>
                  <a:cxn ang="0">
                    <a:pos x="0" y="0"/>
                  </a:cxn>
                  <a:cxn ang="0">
                    <a:pos x="0" y="14"/>
                  </a:cxn>
                  <a:cxn ang="0">
                    <a:pos x="14" y="14"/>
                  </a:cxn>
                </a:cxnLst>
                <a:rect l="0" t="0" r="r" b="b"/>
                <a:pathLst>
                  <a:path w="26" h="14">
                    <a:moveTo>
                      <a:pt x="14" y="14"/>
                    </a:moveTo>
                    <a:lnTo>
                      <a:pt x="26" y="14"/>
                    </a:lnTo>
                    <a:lnTo>
                      <a:pt x="26" y="0"/>
                    </a:lnTo>
                    <a:lnTo>
                      <a:pt x="14" y="0"/>
                    </a:lnTo>
                    <a:lnTo>
                      <a:pt x="0" y="0"/>
                    </a:lnTo>
                    <a:lnTo>
                      <a:pt x="0" y="14"/>
                    </a:lnTo>
                    <a:lnTo>
                      <a:pt x="14" y="14"/>
                    </a:lnTo>
                    <a:close/>
                  </a:path>
                </a:pathLst>
              </a:custGeom>
              <a:solidFill>
                <a:srgbClr val="000000"/>
              </a:solidFill>
              <a:ln w="9525">
                <a:noFill/>
                <a:round/>
                <a:headEnd/>
                <a:tailEnd/>
              </a:ln>
            </p:spPr>
            <p:txBody>
              <a:bodyPr/>
              <a:lstStyle/>
              <a:p>
                <a:endParaRPr lang="en-US"/>
              </a:p>
            </p:txBody>
          </p:sp>
          <p:sp>
            <p:nvSpPr>
              <p:cNvPr id="41330" name="Rectangle 370"/>
              <p:cNvSpPr>
                <a:spLocks noChangeArrowheads="1"/>
              </p:cNvSpPr>
              <p:nvPr/>
            </p:nvSpPr>
            <p:spPr bwMode="auto">
              <a:xfrm>
                <a:off x="4137" y="862"/>
                <a:ext cx="7" cy="7"/>
              </a:xfrm>
              <a:prstGeom prst="rect">
                <a:avLst/>
              </a:prstGeom>
              <a:solidFill>
                <a:srgbClr val="000000"/>
              </a:solidFill>
              <a:ln w="9525">
                <a:noFill/>
                <a:miter lim="800000"/>
                <a:headEnd/>
                <a:tailEnd/>
              </a:ln>
            </p:spPr>
            <p:txBody>
              <a:bodyPr/>
              <a:lstStyle/>
              <a:p>
                <a:endParaRPr lang="en-US"/>
              </a:p>
            </p:txBody>
          </p:sp>
          <p:sp>
            <p:nvSpPr>
              <p:cNvPr id="41331" name="Freeform 371"/>
              <p:cNvSpPr>
                <a:spLocks/>
              </p:cNvSpPr>
              <p:nvPr/>
            </p:nvSpPr>
            <p:spPr bwMode="auto">
              <a:xfrm>
                <a:off x="4123" y="862"/>
                <a:ext cx="7" cy="7"/>
              </a:xfrm>
              <a:custGeom>
                <a:avLst/>
                <a:gdLst/>
                <a:ahLst/>
                <a:cxnLst>
                  <a:cxn ang="0">
                    <a:pos x="14" y="14"/>
                  </a:cxn>
                  <a:cxn ang="0">
                    <a:pos x="14" y="0"/>
                  </a:cxn>
                  <a:cxn ang="0">
                    <a:pos x="5" y="0"/>
                  </a:cxn>
                  <a:cxn ang="0">
                    <a:pos x="0" y="0"/>
                  </a:cxn>
                  <a:cxn ang="0">
                    <a:pos x="1" y="14"/>
                  </a:cxn>
                  <a:cxn ang="0">
                    <a:pos x="5" y="14"/>
                  </a:cxn>
                  <a:cxn ang="0">
                    <a:pos x="14" y="14"/>
                  </a:cxn>
                </a:cxnLst>
                <a:rect l="0" t="0" r="r" b="b"/>
                <a:pathLst>
                  <a:path w="14" h="14">
                    <a:moveTo>
                      <a:pt x="14" y="14"/>
                    </a:moveTo>
                    <a:lnTo>
                      <a:pt x="14" y="0"/>
                    </a:lnTo>
                    <a:lnTo>
                      <a:pt x="5" y="0"/>
                    </a:lnTo>
                    <a:lnTo>
                      <a:pt x="0" y="0"/>
                    </a:lnTo>
                    <a:lnTo>
                      <a:pt x="1" y="14"/>
                    </a:lnTo>
                    <a:lnTo>
                      <a:pt x="5" y="14"/>
                    </a:lnTo>
                    <a:lnTo>
                      <a:pt x="14" y="14"/>
                    </a:lnTo>
                    <a:close/>
                  </a:path>
                </a:pathLst>
              </a:custGeom>
              <a:solidFill>
                <a:srgbClr val="000000"/>
              </a:solidFill>
              <a:ln w="9525">
                <a:noFill/>
                <a:round/>
                <a:headEnd/>
                <a:tailEnd/>
              </a:ln>
            </p:spPr>
            <p:txBody>
              <a:bodyPr/>
              <a:lstStyle/>
              <a:p>
                <a:endParaRPr lang="en-US"/>
              </a:p>
            </p:txBody>
          </p:sp>
          <p:sp>
            <p:nvSpPr>
              <p:cNvPr id="41332" name="Freeform 372"/>
              <p:cNvSpPr>
                <a:spLocks/>
              </p:cNvSpPr>
              <p:nvPr/>
            </p:nvSpPr>
            <p:spPr bwMode="auto">
              <a:xfrm>
                <a:off x="4109" y="863"/>
                <a:ext cx="8" cy="7"/>
              </a:xfrm>
              <a:custGeom>
                <a:avLst/>
                <a:gdLst/>
                <a:ahLst/>
                <a:cxnLst>
                  <a:cxn ang="0">
                    <a:pos x="15" y="14"/>
                  </a:cxn>
                  <a:cxn ang="0">
                    <a:pos x="14" y="0"/>
                  </a:cxn>
                  <a:cxn ang="0">
                    <a:pos x="0" y="2"/>
                  </a:cxn>
                  <a:cxn ang="0">
                    <a:pos x="1" y="16"/>
                  </a:cxn>
                  <a:cxn ang="0">
                    <a:pos x="15" y="14"/>
                  </a:cxn>
                </a:cxnLst>
                <a:rect l="0" t="0" r="r" b="b"/>
                <a:pathLst>
                  <a:path w="15" h="16">
                    <a:moveTo>
                      <a:pt x="15" y="14"/>
                    </a:moveTo>
                    <a:lnTo>
                      <a:pt x="14" y="0"/>
                    </a:lnTo>
                    <a:lnTo>
                      <a:pt x="0" y="2"/>
                    </a:lnTo>
                    <a:lnTo>
                      <a:pt x="1" y="16"/>
                    </a:lnTo>
                    <a:lnTo>
                      <a:pt x="15" y="14"/>
                    </a:lnTo>
                    <a:close/>
                  </a:path>
                </a:pathLst>
              </a:custGeom>
              <a:solidFill>
                <a:srgbClr val="000000"/>
              </a:solidFill>
              <a:ln w="9525">
                <a:noFill/>
                <a:round/>
                <a:headEnd/>
                <a:tailEnd/>
              </a:ln>
            </p:spPr>
            <p:txBody>
              <a:bodyPr/>
              <a:lstStyle/>
              <a:p>
                <a:endParaRPr lang="en-US"/>
              </a:p>
            </p:txBody>
          </p:sp>
          <p:sp>
            <p:nvSpPr>
              <p:cNvPr id="41333" name="Freeform 373"/>
              <p:cNvSpPr>
                <a:spLocks/>
              </p:cNvSpPr>
              <p:nvPr/>
            </p:nvSpPr>
            <p:spPr bwMode="auto">
              <a:xfrm>
                <a:off x="4095" y="864"/>
                <a:ext cx="8" cy="7"/>
              </a:xfrm>
              <a:custGeom>
                <a:avLst/>
                <a:gdLst/>
                <a:ahLst/>
                <a:cxnLst>
                  <a:cxn ang="0">
                    <a:pos x="15" y="14"/>
                  </a:cxn>
                  <a:cxn ang="0">
                    <a:pos x="14" y="0"/>
                  </a:cxn>
                  <a:cxn ang="0">
                    <a:pos x="0" y="0"/>
                  </a:cxn>
                  <a:cxn ang="0">
                    <a:pos x="1" y="14"/>
                  </a:cxn>
                  <a:cxn ang="0">
                    <a:pos x="15" y="14"/>
                  </a:cxn>
                </a:cxnLst>
                <a:rect l="0" t="0" r="r" b="b"/>
                <a:pathLst>
                  <a:path w="15" h="14">
                    <a:moveTo>
                      <a:pt x="15" y="14"/>
                    </a:moveTo>
                    <a:lnTo>
                      <a:pt x="14" y="0"/>
                    </a:lnTo>
                    <a:lnTo>
                      <a:pt x="0" y="0"/>
                    </a:lnTo>
                    <a:lnTo>
                      <a:pt x="1" y="14"/>
                    </a:lnTo>
                    <a:lnTo>
                      <a:pt x="15" y="14"/>
                    </a:lnTo>
                    <a:close/>
                  </a:path>
                </a:pathLst>
              </a:custGeom>
              <a:solidFill>
                <a:srgbClr val="000000"/>
              </a:solidFill>
              <a:ln w="9525">
                <a:noFill/>
                <a:round/>
                <a:headEnd/>
                <a:tailEnd/>
              </a:ln>
            </p:spPr>
            <p:txBody>
              <a:bodyPr/>
              <a:lstStyle/>
              <a:p>
                <a:endParaRPr lang="en-US"/>
              </a:p>
            </p:txBody>
          </p:sp>
          <p:sp>
            <p:nvSpPr>
              <p:cNvPr id="41334" name="Freeform 374"/>
              <p:cNvSpPr>
                <a:spLocks/>
              </p:cNvSpPr>
              <p:nvPr/>
            </p:nvSpPr>
            <p:spPr bwMode="auto">
              <a:xfrm>
                <a:off x="4081" y="866"/>
                <a:ext cx="8" cy="8"/>
              </a:xfrm>
              <a:custGeom>
                <a:avLst/>
                <a:gdLst/>
                <a:ahLst/>
                <a:cxnLst>
                  <a:cxn ang="0">
                    <a:pos x="15" y="14"/>
                  </a:cxn>
                  <a:cxn ang="0">
                    <a:pos x="14" y="0"/>
                  </a:cxn>
                  <a:cxn ang="0">
                    <a:pos x="0" y="2"/>
                  </a:cxn>
                  <a:cxn ang="0">
                    <a:pos x="1" y="16"/>
                  </a:cxn>
                  <a:cxn ang="0">
                    <a:pos x="15" y="14"/>
                  </a:cxn>
                </a:cxnLst>
                <a:rect l="0" t="0" r="r" b="b"/>
                <a:pathLst>
                  <a:path w="15" h="16">
                    <a:moveTo>
                      <a:pt x="15" y="14"/>
                    </a:moveTo>
                    <a:lnTo>
                      <a:pt x="14" y="0"/>
                    </a:lnTo>
                    <a:lnTo>
                      <a:pt x="0" y="2"/>
                    </a:lnTo>
                    <a:lnTo>
                      <a:pt x="1" y="16"/>
                    </a:lnTo>
                    <a:lnTo>
                      <a:pt x="15" y="14"/>
                    </a:lnTo>
                    <a:close/>
                  </a:path>
                </a:pathLst>
              </a:custGeom>
              <a:solidFill>
                <a:srgbClr val="000000"/>
              </a:solidFill>
              <a:ln w="9525">
                <a:noFill/>
                <a:round/>
                <a:headEnd/>
                <a:tailEnd/>
              </a:ln>
            </p:spPr>
            <p:txBody>
              <a:bodyPr/>
              <a:lstStyle/>
              <a:p>
                <a:endParaRPr lang="en-US"/>
              </a:p>
            </p:txBody>
          </p:sp>
          <p:sp>
            <p:nvSpPr>
              <p:cNvPr id="41335" name="Freeform 375"/>
              <p:cNvSpPr>
                <a:spLocks/>
              </p:cNvSpPr>
              <p:nvPr/>
            </p:nvSpPr>
            <p:spPr bwMode="auto">
              <a:xfrm>
                <a:off x="4067" y="868"/>
                <a:ext cx="8" cy="8"/>
              </a:xfrm>
              <a:custGeom>
                <a:avLst/>
                <a:gdLst/>
                <a:ahLst/>
                <a:cxnLst>
                  <a:cxn ang="0">
                    <a:pos x="16" y="13"/>
                  </a:cxn>
                  <a:cxn ang="0">
                    <a:pos x="14" y="0"/>
                  </a:cxn>
                  <a:cxn ang="0">
                    <a:pos x="0" y="1"/>
                  </a:cxn>
                  <a:cxn ang="0">
                    <a:pos x="2" y="15"/>
                  </a:cxn>
                  <a:cxn ang="0">
                    <a:pos x="16" y="13"/>
                  </a:cxn>
                </a:cxnLst>
                <a:rect l="0" t="0" r="r" b="b"/>
                <a:pathLst>
                  <a:path w="16" h="15">
                    <a:moveTo>
                      <a:pt x="16" y="13"/>
                    </a:moveTo>
                    <a:lnTo>
                      <a:pt x="14" y="0"/>
                    </a:lnTo>
                    <a:lnTo>
                      <a:pt x="0" y="1"/>
                    </a:lnTo>
                    <a:lnTo>
                      <a:pt x="2" y="15"/>
                    </a:lnTo>
                    <a:lnTo>
                      <a:pt x="16" y="13"/>
                    </a:lnTo>
                    <a:close/>
                  </a:path>
                </a:pathLst>
              </a:custGeom>
              <a:solidFill>
                <a:srgbClr val="000000"/>
              </a:solidFill>
              <a:ln w="9525">
                <a:noFill/>
                <a:round/>
                <a:headEnd/>
                <a:tailEnd/>
              </a:ln>
            </p:spPr>
            <p:txBody>
              <a:bodyPr/>
              <a:lstStyle/>
              <a:p>
                <a:endParaRPr lang="en-US"/>
              </a:p>
            </p:txBody>
          </p:sp>
          <p:sp>
            <p:nvSpPr>
              <p:cNvPr id="41336" name="Freeform 376"/>
              <p:cNvSpPr>
                <a:spLocks/>
              </p:cNvSpPr>
              <p:nvPr/>
            </p:nvSpPr>
            <p:spPr bwMode="auto">
              <a:xfrm>
                <a:off x="4053" y="870"/>
                <a:ext cx="8" cy="8"/>
              </a:xfrm>
              <a:custGeom>
                <a:avLst/>
                <a:gdLst/>
                <a:ahLst/>
                <a:cxnLst>
                  <a:cxn ang="0">
                    <a:pos x="16" y="12"/>
                  </a:cxn>
                  <a:cxn ang="0">
                    <a:pos x="14" y="0"/>
                  </a:cxn>
                  <a:cxn ang="0">
                    <a:pos x="0" y="3"/>
                  </a:cxn>
                  <a:cxn ang="0">
                    <a:pos x="2" y="15"/>
                  </a:cxn>
                  <a:cxn ang="0">
                    <a:pos x="16" y="12"/>
                  </a:cxn>
                </a:cxnLst>
                <a:rect l="0" t="0" r="r" b="b"/>
                <a:pathLst>
                  <a:path w="16" h="15">
                    <a:moveTo>
                      <a:pt x="16" y="12"/>
                    </a:moveTo>
                    <a:lnTo>
                      <a:pt x="14" y="0"/>
                    </a:lnTo>
                    <a:lnTo>
                      <a:pt x="0" y="3"/>
                    </a:lnTo>
                    <a:lnTo>
                      <a:pt x="2" y="15"/>
                    </a:lnTo>
                    <a:lnTo>
                      <a:pt x="16" y="12"/>
                    </a:lnTo>
                    <a:close/>
                  </a:path>
                </a:pathLst>
              </a:custGeom>
              <a:solidFill>
                <a:srgbClr val="000000"/>
              </a:solidFill>
              <a:ln w="9525">
                <a:noFill/>
                <a:round/>
                <a:headEnd/>
                <a:tailEnd/>
              </a:ln>
            </p:spPr>
            <p:txBody>
              <a:bodyPr/>
              <a:lstStyle/>
              <a:p>
                <a:endParaRPr lang="en-US"/>
              </a:p>
            </p:txBody>
          </p:sp>
          <p:sp>
            <p:nvSpPr>
              <p:cNvPr id="41337" name="Freeform 377"/>
              <p:cNvSpPr>
                <a:spLocks/>
              </p:cNvSpPr>
              <p:nvPr/>
            </p:nvSpPr>
            <p:spPr bwMode="auto">
              <a:xfrm>
                <a:off x="4040" y="874"/>
                <a:ext cx="8" cy="7"/>
              </a:xfrm>
              <a:custGeom>
                <a:avLst/>
                <a:gdLst/>
                <a:ahLst/>
                <a:cxnLst>
                  <a:cxn ang="0">
                    <a:pos x="15" y="12"/>
                  </a:cxn>
                  <a:cxn ang="0">
                    <a:pos x="14" y="0"/>
                  </a:cxn>
                  <a:cxn ang="0">
                    <a:pos x="0" y="1"/>
                  </a:cxn>
                  <a:cxn ang="0">
                    <a:pos x="1" y="14"/>
                  </a:cxn>
                  <a:cxn ang="0">
                    <a:pos x="15" y="12"/>
                  </a:cxn>
                </a:cxnLst>
                <a:rect l="0" t="0" r="r" b="b"/>
                <a:pathLst>
                  <a:path w="15" h="14">
                    <a:moveTo>
                      <a:pt x="15" y="12"/>
                    </a:moveTo>
                    <a:lnTo>
                      <a:pt x="14" y="0"/>
                    </a:lnTo>
                    <a:lnTo>
                      <a:pt x="0" y="1"/>
                    </a:lnTo>
                    <a:lnTo>
                      <a:pt x="1" y="14"/>
                    </a:lnTo>
                    <a:lnTo>
                      <a:pt x="15" y="12"/>
                    </a:lnTo>
                    <a:close/>
                  </a:path>
                </a:pathLst>
              </a:custGeom>
              <a:solidFill>
                <a:srgbClr val="000000"/>
              </a:solidFill>
              <a:ln w="9525">
                <a:noFill/>
                <a:round/>
                <a:headEnd/>
                <a:tailEnd/>
              </a:ln>
            </p:spPr>
            <p:txBody>
              <a:bodyPr/>
              <a:lstStyle/>
              <a:p>
                <a:endParaRPr lang="en-US"/>
              </a:p>
            </p:txBody>
          </p:sp>
          <p:sp>
            <p:nvSpPr>
              <p:cNvPr id="41338" name="Freeform 378"/>
              <p:cNvSpPr>
                <a:spLocks/>
              </p:cNvSpPr>
              <p:nvPr/>
            </p:nvSpPr>
            <p:spPr bwMode="auto">
              <a:xfrm>
                <a:off x="4026" y="876"/>
                <a:ext cx="8" cy="8"/>
              </a:xfrm>
              <a:custGeom>
                <a:avLst/>
                <a:gdLst/>
                <a:ahLst/>
                <a:cxnLst>
                  <a:cxn ang="0">
                    <a:pos x="15" y="12"/>
                  </a:cxn>
                  <a:cxn ang="0">
                    <a:pos x="14" y="0"/>
                  </a:cxn>
                  <a:cxn ang="0">
                    <a:pos x="10" y="0"/>
                  </a:cxn>
                  <a:cxn ang="0">
                    <a:pos x="0" y="3"/>
                  </a:cxn>
                  <a:cxn ang="0">
                    <a:pos x="3" y="16"/>
                  </a:cxn>
                  <a:cxn ang="0">
                    <a:pos x="10" y="14"/>
                  </a:cxn>
                  <a:cxn ang="0">
                    <a:pos x="15" y="12"/>
                  </a:cxn>
                </a:cxnLst>
                <a:rect l="0" t="0" r="r" b="b"/>
                <a:pathLst>
                  <a:path w="15" h="16">
                    <a:moveTo>
                      <a:pt x="15" y="12"/>
                    </a:moveTo>
                    <a:lnTo>
                      <a:pt x="14" y="0"/>
                    </a:lnTo>
                    <a:lnTo>
                      <a:pt x="10" y="0"/>
                    </a:lnTo>
                    <a:lnTo>
                      <a:pt x="0" y="3"/>
                    </a:lnTo>
                    <a:lnTo>
                      <a:pt x="3" y="16"/>
                    </a:lnTo>
                    <a:lnTo>
                      <a:pt x="10" y="14"/>
                    </a:lnTo>
                    <a:lnTo>
                      <a:pt x="15" y="12"/>
                    </a:lnTo>
                    <a:close/>
                  </a:path>
                </a:pathLst>
              </a:custGeom>
              <a:solidFill>
                <a:srgbClr val="000000"/>
              </a:solidFill>
              <a:ln w="9525">
                <a:noFill/>
                <a:round/>
                <a:headEnd/>
                <a:tailEnd/>
              </a:ln>
            </p:spPr>
            <p:txBody>
              <a:bodyPr/>
              <a:lstStyle/>
              <a:p>
                <a:endParaRPr lang="en-US"/>
              </a:p>
            </p:txBody>
          </p:sp>
          <p:sp>
            <p:nvSpPr>
              <p:cNvPr id="41339" name="Freeform 379"/>
              <p:cNvSpPr>
                <a:spLocks/>
              </p:cNvSpPr>
              <p:nvPr/>
            </p:nvSpPr>
            <p:spPr bwMode="auto">
              <a:xfrm>
                <a:off x="4012" y="880"/>
                <a:ext cx="9" cy="9"/>
              </a:xfrm>
              <a:custGeom>
                <a:avLst/>
                <a:gdLst/>
                <a:ahLst/>
                <a:cxnLst>
                  <a:cxn ang="0">
                    <a:pos x="17" y="12"/>
                  </a:cxn>
                  <a:cxn ang="0">
                    <a:pos x="14" y="0"/>
                  </a:cxn>
                  <a:cxn ang="0">
                    <a:pos x="0" y="5"/>
                  </a:cxn>
                  <a:cxn ang="0">
                    <a:pos x="3" y="17"/>
                  </a:cxn>
                  <a:cxn ang="0">
                    <a:pos x="17" y="12"/>
                  </a:cxn>
                </a:cxnLst>
                <a:rect l="0" t="0" r="r" b="b"/>
                <a:pathLst>
                  <a:path w="17" h="17">
                    <a:moveTo>
                      <a:pt x="17" y="12"/>
                    </a:moveTo>
                    <a:lnTo>
                      <a:pt x="14" y="0"/>
                    </a:lnTo>
                    <a:lnTo>
                      <a:pt x="0" y="5"/>
                    </a:lnTo>
                    <a:lnTo>
                      <a:pt x="3" y="17"/>
                    </a:lnTo>
                    <a:lnTo>
                      <a:pt x="17" y="12"/>
                    </a:lnTo>
                    <a:close/>
                  </a:path>
                </a:pathLst>
              </a:custGeom>
              <a:solidFill>
                <a:srgbClr val="000000"/>
              </a:solidFill>
              <a:ln w="9525">
                <a:noFill/>
                <a:round/>
                <a:headEnd/>
                <a:tailEnd/>
              </a:ln>
            </p:spPr>
            <p:txBody>
              <a:bodyPr/>
              <a:lstStyle/>
              <a:p>
                <a:endParaRPr lang="en-US"/>
              </a:p>
            </p:txBody>
          </p:sp>
          <p:sp>
            <p:nvSpPr>
              <p:cNvPr id="41340" name="Freeform 380"/>
              <p:cNvSpPr>
                <a:spLocks/>
              </p:cNvSpPr>
              <p:nvPr/>
            </p:nvSpPr>
            <p:spPr bwMode="auto">
              <a:xfrm>
                <a:off x="3999" y="884"/>
                <a:ext cx="9" cy="8"/>
              </a:xfrm>
              <a:custGeom>
                <a:avLst/>
                <a:gdLst/>
                <a:ahLst/>
                <a:cxnLst>
                  <a:cxn ang="0">
                    <a:pos x="18" y="12"/>
                  </a:cxn>
                  <a:cxn ang="0">
                    <a:pos x="14" y="0"/>
                  </a:cxn>
                  <a:cxn ang="0">
                    <a:pos x="4" y="1"/>
                  </a:cxn>
                  <a:cxn ang="0">
                    <a:pos x="0" y="3"/>
                  </a:cxn>
                  <a:cxn ang="0">
                    <a:pos x="4" y="15"/>
                  </a:cxn>
                  <a:cxn ang="0">
                    <a:pos x="4" y="15"/>
                  </a:cxn>
                  <a:cxn ang="0">
                    <a:pos x="18" y="12"/>
                  </a:cxn>
                </a:cxnLst>
                <a:rect l="0" t="0" r="r" b="b"/>
                <a:pathLst>
                  <a:path w="18" h="15">
                    <a:moveTo>
                      <a:pt x="18" y="12"/>
                    </a:moveTo>
                    <a:lnTo>
                      <a:pt x="14" y="0"/>
                    </a:lnTo>
                    <a:lnTo>
                      <a:pt x="4" y="1"/>
                    </a:lnTo>
                    <a:lnTo>
                      <a:pt x="0" y="3"/>
                    </a:lnTo>
                    <a:lnTo>
                      <a:pt x="4" y="15"/>
                    </a:lnTo>
                    <a:lnTo>
                      <a:pt x="4" y="15"/>
                    </a:lnTo>
                    <a:lnTo>
                      <a:pt x="18" y="12"/>
                    </a:lnTo>
                    <a:close/>
                  </a:path>
                </a:pathLst>
              </a:custGeom>
              <a:solidFill>
                <a:srgbClr val="000000"/>
              </a:solidFill>
              <a:ln w="9525">
                <a:noFill/>
                <a:round/>
                <a:headEnd/>
                <a:tailEnd/>
              </a:ln>
            </p:spPr>
            <p:txBody>
              <a:bodyPr/>
              <a:lstStyle/>
              <a:p>
                <a:endParaRPr lang="en-US"/>
              </a:p>
            </p:txBody>
          </p:sp>
          <p:sp>
            <p:nvSpPr>
              <p:cNvPr id="41341" name="Freeform 381"/>
              <p:cNvSpPr>
                <a:spLocks/>
              </p:cNvSpPr>
              <p:nvPr/>
            </p:nvSpPr>
            <p:spPr bwMode="auto">
              <a:xfrm>
                <a:off x="3986" y="889"/>
                <a:ext cx="8" cy="8"/>
              </a:xfrm>
              <a:custGeom>
                <a:avLst/>
                <a:gdLst/>
                <a:ahLst/>
                <a:cxnLst>
                  <a:cxn ang="0">
                    <a:pos x="16" y="13"/>
                  </a:cxn>
                  <a:cxn ang="0">
                    <a:pos x="12" y="0"/>
                  </a:cxn>
                  <a:cxn ang="0">
                    <a:pos x="0" y="4"/>
                  </a:cxn>
                  <a:cxn ang="0">
                    <a:pos x="4" y="16"/>
                  </a:cxn>
                  <a:cxn ang="0">
                    <a:pos x="16" y="13"/>
                  </a:cxn>
                </a:cxnLst>
                <a:rect l="0" t="0" r="r" b="b"/>
                <a:pathLst>
                  <a:path w="16" h="16">
                    <a:moveTo>
                      <a:pt x="16" y="13"/>
                    </a:moveTo>
                    <a:lnTo>
                      <a:pt x="12" y="0"/>
                    </a:lnTo>
                    <a:lnTo>
                      <a:pt x="0" y="4"/>
                    </a:lnTo>
                    <a:lnTo>
                      <a:pt x="4" y="16"/>
                    </a:lnTo>
                    <a:lnTo>
                      <a:pt x="16" y="13"/>
                    </a:lnTo>
                    <a:close/>
                  </a:path>
                </a:pathLst>
              </a:custGeom>
              <a:solidFill>
                <a:srgbClr val="000000"/>
              </a:solidFill>
              <a:ln w="9525">
                <a:noFill/>
                <a:round/>
                <a:headEnd/>
                <a:tailEnd/>
              </a:ln>
            </p:spPr>
            <p:txBody>
              <a:bodyPr/>
              <a:lstStyle/>
              <a:p>
                <a:endParaRPr lang="en-US"/>
              </a:p>
            </p:txBody>
          </p:sp>
          <p:sp>
            <p:nvSpPr>
              <p:cNvPr id="41342" name="Freeform 382"/>
              <p:cNvSpPr>
                <a:spLocks/>
              </p:cNvSpPr>
              <p:nvPr/>
            </p:nvSpPr>
            <p:spPr bwMode="auto">
              <a:xfrm>
                <a:off x="3973" y="893"/>
                <a:ext cx="8" cy="9"/>
              </a:xfrm>
              <a:custGeom>
                <a:avLst/>
                <a:gdLst/>
                <a:ahLst/>
                <a:cxnLst>
                  <a:cxn ang="0">
                    <a:pos x="16" y="12"/>
                  </a:cxn>
                  <a:cxn ang="0">
                    <a:pos x="12" y="0"/>
                  </a:cxn>
                  <a:cxn ang="0">
                    <a:pos x="0" y="5"/>
                  </a:cxn>
                  <a:cxn ang="0">
                    <a:pos x="3" y="18"/>
                  </a:cxn>
                  <a:cxn ang="0">
                    <a:pos x="16" y="12"/>
                  </a:cxn>
                </a:cxnLst>
                <a:rect l="0" t="0" r="r" b="b"/>
                <a:pathLst>
                  <a:path w="16" h="18">
                    <a:moveTo>
                      <a:pt x="16" y="12"/>
                    </a:moveTo>
                    <a:lnTo>
                      <a:pt x="12" y="0"/>
                    </a:lnTo>
                    <a:lnTo>
                      <a:pt x="0" y="5"/>
                    </a:lnTo>
                    <a:lnTo>
                      <a:pt x="3" y="18"/>
                    </a:lnTo>
                    <a:lnTo>
                      <a:pt x="16" y="12"/>
                    </a:lnTo>
                    <a:close/>
                  </a:path>
                </a:pathLst>
              </a:custGeom>
              <a:solidFill>
                <a:srgbClr val="000000"/>
              </a:solidFill>
              <a:ln w="9525">
                <a:noFill/>
                <a:round/>
                <a:headEnd/>
                <a:tailEnd/>
              </a:ln>
            </p:spPr>
            <p:txBody>
              <a:bodyPr/>
              <a:lstStyle/>
              <a:p>
                <a:endParaRPr lang="en-US"/>
              </a:p>
            </p:txBody>
          </p:sp>
          <p:sp>
            <p:nvSpPr>
              <p:cNvPr id="41343" name="Freeform 383"/>
              <p:cNvSpPr>
                <a:spLocks/>
              </p:cNvSpPr>
              <p:nvPr/>
            </p:nvSpPr>
            <p:spPr bwMode="auto">
              <a:xfrm>
                <a:off x="3959" y="898"/>
                <a:ext cx="10" cy="9"/>
              </a:xfrm>
              <a:custGeom>
                <a:avLst/>
                <a:gdLst/>
                <a:ahLst/>
                <a:cxnLst>
                  <a:cxn ang="0">
                    <a:pos x="19" y="12"/>
                  </a:cxn>
                  <a:cxn ang="0">
                    <a:pos x="14" y="0"/>
                  </a:cxn>
                  <a:cxn ang="0">
                    <a:pos x="0" y="5"/>
                  </a:cxn>
                  <a:cxn ang="0">
                    <a:pos x="5" y="17"/>
                  </a:cxn>
                  <a:cxn ang="0">
                    <a:pos x="19" y="12"/>
                  </a:cxn>
                </a:cxnLst>
                <a:rect l="0" t="0" r="r" b="b"/>
                <a:pathLst>
                  <a:path w="19" h="17">
                    <a:moveTo>
                      <a:pt x="19" y="12"/>
                    </a:moveTo>
                    <a:lnTo>
                      <a:pt x="14" y="0"/>
                    </a:lnTo>
                    <a:lnTo>
                      <a:pt x="0" y="5"/>
                    </a:lnTo>
                    <a:lnTo>
                      <a:pt x="5" y="17"/>
                    </a:lnTo>
                    <a:lnTo>
                      <a:pt x="19" y="12"/>
                    </a:lnTo>
                    <a:close/>
                  </a:path>
                </a:pathLst>
              </a:custGeom>
              <a:solidFill>
                <a:srgbClr val="000000"/>
              </a:solidFill>
              <a:ln w="9525">
                <a:noFill/>
                <a:round/>
                <a:headEnd/>
                <a:tailEnd/>
              </a:ln>
            </p:spPr>
            <p:txBody>
              <a:bodyPr/>
              <a:lstStyle/>
              <a:p>
                <a:endParaRPr lang="en-US"/>
              </a:p>
            </p:txBody>
          </p:sp>
          <p:sp>
            <p:nvSpPr>
              <p:cNvPr id="41344" name="Freeform 384"/>
              <p:cNvSpPr>
                <a:spLocks/>
              </p:cNvSpPr>
              <p:nvPr/>
            </p:nvSpPr>
            <p:spPr bwMode="auto">
              <a:xfrm>
                <a:off x="3947" y="904"/>
                <a:ext cx="8" cy="8"/>
              </a:xfrm>
              <a:custGeom>
                <a:avLst/>
                <a:gdLst/>
                <a:ahLst/>
                <a:cxnLst>
                  <a:cxn ang="0">
                    <a:pos x="18" y="12"/>
                  </a:cxn>
                  <a:cxn ang="0">
                    <a:pos x="13" y="0"/>
                  </a:cxn>
                  <a:cxn ang="0">
                    <a:pos x="0" y="5"/>
                  </a:cxn>
                  <a:cxn ang="0">
                    <a:pos x="6" y="18"/>
                  </a:cxn>
                  <a:cxn ang="0">
                    <a:pos x="18" y="12"/>
                  </a:cxn>
                </a:cxnLst>
                <a:rect l="0" t="0" r="r" b="b"/>
                <a:pathLst>
                  <a:path w="18" h="18">
                    <a:moveTo>
                      <a:pt x="18" y="12"/>
                    </a:moveTo>
                    <a:lnTo>
                      <a:pt x="13" y="0"/>
                    </a:lnTo>
                    <a:lnTo>
                      <a:pt x="0" y="5"/>
                    </a:lnTo>
                    <a:lnTo>
                      <a:pt x="6" y="18"/>
                    </a:lnTo>
                    <a:lnTo>
                      <a:pt x="18" y="12"/>
                    </a:lnTo>
                    <a:close/>
                  </a:path>
                </a:pathLst>
              </a:custGeom>
              <a:solidFill>
                <a:srgbClr val="000000"/>
              </a:solidFill>
              <a:ln w="9525">
                <a:noFill/>
                <a:round/>
                <a:headEnd/>
                <a:tailEnd/>
              </a:ln>
            </p:spPr>
            <p:txBody>
              <a:bodyPr/>
              <a:lstStyle/>
              <a:p>
                <a:endParaRPr lang="en-US"/>
              </a:p>
            </p:txBody>
          </p:sp>
          <p:sp>
            <p:nvSpPr>
              <p:cNvPr id="41345" name="Freeform 385"/>
              <p:cNvSpPr>
                <a:spLocks/>
              </p:cNvSpPr>
              <p:nvPr/>
            </p:nvSpPr>
            <p:spPr bwMode="auto">
              <a:xfrm>
                <a:off x="3934" y="909"/>
                <a:ext cx="8" cy="9"/>
              </a:xfrm>
              <a:custGeom>
                <a:avLst/>
                <a:gdLst/>
                <a:ahLst/>
                <a:cxnLst>
                  <a:cxn ang="0">
                    <a:pos x="18" y="12"/>
                  </a:cxn>
                  <a:cxn ang="0">
                    <a:pos x="12" y="0"/>
                  </a:cxn>
                  <a:cxn ang="0">
                    <a:pos x="0" y="7"/>
                  </a:cxn>
                  <a:cxn ang="0">
                    <a:pos x="5" y="19"/>
                  </a:cxn>
                  <a:cxn ang="0">
                    <a:pos x="18" y="12"/>
                  </a:cxn>
                </a:cxnLst>
                <a:rect l="0" t="0" r="r" b="b"/>
                <a:pathLst>
                  <a:path w="18" h="19">
                    <a:moveTo>
                      <a:pt x="18" y="12"/>
                    </a:moveTo>
                    <a:lnTo>
                      <a:pt x="12" y="0"/>
                    </a:lnTo>
                    <a:lnTo>
                      <a:pt x="0" y="7"/>
                    </a:lnTo>
                    <a:lnTo>
                      <a:pt x="5" y="19"/>
                    </a:lnTo>
                    <a:lnTo>
                      <a:pt x="18" y="12"/>
                    </a:lnTo>
                    <a:close/>
                  </a:path>
                </a:pathLst>
              </a:custGeom>
              <a:solidFill>
                <a:srgbClr val="000000"/>
              </a:solidFill>
              <a:ln w="9525">
                <a:noFill/>
                <a:round/>
                <a:headEnd/>
                <a:tailEnd/>
              </a:ln>
            </p:spPr>
            <p:txBody>
              <a:bodyPr/>
              <a:lstStyle/>
              <a:p>
                <a:endParaRPr lang="en-US"/>
              </a:p>
            </p:txBody>
          </p:sp>
          <p:sp>
            <p:nvSpPr>
              <p:cNvPr id="41346" name="Freeform 386"/>
              <p:cNvSpPr>
                <a:spLocks/>
              </p:cNvSpPr>
              <p:nvPr/>
            </p:nvSpPr>
            <p:spPr bwMode="auto">
              <a:xfrm>
                <a:off x="3921" y="915"/>
                <a:ext cx="9" cy="9"/>
              </a:xfrm>
              <a:custGeom>
                <a:avLst/>
                <a:gdLst/>
                <a:ahLst/>
                <a:cxnLst>
                  <a:cxn ang="0">
                    <a:pos x="17" y="12"/>
                  </a:cxn>
                  <a:cxn ang="0">
                    <a:pos x="12" y="0"/>
                  </a:cxn>
                  <a:cxn ang="0">
                    <a:pos x="0" y="7"/>
                  </a:cxn>
                  <a:cxn ang="0">
                    <a:pos x="5" y="19"/>
                  </a:cxn>
                  <a:cxn ang="0">
                    <a:pos x="17" y="12"/>
                  </a:cxn>
                </a:cxnLst>
                <a:rect l="0" t="0" r="r" b="b"/>
                <a:pathLst>
                  <a:path w="17" h="19">
                    <a:moveTo>
                      <a:pt x="17" y="12"/>
                    </a:moveTo>
                    <a:lnTo>
                      <a:pt x="12" y="0"/>
                    </a:lnTo>
                    <a:lnTo>
                      <a:pt x="0" y="7"/>
                    </a:lnTo>
                    <a:lnTo>
                      <a:pt x="5" y="19"/>
                    </a:lnTo>
                    <a:lnTo>
                      <a:pt x="17" y="12"/>
                    </a:lnTo>
                    <a:close/>
                  </a:path>
                </a:pathLst>
              </a:custGeom>
              <a:solidFill>
                <a:srgbClr val="000000"/>
              </a:solidFill>
              <a:ln w="9525">
                <a:noFill/>
                <a:round/>
                <a:headEnd/>
                <a:tailEnd/>
              </a:ln>
            </p:spPr>
            <p:txBody>
              <a:bodyPr/>
              <a:lstStyle/>
              <a:p>
                <a:endParaRPr lang="en-US"/>
              </a:p>
            </p:txBody>
          </p:sp>
          <p:sp>
            <p:nvSpPr>
              <p:cNvPr id="41347" name="Freeform 387"/>
              <p:cNvSpPr>
                <a:spLocks/>
              </p:cNvSpPr>
              <p:nvPr/>
            </p:nvSpPr>
            <p:spPr bwMode="auto">
              <a:xfrm>
                <a:off x="3908" y="921"/>
                <a:ext cx="10" cy="10"/>
              </a:xfrm>
              <a:custGeom>
                <a:avLst/>
                <a:gdLst/>
                <a:ahLst/>
                <a:cxnLst>
                  <a:cxn ang="0">
                    <a:pos x="19" y="12"/>
                  </a:cxn>
                  <a:cxn ang="0">
                    <a:pos x="14" y="0"/>
                  </a:cxn>
                  <a:cxn ang="0">
                    <a:pos x="5" y="5"/>
                  </a:cxn>
                  <a:cxn ang="0">
                    <a:pos x="0" y="9"/>
                  </a:cxn>
                  <a:cxn ang="0">
                    <a:pos x="7" y="19"/>
                  </a:cxn>
                  <a:cxn ang="0">
                    <a:pos x="15" y="16"/>
                  </a:cxn>
                  <a:cxn ang="0">
                    <a:pos x="19" y="12"/>
                  </a:cxn>
                </a:cxnLst>
                <a:rect l="0" t="0" r="r" b="b"/>
                <a:pathLst>
                  <a:path w="19" h="19">
                    <a:moveTo>
                      <a:pt x="19" y="12"/>
                    </a:moveTo>
                    <a:lnTo>
                      <a:pt x="14" y="0"/>
                    </a:lnTo>
                    <a:lnTo>
                      <a:pt x="5" y="5"/>
                    </a:lnTo>
                    <a:lnTo>
                      <a:pt x="0" y="9"/>
                    </a:lnTo>
                    <a:lnTo>
                      <a:pt x="7" y="19"/>
                    </a:lnTo>
                    <a:lnTo>
                      <a:pt x="15" y="16"/>
                    </a:lnTo>
                    <a:lnTo>
                      <a:pt x="19" y="12"/>
                    </a:lnTo>
                    <a:close/>
                  </a:path>
                </a:pathLst>
              </a:custGeom>
              <a:solidFill>
                <a:srgbClr val="000000"/>
              </a:solidFill>
              <a:ln w="9525">
                <a:noFill/>
                <a:round/>
                <a:headEnd/>
                <a:tailEnd/>
              </a:ln>
            </p:spPr>
            <p:txBody>
              <a:bodyPr/>
              <a:lstStyle/>
              <a:p>
                <a:endParaRPr lang="en-US"/>
              </a:p>
            </p:txBody>
          </p:sp>
          <p:sp>
            <p:nvSpPr>
              <p:cNvPr id="41348" name="Freeform 388"/>
              <p:cNvSpPr>
                <a:spLocks/>
              </p:cNvSpPr>
              <p:nvPr/>
            </p:nvSpPr>
            <p:spPr bwMode="auto">
              <a:xfrm>
                <a:off x="3896" y="928"/>
                <a:ext cx="10"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349" name="Freeform 389"/>
              <p:cNvSpPr>
                <a:spLocks/>
              </p:cNvSpPr>
              <p:nvPr/>
            </p:nvSpPr>
            <p:spPr bwMode="auto">
              <a:xfrm>
                <a:off x="3884" y="935"/>
                <a:ext cx="9"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350" name="Freeform 390"/>
              <p:cNvSpPr>
                <a:spLocks/>
              </p:cNvSpPr>
              <p:nvPr/>
            </p:nvSpPr>
            <p:spPr bwMode="auto">
              <a:xfrm>
                <a:off x="3872" y="942"/>
                <a:ext cx="9" cy="10"/>
              </a:xfrm>
              <a:custGeom>
                <a:avLst/>
                <a:gdLst/>
                <a:ahLst/>
                <a:cxnLst>
                  <a:cxn ang="0">
                    <a:pos x="17" y="10"/>
                  </a:cxn>
                  <a:cxn ang="0">
                    <a:pos x="10" y="0"/>
                  </a:cxn>
                  <a:cxn ang="0">
                    <a:pos x="0" y="9"/>
                  </a:cxn>
                  <a:cxn ang="0">
                    <a:pos x="7" y="19"/>
                  </a:cxn>
                  <a:cxn ang="0">
                    <a:pos x="17" y="10"/>
                  </a:cxn>
                </a:cxnLst>
                <a:rect l="0" t="0" r="r" b="b"/>
                <a:pathLst>
                  <a:path w="17" h="19">
                    <a:moveTo>
                      <a:pt x="17" y="10"/>
                    </a:moveTo>
                    <a:lnTo>
                      <a:pt x="10" y="0"/>
                    </a:lnTo>
                    <a:lnTo>
                      <a:pt x="0" y="9"/>
                    </a:lnTo>
                    <a:lnTo>
                      <a:pt x="7" y="19"/>
                    </a:lnTo>
                    <a:lnTo>
                      <a:pt x="17" y="10"/>
                    </a:lnTo>
                    <a:close/>
                  </a:path>
                </a:pathLst>
              </a:custGeom>
              <a:solidFill>
                <a:srgbClr val="000000"/>
              </a:solidFill>
              <a:ln w="9525">
                <a:noFill/>
                <a:round/>
                <a:headEnd/>
                <a:tailEnd/>
              </a:ln>
            </p:spPr>
            <p:txBody>
              <a:bodyPr/>
              <a:lstStyle/>
              <a:p>
                <a:endParaRPr lang="en-US"/>
              </a:p>
            </p:txBody>
          </p:sp>
          <p:sp>
            <p:nvSpPr>
              <p:cNvPr id="41351" name="Freeform 391"/>
              <p:cNvSpPr>
                <a:spLocks/>
              </p:cNvSpPr>
              <p:nvPr/>
            </p:nvSpPr>
            <p:spPr bwMode="auto">
              <a:xfrm>
                <a:off x="3860" y="950"/>
                <a:ext cx="10" cy="9"/>
              </a:xfrm>
              <a:custGeom>
                <a:avLst/>
                <a:gdLst/>
                <a:ahLst/>
                <a:cxnLst>
                  <a:cxn ang="0">
                    <a:pos x="20" y="10"/>
                  </a:cxn>
                  <a:cxn ang="0">
                    <a:pos x="13" y="0"/>
                  </a:cxn>
                  <a:cxn ang="0">
                    <a:pos x="0" y="7"/>
                  </a:cxn>
                  <a:cxn ang="0">
                    <a:pos x="7" y="17"/>
                  </a:cxn>
                  <a:cxn ang="0">
                    <a:pos x="20" y="10"/>
                  </a:cxn>
                </a:cxnLst>
                <a:rect l="0" t="0" r="r" b="b"/>
                <a:pathLst>
                  <a:path w="20" h="17">
                    <a:moveTo>
                      <a:pt x="20" y="10"/>
                    </a:moveTo>
                    <a:lnTo>
                      <a:pt x="13" y="0"/>
                    </a:lnTo>
                    <a:lnTo>
                      <a:pt x="0" y="7"/>
                    </a:lnTo>
                    <a:lnTo>
                      <a:pt x="7" y="17"/>
                    </a:lnTo>
                    <a:lnTo>
                      <a:pt x="20" y="10"/>
                    </a:lnTo>
                    <a:close/>
                  </a:path>
                </a:pathLst>
              </a:custGeom>
              <a:solidFill>
                <a:srgbClr val="000000"/>
              </a:solidFill>
              <a:ln w="9525">
                <a:noFill/>
                <a:round/>
                <a:headEnd/>
                <a:tailEnd/>
              </a:ln>
            </p:spPr>
            <p:txBody>
              <a:bodyPr/>
              <a:lstStyle/>
              <a:p>
                <a:endParaRPr lang="en-US"/>
              </a:p>
            </p:txBody>
          </p:sp>
          <p:sp>
            <p:nvSpPr>
              <p:cNvPr id="41352" name="Freeform 392"/>
              <p:cNvSpPr>
                <a:spLocks/>
              </p:cNvSpPr>
              <p:nvPr/>
            </p:nvSpPr>
            <p:spPr bwMode="auto">
              <a:xfrm>
                <a:off x="3849" y="958"/>
                <a:ext cx="9" cy="8"/>
              </a:xfrm>
              <a:custGeom>
                <a:avLst/>
                <a:gdLst/>
                <a:ahLst/>
                <a:cxnLst>
                  <a:cxn ang="0">
                    <a:pos x="19" y="11"/>
                  </a:cxn>
                  <a:cxn ang="0">
                    <a:pos x="12" y="0"/>
                  </a:cxn>
                  <a:cxn ang="0">
                    <a:pos x="0" y="7"/>
                  </a:cxn>
                  <a:cxn ang="0">
                    <a:pos x="7" y="18"/>
                  </a:cxn>
                  <a:cxn ang="0">
                    <a:pos x="19" y="11"/>
                  </a:cxn>
                </a:cxnLst>
                <a:rect l="0" t="0" r="r" b="b"/>
                <a:pathLst>
                  <a:path w="19" h="18">
                    <a:moveTo>
                      <a:pt x="19" y="11"/>
                    </a:moveTo>
                    <a:lnTo>
                      <a:pt x="12" y="0"/>
                    </a:lnTo>
                    <a:lnTo>
                      <a:pt x="0" y="7"/>
                    </a:lnTo>
                    <a:lnTo>
                      <a:pt x="7" y="18"/>
                    </a:lnTo>
                    <a:lnTo>
                      <a:pt x="19" y="11"/>
                    </a:lnTo>
                    <a:close/>
                  </a:path>
                </a:pathLst>
              </a:custGeom>
              <a:solidFill>
                <a:srgbClr val="000000"/>
              </a:solidFill>
              <a:ln w="9525">
                <a:noFill/>
                <a:round/>
                <a:headEnd/>
                <a:tailEnd/>
              </a:ln>
            </p:spPr>
            <p:txBody>
              <a:bodyPr/>
              <a:lstStyle/>
              <a:p>
                <a:endParaRPr lang="en-US"/>
              </a:p>
            </p:txBody>
          </p:sp>
          <p:sp>
            <p:nvSpPr>
              <p:cNvPr id="41353" name="Freeform 393"/>
              <p:cNvSpPr>
                <a:spLocks/>
              </p:cNvSpPr>
              <p:nvPr/>
            </p:nvSpPr>
            <p:spPr bwMode="auto">
              <a:xfrm>
                <a:off x="3837" y="965"/>
                <a:ext cx="10" cy="10"/>
              </a:xfrm>
              <a:custGeom>
                <a:avLst/>
                <a:gdLst/>
                <a:ahLst/>
                <a:cxnLst>
                  <a:cxn ang="0">
                    <a:pos x="19" y="10"/>
                  </a:cxn>
                  <a:cxn ang="0">
                    <a:pos x="12" y="0"/>
                  </a:cxn>
                  <a:cxn ang="0">
                    <a:pos x="0" y="9"/>
                  </a:cxn>
                  <a:cxn ang="0">
                    <a:pos x="7" y="19"/>
                  </a:cxn>
                  <a:cxn ang="0">
                    <a:pos x="19" y="10"/>
                  </a:cxn>
                </a:cxnLst>
                <a:rect l="0" t="0" r="r" b="b"/>
                <a:pathLst>
                  <a:path w="19" h="19">
                    <a:moveTo>
                      <a:pt x="19" y="10"/>
                    </a:moveTo>
                    <a:lnTo>
                      <a:pt x="12" y="0"/>
                    </a:lnTo>
                    <a:lnTo>
                      <a:pt x="0" y="9"/>
                    </a:lnTo>
                    <a:lnTo>
                      <a:pt x="7" y="19"/>
                    </a:lnTo>
                    <a:lnTo>
                      <a:pt x="19" y="10"/>
                    </a:lnTo>
                    <a:close/>
                  </a:path>
                </a:pathLst>
              </a:custGeom>
              <a:solidFill>
                <a:srgbClr val="000000"/>
              </a:solidFill>
              <a:ln w="9525">
                <a:noFill/>
                <a:round/>
                <a:headEnd/>
                <a:tailEnd/>
              </a:ln>
            </p:spPr>
            <p:txBody>
              <a:bodyPr/>
              <a:lstStyle/>
              <a:p>
                <a:endParaRPr lang="en-US"/>
              </a:p>
            </p:txBody>
          </p:sp>
          <p:sp>
            <p:nvSpPr>
              <p:cNvPr id="41354" name="Freeform 394"/>
              <p:cNvSpPr>
                <a:spLocks/>
              </p:cNvSpPr>
              <p:nvPr/>
            </p:nvSpPr>
            <p:spPr bwMode="auto">
              <a:xfrm>
                <a:off x="3826" y="973"/>
                <a:ext cx="10" cy="10"/>
              </a:xfrm>
              <a:custGeom>
                <a:avLst/>
                <a:gdLst/>
                <a:ahLst/>
                <a:cxnLst>
                  <a:cxn ang="0">
                    <a:pos x="19" y="10"/>
                  </a:cxn>
                  <a:cxn ang="0">
                    <a:pos x="12" y="0"/>
                  </a:cxn>
                  <a:cxn ang="0">
                    <a:pos x="7" y="3"/>
                  </a:cxn>
                  <a:cxn ang="0">
                    <a:pos x="0" y="8"/>
                  </a:cxn>
                  <a:cxn ang="0">
                    <a:pos x="9" y="19"/>
                  </a:cxn>
                  <a:cxn ang="0">
                    <a:pos x="18" y="14"/>
                  </a:cxn>
                  <a:cxn ang="0">
                    <a:pos x="19" y="10"/>
                  </a:cxn>
                </a:cxnLst>
                <a:rect l="0" t="0" r="r" b="b"/>
                <a:pathLst>
                  <a:path w="19" h="19">
                    <a:moveTo>
                      <a:pt x="19" y="10"/>
                    </a:moveTo>
                    <a:lnTo>
                      <a:pt x="12" y="0"/>
                    </a:lnTo>
                    <a:lnTo>
                      <a:pt x="7" y="3"/>
                    </a:lnTo>
                    <a:lnTo>
                      <a:pt x="0" y="8"/>
                    </a:lnTo>
                    <a:lnTo>
                      <a:pt x="9" y="19"/>
                    </a:lnTo>
                    <a:lnTo>
                      <a:pt x="18" y="14"/>
                    </a:lnTo>
                    <a:lnTo>
                      <a:pt x="19" y="10"/>
                    </a:lnTo>
                    <a:close/>
                  </a:path>
                </a:pathLst>
              </a:custGeom>
              <a:solidFill>
                <a:srgbClr val="000000"/>
              </a:solidFill>
              <a:ln w="9525">
                <a:noFill/>
                <a:round/>
                <a:headEnd/>
                <a:tailEnd/>
              </a:ln>
            </p:spPr>
            <p:txBody>
              <a:bodyPr/>
              <a:lstStyle/>
              <a:p>
                <a:endParaRPr lang="en-US"/>
              </a:p>
            </p:txBody>
          </p:sp>
          <p:sp>
            <p:nvSpPr>
              <p:cNvPr id="41355" name="Freeform 395"/>
              <p:cNvSpPr>
                <a:spLocks/>
              </p:cNvSpPr>
              <p:nvPr/>
            </p:nvSpPr>
            <p:spPr bwMode="auto">
              <a:xfrm>
                <a:off x="3815" y="982"/>
                <a:ext cx="9" cy="10"/>
              </a:xfrm>
              <a:custGeom>
                <a:avLst/>
                <a:gdLst/>
                <a:ahLst/>
                <a:cxnLst>
                  <a:cxn ang="0">
                    <a:pos x="20" y="11"/>
                  </a:cxn>
                  <a:cxn ang="0">
                    <a:pos x="11" y="0"/>
                  </a:cxn>
                  <a:cxn ang="0">
                    <a:pos x="0" y="9"/>
                  </a:cxn>
                  <a:cxn ang="0">
                    <a:pos x="9" y="19"/>
                  </a:cxn>
                  <a:cxn ang="0">
                    <a:pos x="20" y="11"/>
                  </a:cxn>
                </a:cxnLst>
                <a:rect l="0" t="0" r="r" b="b"/>
                <a:pathLst>
                  <a:path w="20" h="19">
                    <a:moveTo>
                      <a:pt x="20" y="11"/>
                    </a:moveTo>
                    <a:lnTo>
                      <a:pt x="11" y="0"/>
                    </a:lnTo>
                    <a:lnTo>
                      <a:pt x="0" y="9"/>
                    </a:lnTo>
                    <a:lnTo>
                      <a:pt x="9" y="19"/>
                    </a:lnTo>
                    <a:lnTo>
                      <a:pt x="20" y="11"/>
                    </a:lnTo>
                    <a:close/>
                  </a:path>
                </a:pathLst>
              </a:custGeom>
              <a:solidFill>
                <a:srgbClr val="000000"/>
              </a:solidFill>
              <a:ln w="9525">
                <a:noFill/>
                <a:round/>
                <a:headEnd/>
                <a:tailEnd/>
              </a:ln>
            </p:spPr>
            <p:txBody>
              <a:bodyPr/>
              <a:lstStyle/>
              <a:p>
                <a:endParaRPr lang="en-US"/>
              </a:p>
            </p:txBody>
          </p:sp>
          <p:sp>
            <p:nvSpPr>
              <p:cNvPr id="41356" name="Freeform 396"/>
              <p:cNvSpPr>
                <a:spLocks/>
              </p:cNvSpPr>
              <p:nvPr/>
            </p:nvSpPr>
            <p:spPr bwMode="auto">
              <a:xfrm>
                <a:off x="3803" y="991"/>
                <a:ext cx="11" cy="9"/>
              </a:xfrm>
              <a:custGeom>
                <a:avLst/>
                <a:gdLst/>
                <a:ahLst/>
                <a:cxnLst>
                  <a:cxn ang="0">
                    <a:pos x="21" y="10"/>
                  </a:cxn>
                  <a:cxn ang="0">
                    <a:pos x="12" y="0"/>
                  </a:cxn>
                  <a:cxn ang="0">
                    <a:pos x="0" y="8"/>
                  </a:cxn>
                  <a:cxn ang="0">
                    <a:pos x="1" y="8"/>
                  </a:cxn>
                  <a:cxn ang="0">
                    <a:pos x="10" y="19"/>
                  </a:cxn>
                  <a:cxn ang="0">
                    <a:pos x="10" y="19"/>
                  </a:cxn>
                  <a:cxn ang="0">
                    <a:pos x="21" y="10"/>
                  </a:cxn>
                </a:cxnLst>
                <a:rect l="0" t="0" r="r" b="b"/>
                <a:pathLst>
                  <a:path w="21" h="19">
                    <a:moveTo>
                      <a:pt x="21" y="10"/>
                    </a:moveTo>
                    <a:lnTo>
                      <a:pt x="12" y="0"/>
                    </a:lnTo>
                    <a:lnTo>
                      <a:pt x="0" y="8"/>
                    </a:lnTo>
                    <a:lnTo>
                      <a:pt x="1" y="8"/>
                    </a:lnTo>
                    <a:lnTo>
                      <a:pt x="10" y="19"/>
                    </a:lnTo>
                    <a:lnTo>
                      <a:pt x="10" y="19"/>
                    </a:lnTo>
                    <a:lnTo>
                      <a:pt x="21" y="10"/>
                    </a:lnTo>
                    <a:close/>
                  </a:path>
                </a:pathLst>
              </a:custGeom>
              <a:solidFill>
                <a:srgbClr val="000000"/>
              </a:solidFill>
              <a:ln w="9525">
                <a:noFill/>
                <a:round/>
                <a:headEnd/>
                <a:tailEnd/>
              </a:ln>
            </p:spPr>
            <p:txBody>
              <a:bodyPr/>
              <a:lstStyle/>
              <a:p>
                <a:endParaRPr lang="en-US"/>
              </a:p>
            </p:txBody>
          </p:sp>
          <p:sp>
            <p:nvSpPr>
              <p:cNvPr id="41357" name="Freeform 397"/>
              <p:cNvSpPr>
                <a:spLocks/>
              </p:cNvSpPr>
              <p:nvPr/>
            </p:nvSpPr>
            <p:spPr bwMode="auto">
              <a:xfrm>
                <a:off x="3794" y="1000"/>
                <a:ext cx="9" cy="10"/>
              </a:xfrm>
              <a:custGeom>
                <a:avLst/>
                <a:gdLst/>
                <a:ahLst/>
                <a:cxnLst>
                  <a:cxn ang="0">
                    <a:pos x="20" y="10"/>
                  </a:cxn>
                  <a:cxn ang="0">
                    <a:pos x="11" y="0"/>
                  </a:cxn>
                  <a:cxn ang="0">
                    <a:pos x="0" y="8"/>
                  </a:cxn>
                  <a:cxn ang="0">
                    <a:pos x="9" y="19"/>
                  </a:cxn>
                  <a:cxn ang="0">
                    <a:pos x="20" y="10"/>
                  </a:cxn>
                </a:cxnLst>
                <a:rect l="0" t="0" r="r" b="b"/>
                <a:pathLst>
                  <a:path w="20" h="19">
                    <a:moveTo>
                      <a:pt x="20" y="10"/>
                    </a:moveTo>
                    <a:lnTo>
                      <a:pt x="11" y="0"/>
                    </a:lnTo>
                    <a:lnTo>
                      <a:pt x="0" y="8"/>
                    </a:lnTo>
                    <a:lnTo>
                      <a:pt x="9" y="19"/>
                    </a:lnTo>
                    <a:lnTo>
                      <a:pt x="20" y="10"/>
                    </a:lnTo>
                    <a:close/>
                  </a:path>
                </a:pathLst>
              </a:custGeom>
              <a:solidFill>
                <a:srgbClr val="000000"/>
              </a:solidFill>
              <a:ln w="9525">
                <a:noFill/>
                <a:round/>
                <a:headEnd/>
                <a:tailEnd/>
              </a:ln>
            </p:spPr>
            <p:txBody>
              <a:bodyPr/>
              <a:lstStyle/>
              <a:p>
                <a:endParaRPr lang="en-US"/>
              </a:p>
            </p:txBody>
          </p:sp>
          <p:sp>
            <p:nvSpPr>
              <p:cNvPr id="41358" name="Freeform 398"/>
              <p:cNvSpPr>
                <a:spLocks/>
              </p:cNvSpPr>
              <p:nvPr/>
            </p:nvSpPr>
            <p:spPr bwMode="auto">
              <a:xfrm>
                <a:off x="3783" y="1009"/>
                <a:ext cx="10" cy="11"/>
              </a:xfrm>
              <a:custGeom>
                <a:avLst/>
                <a:gdLst/>
                <a:ahLst/>
                <a:cxnLst>
                  <a:cxn ang="0">
                    <a:pos x="19" y="11"/>
                  </a:cxn>
                  <a:cxn ang="0">
                    <a:pos x="10" y="0"/>
                  </a:cxn>
                  <a:cxn ang="0">
                    <a:pos x="0" y="11"/>
                  </a:cxn>
                  <a:cxn ang="0">
                    <a:pos x="8" y="21"/>
                  </a:cxn>
                  <a:cxn ang="0">
                    <a:pos x="19" y="11"/>
                  </a:cxn>
                </a:cxnLst>
                <a:rect l="0" t="0" r="r" b="b"/>
                <a:pathLst>
                  <a:path w="19" h="21">
                    <a:moveTo>
                      <a:pt x="19" y="11"/>
                    </a:moveTo>
                    <a:lnTo>
                      <a:pt x="10" y="0"/>
                    </a:lnTo>
                    <a:lnTo>
                      <a:pt x="0" y="11"/>
                    </a:lnTo>
                    <a:lnTo>
                      <a:pt x="8" y="21"/>
                    </a:lnTo>
                    <a:lnTo>
                      <a:pt x="19" y="11"/>
                    </a:lnTo>
                    <a:close/>
                  </a:path>
                </a:pathLst>
              </a:custGeom>
              <a:solidFill>
                <a:srgbClr val="000000"/>
              </a:solidFill>
              <a:ln w="9525">
                <a:noFill/>
                <a:round/>
                <a:headEnd/>
                <a:tailEnd/>
              </a:ln>
            </p:spPr>
            <p:txBody>
              <a:bodyPr/>
              <a:lstStyle/>
              <a:p>
                <a:endParaRPr lang="en-US"/>
              </a:p>
            </p:txBody>
          </p:sp>
          <p:sp>
            <p:nvSpPr>
              <p:cNvPr id="41359" name="Freeform 399"/>
              <p:cNvSpPr>
                <a:spLocks/>
              </p:cNvSpPr>
              <p:nvPr/>
            </p:nvSpPr>
            <p:spPr bwMode="auto">
              <a:xfrm>
                <a:off x="3773" y="1019"/>
                <a:ext cx="9" cy="10"/>
              </a:xfrm>
              <a:custGeom>
                <a:avLst/>
                <a:gdLst/>
                <a:ahLst/>
                <a:cxnLst>
                  <a:cxn ang="0">
                    <a:pos x="19" y="11"/>
                  </a:cxn>
                  <a:cxn ang="0">
                    <a:pos x="10" y="0"/>
                  </a:cxn>
                  <a:cxn ang="0">
                    <a:pos x="0" y="11"/>
                  </a:cxn>
                  <a:cxn ang="0">
                    <a:pos x="8" y="21"/>
                  </a:cxn>
                  <a:cxn ang="0">
                    <a:pos x="19" y="11"/>
                  </a:cxn>
                </a:cxnLst>
                <a:rect l="0" t="0" r="r" b="b"/>
                <a:pathLst>
                  <a:path w="19" h="21">
                    <a:moveTo>
                      <a:pt x="19" y="11"/>
                    </a:moveTo>
                    <a:lnTo>
                      <a:pt x="10" y="0"/>
                    </a:lnTo>
                    <a:lnTo>
                      <a:pt x="0" y="11"/>
                    </a:lnTo>
                    <a:lnTo>
                      <a:pt x="8" y="21"/>
                    </a:lnTo>
                    <a:lnTo>
                      <a:pt x="19" y="11"/>
                    </a:lnTo>
                    <a:close/>
                  </a:path>
                </a:pathLst>
              </a:custGeom>
              <a:solidFill>
                <a:srgbClr val="000000"/>
              </a:solidFill>
              <a:ln w="9525">
                <a:noFill/>
                <a:round/>
                <a:headEnd/>
                <a:tailEnd/>
              </a:ln>
            </p:spPr>
            <p:txBody>
              <a:bodyPr/>
              <a:lstStyle/>
              <a:p>
                <a:endParaRPr lang="en-US"/>
              </a:p>
            </p:txBody>
          </p:sp>
          <p:sp>
            <p:nvSpPr>
              <p:cNvPr id="41360" name="Freeform 400"/>
              <p:cNvSpPr>
                <a:spLocks/>
              </p:cNvSpPr>
              <p:nvPr/>
            </p:nvSpPr>
            <p:spPr bwMode="auto">
              <a:xfrm>
                <a:off x="3763" y="1028"/>
                <a:ext cx="9" cy="11"/>
              </a:xfrm>
              <a:custGeom>
                <a:avLst/>
                <a:gdLst/>
                <a:ahLst/>
                <a:cxnLst>
                  <a:cxn ang="0">
                    <a:pos x="18" y="10"/>
                  </a:cxn>
                  <a:cxn ang="0">
                    <a:pos x="9" y="0"/>
                  </a:cxn>
                  <a:cxn ang="0">
                    <a:pos x="0" y="10"/>
                  </a:cxn>
                  <a:cxn ang="0">
                    <a:pos x="9" y="21"/>
                  </a:cxn>
                  <a:cxn ang="0">
                    <a:pos x="18" y="10"/>
                  </a:cxn>
                </a:cxnLst>
                <a:rect l="0" t="0" r="r" b="b"/>
                <a:pathLst>
                  <a:path w="18" h="21">
                    <a:moveTo>
                      <a:pt x="18" y="10"/>
                    </a:moveTo>
                    <a:lnTo>
                      <a:pt x="9" y="0"/>
                    </a:lnTo>
                    <a:lnTo>
                      <a:pt x="0" y="10"/>
                    </a:lnTo>
                    <a:lnTo>
                      <a:pt x="9" y="21"/>
                    </a:lnTo>
                    <a:lnTo>
                      <a:pt x="18" y="10"/>
                    </a:lnTo>
                    <a:close/>
                  </a:path>
                </a:pathLst>
              </a:custGeom>
              <a:solidFill>
                <a:srgbClr val="000000"/>
              </a:solidFill>
              <a:ln w="9525">
                <a:noFill/>
                <a:round/>
                <a:headEnd/>
                <a:tailEnd/>
              </a:ln>
            </p:spPr>
            <p:txBody>
              <a:bodyPr/>
              <a:lstStyle/>
              <a:p>
                <a:endParaRPr lang="en-US"/>
              </a:p>
            </p:txBody>
          </p:sp>
          <p:sp>
            <p:nvSpPr>
              <p:cNvPr id="41361" name="Freeform 401"/>
              <p:cNvSpPr>
                <a:spLocks/>
              </p:cNvSpPr>
              <p:nvPr/>
            </p:nvSpPr>
            <p:spPr bwMode="auto">
              <a:xfrm>
                <a:off x="3753" y="1038"/>
                <a:ext cx="9" cy="10"/>
              </a:xfrm>
              <a:custGeom>
                <a:avLst/>
                <a:gdLst/>
                <a:ahLst/>
                <a:cxnLst>
                  <a:cxn ang="0">
                    <a:pos x="20" y="10"/>
                  </a:cxn>
                  <a:cxn ang="0">
                    <a:pos x="11" y="0"/>
                  </a:cxn>
                  <a:cxn ang="0">
                    <a:pos x="6" y="5"/>
                  </a:cxn>
                  <a:cxn ang="0">
                    <a:pos x="0" y="12"/>
                  </a:cxn>
                  <a:cxn ang="0">
                    <a:pos x="11" y="21"/>
                  </a:cxn>
                  <a:cxn ang="0">
                    <a:pos x="16" y="16"/>
                  </a:cxn>
                  <a:cxn ang="0">
                    <a:pos x="20" y="10"/>
                  </a:cxn>
                </a:cxnLst>
                <a:rect l="0" t="0" r="r" b="b"/>
                <a:pathLst>
                  <a:path w="20" h="21">
                    <a:moveTo>
                      <a:pt x="20" y="10"/>
                    </a:moveTo>
                    <a:lnTo>
                      <a:pt x="11" y="0"/>
                    </a:lnTo>
                    <a:lnTo>
                      <a:pt x="6" y="5"/>
                    </a:lnTo>
                    <a:lnTo>
                      <a:pt x="0" y="12"/>
                    </a:lnTo>
                    <a:lnTo>
                      <a:pt x="11" y="21"/>
                    </a:lnTo>
                    <a:lnTo>
                      <a:pt x="16" y="16"/>
                    </a:lnTo>
                    <a:lnTo>
                      <a:pt x="20" y="10"/>
                    </a:lnTo>
                    <a:close/>
                  </a:path>
                </a:pathLst>
              </a:custGeom>
              <a:solidFill>
                <a:srgbClr val="000000"/>
              </a:solidFill>
              <a:ln w="9525">
                <a:noFill/>
                <a:round/>
                <a:headEnd/>
                <a:tailEnd/>
              </a:ln>
            </p:spPr>
            <p:txBody>
              <a:bodyPr/>
              <a:lstStyle/>
              <a:p>
                <a:endParaRPr lang="en-US"/>
              </a:p>
            </p:txBody>
          </p:sp>
          <p:sp>
            <p:nvSpPr>
              <p:cNvPr id="41362" name="Freeform 402"/>
              <p:cNvSpPr>
                <a:spLocks/>
              </p:cNvSpPr>
              <p:nvPr/>
            </p:nvSpPr>
            <p:spPr bwMode="auto">
              <a:xfrm>
                <a:off x="3743" y="1048"/>
                <a:ext cx="11" cy="10"/>
              </a:xfrm>
              <a:custGeom>
                <a:avLst/>
                <a:gdLst/>
                <a:ahLst/>
                <a:cxnLst>
                  <a:cxn ang="0">
                    <a:pos x="21" y="8"/>
                  </a:cxn>
                  <a:cxn ang="0">
                    <a:pos x="11" y="0"/>
                  </a:cxn>
                  <a:cxn ang="0">
                    <a:pos x="0" y="10"/>
                  </a:cxn>
                  <a:cxn ang="0">
                    <a:pos x="11" y="19"/>
                  </a:cxn>
                  <a:cxn ang="0">
                    <a:pos x="21" y="8"/>
                  </a:cxn>
                </a:cxnLst>
                <a:rect l="0" t="0" r="r" b="b"/>
                <a:pathLst>
                  <a:path w="21" h="19">
                    <a:moveTo>
                      <a:pt x="21" y="8"/>
                    </a:moveTo>
                    <a:lnTo>
                      <a:pt x="11" y="0"/>
                    </a:lnTo>
                    <a:lnTo>
                      <a:pt x="0" y="10"/>
                    </a:lnTo>
                    <a:lnTo>
                      <a:pt x="11" y="19"/>
                    </a:lnTo>
                    <a:lnTo>
                      <a:pt x="21" y="8"/>
                    </a:lnTo>
                    <a:close/>
                  </a:path>
                </a:pathLst>
              </a:custGeom>
              <a:solidFill>
                <a:srgbClr val="000000"/>
              </a:solidFill>
              <a:ln w="9525">
                <a:noFill/>
                <a:round/>
                <a:headEnd/>
                <a:tailEnd/>
              </a:ln>
            </p:spPr>
            <p:txBody>
              <a:bodyPr/>
              <a:lstStyle/>
              <a:p>
                <a:endParaRPr lang="en-US"/>
              </a:p>
            </p:txBody>
          </p:sp>
          <p:sp>
            <p:nvSpPr>
              <p:cNvPr id="41363" name="Freeform 403"/>
              <p:cNvSpPr>
                <a:spLocks/>
              </p:cNvSpPr>
              <p:nvPr/>
            </p:nvSpPr>
            <p:spPr bwMode="auto">
              <a:xfrm>
                <a:off x="3733" y="1059"/>
                <a:ext cx="11" cy="9"/>
              </a:xfrm>
              <a:custGeom>
                <a:avLst/>
                <a:gdLst/>
                <a:ahLst/>
                <a:cxnLst>
                  <a:cxn ang="0">
                    <a:pos x="21" y="8"/>
                  </a:cxn>
                  <a:cxn ang="0">
                    <a:pos x="10" y="0"/>
                  </a:cxn>
                  <a:cxn ang="0">
                    <a:pos x="0" y="10"/>
                  </a:cxn>
                  <a:cxn ang="0">
                    <a:pos x="10" y="19"/>
                  </a:cxn>
                  <a:cxn ang="0">
                    <a:pos x="21" y="8"/>
                  </a:cxn>
                </a:cxnLst>
                <a:rect l="0" t="0" r="r" b="b"/>
                <a:pathLst>
                  <a:path w="21" h="19">
                    <a:moveTo>
                      <a:pt x="21" y="8"/>
                    </a:moveTo>
                    <a:lnTo>
                      <a:pt x="10" y="0"/>
                    </a:lnTo>
                    <a:lnTo>
                      <a:pt x="0" y="10"/>
                    </a:lnTo>
                    <a:lnTo>
                      <a:pt x="10" y="19"/>
                    </a:lnTo>
                    <a:lnTo>
                      <a:pt x="21" y="8"/>
                    </a:lnTo>
                    <a:close/>
                  </a:path>
                </a:pathLst>
              </a:custGeom>
              <a:solidFill>
                <a:srgbClr val="000000"/>
              </a:solidFill>
              <a:ln w="9525">
                <a:noFill/>
                <a:round/>
                <a:headEnd/>
                <a:tailEnd/>
              </a:ln>
            </p:spPr>
            <p:txBody>
              <a:bodyPr/>
              <a:lstStyle/>
              <a:p>
                <a:endParaRPr lang="en-US"/>
              </a:p>
            </p:txBody>
          </p:sp>
          <p:sp>
            <p:nvSpPr>
              <p:cNvPr id="41364" name="Freeform 404"/>
              <p:cNvSpPr>
                <a:spLocks/>
              </p:cNvSpPr>
              <p:nvPr/>
            </p:nvSpPr>
            <p:spPr bwMode="auto">
              <a:xfrm>
                <a:off x="3725" y="1069"/>
                <a:ext cx="9" cy="10"/>
              </a:xfrm>
              <a:custGeom>
                <a:avLst/>
                <a:gdLst/>
                <a:ahLst/>
                <a:cxnLst>
                  <a:cxn ang="0">
                    <a:pos x="20" y="8"/>
                  </a:cxn>
                  <a:cxn ang="0">
                    <a:pos x="9" y="0"/>
                  </a:cxn>
                  <a:cxn ang="0">
                    <a:pos x="0" y="10"/>
                  </a:cxn>
                  <a:cxn ang="0">
                    <a:pos x="11" y="19"/>
                  </a:cxn>
                  <a:cxn ang="0">
                    <a:pos x="20" y="8"/>
                  </a:cxn>
                </a:cxnLst>
                <a:rect l="0" t="0" r="r" b="b"/>
                <a:pathLst>
                  <a:path w="20" h="19">
                    <a:moveTo>
                      <a:pt x="20" y="8"/>
                    </a:moveTo>
                    <a:lnTo>
                      <a:pt x="9" y="0"/>
                    </a:lnTo>
                    <a:lnTo>
                      <a:pt x="0" y="10"/>
                    </a:lnTo>
                    <a:lnTo>
                      <a:pt x="11" y="19"/>
                    </a:lnTo>
                    <a:lnTo>
                      <a:pt x="20" y="8"/>
                    </a:lnTo>
                    <a:close/>
                  </a:path>
                </a:pathLst>
              </a:custGeom>
              <a:solidFill>
                <a:srgbClr val="000000"/>
              </a:solidFill>
              <a:ln w="9525">
                <a:noFill/>
                <a:round/>
                <a:headEnd/>
                <a:tailEnd/>
              </a:ln>
            </p:spPr>
            <p:txBody>
              <a:bodyPr/>
              <a:lstStyle/>
              <a:p>
                <a:endParaRPr lang="en-US"/>
              </a:p>
            </p:txBody>
          </p:sp>
          <p:sp>
            <p:nvSpPr>
              <p:cNvPr id="41365" name="Freeform 405"/>
              <p:cNvSpPr>
                <a:spLocks/>
              </p:cNvSpPr>
              <p:nvPr/>
            </p:nvSpPr>
            <p:spPr bwMode="auto">
              <a:xfrm>
                <a:off x="3716" y="1080"/>
                <a:ext cx="10" cy="10"/>
              </a:xfrm>
              <a:custGeom>
                <a:avLst/>
                <a:gdLst/>
                <a:ahLst/>
                <a:cxnLst>
                  <a:cxn ang="0">
                    <a:pos x="19" y="8"/>
                  </a:cxn>
                  <a:cxn ang="0">
                    <a:pos x="9" y="0"/>
                  </a:cxn>
                  <a:cxn ang="0">
                    <a:pos x="0" y="12"/>
                  </a:cxn>
                  <a:cxn ang="0">
                    <a:pos x="10" y="21"/>
                  </a:cxn>
                  <a:cxn ang="0">
                    <a:pos x="19" y="8"/>
                  </a:cxn>
                </a:cxnLst>
                <a:rect l="0" t="0" r="r" b="b"/>
                <a:pathLst>
                  <a:path w="19" h="21">
                    <a:moveTo>
                      <a:pt x="19" y="8"/>
                    </a:moveTo>
                    <a:lnTo>
                      <a:pt x="9" y="0"/>
                    </a:lnTo>
                    <a:lnTo>
                      <a:pt x="0" y="12"/>
                    </a:lnTo>
                    <a:lnTo>
                      <a:pt x="10" y="21"/>
                    </a:lnTo>
                    <a:lnTo>
                      <a:pt x="19" y="8"/>
                    </a:lnTo>
                    <a:close/>
                  </a:path>
                </a:pathLst>
              </a:custGeom>
              <a:solidFill>
                <a:srgbClr val="000000"/>
              </a:solidFill>
              <a:ln w="9525">
                <a:noFill/>
                <a:round/>
                <a:headEnd/>
                <a:tailEnd/>
              </a:ln>
            </p:spPr>
            <p:txBody>
              <a:bodyPr/>
              <a:lstStyle/>
              <a:p>
                <a:endParaRPr lang="en-US"/>
              </a:p>
            </p:txBody>
          </p:sp>
          <p:sp>
            <p:nvSpPr>
              <p:cNvPr id="41366" name="Freeform 406"/>
              <p:cNvSpPr>
                <a:spLocks/>
              </p:cNvSpPr>
              <p:nvPr/>
            </p:nvSpPr>
            <p:spPr bwMode="auto">
              <a:xfrm>
                <a:off x="3706" y="1091"/>
                <a:ext cx="10" cy="10"/>
              </a:xfrm>
              <a:custGeom>
                <a:avLst/>
                <a:gdLst/>
                <a:ahLst/>
                <a:cxnLst>
                  <a:cxn ang="0">
                    <a:pos x="19" y="9"/>
                  </a:cxn>
                  <a:cxn ang="0">
                    <a:pos x="8" y="0"/>
                  </a:cxn>
                  <a:cxn ang="0">
                    <a:pos x="8" y="0"/>
                  </a:cxn>
                  <a:cxn ang="0">
                    <a:pos x="0" y="11"/>
                  </a:cxn>
                  <a:cxn ang="0">
                    <a:pos x="10" y="19"/>
                  </a:cxn>
                  <a:cxn ang="0">
                    <a:pos x="19" y="11"/>
                  </a:cxn>
                  <a:cxn ang="0">
                    <a:pos x="19" y="9"/>
                  </a:cxn>
                </a:cxnLst>
                <a:rect l="0" t="0" r="r" b="b"/>
                <a:pathLst>
                  <a:path w="19" h="19">
                    <a:moveTo>
                      <a:pt x="19" y="9"/>
                    </a:moveTo>
                    <a:lnTo>
                      <a:pt x="8" y="0"/>
                    </a:lnTo>
                    <a:lnTo>
                      <a:pt x="8" y="0"/>
                    </a:lnTo>
                    <a:lnTo>
                      <a:pt x="0" y="11"/>
                    </a:lnTo>
                    <a:lnTo>
                      <a:pt x="10" y="19"/>
                    </a:lnTo>
                    <a:lnTo>
                      <a:pt x="19" y="11"/>
                    </a:lnTo>
                    <a:lnTo>
                      <a:pt x="19" y="9"/>
                    </a:lnTo>
                    <a:close/>
                  </a:path>
                </a:pathLst>
              </a:custGeom>
              <a:solidFill>
                <a:srgbClr val="000000"/>
              </a:solidFill>
              <a:ln w="9525">
                <a:noFill/>
                <a:round/>
                <a:headEnd/>
                <a:tailEnd/>
              </a:ln>
            </p:spPr>
            <p:txBody>
              <a:bodyPr/>
              <a:lstStyle/>
              <a:p>
                <a:endParaRPr lang="en-US"/>
              </a:p>
            </p:txBody>
          </p:sp>
          <p:sp>
            <p:nvSpPr>
              <p:cNvPr id="41367" name="Freeform 407"/>
              <p:cNvSpPr>
                <a:spLocks/>
              </p:cNvSpPr>
              <p:nvPr/>
            </p:nvSpPr>
            <p:spPr bwMode="auto">
              <a:xfrm>
                <a:off x="3698" y="1102"/>
                <a:ext cx="10" cy="10"/>
              </a:xfrm>
              <a:custGeom>
                <a:avLst/>
                <a:gdLst/>
                <a:ahLst/>
                <a:cxnLst>
                  <a:cxn ang="0">
                    <a:pos x="19" y="9"/>
                  </a:cxn>
                  <a:cxn ang="0">
                    <a:pos x="9" y="0"/>
                  </a:cxn>
                  <a:cxn ang="0">
                    <a:pos x="0" y="12"/>
                  </a:cxn>
                  <a:cxn ang="0">
                    <a:pos x="10" y="21"/>
                  </a:cxn>
                  <a:cxn ang="0">
                    <a:pos x="19" y="9"/>
                  </a:cxn>
                </a:cxnLst>
                <a:rect l="0" t="0" r="r" b="b"/>
                <a:pathLst>
                  <a:path w="19" h="21">
                    <a:moveTo>
                      <a:pt x="19" y="9"/>
                    </a:moveTo>
                    <a:lnTo>
                      <a:pt x="9" y="0"/>
                    </a:lnTo>
                    <a:lnTo>
                      <a:pt x="0" y="12"/>
                    </a:lnTo>
                    <a:lnTo>
                      <a:pt x="10" y="21"/>
                    </a:lnTo>
                    <a:lnTo>
                      <a:pt x="19" y="9"/>
                    </a:lnTo>
                    <a:close/>
                  </a:path>
                </a:pathLst>
              </a:custGeom>
              <a:solidFill>
                <a:srgbClr val="000000"/>
              </a:solidFill>
              <a:ln w="9525">
                <a:noFill/>
                <a:round/>
                <a:headEnd/>
                <a:tailEnd/>
              </a:ln>
            </p:spPr>
            <p:txBody>
              <a:bodyPr/>
              <a:lstStyle/>
              <a:p>
                <a:endParaRPr lang="en-US"/>
              </a:p>
            </p:txBody>
          </p:sp>
          <p:sp>
            <p:nvSpPr>
              <p:cNvPr id="41368" name="Freeform 408"/>
              <p:cNvSpPr>
                <a:spLocks/>
              </p:cNvSpPr>
              <p:nvPr/>
            </p:nvSpPr>
            <p:spPr bwMode="auto">
              <a:xfrm>
                <a:off x="3690" y="1113"/>
                <a:ext cx="9" cy="10"/>
              </a:xfrm>
              <a:custGeom>
                <a:avLst/>
                <a:gdLst/>
                <a:ahLst/>
                <a:cxnLst>
                  <a:cxn ang="0">
                    <a:pos x="20" y="9"/>
                  </a:cxn>
                  <a:cxn ang="0">
                    <a:pos x="9" y="0"/>
                  </a:cxn>
                  <a:cxn ang="0">
                    <a:pos x="0" y="10"/>
                  </a:cxn>
                  <a:cxn ang="0">
                    <a:pos x="11" y="19"/>
                  </a:cxn>
                  <a:cxn ang="0">
                    <a:pos x="20" y="9"/>
                  </a:cxn>
                </a:cxnLst>
                <a:rect l="0" t="0" r="r" b="b"/>
                <a:pathLst>
                  <a:path w="20" h="19">
                    <a:moveTo>
                      <a:pt x="20" y="9"/>
                    </a:moveTo>
                    <a:lnTo>
                      <a:pt x="9" y="0"/>
                    </a:lnTo>
                    <a:lnTo>
                      <a:pt x="0" y="10"/>
                    </a:lnTo>
                    <a:lnTo>
                      <a:pt x="11" y="19"/>
                    </a:lnTo>
                    <a:lnTo>
                      <a:pt x="20" y="9"/>
                    </a:lnTo>
                    <a:close/>
                  </a:path>
                </a:pathLst>
              </a:custGeom>
              <a:solidFill>
                <a:srgbClr val="000000"/>
              </a:solidFill>
              <a:ln w="9525">
                <a:noFill/>
                <a:round/>
                <a:headEnd/>
                <a:tailEnd/>
              </a:ln>
            </p:spPr>
            <p:txBody>
              <a:bodyPr/>
              <a:lstStyle/>
              <a:p>
                <a:endParaRPr lang="en-US"/>
              </a:p>
            </p:txBody>
          </p:sp>
          <p:sp>
            <p:nvSpPr>
              <p:cNvPr id="41369" name="Freeform 409"/>
              <p:cNvSpPr>
                <a:spLocks/>
              </p:cNvSpPr>
              <p:nvPr/>
            </p:nvSpPr>
            <p:spPr bwMode="auto">
              <a:xfrm>
                <a:off x="3682" y="1124"/>
                <a:ext cx="9" cy="10"/>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1370" name="Freeform 410"/>
              <p:cNvSpPr>
                <a:spLocks/>
              </p:cNvSpPr>
              <p:nvPr/>
            </p:nvSpPr>
            <p:spPr bwMode="auto">
              <a:xfrm>
                <a:off x="3674" y="1136"/>
                <a:ext cx="9" cy="9"/>
              </a:xfrm>
              <a:custGeom>
                <a:avLst/>
                <a:gdLst/>
                <a:ahLst/>
                <a:cxnLst>
                  <a:cxn ang="0">
                    <a:pos x="17" y="7"/>
                  </a:cxn>
                  <a:cxn ang="0">
                    <a:pos x="7" y="0"/>
                  </a:cxn>
                  <a:cxn ang="0">
                    <a:pos x="0" y="10"/>
                  </a:cxn>
                  <a:cxn ang="0">
                    <a:pos x="10" y="17"/>
                  </a:cxn>
                  <a:cxn ang="0">
                    <a:pos x="17" y="7"/>
                  </a:cxn>
                </a:cxnLst>
                <a:rect l="0" t="0" r="r" b="b"/>
                <a:pathLst>
                  <a:path w="17" h="17">
                    <a:moveTo>
                      <a:pt x="17" y="7"/>
                    </a:moveTo>
                    <a:lnTo>
                      <a:pt x="7" y="0"/>
                    </a:lnTo>
                    <a:lnTo>
                      <a:pt x="0" y="10"/>
                    </a:lnTo>
                    <a:lnTo>
                      <a:pt x="10" y="17"/>
                    </a:lnTo>
                    <a:lnTo>
                      <a:pt x="17" y="7"/>
                    </a:lnTo>
                    <a:close/>
                  </a:path>
                </a:pathLst>
              </a:custGeom>
              <a:solidFill>
                <a:srgbClr val="000000"/>
              </a:solidFill>
              <a:ln w="9525">
                <a:noFill/>
                <a:round/>
                <a:headEnd/>
                <a:tailEnd/>
              </a:ln>
            </p:spPr>
            <p:txBody>
              <a:bodyPr/>
              <a:lstStyle/>
              <a:p>
                <a:endParaRPr lang="en-US"/>
              </a:p>
            </p:txBody>
          </p:sp>
          <p:sp>
            <p:nvSpPr>
              <p:cNvPr id="41371" name="Freeform 411"/>
              <p:cNvSpPr>
                <a:spLocks/>
              </p:cNvSpPr>
              <p:nvPr/>
            </p:nvSpPr>
            <p:spPr bwMode="auto">
              <a:xfrm>
                <a:off x="3666" y="1148"/>
                <a:ext cx="9" cy="9"/>
              </a:xfrm>
              <a:custGeom>
                <a:avLst/>
                <a:gdLst/>
                <a:ahLst/>
                <a:cxnLst>
                  <a:cxn ang="0">
                    <a:pos x="18" y="7"/>
                  </a:cxn>
                  <a:cxn ang="0">
                    <a:pos x="7" y="0"/>
                  </a:cxn>
                  <a:cxn ang="0">
                    <a:pos x="0" y="10"/>
                  </a:cxn>
                  <a:cxn ang="0">
                    <a:pos x="11" y="17"/>
                  </a:cxn>
                  <a:cxn ang="0">
                    <a:pos x="18" y="7"/>
                  </a:cxn>
                </a:cxnLst>
                <a:rect l="0" t="0" r="r" b="b"/>
                <a:pathLst>
                  <a:path w="18" h="17">
                    <a:moveTo>
                      <a:pt x="18" y="7"/>
                    </a:moveTo>
                    <a:lnTo>
                      <a:pt x="7" y="0"/>
                    </a:lnTo>
                    <a:lnTo>
                      <a:pt x="0" y="10"/>
                    </a:lnTo>
                    <a:lnTo>
                      <a:pt x="11" y="17"/>
                    </a:lnTo>
                    <a:lnTo>
                      <a:pt x="18" y="7"/>
                    </a:lnTo>
                    <a:close/>
                  </a:path>
                </a:pathLst>
              </a:custGeom>
              <a:solidFill>
                <a:srgbClr val="000000"/>
              </a:solidFill>
              <a:ln w="9525">
                <a:noFill/>
                <a:round/>
                <a:headEnd/>
                <a:tailEnd/>
              </a:ln>
            </p:spPr>
            <p:txBody>
              <a:bodyPr/>
              <a:lstStyle/>
              <a:p>
                <a:endParaRPr lang="en-US"/>
              </a:p>
            </p:txBody>
          </p:sp>
          <p:sp>
            <p:nvSpPr>
              <p:cNvPr id="41372" name="Freeform 412"/>
              <p:cNvSpPr>
                <a:spLocks/>
              </p:cNvSpPr>
              <p:nvPr/>
            </p:nvSpPr>
            <p:spPr bwMode="auto">
              <a:xfrm>
                <a:off x="3658" y="1159"/>
                <a:ext cx="10" cy="10"/>
              </a:xfrm>
              <a:custGeom>
                <a:avLst/>
                <a:gdLst/>
                <a:ahLst/>
                <a:cxnLst>
                  <a:cxn ang="0">
                    <a:pos x="20" y="7"/>
                  </a:cxn>
                  <a:cxn ang="0">
                    <a:pos x="9" y="0"/>
                  </a:cxn>
                  <a:cxn ang="0">
                    <a:pos x="0" y="13"/>
                  </a:cxn>
                  <a:cxn ang="0">
                    <a:pos x="11" y="20"/>
                  </a:cxn>
                  <a:cxn ang="0">
                    <a:pos x="20" y="7"/>
                  </a:cxn>
                </a:cxnLst>
                <a:rect l="0" t="0" r="r" b="b"/>
                <a:pathLst>
                  <a:path w="20" h="20">
                    <a:moveTo>
                      <a:pt x="20" y="7"/>
                    </a:moveTo>
                    <a:lnTo>
                      <a:pt x="9" y="0"/>
                    </a:lnTo>
                    <a:lnTo>
                      <a:pt x="0" y="13"/>
                    </a:lnTo>
                    <a:lnTo>
                      <a:pt x="11" y="20"/>
                    </a:lnTo>
                    <a:lnTo>
                      <a:pt x="20" y="7"/>
                    </a:lnTo>
                    <a:close/>
                  </a:path>
                </a:pathLst>
              </a:custGeom>
              <a:solidFill>
                <a:srgbClr val="000000"/>
              </a:solidFill>
              <a:ln w="9525">
                <a:noFill/>
                <a:round/>
                <a:headEnd/>
                <a:tailEnd/>
              </a:ln>
            </p:spPr>
            <p:txBody>
              <a:bodyPr/>
              <a:lstStyle/>
              <a:p>
                <a:endParaRPr lang="en-US"/>
              </a:p>
            </p:txBody>
          </p:sp>
          <p:sp>
            <p:nvSpPr>
              <p:cNvPr id="41373" name="Freeform 413"/>
              <p:cNvSpPr>
                <a:spLocks/>
              </p:cNvSpPr>
              <p:nvPr/>
            </p:nvSpPr>
            <p:spPr bwMode="auto">
              <a:xfrm>
                <a:off x="3651" y="1171"/>
                <a:ext cx="9" cy="11"/>
              </a:xfrm>
              <a:custGeom>
                <a:avLst/>
                <a:gdLst/>
                <a:ahLst/>
                <a:cxnLst>
                  <a:cxn ang="0">
                    <a:pos x="18" y="7"/>
                  </a:cxn>
                  <a:cxn ang="0">
                    <a:pos x="7" y="0"/>
                  </a:cxn>
                  <a:cxn ang="0">
                    <a:pos x="0" y="10"/>
                  </a:cxn>
                  <a:cxn ang="0">
                    <a:pos x="0" y="12"/>
                  </a:cxn>
                  <a:cxn ang="0">
                    <a:pos x="11" y="19"/>
                  </a:cxn>
                  <a:cxn ang="0">
                    <a:pos x="11" y="21"/>
                  </a:cxn>
                  <a:cxn ang="0">
                    <a:pos x="18" y="7"/>
                  </a:cxn>
                </a:cxnLst>
                <a:rect l="0" t="0" r="r" b="b"/>
                <a:pathLst>
                  <a:path w="18" h="21">
                    <a:moveTo>
                      <a:pt x="18" y="7"/>
                    </a:moveTo>
                    <a:lnTo>
                      <a:pt x="7" y="0"/>
                    </a:lnTo>
                    <a:lnTo>
                      <a:pt x="0" y="10"/>
                    </a:lnTo>
                    <a:lnTo>
                      <a:pt x="0" y="12"/>
                    </a:lnTo>
                    <a:lnTo>
                      <a:pt x="11" y="19"/>
                    </a:lnTo>
                    <a:lnTo>
                      <a:pt x="11" y="21"/>
                    </a:lnTo>
                    <a:lnTo>
                      <a:pt x="18" y="7"/>
                    </a:lnTo>
                    <a:close/>
                  </a:path>
                </a:pathLst>
              </a:custGeom>
              <a:solidFill>
                <a:srgbClr val="000000"/>
              </a:solidFill>
              <a:ln w="9525">
                <a:noFill/>
                <a:round/>
                <a:headEnd/>
                <a:tailEnd/>
              </a:ln>
            </p:spPr>
            <p:txBody>
              <a:bodyPr/>
              <a:lstStyle/>
              <a:p>
                <a:endParaRPr lang="en-US"/>
              </a:p>
            </p:txBody>
          </p:sp>
          <p:sp>
            <p:nvSpPr>
              <p:cNvPr id="41374" name="Freeform 414"/>
              <p:cNvSpPr>
                <a:spLocks/>
              </p:cNvSpPr>
              <p:nvPr/>
            </p:nvSpPr>
            <p:spPr bwMode="auto">
              <a:xfrm>
                <a:off x="3644" y="1184"/>
                <a:ext cx="9" cy="8"/>
              </a:xfrm>
              <a:custGeom>
                <a:avLst/>
                <a:gdLst/>
                <a:ahLst/>
                <a:cxnLst>
                  <a:cxn ang="0">
                    <a:pos x="17" y="7"/>
                  </a:cxn>
                  <a:cxn ang="0">
                    <a:pos x="6" y="0"/>
                  </a:cxn>
                  <a:cxn ang="0">
                    <a:pos x="0" y="11"/>
                  </a:cxn>
                  <a:cxn ang="0">
                    <a:pos x="10" y="18"/>
                  </a:cxn>
                  <a:cxn ang="0">
                    <a:pos x="17" y="7"/>
                  </a:cxn>
                </a:cxnLst>
                <a:rect l="0" t="0" r="r" b="b"/>
                <a:pathLst>
                  <a:path w="17" h="18">
                    <a:moveTo>
                      <a:pt x="17" y="7"/>
                    </a:moveTo>
                    <a:lnTo>
                      <a:pt x="6" y="0"/>
                    </a:lnTo>
                    <a:lnTo>
                      <a:pt x="0" y="11"/>
                    </a:lnTo>
                    <a:lnTo>
                      <a:pt x="10" y="18"/>
                    </a:lnTo>
                    <a:lnTo>
                      <a:pt x="17" y="7"/>
                    </a:lnTo>
                    <a:close/>
                  </a:path>
                </a:pathLst>
              </a:custGeom>
              <a:solidFill>
                <a:srgbClr val="000000"/>
              </a:solidFill>
              <a:ln w="9525">
                <a:noFill/>
                <a:round/>
                <a:headEnd/>
                <a:tailEnd/>
              </a:ln>
            </p:spPr>
            <p:txBody>
              <a:bodyPr/>
              <a:lstStyle/>
              <a:p>
                <a:endParaRPr lang="en-US"/>
              </a:p>
            </p:txBody>
          </p:sp>
          <p:sp>
            <p:nvSpPr>
              <p:cNvPr id="41375" name="Freeform 415"/>
              <p:cNvSpPr>
                <a:spLocks/>
              </p:cNvSpPr>
              <p:nvPr/>
            </p:nvSpPr>
            <p:spPr bwMode="auto">
              <a:xfrm>
                <a:off x="3637" y="1195"/>
                <a:ext cx="9" cy="10"/>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1376" name="Freeform 416"/>
              <p:cNvSpPr>
                <a:spLocks/>
              </p:cNvSpPr>
              <p:nvPr/>
            </p:nvSpPr>
            <p:spPr bwMode="auto">
              <a:xfrm>
                <a:off x="3630" y="1207"/>
                <a:ext cx="9" cy="10"/>
              </a:xfrm>
              <a:custGeom>
                <a:avLst/>
                <a:gdLst/>
                <a:ahLst/>
                <a:cxnLst>
                  <a:cxn ang="0">
                    <a:pos x="17" y="7"/>
                  </a:cxn>
                  <a:cxn ang="0">
                    <a:pos x="7" y="0"/>
                  </a:cxn>
                  <a:cxn ang="0">
                    <a:pos x="7" y="0"/>
                  </a:cxn>
                  <a:cxn ang="0">
                    <a:pos x="0" y="14"/>
                  </a:cxn>
                  <a:cxn ang="0">
                    <a:pos x="10" y="20"/>
                  </a:cxn>
                  <a:cxn ang="0">
                    <a:pos x="17" y="11"/>
                  </a:cxn>
                  <a:cxn ang="0">
                    <a:pos x="17" y="7"/>
                  </a:cxn>
                </a:cxnLst>
                <a:rect l="0" t="0" r="r" b="b"/>
                <a:pathLst>
                  <a:path w="17" h="20">
                    <a:moveTo>
                      <a:pt x="17" y="7"/>
                    </a:moveTo>
                    <a:lnTo>
                      <a:pt x="7" y="0"/>
                    </a:lnTo>
                    <a:lnTo>
                      <a:pt x="7" y="0"/>
                    </a:lnTo>
                    <a:lnTo>
                      <a:pt x="0" y="14"/>
                    </a:lnTo>
                    <a:lnTo>
                      <a:pt x="10" y="20"/>
                    </a:lnTo>
                    <a:lnTo>
                      <a:pt x="17" y="11"/>
                    </a:lnTo>
                    <a:lnTo>
                      <a:pt x="17" y="7"/>
                    </a:lnTo>
                    <a:close/>
                  </a:path>
                </a:pathLst>
              </a:custGeom>
              <a:solidFill>
                <a:srgbClr val="000000"/>
              </a:solidFill>
              <a:ln w="9525">
                <a:noFill/>
                <a:round/>
                <a:headEnd/>
                <a:tailEnd/>
              </a:ln>
            </p:spPr>
            <p:txBody>
              <a:bodyPr/>
              <a:lstStyle/>
              <a:p>
                <a:endParaRPr lang="en-US"/>
              </a:p>
            </p:txBody>
          </p:sp>
          <p:sp>
            <p:nvSpPr>
              <p:cNvPr id="41377" name="Freeform 417"/>
              <p:cNvSpPr>
                <a:spLocks/>
              </p:cNvSpPr>
              <p:nvPr/>
            </p:nvSpPr>
            <p:spPr bwMode="auto">
              <a:xfrm>
                <a:off x="3624" y="1220"/>
                <a:ext cx="9" cy="9"/>
              </a:xfrm>
              <a:custGeom>
                <a:avLst/>
                <a:gdLst/>
                <a:ahLst/>
                <a:cxnLst>
                  <a:cxn ang="0">
                    <a:pos x="18" y="5"/>
                  </a:cxn>
                  <a:cxn ang="0">
                    <a:pos x="7" y="0"/>
                  </a:cxn>
                  <a:cxn ang="0">
                    <a:pos x="0" y="12"/>
                  </a:cxn>
                  <a:cxn ang="0">
                    <a:pos x="11" y="17"/>
                  </a:cxn>
                  <a:cxn ang="0">
                    <a:pos x="18" y="5"/>
                  </a:cxn>
                </a:cxnLst>
                <a:rect l="0" t="0" r="r" b="b"/>
                <a:pathLst>
                  <a:path w="18" h="17">
                    <a:moveTo>
                      <a:pt x="18" y="5"/>
                    </a:moveTo>
                    <a:lnTo>
                      <a:pt x="7" y="0"/>
                    </a:lnTo>
                    <a:lnTo>
                      <a:pt x="0" y="12"/>
                    </a:lnTo>
                    <a:lnTo>
                      <a:pt x="11" y="17"/>
                    </a:lnTo>
                    <a:lnTo>
                      <a:pt x="18" y="5"/>
                    </a:lnTo>
                    <a:close/>
                  </a:path>
                </a:pathLst>
              </a:custGeom>
              <a:solidFill>
                <a:srgbClr val="000000"/>
              </a:solidFill>
              <a:ln w="9525">
                <a:noFill/>
                <a:round/>
                <a:headEnd/>
                <a:tailEnd/>
              </a:ln>
            </p:spPr>
            <p:txBody>
              <a:bodyPr/>
              <a:lstStyle/>
              <a:p>
                <a:endParaRPr lang="en-US"/>
              </a:p>
            </p:txBody>
          </p:sp>
          <p:sp>
            <p:nvSpPr>
              <p:cNvPr id="41378" name="Freeform 418"/>
              <p:cNvSpPr>
                <a:spLocks/>
              </p:cNvSpPr>
              <p:nvPr/>
            </p:nvSpPr>
            <p:spPr bwMode="auto">
              <a:xfrm>
                <a:off x="3618" y="1232"/>
                <a:ext cx="8" cy="9"/>
              </a:xfrm>
              <a:custGeom>
                <a:avLst/>
                <a:gdLst/>
                <a:ahLst/>
                <a:cxnLst>
                  <a:cxn ang="0">
                    <a:pos x="16" y="5"/>
                  </a:cxn>
                  <a:cxn ang="0">
                    <a:pos x="5" y="0"/>
                  </a:cxn>
                  <a:cxn ang="0">
                    <a:pos x="0" y="12"/>
                  </a:cxn>
                  <a:cxn ang="0">
                    <a:pos x="11" y="17"/>
                  </a:cxn>
                  <a:cxn ang="0">
                    <a:pos x="16" y="5"/>
                  </a:cxn>
                </a:cxnLst>
                <a:rect l="0" t="0" r="r" b="b"/>
                <a:pathLst>
                  <a:path w="16" h="17">
                    <a:moveTo>
                      <a:pt x="16" y="5"/>
                    </a:moveTo>
                    <a:lnTo>
                      <a:pt x="5" y="0"/>
                    </a:lnTo>
                    <a:lnTo>
                      <a:pt x="0" y="12"/>
                    </a:lnTo>
                    <a:lnTo>
                      <a:pt x="11" y="17"/>
                    </a:lnTo>
                    <a:lnTo>
                      <a:pt x="16" y="5"/>
                    </a:lnTo>
                    <a:close/>
                  </a:path>
                </a:pathLst>
              </a:custGeom>
              <a:solidFill>
                <a:srgbClr val="000000"/>
              </a:solidFill>
              <a:ln w="9525">
                <a:noFill/>
                <a:round/>
                <a:headEnd/>
                <a:tailEnd/>
              </a:ln>
            </p:spPr>
            <p:txBody>
              <a:bodyPr/>
              <a:lstStyle/>
              <a:p>
                <a:endParaRPr lang="en-US"/>
              </a:p>
            </p:txBody>
          </p:sp>
          <p:sp>
            <p:nvSpPr>
              <p:cNvPr id="41379" name="Freeform 419"/>
              <p:cNvSpPr>
                <a:spLocks/>
              </p:cNvSpPr>
              <p:nvPr/>
            </p:nvSpPr>
            <p:spPr bwMode="auto">
              <a:xfrm>
                <a:off x="3611" y="1246"/>
                <a:ext cx="10" cy="8"/>
              </a:xfrm>
              <a:custGeom>
                <a:avLst/>
                <a:gdLst/>
                <a:ahLst/>
                <a:cxnLst>
                  <a:cxn ang="0">
                    <a:pos x="19" y="5"/>
                  </a:cxn>
                  <a:cxn ang="0">
                    <a:pos x="7" y="0"/>
                  </a:cxn>
                  <a:cxn ang="0">
                    <a:pos x="0" y="12"/>
                  </a:cxn>
                  <a:cxn ang="0">
                    <a:pos x="12" y="18"/>
                  </a:cxn>
                  <a:cxn ang="0">
                    <a:pos x="19" y="5"/>
                  </a:cxn>
                </a:cxnLst>
                <a:rect l="0" t="0" r="r" b="b"/>
                <a:pathLst>
                  <a:path w="19" h="18">
                    <a:moveTo>
                      <a:pt x="19" y="5"/>
                    </a:moveTo>
                    <a:lnTo>
                      <a:pt x="7" y="0"/>
                    </a:lnTo>
                    <a:lnTo>
                      <a:pt x="0" y="12"/>
                    </a:lnTo>
                    <a:lnTo>
                      <a:pt x="12" y="18"/>
                    </a:lnTo>
                    <a:lnTo>
                      <a:pt x="19" y="5"/>
                    </a:lnTo>
                    <a:close/>
                  </a:path>
                </a:pathLst>
              </a:custGeom>
              <a:solidFill>
                <a:srgbClr val="000000"/>
              </a:solidFill>
              <a:ln w="9525">
                <a:noFill/>
                <a:round/>
                <a:headEnd/>
                <a:tailEnd/>
              </a:ln>
            </p:spPr>
            <p:txBody>
              <a:bodyPr/>
              <a:lstStyle/>
              <a:p>
                <a:endParaRPr lang="en-US"/>
              </a:p>
            </p:txBody>
          </p:sp>
          <p:sp>
            <p:nvSpPr>
              <p:cNvPr id="41380" name="Freeform 420"/>
              <p:cNvSpPr>
                <a:spLocks/>
              </p:cNvSpPr>
              <p:nvPr/>
            </p:nvSpPr>
            <p:spPr bwMode="auto">
              <a:xfrm>
                <a:off x="3606" y="1258"/>
                <a:ext cx="9" cy="8"/>
              </a:xfrm>
              <a:custGeom>
                <a:avLst/>
                <a:gdLst/>
                <a:ahLst/>
                <a:cxnLst>
                  <a:cxn ang="0">
                    <a:pos x="17" y="5"/>
                  </a:cxn>
                  <a:cxn ang="0">
                    <a:pos x="5" y="0"/>
                  </a:cxn>
                  <a:cxn ang="0">
                    <a:pos x="0" y="12"/>
                  </a:cxn>
                  <a:cxn ang="0">
                    <a:pos x="12" y="17"/>
                  </a:cxn>
                  <a:cxn ang="0">
                    <a:pos x="17" y="5"/>
                  </a:cxn>
                </a:cxnLst>
                <a:rect l="0" t="0" r="r" b="b"/>
                <a:pathLst>
                  <a:path w="17" h="17">
                    <a:moveTo>
                      <a:pt x="17" y="5"/>
                    </a:moveTo>
                    <a:lnTo>
                      <a:pt x="5" y="0"/>
                    </a:lnTo>
                    <a:lnTo>
                      <a:pt x="0" y="12"/>
                    </a:lnTo>
                    <a:lnTo>
                      <a:pt x="12" y="17"/>
                    </a:lnTo>
                    <a:lnTo>
                      <a:pt x="17" y="5"/>
                    </a:lnTo>
                    <a:close/>
                  </a:path>
                </a:pathLst>
              </a:custGeom>
              <a:solidFill>
                <a:srgbClr val="000000"/>
              </a:solidFill>
              <a:ln w="9525">
                <a:noFill/>
                <a:round/>
                <a:headEnd/>
                <a:tailEnd/>
              </a:ln>
            </p:spPr>
            <p:txBody>
              <a:bodyPr/>
              <a:lstStyle/>
              <a:p>
                <a:endParaRPr lang="en-US"/>
              </a:p>
            </p:txBody>
          </p:sp>
          <p:sp>
            <p:nvSpPr>
              <p:cNvPr id="41381" name="Freeform 421"/>
              <p:cNvSpPr>
                <a:spLocks/>
              </p:cNvSpPr>
              <p:nvPr/>
            </p:nvSpPr>
            <p:spPr bwMode="auto">
              <a:xfrm>
                <a:off x="3600" y="1271"/>
                <a:ext cx="8" cy="9"/>
              </a:xfrm>
              <a:custGeom>
                <a:avLst/>
                <a:gdLst/>
                <a:ahLst/>
                <a:cxnLst>
                  <a:cxn ang="0">
                    <a:pos x="18" y="5"/>
                  </a:cxn>
                  <a:cxn ang="0">
                    <a:pos x="6" y="0"/>
                  </a:cxn>
                  <a:cxn ang="0">
                    <a:pos x="6" y="1"/>
                  </a:cxn>
                  <a:cxn ang="0">
                    <a:pos x="4" y="7"/>
                  </a:cxn>
                  <a:cxn ang="0">
                    <a:pos x="0" y="12"/>
                  </a:cxn>
                  <a:cxn ang="0">
                    <a:pos x="13" y="17"/>
                  </a:cxn>
                  <a:cxn ang="0">
                    <a:pos x="18" y="7"/>
                  </a:cxn>
                  <a:cxn ang="0">
                    <a:pos x="11" y="7"/>
                  </a:cxn>
                  <a:cxn ang="0">
                    <a:pos x="16" y="12"/>
                  </a:cxn>
                  <a:cxn ang="0">
                    <a:pos x="18" y="5"/>
                  </a:cxn>
                </a:cxnLst>
                <a:rect l="0" t="0" r="r" b="b"/>
                <a:pathLst>
                  <a:path w="18" h="17">
                    <a:moveTo>
                      <a:pt x="18" y="5"/>
                    </a:moveTo>
                    <a:lnTo>
                      <a:pt x="6" y="0"/>
                    </a:lnTo>
                    <a:lnTo>
                      <a:pt x="6" y="1"/>
                    </a:lnTo>
                    <a:lnTo>
                      <a:pt x="4" y="7"/>
                    </a:lnTo>
                    <a:lnTo>
                      <a:pt x="0" y="12"/>
                    </a:lnTo>
                    <a:lnTo>
                      <a:pt x="13" y="17"/>
                    </a:lnTo>
                    <a:lnTo>
                      <a:pt x="18" y="7"/>
                    </a:lnTo>
                    <a:lnTo>
                      <a:pt x="11" y="7"/>
                    </a:lnTo>
                    <a:lnTo>
                      <a:pt x="16" y="12"/>
                    </a:lnTo>
                    <a:lnTo>
                      <a:pt x="18" y="5"/>
                    </a:lnTo>
                    <a:close/>
                  </a:path>
                </a:pathLst>
              </a:custGeom>
              <a:solidFill>
                <a:srgbClr val="000000"/>
              </a:solidFill>
              <a:ln w="9525">
                <a:noFill/>
                <a:round/>
                <a:headEnd/>
                <a:tailEnd/>
              </a:ln>
            </p:spPr>
            <p:txBody>
              <a:bodyPr/>
              <a:lstStyle/>
              <a:p>
                <a:endParaRPr lang="en-US"/>
              </a:p>
            </p:txBody>
          </p:sp>
          <p:sp>
            <p:nvSpPr>
              <p:cNvPr id="41382" name="Freeform 422"/>
              <p:cNvSpPr>
                <a:spLocks/>
              </p:cNvSpPr>
              <p:nvPr/>
            </p:nvSpPr>
            <p:spPr bwMode="auto">
              <a:xfrm>
                <a:off x="3594" y="1283"/>
                <a:ext cx="9" cy="10"/>
              </a:xfrm>
              <a:custGeom>
                <a:avLst/>
                <a:gdLst/>
                <a:ahLst/>
                <a:cxnLst>
                  <a:cxn ang="0">
                    <a:pos x="17" y="5"/>
                  </a:cxn>
                  <a:cxn ang="0">
                    <a:pos x="5" y="0"/>
                  </a:cxn>
                  <a:cxn ang="0">
                    <a:pos x="0" y="14"/>
                  </a:cxn>
                  <a:cxn ang="0">
                    <a:pos x="12" y="19"/>
                  </a:cxn>
                  <a:cxn ang="0">
                    <a:pos x="17" y="5"/>
                  </a:cxn>
                </a:cxnLst>
                <a:rect l="0" t="0" r="r" b="b"/>
                <a:pathLst>
                  <a:path w="17" h="19">
                    <a:moveTo>
                      <a:pt x="17" y="5"/>
                    </a:moveTo>
                    <a:lnTo>
                      <a:pt x="5" y="0"/>
                    </a:lnTo>
                    <a:lnTo>
                      <a:pt x="0" y="14"/>
                    </a:lnTo>
                    <a:lnTo>
                      <a:pt x="12" y="19"/>
                    </a:lnTo>
                    <a:lnTo>
                      <a:pt x="17" y="5"/>
                    </a:lnTo>
                    <a:close/>
                  </a:path>
                </a:pathLst>
              </a:custGeom>
              <a:solidFill>
                <a:srgbClr val="000000"/>
              </a:solidFill>
              <a:ln w="9525">
                <a:noFill/>
                <a:round/>
                <a:headEnd/>
                <a:tailEnd/>
              </a:ln>
            </p:spPr>
            <p:txBody>
              <a:bodyPr/>
              <a:lstStyle/>
              <a:p>
                <a:endParaRPr lang="en-US"/>
              </a:p>
            </p:txBody>
          </p:sp>
          <p:sp>
            <p:nvSpPr>
              <p:cNvPr id="41383" name="Freeform 423"/>
              <p:cNvSpPr>
                <a:spLocks/>
              </p:cNvSpPr>
              <p:nvPr/>
            </p:nvSpPr>
            <p:spPr bwMode="auto">
              <a:xfrm>
                <a:off x="3589" y="1296"/>
                <a:ext cx="9" cy="10"/>
              </a:xfrm>
              <a:custGeom>
                <a:avLst/>
                <a:gdLst/>
                <a:ahLst/>
                <a:cxnLst>
                  <a:cxn ang="0">
                    <a:pos x="18" y="6"/>
                  </a:cxn>
                  <a:cxn ang="0">
                    <a:pos x="6" y="0"/>
                  </a:cxn>
                  <a:cxn ang="0">
                    <a:pos x="0" y="14"/>
                  </a:cxn>
                  <a:cxn ang="0">
                    <a:pos x="13" y="20"/>
                  </a:cxn>
                  <a:cxn ang="0">
                    <a:pos x="18" y="6"/>
                  </a:cxn>
                </a:cxnLst>
                <a:rect l="0" t="0" r="r" b="b"/>
                <a:pathLst>
                  <a:path w="18" h="20">
                    <a:moveTo>
                      <a:pt x="18" y="6"/>
                    </a:moveTo>
                    <a:lnTo>
                      <a:pt x="6" y="0"/>
                    </a:lnTo>
                    <a:lnTo>
                      <a:pt x="0" y="14"/>
                    </a:lnTo>
                    <a:lnTo>
                      <a:pt x="13" y="20"/>
                    </a:lnTo>
                    <a:lnTo>
                      <a:pt x="18" y="6"/>
                    </a:lnTo>
                    <a:close/>
                  </a:path>
                </a:pathLst>
              </a:custGeom>
              <a:solidFill>
                <a:srgbClr val="000000"/>
              </a:solidFill>
              <a:ln w="9525">
                <a:noFill/>
                <a:round/>
                <a:headEnd/>
                <a:tailEnd/>
              </a:ln>
            </p:spPr>
            <p:txBody>
              <a:bodyPr/>
              <a:lstStyle/>
              <a:p>
                <a:endParaRPr lang="en-US"/>
              </a:p>
            </p:txBody>
          </p:sp>
          <p:sp>
            <p:nvSpPr>
              <p:cNvPr id="41384" name="Freeform 424"/>
              <p:cNvSpPr>
                <a:spLocks/>
              </p:cNvSpPr>
              <p:nvPr/>
            </p:nvSpPr>
            <p:spPr bwMode="auto">
              <a:xfrm>
                <a:off x="3585" y="1309"/>
                <a:ext cx="8" cy="10"/>
              </a:xfrm>
              <a:custGeom>
                <a:avLst/>
                <a:gdLst/>
                <a:ahLst/>
                <a:cxnLst>
                  <a:cxn ang="0">
                    <a:pos x="15" y="5"/>
                  </a:cxn>
                  <a:cxn ang="0">
                    <a:pos x="3" y="0"/>
                  </a:cxn>
                  <a:cxn ang="0">
                    <a:pos x="0" y="13"/>
                  </a:cxn>
                  <a:cxn ang="0">
                    <a:pos x="12" y="19"/>
                  </a:cxn>
                  <a:cxn ang="0">
                    <a:pos x="15" y="5"/>
                  </a:cxn>
                </a:cxnLst>
                <a:rect l="0" t="0" r="r" b="b"/>
                <a:pathLst>
                  <a:path w="15" h="19">
                    <a:moveTo>
                      <a:pt x="15" y="5"/>
                    </a:moveTo>
                    <a:lnTo>
                      <a:pt x="3" y="0"/>
                    </a:lnTo>
                    <a:lnTo>
                      <a:pt x="0" y="13"/>
                    </a:lnTo>
                    <a:lnTo>
                      <a:pt x="12" y="19"/>
                    </a:lnTo>
                    <a:lnTo>
                      <a:pt x="15" y="5"/>
                    </a:lnTo>
                    <a:close/>
                  </a:path>
                </a:pathLst>
              </a:custGeom>
              <a:solidFill>
                <a:srgbClr val="000000"/>
              </a:solidFill>
              <a:ln w="9525">
                <a:noFill/>
                <a:round/>
                <a:headEnd/>
                <a:tailEnd/>
              </a:ln>
            </p:spPr>
            <p:txBody>
              <a:bodyPr/>
              <a:lstStyle/>
              <a:p>
                <a:endParaRPr lang="en-US"/>
              </a:p>
            </p:txBody>
          </p:sp>
          <p:sp>
            <p:nvSpPr>
              <p:cNvPr id="41385" name="Freeform 425"/>
              <p:cNvSpPr>
                <a:spLocks/>
              </p:cNvSpPr>
              <p:nvPr/>
            </p:nvSpPr>
            <p:spPr bwMode="auto">
              <a:xfrm>
                <a:off x="3580" y="1322"/>
                <a:ext cx="8" cy="10"/>
              </a:xfrm>
              <a:custGeom>
                <a:avLst/>
                <a:gdLst/>
                <a:ahLst/>
                <a:cxnLst>
                  <a:cxn ang="0">
                    <a:pos x="18" y="5"/>
                  </a:cxn>
                  <a:cxn ang="0">
                    <a:pos x="5" y="0"/>
                  </a:cxn>
                  <a:cxn ang="0">
                    <a:pos x="0" y="14"/>
                  </a:cxn>
                  <a:cxn ang="0">
                    <a:pos x="12" y="19"/>
                  </a:cxn>
                  <a:cxn ang="0">
                    <a:pos x="18" y="5"/>
                  </a:cxn>
                </a:cxnLst>
                <a:rect l="0" t="0" r="r" b="b"/>
                <a:pathLst>
                  <a:path w="18" h="19">
                    <a:moveTo>
                      <a:pt x="18" y="5"/>
                    </a:moveTo>
                    <a:lnTo>
                      <a:pt x="5" y="0"/>
                    </a:lnTo>
                    <a:lnTo>
                      <a:pt x="0" y="14"/>
                    </a:lnTo>
                    <a:lnTo>
                      <a:pt x="12" y="19"/>
                    </a:lnTo>
                    <a:lnTo>
                      <a:pt x="18" y="5"/>
                    </a:lnTo>
                    <a:close/>
                  </a:path>
                </a:pathLst>
              </a:custGeom>
              <a:solidFill>
                <a:srgbClr val="000000"/>
              </a:solidFill>
              <a:ln w="9525">
                <a:noFill/>
                <a:round/>
                <a:headEnd/>
                <a:tailEnd/>
              </a:ln>
            </p:spPr>
            <p:txBody>
              <a:bodyPr/>
              <a:lstStyle/>
              <a:p>
                <a:endParaRPr lang="en-US"/>
              </a:p>
            </p:txBody>
          </p:sp>
          <p:sp>
            <p:nvSpPr>
              <p:cNvPr id="41386" name="Freeform 426"/>
              <p:cNvSpPr>
                <a:spLocks/>
              </p:cNvSpPr>
              <p:nvPr/>
            </p:nvSpPr>
            <p:spPr bwMode="auto">
              <a:xfrm>
                <a:off x="3575" y="1335"/>
                <a:ext cx="8" cy="9"/>
              </a:xfrm>
              <a:custGeom>
                <a:avLst/>
                <a:gdLst/>
                <a:ahLst/>
                <a:cxnLst>
                  <a:cxn ang="0">
                    <a:pos x="16" y="5"/>
                  </a:cxn>
                  <a:cxn ang="0">
                    <a:pos x="4" y="0"/>
                  </a:cxn>
                  <a:cxn ang="0">
                    <a:pos x="0" y="14"/>
                  </a:cxn>
                  <a:cxn ang="0">
                    <a:pos x="0" y="14"/>
                  </a:cxn>
                  <a:cxn ang="0">
                    <a:pos x="13" y="17"/>
                  </a:cxn>
                  <a:cxn ang="0">
                    <a:pos x="14" y="14"/>
                  </a:cxn>
                  <a:cxn ang="0">
                    <a:pos x="16" y="5"/>
                  </a:cxn>
                </a:cxnLst>
                <a:rect l="0" t="0" r="r" b="b"/>
                <a:pathLst>
                  <a:path w="16" h="17">
                    <a:moveTo>
                      <a:pt x="16" y="5"/>
                    </a:moveTo>
                    <a:lnTo>
                      <a:pt x="4" y="0"/>
                    </a:lnTo>
                    <a:lnTo>
                      <a:pt x="0" y="14"/>
                    </a:lnTo>
                    <a:lnTo>
                      <a:pt x="0" y="14"/>
                    </a:lnTo>
                    <a:lnTo>
                      <a:pt x="13" y="17"/>
                    </a:lnTo>
                    <a:lnTo>
                      <a:pt x="14" y="14"/>
                    </a:lnTo>
                    <a:lnTo>
                      <a:pt x="16" y="5"/>
                    </a:lnTo>
                    <a:close/>
                  </a:path>
                </a:pathLst>
              </a:custGeom>
              <a:solidFill>
                <a:srgbClr val="000000"/>
              </a:solidFill>
              <a:ln w="9525">
                <a:noFill/>
                <a:round/>
                <a:headEnd/>
                <a:tailEnd/>
              </a:ln>
            </p:spPr>
            <p:txBody>
              <a:bodyPr/>
              <a:lstStyle/>
              <a:p>
                <a:endParaRPr lang="en-US"/>
              </a:p>
            </p:txBody>
          </p:sp>
          <p:sp>
            <p:nvSpPr>
              <p:cNvPr id="41387" name="Freeform 427"/>
              <p:cNvSpPr>
                <a:spLocks/>
              </p:cNvSpPr>
              <p:nvPr/>
            </p:nvSpPr>
            <p:spPr bwMode="auto">
              <a:xfrm>
                <a:off x="3571" y="1349"/>
                <a:ext cx="8" cy="8"/>
              </a:xfrm>
              <a:custGeom>
                <a:avLst/>
                <a:gdLst/>
                <a:ahLst/>
                <a:cxnLst>
                  <a:cxn ang="0">
                    <a:pos x="15" y="3"/>
                  </a:cxn>
                  <a:cxn ang="0">
                    <a:pos x="3" y="0"/>
                  </a:cxn>
                  <a:cxn ang="0">
                    <a:pos x="0" y="12"/>
                  </a:cxn>
                  <a:cxn ang="0">
                    <a:pos x="12" y="15"/>
                  </a:cxn>
                  <a:cxn ang="0">
                    <a:pos x="15" y="3"/>
                  </a:cxn>
                </a:cxnLst>
                <a:rect l="0" t="0" r="r" b="b"/>
                <a:pathLst>
                  <a:path w="15" h="15">
                    <a:moveTo>
                      <a:pt x="15" y="3"/>
                    </a:moveTo>
                    <a:lnTo>
                      <a:pt x="3" y="0"/>
                    </a:lnTo>
                    <a:lnTo>
                      <a:pt x="0" y="12"/>
                    </a:lnTo>
                    <a:lnTo>
                      <a:pt x="12" y="15"/>
                    </a:lnTo>
                    <a:lnTo>
                      <a:pt x="15" y="3"/>
                    </a:lnTo>
                    <a:close/>
                  </a:path>
                </a:pathLst>
              </a:custGeom>
              <a:solidFill>
                <a:srgbClr val="000000"/>
              </a:solidFill>
              <a:ln w="9525">
                <a:noFill/>
                <a:round/>
                <a:headEnd/>
                <a:tailEnd/>
              </a:ln>
            </p:spPr>
            <p:txBody>
              <a:bodyPr/>
              <a:lstStyle/>
              <a:p>
                <a:endParaRPr lang="en-US"/>
              </a:p>
            </p:txBody>
          </p:sp>
          <p:sp>
            <p:nvSpPr>
              <p:cNvPr id="41388" name="Freeform 428"/>
              <p:cNvSpPr>
                <a:spLocks/>
              </p:cNvSpPr>
              <p:nvPr/>
            </p:nvSpPr>
            <p:spPr bwMode="auto">
              <a:xfrm>
                <a:off x="3566" y="1362"/>
                <a:ext cx="8" cy="9"/>
              </a:xfrm>
              <a:custGeom>
                <a:avLst/>
                <a:gdLst/>
                <a:ahLst/>
                <a:cxnLst>
                  <a:cxn ang="0">
                    <a:pos x="16" y="3"/>
                  </a:cxn>
                  <a:cxn ang="0">
                    <a:pos x="3" y="0"/>
                  </a:cxn>
                  <a:cxn ang="0">
                    <a:pos x="0" y="14"/>
                  </a:cxn>
                  <a:cxn ang="0">
                    <a:pos x="12" y="17"/>
                  </a:cxn>
                  <a:cxn ang="0">
                    <a:pos x="16" y="3"/>
                  </a:cxn>
                </a:cxnLst>
                <a:rect l="0" t="0" r="r" b="b"/>
                <a:pathLst>
                  <a:path w="16" h="17">
                    <a:moveTo>
                      <a:pt x="16" y="3"/>
                    </a:moveTo>
                    <a:lnTo>
                      <a:pt x="3" y="0"/>
                    </a:lnTo>
                    <a:lnTo>
                      <a:pt x="0" y="14"/>
                    </a:lnTo>
                    <a:lnTo>
                      <a:pt x="12" y="17"/>
                    </a:lnTo>
                    <a:lnTo>
                      <a:pt x="16" y="3"/>
                    </a:lnTo>
                    <a:close/>
                  </a:path>
                </a:pathLst>
              </a:custGeom>
              <a:solidFill>
                <a:srgbClr val="000000"/>
              </a:solidFill>
              <a:ln w="9525">
                <a:noFill/>
                <a:round/>
                <a:headEnd/>
                <a:tailEnd/>
              </a:ln>
            </p:spPr>
            <p:txBody>
              <a:bodyPr/>
              <a:lstStyle/>
              <a:p>
                <a:endParaRPr lang="en-US"/>
              </a:p>
            </p:txBody>
          </p:sp>
          <p:sp>
            <p:nvSpPr>
              <p:cNvPr id="41389" name="Freeform 429"/>
              <p:cNvSpPr>
                <a:spLocks/>
              </p:cNvSpPr>
              <p:nvPr/>
            </p:nvSpPr>
            <p:spPr bwMode="auto">
              <a:xfrm>
                <a:off x="3562" y="1376"/>
                <a:ext cx="9" cy="8"/>
              </a:xfrm>
              <a:custGeom>
                <a:avLst/>
                <a:gdLst/>
                <a:ahLst/>
                <a:cxnLst>
                  <a:cxn ang="0">
                    <a:pos x="18" y="4"/>
                  </a:cxn>
                  <a:cxn ang="0">
                    <a:pos x="5" y="0"/>
                  </a:cxn>
                  <a:cxn ang="0">
                    <a:pos x="4" y="5"/>
                  </a:cxn>
                  <a:cxn ang="0">
                    <a:pos x="0" y="14"/>
                  </a:cxn>
                  <a:cxn ang="0">
                    <a:pos x="12" y="18"/>
                  </a:cxn>
                  <a:cxn ang="0">
                    <a:pos x="18" y="5"/>
                  </a:cxn>
                  <a:cxn ang="0">
                    <a:pos x="18" y="4"/>
                  </a:cxn>
                </a:cxnLst>
                <a:rect l="0" t="0" r="r" b="b"/>
                <a:pathLst>
                  <a:path w="18" h="18">
                    <a:moveTo>
                      <a:pt x="18" y="4"/>
                    </a:moveTo>
                    <a:lnTo>
                      <a:pt x="5" y="0"/>
                    </a:lnTo>
                    <a:lnTo>
                      <a:pt x="4" y="5"/>
                    </a:lnTo>
                    <a:lnTo>
                      <a:pt x="0" y="14"/>
                    </a:lnTo>
                    <a:lnTo>
                      <a:pt x="12" y="18"/>
                    </a:lnTo>
                    <a:lnTo>
                      <a:pt x="18" y="5"/>
                    </a:lnTo>
                    <a:lnTo>
                      <a:pt x="18" y="4"/>
                    </a:lnTo>
                    <a:close/>
                  </a:path>
                </a:pathLst>
              </a:custGeom>
              <a:solidFill>
                <a:srgbClr val="000000"/>
              </a:solidFill>
              <a:ln w="9525">
                <a:noFill/>
                <a:round/>
                <a:headEnd/>
                <a:tailEnd/>
              </a:ln>
            </p:spPr>
            <p:txBody>
              <a:bodyPr/>
              <a:lstStyle/>
              <a:p>
                <a:endParaRPr lang="en-US"/>
              </a:p>
            </p:txBody>
          </p:sp>
          <p:sp>
            <p:nvSpPr>
              <p:cNvPr id="41390" name="Freeform 430"/>
              <p:cNvSpPr>
                <a:spLocks/>
              </p:cNvSpPr>
              <p:nvPr/>
            </p:nvSpPr>
            <p:spPr bwMode="auto">
              <a:xfrm>
                <a:off x="3559" y="1390"/>
                <a:ext cx="7" cy="7"/>
              </a:xfrm>
              <a:custGeom>
                <a:avLst/>
                <a:gdLst/>
                <a:ahLst/>
                <a:cxnLst>
                  <a:cxn ang="0">
                    <a:pos x="16" y="4"/>
                  </a:cxn>
                  <a:cxn ang="0">
                    <a:pos x="4" y="0"/>
                  </a:cxn>
                  <a:cxn ang="0">
                    <a:pos x="0" y="12"/>
                  </a:cxn>
                  <a:cxn ang="0">
                    <a:pos x="12" y="16"/>
                  </a:cxn>
                  <a:cxn ang="0">
                    <a:pos x="16" y="4"/>
                  </a:cxn>
                </a:cxnLst>
                <a:rect l="0" t="0" r="r" b="b"/>
                <a:pathLst>
                  <a:path w="16" h="16">
                    <a:moveTo>
                      <a:pt x="16" y="4"/>
                    </a:moveTo>
                    <a:lnTo>
                      <a:pt x="4" y="0"/>
                    </a:lnTo>
                    <a:lnTo>
                      <a:pt x="0" y="12"/>
                    </a:lnTo>
                    <a:lnTo>
                      <a:pt x="12" y="16"/>
                    </a:lnTo>
                    <a:lnTo>
                      <a:pt x="16" y="4"/>
                    </a:lnTo>
                    <a:close/>
                  </a:path>
                </a:pathLst>
              </a:custGeom>
              <a:solidFill>
                <a:srgbClr val="000000"/>
              </a:solidFill>
              <a:ln w="9525">
                <a:noFill/>
                <a:round/>
                <a:headEnd/>
                <a:tailEnd/>
              </a:ln>
            </p:spPr>
            <p:txBody>
              <a:bodyPr/>
              <a:lstStyle/>
              <a:p>
                <a:endParaRPr lang="en-US"/>
              </a:p>
            </p:txBody>
          </p:sp>
          <p:sp>
            <p:nvSpPr>
              <p:cNvPr id="41391" name="Freeform 431"/>
              <p:cNvSpPr>
                <a:spLocks/>
              </p:cNvSpPr>
              <p:nvPr/>
            </p:nvSpPr>
            <p:spPr bwMode="auto">
              <a:xfrm>
                <a:off x="3555" y="1403"/>
                <a:ext cx="8" cy="8"/>
              </a:xfrm>
              <a:custGeom>
                <a:avLst/>
                <a:gdLst/>
                <a:ahLst/>
                <a:cxnLst>
                  <a:cxn ang="0">
                    <a:pos x="16" y="4"/>
                  </a:cxn>
                  <a:cxn ang="0">
                    <a:pos x="4" y="0"/>
                  </a:cxn>
                  <a:cxn ang="0">
                    <a:pos x="0" y="14"/>
                  </a:cxn>
                  <a:cxn ang="0">
                    <a:pos x="12" y="18"/>
                  </a:cxn>
                  <a:cxn ang="0">
                    <a:pos x="16" y="4"/>
                  </a:cxn>
                </a:cxnLst>
                <a:rect l="0" t="0" r="r" b="b"/>
                <a:pathLst>
                  <a:path w="16" h="18">
                    <a:moveTo>
                      <a:pt x="16" y="4"/>
                    </a:moveTo>
                    <a:lnTo>
                      <a:pt x="4" y="0"/>
                    </a:lnTo>
                    <a:lnTo>
                      <a:pt x="0" y="14"/>
                    </a:lnTo>
                    <a:lnTo>
                      <a:pt x="12" y="18"/>
                    </a:lnTo>
                    <a:lnTo>
                      <a:pt x="16" y="4"/>
                    </a:lnTo>
                    <a:close/>
                  </a:path>
                </a:pathLst>
              </a:custGeom>
              <a:solidFill>
                <a:srgbClr val="000000"/>
              </a:solidFill>
              <a:ln w="9525">
                <a:noFill/>
                <a:round/>
                <a:headEnd/>
                <a:tailEnd/>
              </a:ln>
            </p:spPr>
            <p:txBody>
              <a:bodyPr/>
              <a:lstStyle/>
              <a:p>
                <a:endParaRPr lang="en-US"/>
              </a:p>
            </p:txBody>
          </p:sp>
          <p:sp>
            <p:nvSpPr>
              <p:cNvPr id="41392" name="Freeform 432"/>
              <p:cNvSpPr>
                <a:spLocks/>
              </p:cNvSpPr>
              <p:nvPr/>
            </p:nvSpPr>
            <p:spPr bwMode="auto">
              <a:xfrm>
                <a:off x="3552" y="1417"/>
                <a:ext cx="7" cy="7"/>
              </a:xfrm>
              <a:custGeom>
                <a:avLst/>
                <a:gdLst/>
                <a:ahLst/>
                <a:cxnLst>
                  <a:cxn ang="0">
                    <a:pos x="16" y="4"/>
                  </a:cxn>
                  <a:cxn ang="0">
                    <a:pos x="4" y="0"/>
                  </a:cxn>
                  <a:cxn ang="0">
                    <a:pos x="0" y="12"/>
                  </a:cxn>
                  <a:cxn ang="0">
                    <a:pos x="12" y="16"/>
                  </a:cxn>
                  <a:cxn ang="0">
                    <a:pos x="16" y="4"/>
                  </a:cxn>
                </a:cxnLst>
                <a:rect l="0" t="0" r="r" b="b"/>
                <a:pathLst>
                  <a:path w="16" h="16">
                    <a:moveTo>
                      <a:pt x="16" y="4"/>
                    </a:moveTo>
                    <a:lnTo>
                      <a:pt x="4" y="0"/>
                    </a:lnTo>
                    <a:lnTo>
                      <a:pt x="0" y="12"/>
                    </a:lnTo>
                    <a:lnTo>
                      <a:pt x="12" y="16"/>
                    </a:lnTo>
                    <a:lnTo>
                      <a:pt x="16" y="4"/>
                    </a:lnTo>
                    <a:close/>
                  </a:path>
                </a:pathLst>
              </a:custGeom>
              <a:solidFill>
                <a:srgbClr val="000000"/>
              </a:solidFill>
              <a:ln w="9525">
                <a:noFill/>
                <a:round/>
                <a:headEnd/>
                <a:tailEnd/>
              </a:ln>
            </p:spPr>
            <p:txBody>
              <a:bodyPr/>
              <a:lstStyle/>
              <a:p>
                <a:endParaRPr lang="en-US"/>
              </a:p>
            </p:txBody>
          </p:sp>
          <p:sp>
            <p:nvSpPr>
              <p:cNvPr id="41393" name="Freeform 433"/>
              <p:cNvSpPr>
                <a:spLocks/>
              </p:cNvSpPr>
              <p:nvPr/>
            </p:nvSpPr>
            <p:spPr bwMode="auto">
              <a:xfrm>
                <a:off x="3549" y="1430"/>
                <a:ext cx="8" cy="8"/>
              </a:xfrm>
              <a:custGeom>
                <a:avLst/>
                <a:gdLst/>
                <a:ahLst/>
                <a:cxnLst>
                  <a:cxn ang="0">
                    <a:pos x="16" y="4"/>
                  </a:cxn>
                  <a:cxn ang="0">
                    <a:pos x="3" y="0"/>
                  </a:cxn>
                  <a:cxn ang="0">
                    <a:pos x="0" y="14"/>
                  </a:cxn>
                  <a:cxn ang="0">
                    <a:pos x="12" y="18"/>
                  </a:cxn>
                  <a:cxn ang="0">
                    <a:pos x="16" y="4"/>
                  </a:cxn>
                </a:cxnLst>
                <a:rect l="0" t="0" r="r" b="b"/>
                <a:pathLst>
                  <a:path w="16" h="18">
                    <a:moveTo>
                      <a:pt x="16" y="4"/>
                    </a:moveTo>
                    <a:lnTo>
                      <a:pt x="3" y="0"/>
                    </a:lnTo>
                    <a:lnTo>
                      <a:pt x="0" y="14"/>
                    </a:lnTo>
                    <a:lnTo>
                      <a:pt x="12" y="18"/>
                    </a:lnTo>
                    <a:lnTo>
                      <a:pt x="16" y="4"/>
                    </a:lnTo>
                    <a:close/>
                  </a:path>
                </a:pathLst>
              </a:custGeom>
              <a:solidFill>
                <a:srgbClr val="000000"/>
              </a:solidFill>
              <a:ln w="9525">
                <a:noFill/>
                <a:round/>
                <a:headEnd/>
                <a:tailEnd/>
              </a:ln>
            </p:spPr>
            <p:txBody>
              <a:bodyPr/>
              <a:lstStyle/>
              <a:p>
                <a:endParaRPr lang="en-US"/>
              </a:p>
            </p:txBody>
          </p:sp>
          <p:sp>
            <p:nvSpPr>
              <p:cNvPr id="41394" name="Freeform 434"/>
              <p:cNvSpPr>
                <a:spLocks/>
              </p:cNvSpPr>
              <p:nvPr/>
            </p:nvSpPr>
            <p:spPr bwMode="auto">
              <a:xfrm>
                <a:off x="3545" y="1444"/>
                <a:ext cx="8" cy="8"/>
              </a:xfrm>
              <a:custGeom>
                <a:avLst/>
                <a:gdLst/>
                <a:ahLst/>
                <a:cxnLst>
                  <a:cxn ang="0">
                    <a:pos x="16" y="4"/>
                  </a:cxn>
                  <a:cxn ang="0">
                    <a:pos x="3" y="0"/>
                  </a:cxn>
                  <a:cxn ang="0">
                    <a:pos x="0" y="14"/>
                  </a:cxn>
                  <a:cxn ang="0">
                    <a:pos x="12" y="18"/>
                  </a:cxn>
                  <a:cxn ang="0">
                    <a:pos x="16" y="4"/>
                  </a:cxn>
                </a:cxnLst>
                <a:rect l="0" t="0" r="r" b="b"/>
                <a:pathLst>
                  <a:path w="16" h="18">
                    <a:moveTo>
                      <a:pt x="16" y="4"/>
                    </a:moveTo>
                    <a:lnTo>
                      <a:pt x="3" y="0"/>
                    </a:lnTo>
                    <a:lnTo>
                      <a:pt x="0" y="14"/>
                    </a:lnTo>
                    <a:lnTo>
                      <a:pt x="12" y="18"/>
                    </a:lnTo>
                    <a:lnTo>
                      <a:pt x="16" y="4"/>
                    </a:lnTo>
                    <a:close/>
                  </a:path>
                </a:pathLst>
              </a:custGeom>
              <a:solidFill>
                <a:srgbClr val="000000"/>
              </a:solidFill>
              <a:ln w="9525">
                <a:noFill/>
                <a:round/>
                <a:headEnd/>
                <a:tailEnd/>
              </a:ln>
            </p:spPr>
            <p:txBody>
              <a:bodyPr/>
              <a:lstStyle/>
              <a:p>
                <a:endParaRPr lang="en-US"/>
              </a:p>
            </p:txBody>
          </p:sp>
          <p:sp>
            <p:nvSpPr>
              <p:cNvPr id="41395" name="Freeform 435"/>
              <p:cNvSpPr>
                <a:spLocks/>
              </p:cNvSpPr>
              <p:nvPr/>
            </p:nvSpPr>
            <p:spPr bwMode="auto">
              <a:xfrm>
                <a:off x="3543" y="1458"/>
                <a:ext cx="8" cy="7"/>
              </a:xfrm>
              <a:custGeom>
                <a:avLst/>
                <a:gdLst/>
                <a:ahLst/>
                <a:cxnLst>
                  <a:cxn ang="0">
                    <a:pos x="15" y="2"/>
                  </a:cxn>
                  <a:cxn ang="0">
                    <a:pos x="3" y="0"/>
                  </a:cxn>
                  <a:cxn ang="0">
                    <a:pos x="0" y="14"/>
                  </a:cxn>
                  <a:cxn ang="0">
                    <a:pos x="12" y="16"/>
                  </a:cxn>
                  <a:cxn ang="0">
                    <a:pos x="15" y="2"/>
                  </a:cxn>
                </a:cxnLst>
                <a:rect l="0" t="0" r="r" b="b"/>
                <a:pathLst>
                  <a:path w="15" h="16">
                    <a:moveTo>
                      <a:pt x="15" y="2"/>
                    </a:moveTo>
                    <a:lnTo>
                      <a:pt x="3" y="0"/>
                    </a:lnTo>
                    <a:lnTo>
                      <a:pt x="0" y="14"/>
                    </a:lnTo>
                    <a:lnTo>
                      <a:pt x="12" y="16"/>
                    </a:lnTo>
                    <a:lnTo>
                      <a:pt x="15" y="2"/>
                    </a:lnTo>
                    <a:close/>
                  </a:path>
                </a:pathLst>
              </a:custGeom>
              <a:solidFill>
                <a:srgbClr val="000000"/>
              </a:solidFill>
              <a:ln w="9525">
                <a:noFill/>
                <a:round/>
                <a:headEnd/>
                <a:tailEnd/>
              </a:ln>
            </p:spPr>
            <p:txBody>
              <a:bodyPr/>
              <a:lstStyle/>
              <a:p>
                <a:endParaRPr lang="en-US"/>
              </a:p>
            </p:txBody>
          </p:sp>
          <p:sp>
            <p:nvSpPr>
              <p:cNvPr id="41396" name="Freeform 436"/>
              <p:cNvSpPr>
                <a:spLocks/>
              </p:cNvSpPr>
              <p:nvPr/>
            </p:nvSpPr>
            <p:spPr bwMode="auto">
              <a:xfrm>
                <a:off x="3540" y="1472"/>
                <a:ext cx="8" cy="7"/>
              </a:xfrm>
              <a:custGeom>
                <a:avLst/>
                <a:gdLst/>
                <a:ahLst/>
                <a:cxnLst>
                  <a:cxn ang="0">
                    <a:pos x="16" y="2"/>
                  </a:cxn>
                  <a:cxn ang="0">
                    <a:pos x="4" y="0"/>
                  </a:cxn>
                  <a:cxn ang="0">
                    <a:pos x="0" y="14"/>
                  </a:cxn>
                  <a:cxn ang="0">
                    <a:pos x="13" y="16"/>
                  </a:cxn>
                  <a:cxn ang="0">
                    <a:pos x="16" y="2"/>
                  </a:cxn>
                </a:cxnLst>
                <a:rect l="0" t="0" r="r" b="b"/>
                <a:pathLst>
                  <a:path w="16" h="16">
                    <a:moveTo>
                      <a:pt x="16" y="2"/>
                    </a:moveTo>
                    <a:lnTo>
                      <a:pt x="4" y="0"/>
                    </a:lnTo>
                    <a:lnTo>
                      <a:pt x="0" y="14"/>
                    </a:lnTo>
                    <a:lnTo>
                      <a:pt x="13" y="16"/>
                    </a:lnTo>
                    <a:lnTo>
                      <a:pt x="16" y="2"/>
                    </a:lnTo>
                    <a:close/>
                  </a:path>
                </a:pathLst>
              </a:custGeom>
              <a:solidFill>
                <a:srgbClr val="000000"/>
              </a:solidFill>
              <a:ln w="9525">
                <a:noFill/>
                <a:round/>
                <a:headEnd/>
                <a:tailEnd/>
              </a:ln>
            </p:spPr>
            <p:txBody>
              <a:bodyPr/>
              <a:lstStyle/>
              <a:p>
                <a:endParaRPr lang="en-US"/>
              </a:p>
            </p:txBody>
          </p:sp>
          <p:sp>
            <p:nvSpPr>
              <p:cNvPr id="41397" name="Freeform 437"/>
              <p:cNvSpPr>
                <a:spLocks/>
              </p:cNvSpPr>
              <p:nvPr/>
            </p:nvSpPr>
            <p:spPr bwMode="auto">
              <a:xfrm>
                <a:off x="3538" y="1485"/>
                <a:ext cx="7" cy="7"/>
              </a:xfrm>
              <a:custGeom>
                <a:avLst/>
                <a:gdLst/>
                <a:ahLst/>
                <a:cxnLst>
                  <a:cxn ang="0">
                    <a:pos x="16" y="2"/>
                  </a:cxn>
                  <a:cxn ang="0">
                    <a:pos x="4" y="0"/>
                  </a:cxn>
                  <a:cxn ang="0">
                    <a:pos x="2" y="9"/>
                  </a:cxn>
                  <a:cxn ang="0">
                    <a:pos x="0" y="14"/>
                  </a:cxn>
                  <a:cxn ang="0">
                    <a:pos x="14" y="16"/>
                  </a:cxn>
                  <a:cxn ang="0">
                    <a:pos x="16" y="9"/>
                  </a:cxn>
                  <a:cxn ang="0">
                    <a:pos x="16" y="2"/>
                  </a:cxn>
                </a:cxnLst>
                <a:rect l="0" t="0" r="r" b="b"/>
                <a:pathLst>
                  <a:path w="16" h="16">
                    <a:moveTo>
                      <a:pt x="16" y="2"/>
                    </a:moveTo>
                    <a:lnTo>
                      <a:pt x="4" y="0"/>
                    </a:lnTo>
                    <a:lnTo>
                      <a:pt x="2" y="9"/>
                    </a:lnTo>
                    <a:lnTo>
                      <a:pt x="0" y="14"/>
                    </a:lnTo>
                    <a:lnTo>
                      <a:pt x="14" y="16"/>
                    </a:lnTo>
                    <a:lnTo>
                      <a:pt x="16" y="9"/>
                    </a:lnTo>
                    <a:lnTo>
                      <a:pt x="16" y="2"/>
                    </a:lnTo>
                    <a:close/>
                  </a:path>
                </a:pathLst>
              </a:custGeom>
              <a:solidFill>
                <a:srgbClr val="000000"/>
              </a:solidFill>
              <a:ln w="9525">
                <a:noFill/>
                <a:round/>
                <a:headEnd/>
                <a:tailEnd/>
              </a:ln>
            </p:spPr>
            <p:txBody>
              <a:bodyPr/>
              <a:lstStyle/>
              <a:p>
                <a:endParaRPr lang="en-US"/>
              </a:p>
            </p:txBody>
          </p:sp>
          <p:sp>
            <p:nvSpPr>
              <p:cNvPr id="41398" name="Freeform 438"/>
              <p:cNvSpPr>
                <a:spLocks/>
              </p:cNvSpPr>
              <p:nvPr/>
            </p:nvSpPr>
            <p:spPr bwMode="auto">
              <a:xfrm>
                <a:off x="3536" y="1499"/>
                <a:ext cx="8" cy="7"/>
              </a:xfrm>
              <a:custGeom>
                <a:avLst/>
                <a:gdLst/>
                <a:ahLst/>
                <a:cxnLst>
                  <a:cxn ang="0">
                    <a:pos x="15" y="2"/>
                  </a:cxn>
                  <a:cxn ang="0">
                    <a:pos x="1" y="0"/>
                  </a:cxn>
                  <a:cxn ang="0">
                    <a:pos x="0" y="14"/>
                  </a:cxn>
                  <a:cxn ang="0">
                    <a:pos x="14" y="16"/>
                  </a:cxn>
                  <a:cxn ang="0">
                    <a:pos x="15" y="2"/>
                  </a:cxn>
                </a:cxnLst>
                <a:rect l="0" t="0" r="r" b="b"/>
                <a:pathLst>
                  <a:path w="15" h="16">
                    <a:moveTo>
                      <a:pt x="15" y="2"/>
                    </a:moveTo>
                    <a:lnTo>
                      <a:pt x="1" y="0"/>
                    </a:lnTo>
                    <a:lnTo>
                      <a:pt x="0" y="14"/>
                    </a:lnTo>
                    <a:lnTo>
                      <a:pt x="14" y="16"/>
                    </a:lnTo>
                    <a:lnTo>
                      <a:pt x="15" y="2"/>
                    </a:lnTo>
                    <a:close/>
                  </a:path>
                </a:pathLst>
              </a:custGeom>
              <a:solidFill>
                <a:srgbClr val="000000"/>
              </a:solidFill>
              <a:ln w="9525">
                <a:noFill/>
                <a:round/>
                <a:headEnd/>
                <a:tailEnd/>
              </a:ln>
            </p:spPr>
            <p:txBody>
              <a:bodyPr/>
              <a:lstStyle/>
              <a:p>
                <a:endParaRPr lang="en-US"/>
              </a:p>
            </p:txBody>
          </p:sp>
          <p:sp>
            <p:nvSpPr>
              <p:cNvPr id="41399" name="Freeform 439"/>
              <p:cNvSpPr>
                <a:spLocks/>
              </p:cNvSpPr>
              <p:nvPr/>
            </p:nvSpPr>
            <p:spPr bwMode="auto">
              <a:xfrm>
                <a:off x="3534" y="1513"/>
                <a:ext cx="8" cy="7"/>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400" name="Freeform 440"/>
              <p:cNvSpPr>
                <a:spLocks/>
              </p:cNvSpPr>
              <p:nvPr/>
            </p:nvSpPr>
            <p:spPr bwMode="auto">
              <a:xfrm>
                <a:off x="3532" y="1527"/>
                <a:ext cx="7" cy="7"/>
              </a:xfrm>
              <a:custGeom>
                <a:avLst/>
                <a:gdLst/>
                <a:ahLst/>
                <a:cxnLst>
                  <a:cxn ang="0">
                    <a:pos x="14" y="2"/>
                  </a:cxn>
                  <a:cxn ang="0">
                    <a:pos x="0" y="0"/>
                  </a:cxn>
                  <a:cxn ang="0">
                    <a:pos x="0" y="4"/>
                  </a:cxn>
                  <a:cxn ang="0">
                    <a:pos x="0" y="14"/>
                  </a:cxn>
                  <a:cxn ang="0">
                    <a:pos x="14" y="16"/>
                  </a:cxn>
                  <a:cxn ang="0">
                    <a:pos x="14" y="4"/>
                  </a:cxn>
                  <a:cxn ang="0">
                    <a:pos x="14" y="2"/>
                  </a:cxn>
                </a:cxnLst>
                <a:rect l="0" t="0" r="r" b="b"/>
                <a:pathLst>
                  <a:path w="14" h="16">
                    <a:moveTo>
                      <a:pt x="14" y="2"/>
                    </a:moveTo>
                    <a:lnTo>
                      <a:pt x="0" y="0"/>
                    </a:lnTo>
                    <a:lnTo>
                      <a:pt x="0" y="4"/>
                    </a:lnTo>
                    <a:lnTo>
                      <a:pt x="0" y="14"/>
                    </a:lnTo>
                    <a:lnTo>
                      <a:pt x="14" y="16"/>
                    </a:lnTo>
                    <a:lnTo>
                      <a:pt x="14" y="4"/>
                    </a:lnTo>
                    <a:lnTo>
                      <a:pt x="14" y="2"/>
                    </a:lnTo>
                    <a:close/>
                  </a:path>
                </a:pathLst>
              </a:custGeom>
              <a:solidFill>
                <a:srgbClr val="000000"/>
              </a:solidFill>
              <a:ln w="9525">
                <a:noFill/>
                <a:round/>
                <a:headEnd/>
                <a:tailEnd/>
              </a:ln>
            </p:spPr>
            <p:txBody>
              <a:bodyPr/>
              <a:lstStyle/>
              <a:p>
                <a:endParaRPr lang="en-US"/>
              </a:p>
            </p:txBody>
          </p:sp>
          <p:sp>
            <p:nvSpPr>
              <p:cNvPr id="41401" name="Freeform 441"/>
              <p:cNvSpPr>
                <a:spLocks/>
              </p:cNvSpPr>
              <p:nvPr/>
            </p:nvSpPr>
            <p:spPr bwMode="auto">
              <a:xfrm>
                <a:off x="3531" y="1540"/>
                <a:ext cx="7"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402" name="Freeform 442"/>
              <p:cNvSpPr>
                <a:spLocks/>
              </p:cNvSpPr>
              <p:nvPr/>
            </p:nvSpPr>
            <p:spPr bwMode="auto">
              <a:xfrm>
                <a:off x="3529" y="1554"/>
                <a:ext cx="8" cy="8"/>
              </a:xfrm>
              <a:custGeom>
                <a:avLst/>
                <a:gdLst/>
                <a:ahLst/>
                <a:cxnLst>
                  <a:cxn ang="0">
                    <a:pos x="15" y="2"/>
                  </a:cxn>
                  <a:cxn ang="0">
                    <a:pos x="1" y="0"/>
                  </a:cxn>
                  <a:cxn ang="0">
                    <a:pos x="0" y="14"/>
                  </a:cxn>
                  <a:cxn ang="0">
                    <a:pos x="14" y="16"/>
                  </a:cxn>
                  <a:cxn ang="0">
                    <a:pos x="15" y="2"/>
                  </a:cxn>
                </a:cxnLst>
                <a:rect l="0" t="0" r="r" b="b"/>
                <a:pathLst>
                  <a:path w="15" h="16">
                    <a:moveTo>
                      <a:pt x="15" y="2"/>
                    </a:moveTo>
                    <a:lnTo>
                      <a:pt x="1" y="0"/>
                    </a:lnTo>
                    <a:lnTo>
                      <a:pt x="0" y="14"/>
                    </a:lnTo>
                    <a:lnTo>
                      <a:pt x="14" y="16"/>
                    </a:lnTo>
                    <a:lnTo>
                      <a:pt x="15" y="2"/>
                    </a:lnTo>
                    <a:close/>
                  </a:path>
                </a:pathLst>
              </a:custGeom>
              <a:solidFill>
                <a:srgbClr val="000000"/>
              </a:solidFill>
              <a:ln w="9525">
                <a:noFill/>
                <a:round/>
                <a:headEnd/>
                <a:tailEnd/>
              </a:ln>
            </p:spPr>
            <p:txBody>
              <a:bodyPr/>
              <a:lstStyle/>
              <a:p>
                <a:endParaRPr lang="en-US"/>
              </a:p>
            </p:txBody>
          </p:sp>
          <p:sp>
            <p:nvSpPr>
              <p:cNvPr id="41403" name="Freeform 443"/>
              <p:cNvSpPr>
                <a:spLocks/>
              </p:cNvSpPr>
              <p:nvPr/>
            </p:nvSpPr>
            <p:spPr bwMode="auto">
              <a:xfrm>
                <a:off x="3528" y="1568"/>
                <a:ext cx="8" cy="7"/>
              </a:xfrm>
              <a:custGeom>
                <a:avLst/>
                <a:gdLst/>
                <a:ahLst/>
                <a:cxnLst>
                  <a:cxn ang="0">
                    <a:pos x="16" y="0"/>
                  </a:cxn>
                  <a:cxn ang="0">
                    <a:pos x="2" y="0"/>
                  </a:cxn>
                  <a:cxn ang="0">
                    <a:pos x="0" y="14"/>
                  </a:cxn>
                  <a:cxn ang="0">
                    <a:pos x="14" y="14"/>
                  </a:cxn>
                  <a:cxn ang="0">
                    <a:pos x="16" y="0"/>
                  </a:cxn>
                </a:cxnLst>
                <a:rect l="0" t="0" r="r" b="b"/>
                <a:pathLst>
                  <a:path w="16" h="14">
                    <a:moveTo>
                      <a:pt x="16" y="0"/>
                    </a:moveTo>
                    <a:lnTo>
                      <a:pt x="2" y="0"/>
                    </a:lnTo>
                    <a:lnTo>
                      <a:pt x="0" y="14"/>
                    </a:lnTo>
                    <a:lnTo>
                      <a:pt x="14" y="14"/>
                    </a:lnTo>
                    <a:lnTo>
                      <a:pt x="16" y="0"/>
                    </a:lnTo>
                    <a:close/>
                  </a:path>
                </a:pathLst>
              </a:custGeom>
              <a:solidFill>
                <a:srgbClr val="000000"/>
              </a:solidFill>
              <a:ln w="9525">
                <a:noFill/>
                <a:round/>
                <a:headEnd/>
                <a:tailEnd/>
              </a:ln>
            </p:spPr>
            <p:txBody>
              <a:bodyPr/>
              <a:lstStyle/>
              <a:p>
                <a:endParaRPr lang="en-US"/>
              </a:p>
            </p:txBody>
          </p:sp>
          <p:sp>
            <p:nvSpPr>
              <p:cNvPr id="41404" name="Freeform 444"/>
              <p:cNvSpPr>
                <a:spLocks/>
              </p:cNvSpPr>
              <p:nvPr/>
            </p:nvSpPr>
            <p:spPr bwMode="auto">
              <a:xfrm>
                <a:off x="3527" y="1582"/>
                <a:ext cx="8" cy="7"/>
              </a:xfrm>
              <a:custGeom>
                <a:avLst/>
                <a:gdLst/>
                <a:ahLst/>
                <a:cxnLst>
                  <a:cxn ang="0">
                    <a:pos x="16" y="0"/>
                  </a:cxn>
                  <a:cxn ang="0">
                    <a:pos x="2" y="0"/>
                  </a:cxn>
                  <a:cxn ang="0">
                    <a:pos x="0" y="14"/>
                  </a:cxn>
                  <a:cxn ang="0">
                    <a:pos x="14" y="14"/>
                  </a:cxn>
                  <a:cxn ang="0">
                    <a:pos x="16" y="0"/>
                  </a:cxn>
                </a:cxnLst>
                <a:rect l="0" t="0" r="r" b="b"/>
                <a:pathLst>
                  <a:path w="16" h="14">
                    <a:moveTo>
                      <a:pt x="16" y="0"/>
                    </a:moveTo>
                    <a:lnTo>
                      <a:pt x="2" y="0"/>
                    </a:lnTo>
                    <a:lnTo>
                      <a:pt x="0" y="14"/>
                    </a:lnTo>
                    <a:lnTo>
                      <a:pt x="14" y="14"/>
                    </a:lnTo>
                    <a:lnTo>
                      <a:pt x="16" y="0"/>
                    </a:lnTo>
                    <a:close/>
                  </a:path>
                </a:pathLst>
              </a:custGeom>
              <a:solidFill>
                <a:srgbClr val="000000"/>
              </a:solidFill>
              <a:ln w="9525">
                <a:noFill/>
                <a:round/>
                <a:headEnd/>
                <a:tailEnd/>
              </a:ln>
            </p:spPr>
            <p:txBody>
              <a:bodyPr/>
              <a:lstStyle/>
              <a:p>
                <a:endParaRPr lang="en-US"/>
              </a:p>
            </p:txBody>
          </p:sp>
          <p:sp>
            <p:nvSpPr>
              <p:cNvPr id="41405" name="Freeform 445"/>
              <p:cNvSpPr>
                <a:spLocks/>
              </p:cNvSpPr>
              <p:nvPr/>
            </p:nvSpPr>
            <p:spPr bwMode="auto">
              <a:xfrm>
                <a:off x="3526" y="1596"/>
                <a:ext cx="8" cy="7"/>
              </a:xfrm>
              <a:custGeom>
                <a:avLst/>
                <a:gdLst/>
                <a:ahLst/>
                <a:cxnLst>
                  <a:cxn ang="0">
                    <a:pos x="16" y="0"/>
                  </a:cxn>
                  <a:cxn ang="0">
                    <a:pos x="2" y="0"/>
                  </a:cxn>
                  <a:cxn ang="0">
                    <a:pos x="0" y="14"/>
                  </a:cxn>
                  <a:cxn ang="0">
                    <a:pos x="14" y="14"/>
                  </a:cxn>
                  <a:cxn ang="0">
                    <a:pos x="16" y="0"/>
                  </a:cxn>
                </a:cxnLst>
                <a:rect l="0" t="0" r="r" b="b"/>
                <a:pathLst>
                  <a:path w="16" h="14">
                    <a:moveTo>
                      <a:pt x="16" y="0"/>
                    </a:moveTo>
                    <a:lnTo>
                      <a:pt x="2" y="0"/>
                    </a:lnTo>
                    <a:lnTo>
                      <a:pt x="0" y="14"/>
                    </a:lnTo>
                    <a:lnTo>
                      <a:pt x="14" y="14"/>
                    </a:lnTo>
                    <a:lnTo>
                      <a:pt x="16" y="0"/>
                    </a:lnTo>
                    <a:close/>
                  </a:path>
                </a:pathLst>
              </a:custGeom>
              <a:solidFill>
                <a:srgbClr val="000000"/>
              </a:solidFill>
              <a:ln w="9525">
                <a:noFill/>
                <a:round/>
                <a:headEnd/>
                <a:tailEnd/>
              </a:ln>
            </p:spPr>
            <p:txBody>
              <a:bodyPr/>
              <a:lstStyle/>
              <a:p>
                <a:endParaRPr lang="en-US"/>
              </a:p>
            </p:txBody>
          </p:sp>
          <p:sp>
            <p:nvSpPr>
              <p:cNvPr id="41406" name="Rectangle 446"/>
              <p:cNvSpPr>
                <a:spLocks noChangeArrowheads="1"/>
              </p:cNvSpPr>
              <p:nvPr/>
            </p:nvSpPr>
            <p:spPr bwMode="auto">
              <a:xfrm>
                <a:off x="3526" y="1610"/>
                <a:ext cx="7" cy="7"/>
              </a:xfrm>
              <a:prstGeom prst="rect">
                <a:avLst/>
              </a:prstGeom>
              <a:solidFill>
                <a:srgbClr val="000000"/>
              </a:solidFill>
              <a:ln w="9525">
                <a:noFill/>
                <a:miter lim="800000"/>
                <a:headEnd/>
                <a:tailEnd/>
              </a:ln>
            </p:spPr>
            <p:txBody>
              <a:bodyPr/>
              <a:lstStyle/>
              <a:p>
                <a:endParaRPr lang="en-US"/>
              </a:p>
            </p:txBody>
          </p:sp>
          <p:sp>
            <p:nvSpPr>
              <p:cNvPr id="41407" name="Freeform 447"/>
              <p:cNvSpPr>
                <a:spLocks/>
              </p:cNvSpPr>
              <p:nvPr/>
            </p:nvSpPr>
            <p:spPr bwMode="auto">
              <a:xfrm>
                <a:off x="3525" y="1624"/>
                <a:ext cx="8" cy="7"/>
              </a:xfrm>
              <a:custGeom>
                <a:avLst/>
                <a:gdLst/>
                <a:ahLst/>
                <a:cxnLst>
                  <a:cxn ang="0">
                    <a:pos x="15" y="0"/>
                  </a:cxn>
                  <a:cxn ang="0">
                    <a:pos x="1" y="0"/>
                  </a:cxn>
                  <a:cxn ang="0">
                    <a:pos x="0" y="14"/>
                  </a:cxn>
                  <a:cxn ang="0">
                    <a:pos x="14" y="14"/>
                  </a:cxn>
                  <a:cxn ang="0">
                    <a:pos x="15" y="0"/>
                  </a:cxn>
                </a:cxnLst>
                <a:rect l="0" t="0" r="r" b="b"/>
                <a:pathLst>
                  <a:path w="15" h="14">
                    <a:moveTo>
                      <a:pt x="15" y="0"/>
                    </a:moveTo>
                    <a:lnTo>
                      <a:pt x="1" y="0"/>
                    </a:lnTo>
                    <a:lnTo>
                      <a:pt x="0" y="14"/>
                    </a:lnTo>
                    <a:lnTo>
                      <a:pt x="14" y="14"/>
                    </a:lnTo>
                    <a:lnTo>
                      <a:pt x="15" y="0"/>
                    </a:lnTo>
                    <a:close/>
                  </a:path>
                </a:pathLst>
              </a:custGeom>
              <a:solidFill>
                <a:srgbClr val="000000"/>
              </a:solidFill>
              <a:ln w="9525">
                <a:noFill/>
                <a:round/>
                <a:headEnd/>
                <a:tailEnd/>
              </a:ln>
            </p:spPr>
            <p:txBody>
              <a:bodyPr/>
              <a:lstStyle/>
              <a:p>
                <a:endParaRPr lang="en-US"/>
              </a:p>
            </p:txBody>
          </p:sp>
          <p:sp>
            <p:nvSpPr>
              <p:cNvPr id="41408" name="Rectangle 448"/>
              <p:cNvSpPr>
                <a:spLocks noChangeArrowheads="1"/>
              </p:cNvSpPr>
              <p:nvPr/>
            </p:nvSpPr>
            <p:spPr bwMode="auto">
              <a:xfrm>
                <a:off x="3525" y="1638"/>
                <a:ext cx="7" cy="7"/>
              </a:xfrm>
              <a:prstGeom prst="rect">
                <a:avLst/>
              </a:prstGeom>
              <a:solidFill>
                <a:srgbClr val="000000"/>
              </a:solidFill>
              <a:ln w="9525">
                <a:noFill/>
                <a:miter lim="800000"/>
                <a:headEnd/>
                <a:tailEnd/>
              </a:ln>
            </p:spPr>
            <p:txBody>
              <a:bodyPr/>
              <a:lstStyle/>
              <a:p>
                <a:endParaRPr lang="en-US"/>
              </a:p>
            </p:txBody>
          </p:sp>
          <p:sp>
            <p:nvSpPr>
              <p:cNvPr id="41409" name="Rectangle 449"/>
              <p:cNvSpPr>
                <a:spLocks noChangeArrowheads="1"/>
              </p:cNvSpPr>
              <p:nvPr/>
            </p:nvSpPr>
            <p:spPr bwMode="auto">
              <a:xfrm>
                <a:off x="3525" y="1652"/>
                <a:ext cx="7" cy="7"/>
              </a:xfrm>
              <a:prstGeom prst="rect">
                <a:avLst/>
              </a:prstGeom>
              <a:solidFill>
                <a:srgbClr val="000000"/>
              </a:solidFill>
              <a:ln w="9525">
                <a:noFill/>
                <a:miter lim="800000"/>
                <a:headEnd/>
                <a:tailEnd/>
              </a:ln>
            </p:spPr>
            <p:txBody>
              <a:bodyPr/>
              <a:lstStyle/>
              <a:p>
                <a:endParaRPr lang="en-US"/>
              </a:p>
            </p:txBody>
          </p:sp>
          <p:sp>
            <p:nvSpPr>
              <p:cNvPr id="41410" name="Freeform 450"/>
              <p:cNvSpPr>
                <a:spLocks/>
              </p:cNvSpPr>
              <p:nvPr/>
            </p:nvSpPr>
            <p:spPr bwMode="auto">
              <a:xfrm>
                <a:off x="3525" y="1666"/>
                <a:ext cx="8" cy="7"/>
              </a:xfrm>
              <a:custGeom>
                <a:avLst/>
                <a:gdLst/>
                <a:ahLst/>
                <a:cxnLst>
                  <a:cxn ang="0">
                    <a:pos x="14" y="0"/>
                  </a:cxn>
                  <a:cxn ang="0">
                    <a:pos x="0" y="0"/>
                  </a:cxn>
                  <a:cxn ang="0">
                    <a:pos x="1" y="14"/>
                  </a:cxn>
                  <a:cxn ang="0">
                    <a:pos x="15" y="14"/>
                  </a:cxn>
                  <a:cxn ang="0">
                    <a:pos x="14" y="0"/>
                  </a:cxn>
                </a:cxnLst>
                <a:rect l="0" t="0" r="r" b="b"/>
                <a:pathLst>
                  <a:path w="15" h="14">
                    <a:moveTo>
                      <a:pt x="14" y="0"/>
                    </a:moveTo>
                    <a:lnTo>
                      <a:pt x="0" y="0"/>
                    </a:lnTo>
                    <a:lnTo>
                      <a:pt x="1" y="14"/>
                    </a:lnTo>
                    <a:lnTo>
                      <a:pt x="15" y="14"/>
                    </a:lnTo>
                    <a:lnTo>
                      <a:pt x="14" y="0"/>
                    </a:lnTo>
                    <a:close/>
                  </a:path>
                </a:pathLst>
              </a:custGeom>
              <a:solidFill>
                <a:srgbClr val="000000"/>
              </a:solidFill>
              <a:ln w="9525">
                <a:noFill/>
                <a:round/>
                <a:headEnd/>
                <a:tailEnd/>
              </a:ln>
            </p:spPr>
            <p:txBody>
              <a:bodyPr/>
              <a:lstStyle/>
              <a:p>
                <a:endParaRPr lang="en-US"/>
              </a:p>
            </p:txBody>
          </p:sp>
          <p:sp>
            <p:nvSpPr>
              <p:cNvPr id="41411" name="Freeform 451"/>
              <p:cNvSpPr>
                <a:spLocks/>
              </p:cNvSpPr>
              <p:nvPr/>
            </p:nvSpPr>
            <p:spPr bwMode="auto">
              <a:xfrm>
                <a:off x="3526" y="1680"/>
                <a:ext cx="7" cy="7"/>
              </a:xfrm>
              <a:custGeom>
                <a:avLst/>
                <a:gdLst/>
                <a:ahLst/>
                <a:cxnLst>
                  <a:cxn ang="0">
                    <a:pos x="14" y="0"/>
                  </a:cxn>
                  <a:cxn ang="0">
                    <a:pos x="0" y="0"/>
                  </a:cxn>
                  <a:cxn ang="0">
                    <a:pos x="0" y="14"/>
                  </a:cxn>
                  <a:cxn ang="0">
                    <a:pos x="0" y="14"/>
                  </a:cxn>
                  <a:cxn ang="0">
                    <a:pos x="14" y="14"/>
                  </a:cxn>
                  <a:cxn ang="0">
                    <a:pos x="14" y="14"/>
                  </a:cxn>
                  <a:cxn ang="0">
                    <a:pos x="14" y="0"/>
                  </a:cxn>
                </a:cxnLst>
                <a:rect l="0" t="0" r="r" b="b"/>
                <a:pathLst>
                  <a:path w="14" h="14">
                    <a:moveTo>
                      <a:pt x="14" y="0"/>
                    </a:moveTo>
                    <a:lnTo>
                      <a:pt x="0" y="0"/>
                    </a:lnTo>
                    <a:lnTo>
                      <a:pt x="0" y="14"/>
                    </a:lnTo>
                    <a:lnTo>
                      <a:pt x="0" y="14"/>
                    </a:lnTo>
                    <a:lnTo>
                      <a:pt x="14" y="14"/>
                    </a:lnTo>
                    <a:lnTo>
                      <a:pt x="14" y="14"/>
                    </a:lnTo>
                    <a:lnTo>
                      <a:pt x="14" y="0"/>
                    </a:lnTo>
                    <a:close/>
                  </a:path>
                </a:pathLst>
              </a:custGeom>
              <a:solidFill>
                <a:srgbClr val="000000"/>
              </a:solidFill>
              <a:ln w="9525">
                <a:noFill/>
                <a:round/>
                <a:headEnd/>
                <a:tailEnd/>
              </a:ln>
            </p:spPr>
            <p:txBody>
              <a:bodyPr/>
              <a:lstStyle/>
              <a:p>
                <a:endParaRPr lang="en-US"/>
              </a:p>
            </p:txBody>
          </p:sp>
          <p:sp>
            <p:nvSpPr>
              <p:cNvPr id="41412" name="Freeform 452"/>
              <p:cNvSpPr>
                <a:spLocks/>
              </p:cNvSpPr>
              <p:nvPr/>
            </p:nvSpPr>
            <p:spPr bwMode="auto">
              <a:xfrm>
                <a:off x="3526" y="1694"/>
                <a:ext cx="8" cy="7"/>
              </a:xfrm>
              <a:custGeom>
                <a:avLst/>
                <a:gdLst/>
                <a:ahLst/>
                <a:cxnLst>
                  <a:cxn ang="0">
                    <a:pos x="14" y="0"/>
                  </a:cxn>
                  <a:cxn ang="0">
                    <a:pos x="0" y="0"/>
                  </a:cxn>
                  <a:cxn ang="0">
                    <a:pos x="2" y="14"/>
                  </a:cxn>
                  <a:cxn ang="0">
                    <a:pos x="16" y="14"/>
                  </a:cxn>
                  <a:cxn ang="0">
                    <a:pos x="14" y="0"/>
                  </a:cxn>
                </a:cxnLst>
                <a:rect l="0" t="0" r="r" b="b"/>
                <a:pathLst>
                  <a:path w="16" h="14">
                    <a:moveTo>
                      <a:pt x="14" y="0"/>
                    </a:moveTo>
                    <a:lnTo>
                      <a:pt x="0" y="0"/>
                    </a:lnTo>
                    <a:lnTo>
                      <a:pt x="2" y="14"/>
                    </a:lnTo>
                    <a:lnTo>
                      <a:pt x="16" y="14"/>
                    </a:lnTo>
                    <a:lnTo>
                      <a:pt x="14" y="0"/>
                    </a:lnTo>
                    <a:close/>
                  </a:path>
                </a:pathLst>
              </a:custGeom>
              <a:solidFill>
                <a:srgbClr val="000000"/>
              </a:solidFill>
              <a:ln w="9525">
                <a:noFill/>
                <a:round/>
                <a:headEnd/>
                <a:tailEnd/>
              </a:ln>
            </p:spPr>
            <p:txBody>
              <a:bodyPr/>
              <a:lstStyle/>
              <a:p>
                <a:endParaRPr lang="en-US"/>
              </a:p>
            </p:txBody>
          </p:sp>
          <p:sp>
            <p:nvSpPr>
              <p:cNvPr id="41413" name="Freeform 453"/>
              <p:cNvSpPr>
                <a:spLocks/>
              </p:cNvSpPr>
              <p:nvPr/>
            </p:nvSpPr>
            <p:spPr bwMode="auto">
              <a:xfrm>
                <a:off x="3527" y="1708"/>
                <a:ext cx="8" cy="7"/>
              </a:xfrm>
              <a:custGeom>
                <a:avLst/>
                <a:gdLst/>
                <a:ahLst/>
                <a:cxnLst>
                  <a:cxn ang="0">
                    <a:pos x="14" y="0"/>
                  </a:cxn>
                  <a:cxn ang="0">
                    <a:pos x="0" y="0"/>
                  </a:cxn>
                  <a:cxn ang="0">
                    <a:pos x="2" y="14"/>
                  </a:cxn>
                  <a:cxn ang="0">
                    <a:pos x="16" y="14"/>
                  </a:cxn>
                  <a:cxn ang="0">
                    <a:pos x="14" y="0"/>
                  </a:cxn>
                </a:cxnLst>
                <a:rect l="0" t="0" r="r" b="b"/>
                <a:pathLst>
                  <a:path w="16" h="14">
                    <a:moveTo>
                      <a:pt x="14" y="0"/>
                    </a:moveTo>
                    <a:lnTo>
                      <a:pt x="0" y="0"/>
                    </a:lnTo>
                    <a:lnTo>
                      <a:pt x="2" y="14"/>
                    </a:lnTo>
                    <a:lnTo>
                      <a:pt x="16" y="14"/>
                    </a:lnTo>
                    <a:lnTo>
                      <a:pt x="14" y="0"/>
                    </a:lnTo>
                    <a:close/>
                  </a:path>
                </a:pathLst>
              </a:custGeom>
              <a:solidFill>
                <a:srgbClr val="000000"/>
              </a:solidFill>
              <a:ln w="9525">
                <a:noFill/>
                <a:round/>
                <a:headEnd/>
                <a:tailEnd/>
              </a:ln>
            </p:spPr>
            <p:txBody>
              <a:bodyPr/>
              <a:lstStyle/>
              <a:p>
                <a:endParaRPr lang="en-US"/>
              </a:p>
            </p:txBody>
          </p:sp>
          <p:sp>
            <p:nvSpPr>
              <p:cNvPr id="41414" name="Freeform 454"/>
              <p:cNvSpPr>
                <a:spLocks/>
              </p:cNvSpPr>
              <p:nvPr/>
            </p:nvSpPr>
            <p:spPr bwMode="auto">
              <a:xfrm>
                <a:off x="3528" y="1722"/>
                <a:ext cx="8" cy="8"/>
              </a:xfrm>
              <a:custGeom>
                <a:avLst/>
                <a:gdLst/>
                <a:ahLst/>
                <a:cxnLst>
                  <a:cxn ang="0">
                    <a:pos x="14" y="0"/>
                  </a:cxn>
                  <a:cxn ang="0">
                    <a:pos x="0" y="0"/>
                  </a:cxn>
                  <a:cxn ang="0">
                    <a:pos x="2" y="10"/>
                  </a:cxn>
                  <a:cxn ang="0">
                    <a:pos x="2" y="16"/>
                  </a:cxn>
                  <a:cxn ang="0">
                    <a:pos x="16" y="14"/>
                  </a:cxn>
                  <a:cxn ang="0">
                    <a:pos x="16" y="10"/>
                  </a:cxn>
                  <a:cxn ang="0">
                    <a:pos x="14" y="0"/>
                  </a:cxn>
                </a:cxnLst>
                <a:rect l="0" t="0" r="r" b="b"/>
                <a:pathLst>
                  <a:path w="16" h="16">
                    <a:moveTo>
                      <a:pt x="14" y="0"/>
                    </a:moveTo>
                    <a:lnTo>
                      <a:pt x="0" y="0"/>
                    </a:lnTo>
                    <a:lnTo>
                      <a:pt x="2" y="10"/>
                    </a:lnTo>
                    <a:lnTo>
                      <a:pt x="2" y="16"/>
                    </a:lnTo>
                    <a:lnTo>
                      <a:pt x="16" y="14"/>
                    </a:lnTo>
                    <a:lnTo>
                      <a:pt x="16" y="10"/>
                    </a:lnTo>
                    <a:lnTo>
                      <a:pt x="14" y="0"/>
                    </a:lnTo>
                    <a:close/>
                  </a:path>
                </a:pathLst>
              </a:custGeom>
              <a:solidFill>
                <a:srgbClr val="000000"/>
              </a:solidFill>
              <a:ln w="9525">
                <a:noFill/>
                <a:round/>
                <a:headEnd/>
                <a:tailEnd/>
              </a:ln>
            </p:spPr>
            <p:txBody>
              <a:bodyPr/>
              <a:lstStyle/>
              <a:p>
                <a:endParaRPr lang="en-US"/>
              </a:p>
            </p:txBody>
          </p:sp>
          <p:sp>
            <p:nvSpPr>
              <p:cNvPr id="41415" name="Freeform 455"/>
              <p:cNvSpPr>
                <a:spLocks/>
              </p:cNvSpPr>
              <p:nvPr/>
            </p:nvSpPr>
            <p:spPr bwMode="auto">
              <a:xfrm>
                <a:off x="3530" y="1735"/>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416" name="Freeform 456"/>
              <p:cNvSpPr>
                <a:spLocks/>
              </p:cNvSpPr>
              <p:nvPr/>
            </p:nvSpPr>
            <p:spPr bwMode="auto">
              <a:xfrm>
                <a:off x="3531" y="1749"/>
                <a:ext cx="7"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417" name="Freeform 457"/>
              <p:cNvSpPr>
                <a:spLocks/>
              </p:cNvSpPr>
              <p:nvPr/>
            </p:nvSpPr>
            <p:spPr bwMode="auto">
              <a:xfrm>
                <a:off x="3532" y="1763"/>
                <a:ext cx="8" cy="8"/>
              </a:xfrm>
              <a:custGeom>
                <a:avLst/>
                <a:gdLst/>
                <a:ahLst/>
                <a:cxnLst>
                  <a:cxn ang="0">
                    <a:pos x="14" y="0"/>
                  </a:cxn>
                  <a:cxn ang="0">
                    <a:pos x="0" y="2"/>
                  </a:cxn>
                  <a:cxn ang="0">
                    <a:pos x="0" y="7"/>
                  </a:cxn>
                  <a:cxn ang="0">
                    <a:pos x="1" y="16"/>
                  </a:cxn>
                  <a:cxn ang="0">
                    <a:pos x="15" y="14"/>
                  </a:cxn>
                  <a:cxn ang="0">
                    <a:pos x="14" y="7"/>
                  </a:cxn>
                  <a:cxn ang="0">
                    <a:pos x="14" y="0"/>
                  </a:cxn>
                </a:cxnLst>
                <a:rect l="0" t="0" r="r" b="b"/>
                <a:pathLst>
                  <a:path w="15" h="16">
                    <a:moveTo>
                      <a:pt x="14" y="0"/>
                    </a:moveTo>
                    <a:lnTo>
                      <a:pt x="0" y="2"/>
                    </a:lnTo>
                    <a:lnTo>
                      <a:pt x="0" y="7"/>
                    </a:lnTo>
                    <a:lnTo>
                      <a:pt x="1" y="16"/>
                    </a:lnTo>
                    <a:lnTo>
                      <a:pt x="15" y="14"/>
                    </a:lnTo>
                    <a:lnTo>
                      <a:pt x="14" y="7"/>
                    </a:lnTo>
                    <a:lnTo>
                      <a:pt x="14" y="0"/>
                    </a:lnTo>
                    <a:close/>
                  </a:path>
                </a:pathLst>
              </a:custGeom>
              <a:solidFill>
                <a:srgbClr val="000000"/>
              </a:solidFill>
              <a:ln w="9525">
                <a:noFill/>
                <a:round/>
                <a:headEnd/>
                <a:tailEnd/>
              </a:ln>
            </p:spPr>
            <p:txBody>
              <a:bodyPr/>
              <a:lstStyle/>
              <a:p>
                <a:endParaRPr lang="en-US"/>
              </a:p>
            </p:txBody>
          </p:sp>
          <p:sp>
            <p:nvSpPr>
              <p:cNvPr id="41418" name="Freeform 458"/>
              <p:cNvSpPr>
                <a:spLocks/>
              </p:cNvSpPr>
              <p:nvPr/>
            </p:nvSpPr>
            <p:spPr bwMode="auto">
              <a:xfrm>
                <a:off x="3534" y="1777"/>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419" name="Freeform 459"/>
              <p:cNvSpPr>
                <a:spLocks/>
              </p:cNvSpPr>
              <p:nvPr/>
            </p:nvSpPr>
            <p:spPr bwMode="auto">
              <a:xfrm>
                <a:off x="3536" y="1791"/>
                <a:ext cx="9" cy="8"/>
              </a:xfrm>
              <a:custGeom>
                <a:avLst/>
                <a:gdLst/>
                <a:ahLst/>
                <a:cxnLst>
                  <a:cxn ang="0">
                    <a:pos x="14" y="0"/>
                  </a:cxn>
                  <a:cxn ang="0">
                    <a:pos x="0" y="1"/>
                  </a:cxn>
                  <a:cxn ang="0">
                    <a:pos x="3" y="15"/>
                  </a:cxn>
                  <a:cxn ang="0">
                    <a:pos x="17" y="14"/>
                  </a:cxn>
                  <a:cxn ang="0">
                    <a:pos x="14" y="0"/>
                  </a:cxn>
                </a:cxnLst>
                <a:rect l="0" t="0" r="r" b="b"/>
                <a:pathLst>
                  <a:path w="17" h="15">
                    <a:moveTo>
                      <a:pt x="14" y="0"/>
                    </a:moveTo>
                    <a:lnTo>
                      <a:pt x="0" y="1"/>
                    </a:lnTo>
                    <a:lnTo>
                      <a:pt x="3" y="15"/>
                    </a:lnTo>
                    <a:lnTo>
                      <a:pt x="17" y="14"/>
                    </a:lnTo>
                    <a:lnTo>
                      <a:pt x="14" y="0"/>
                    </a:lnTo>
                    <a:close/>
                  </a:path>
                </a:pathLst>
              </a:custGeom>
              <a:solidFill>
                <a:srgbClr val="000000"/>
              </a:solidFill>
              <a:ln w="9525">
                <a:noFill/>
                <a:round/>
                <a:headEnd/>
                <a:tailEnd/>
              </a:ln>
            </p:spPr>
            <p:txBody>
              <a:bodyPr/>
              <a:lstStyle/>
              <a:p>
                <a:endParaRPr lang="en-US"/>
              </a:p>
            </p:txBody>
          </p:sp>
          <p:sp>
            <p:nvSpPr>
              <p:cNvPr id="41420" name="Freeform 460"/>
              <p:cNvSpPr>
                <a:spLocks/>
              </p:cNvSpPr>
              <p:nvPr/>
            </p:nvSpPr>
            <p:spPr bwMode="auto">
              <a:xfrm>
                <a:off x="3538" y="1805"/>
                <a:ext cx="8" cy="8"/>
              </a:xfrm>
              <a:custGeom>
                <a:avLst/>
                <a:gdLst/>
                <a:ahLst/>
                <a:cxnLst>
                  <a:cxn ang="0">
                    <a:pos x="12" y="0"/>
                  </a:cxn>
                  <a:cxn ang="0">
                    <a:pos x="0" y="1"/>
                  </a:cxn>
                  <a:cxn ang="0">
                    <a:pos x="3" y="15"/>
                  </a:cxn>
                  <a:cxn ang="0">
                    <a:pos x="16" y="14"/>
                  </a:cxn>
                  <a:cxn ang="0">
                    <a:pos x="12" y="0"/>
                  </a:cxn>
                </a:cxnLst>
                <a:rect l="0" t="0" r="r" b="b"/>
                <a:pathLst>
                  <a:path w="16" h="15">
                    <a:moveTo>
                      <a:pt x="12" y="0"/>
                    </a:moveTo>
                    <a:lnTo>
                      <a:pt x="0" y="1"/>
                    </a:lnTo>
                    <a:lnTo>
                      <a:pt x="3" y="15"/>
                    </a:lnTo>
                    <a:lnTo>
                      <a:pt x="16" y="14"/>
                    </a:lnTo>
                    <a:lnTo>
                      <a:pt x="12" y="0"/>
                    </a:lnTo>
                    <a:close/>
                  </a:path>
                </a:pathLst>
              </a:custGeom>
              <a:solidFill>
                <a:srgbClr val="000000"/>
              </a:solidFill>
              <a:ln w="9525">
                <a:noFill/>
                <a:round/>
                <a:headEnd/>
                <a:tailEnd/>
              </a:ln>
            </p:spPr>
            <p:txBody>
              <a:bodyPr/>
              <a:lstStyle/>
              <a:p>
                <a:endParaRPr lang="en-US"/>
              </a:p>
            </p:txBody>
          </p:sp>
          <p:sp>
            <p:nvSpPr>
              <p:cNvPr id="41421" name="Freeform 461"/>
              <p:cNvSpPr>
                <a:spLocks/>
              </p:cNvSpPr>
              <p:nvPr/>
            </p:nvSpPr>
            <p:spPr bwMode="auto">
              <a:xfrm>
                <a:off x="3541" y="1819"/>
                <a:ext cx="8" cy="7"/>
              </a:xfrm>
              <a:custGeom>
                <a:avLst/>
                <a:gdLst/>
                <a:ahLst/>
                <a:cxnLst>
                  <a:cxn ang="0">
                    <a:pos x="12" y="0"/>
                  </a:cxn>
                  <a:cxn ang="0">
                    <a:pos x="0" y="1"/>
                  </a:cxn>
                  <a:cxn ang="0">
                    <a:pos x="4" y="14"/>
                  </a:cxn>
                  <a:cxn ang="0">
                    <a:pos x="16" y="12"/>
                  </a:cxn>
                  <a:cxn ang="0">
                    <a:pos x="12" y="0"/>
                  </a:cxn>
                </a:cxnLst>
                <a:rect l="0" t="0" r="r" b="b"/>
                <a:pathLst>
                  <a:path w="16" h="14">
                    <a:moveTo>
                      <a:pt x="12" y="0"/>
                    </a:moveTo>
                    <a:lnTo>
                      <a:pt x="0" y="1"/>
                    </a:lnTo>
                    <a:lnTo>
                      <a:pt x="4" y="14"/>
                    </a:lnTo>
                    <a:lnTo>
                      <a:pt x="16" y="12"/>
                    </a:lnTo>
                    <a:lnTo>
                      <a:pt x="12" y="0"/>
                    </a:lnTo>
                    <a:close/>
                  </a:path>
                </a:pathLst>
              </a:custGeom>
              <a:solidFill>
                <a:srgbClr val="000000"/>
              </a:solidFill>
              <a:ln w="9525">
                <a:noFill/>
                <a:round/>
                <a:headEnd/>
                <a:tailEnd/>
              </a:ln>
            </p:spPr>
            <p:txBody>
              <a:bodyPr/>
              <a:lstStyle/>
              <a:p>
                <a:endParaRPr lang="en-US"/>
              </a:p>
            </p:txBody>
          </p:sp>
          <p:sp>
            <p:nvSpPr>
              <p:cNvPr id="41422" name="Freeform 462"/>
              <p:cNvSpPr>
                <a:spLocks/>
              </p:cNvSpPr>
              <p:nvPr/>
            </p:nvSpPr>
            <p:spPr bwMode="auto">
              <a:xfrm>
                <a:off x="3544" y="1832"/>
                <a:ext cx="8" cy="8"/>
              </a:xfrm>
              <a:custGeom>
                <a:avLst/>
                <a:gdLst/>
                <a:ahLst/>
                <a:cxnLst>
                  <a:cxn ang="0">
                    <a:pos x="13" y="0"/>
                  </a:cxn>
                  <a:cxn ang="0">
                    <a:pos x="0" y="2"/>
                  </a:cxn>
                  <a:cxn ang="0">
                    <a:pos x="4" y="15"/>
                  </a:cxn>
                  <a:cxn ang="0">
                    <a:pos x="16" y="14"/>
                  </a:cxn>
                  <a:cxn ang="0">
                    <a:pos x="13" y="0"/>
                  </a:cxn>
                </a:cxnLst>
                <a:rect l="0" t="0" r="r" b="b"/>
                <a:pathLst>
                  <a:path w="16" h="15">
                    <a:moveTo>
                      <a:pt x="13" y="0"/>
                    </a:moveTo>
                    <a:lnTo>
                      <a:pt x="0" y="2"/>
                    </a:lnTo>
                    <a:lnTo>
                      <a:pt x="4" y="15"/>
                    </a:lnTo>
                    <a:lnTo>
                      <a:pt x="16" y="14"/>
                    </a:lnTo>
                    <a:lnTo>
                      <a:pt x="13" y="0"/>
                    </a:lnTo>
                    <a:close/>
                  </a:path>
                </a:pathLst>
              </a:custGeom>
              <a:solidFill>
                <a:srgbClr val="000000"/>
              </a:solidFill>
              <a:ln w="9525">
                <a:noFill/>
                <a:round/>
                <a:headEnd/>
                <a:tailEnd/>
              </a:ln>
            </p:spPr>
            <p:txBody>
              <a:bodyPr/>
              <a:lstStyle/>
              <a:p>
                <a:endParaRPr lang="en-US"/>
              </a:p>
            </p:txBody>
          </p:sp>
          <p:sp>
            <p:nvSpPr>
              <p:cNvPr id="41423" name="Freeform 463"/>
              <p:cNvSpPr>
                <a:spLocks/>
              </p:cNvSpPr>
              <p:nvPr/>
            </p:nvSpPr>
            <p:spPr bwMode="auto">
              <a:xfrm>
                <a:off x="3546" y="1846"/>
                <a:ext cx="8" cy="8"/>
              </a:xfrm>
              <a:custGeom>
                <a:avLst/>
                <a:gdLst/>
                <a:ahLst/>
                <a:cxnLst>
                  <a:cxn ang="0">
                    <a:pos x="12" y="0"/>
                  </a:cxn>
                  <a:cxn ang="0">
                    <a:pos x="0" y="3"/>
                  </a:cxn>
                  <a:cxn ang="0">
                    <a:pos x="3" y="15"/>
                  </a:cxn>
                  <a:cxn ang="0">
                    <a:pos x="15" y="12"/>
                  </a:cxn>
                  <a:cxn ang="0">
                    <a:pos x="12" y="0"/>
                  </a:cxn>
                </a:cxnLst>
                <a:rect l="0" t="0" r="r" b="b"/>
                <a:pathLst>
                  <a:path w="15" h="15">
                    <a:moveTo>
                      <a:pt x="12" y="0"/>
                    </a:moveTo>
                    <a:lnTo>
                      <a:pt x="0" y="3"/>
                    </a:lnTo>
                    <a:lnTo>
                      <a:pt x="3" y="15"/>
                    </a:lnTo>
                    <a:lnTo>
                      <a:pt x="15" y="12"/>
                    </a:lnTo>
                    <a:lnTo>
                      <a:pt x="12" y="0"/>
                    </a:lnTo>
                    <a:close/>
                  </a:path>
                </a:pathLst>
              </a:custGeom>
              <a:solidFill>
                <a:srgbClr val="000000"/>
              </a:solidFill>
              <a:ln w="9525">
                <a:noFill/>
                <a:round/>
                <a:headEnd/>
                <a:tailEnd/>
              </a:ln>
            </p:spPr>
            <p:txBody>
              <a:bodyPr/>
              <a:lstStyle/>
              <a:p>
                <a:endParaRPr lang="en-US"/>
              </a:p>
            </p:txBody>
          </p:sp>
          <p:sp>
            <p:nvSpPr>
              <p:cNvPr id="41424" name="Freeform 464"/>
              <p:cNvSpPr>
                <a:spLocks/>
              </p:cNvSpPr>
              <p:nvPr/>
            </p:nvSpPr>
            <p:spPr bwMode="auto">
              <a:xfrm>
                <a:off x="3550" y="1859"/>
                <a:ext cx="7" cy="9"/>
              </a:xfrm>
              <a:custGeom>
                <a:avLst/>
                <a:gdLst/>
                <a:ahLst/>
                <a:cxnLst>
                  <a:cxn ang="0">
                    <a:pos x="12" y="0"/>
                  </a:cxn>
                  <a:cxn ang="0">
                    <a:pos x="0" y="3"/>
                  </a:cxn>
                  <a:cxn ang="0">
                    <a:pos x="1" y="17"/>
                  </a:cxn>
                  <a:cxn ang="0">
                    <a:pos x="14" y="14"/>
                  </a:cxn>
                  <a:cxn ang="0">
                    <a:pos x="12" y="0"/>
                  </a:cxn>
                </a:cxnLst>
                <a:rect l="0" t="0" r="r" b="b"/>
                <a:pathLst>
                  <a:path w="14" h="17">
                    <a:moveTo>
                      <a:pt x="12" y="0"/>
                    </a:moveTo>
                    <a:lnTo>
                      <a:pt x="0" y="3"/>
                    </a:lnTo>
                    <a:lnTo>
                      <a:pt x="1" y="17"/>
                    </a:lnTo>
                    <a:lnTo>
                      <a:pt x="14" y="14"/>
                    </a:lnTo>
                    <a:lnTo>
                      <a:pt x="12" y="0"/>
                    </a:lnTo>
                    <a:close/>
                  </a:path>
                </a:pathLst>
              </a:custGeom>
              <a:solidFill>
                <a:srgbClr val="000000"/>
              </a:solidFill>
              <a:ln w="9525">
                <a:noFill/>
                <a:round/>
                <a:headEnd/>
                <a:tailEnd/>
              </a:ln>
            </p:spPr>
            <p:txBody>
              <a:bodyPr/>
              <a:lstStyle/>
              <a:p>
                <a:endParaRPr lang="en-US"/>
              </a:p>
            </p:txBody>
          </p:sp>
          <p:sp>
            <p:nvSpPr>
              <p:cNvPr id="41425" name="Freeform 465"/>
              <p:cNvSpPr>
                <a:spLocks/>
              </p:cNvSpPr>
              <p:nvPr/>
            </p:nvSpPr>
            <p:spPr bwMode="auto">
              <a:xfrm>
                <a:off x="3552" y="1873"/>
                <a:ext cx="8" cy="9"/>
              </a:xfrm>
              <a:custGeom>
                <a:avLst/>
                <a:gdLst/>
                <a:ahLst/>
                <a:cxnLst>
                  <a:cxn ang="0">
                    <a:pos x="12" y="0"/>
                  </a:cxn>
                  <a:cxn ang="0">
                    <a:pos x="0" y="3"/>
                  </a:cxn>
                  <a:cxn ang="0">
                    <a:pos x="2" y="14"/>
                  </a:cxn>
                  <a:cxn ang="0">
                    <a:pos x="3" y="17"/>
                  </a:cxn>
                  <a:cxn ang="0">
                    <a:pos x="16" y="14"/>
                  </a:cxn>
                  <a:cxn ang="0">
                    <a:pos x="16" y="14"/>
                  </a:cxn>
                  <a:cxn ang="0">
                    <a:pos x="12" y="0"/>
                  </a:cxn>
                </a:cxnLst>
                <a:rect l="0" t="0" r="r" b="b"/>
                <a:pathLst>
                  <a:path w="16" h="17">
                    <a:moveTo>
                      <a:pt x="12" y="0"/>
                    </a:moveTo>
                    <a:lnTo>
                      <a:pt x="0" y="3"/>
                    </a:lnTo>
                    <a:lnTo>
                      <a:pt x="2" y="14"/>
                    </a:lnTo>
                    <a:lnTo>
                      <a:pt x="3" y="17"/>
                    </a:lnTo>
                    <a:lnTo>
                      <a:pt x="16" y="14"/>
                    </a:lnTo>
                    <a:lnTo>
                      <a:pt x="16" y="14"/>
                    </a:lnTo>
                    <a:lnTo>
                      <a:pt x="12" y="0"/>
                    </a:lnTo>
                    <a:close/>
                  </a:path>
                </a:pathLst>
              </a:custGeom>
              <a:solidFill>
                <a:srgbClr val="000000"/>
              </a:solidFill>
              <a:ln w="9525">
                <a:noFill/>
                <a:round/>
                <a:headEnd/>
                <a:tailEnd/>
              </a:ln>
            </p:spPr>
            <p:txBody>
              <a:bodyPr/>
              <a:lstStyle/>
              <a:p>
                <a:endParaRPr lang="en-US"/>
              </a:p>
            </p:txBody>
          </p:sp>
          <p:sp>
            <p:nvSpPr>
              <p:cNvPr id="41426" name="Freeform 466"/>
              <p:cNvSpPr>
                <a:spLocks/>
              </p:cNvSpPr>
              <p:nvPr/>
            </p:nvSpPr>
            <p:spPr bwMode="auto">
              <a:xfrm>
                <a:off x="3556" y="1886"/>
                <a:ext cx="8" cy="9"/>
              </a:xfrm>
              <a:custGeom>
                <a:avLst/>
                <a:gdLst/>
                <a:ahLst/>
                <a:cxnLst>
                  <a:cxn ang="0">
                    <a:pos x="12" y="0"/>
                  </a:cxn>
                  <a:cxn ang="0">
                    <a:pos x="0" y="3"/>
                  </a:cxn>
                  <a:cxn ang="0">
                    <a:pos x="3" y="17"/>
                  </a:cxn>
                  <a:cxn ang="0">
                    <a:pos x="16" y="14"/>
                  </a:cxn>
                  <a:cxn ang="0">
                    <a:pos x="12" y="0"/>
                  </a:cxn>
                </a:cxnLst>
                <a:rect l="0" t="0" r="r" b="b"/>
                <a:pathLst>
                  <a:path w="16" h="17">
                    <a:moveTo>
                      <a:pt x="12" y="0"/>
                    </a:moveTo>
                    <a:lnTo>
                      <a:pt x="0" y="3"/>
                    </a:lnTo>
                    <a:lnTo>
                      <a:pt x="3" y="17"/>
                    </a:lnTo>
                    <a:lnTo>
                      <a:pt x="16" y="14"/>
                    </a:lnTo>
                    <a:lnTo>
                      <a:pt x="12" y="0"/>
                    </a:lnTo>
                    <a:close/>
                  </a:path>
                </a:pathLst>
              </a:custGeom>
              <a:solidFill>
                <a:srgbClr val="000000"/>
              </a:solidFill>
              <a:ln w="9525">
                <a:noFill/>
                <a:round/>
                <a:headEnd/>
                <a:tailEnd/>
              </a:ln>
            </p:spPr>
            <p:txBody>
              <a:bodyPr/>
              <a:lstStyle/>
              <a:p>
                <a:endParaRPr lang="en-US"/>
              </a:p>
            </p:txBody>
          </p:sp>
          <p:sp>
            <p:nvSpPr>
              <p:cNvPr id="41427" name="Freeform 467"/>
              <p:cNvSpPr>
                <a:spLocks/>
              </p:cNvSpPr>
              <p:nvPr/>
            </p:nvSpPr>
            <p:spPr bwMode="auto">
              <a:xfrm>
                <a:off x="3559" y="1900"/>
                <a:ext cx="8" cy="8"/>
              </a:xfrm>
              <a:custGeom>
                <a:avLst/>
                <a:gdLst/>
                <a:ahLst/>
                <a:cxnLst>
                  <a:cxn ang="0">
                    <a:pos x="12" y="0"/>
                  </a:cxn>
                  <a:cxn ang="0">
                    <a:pos x="0" y="3"/>
                  </a:cxn>
                  <a:cxn ang="0">
                    <a:pos x="3" y="16"/>
                  </a:cxn>
                  <a:cxn ang="0">
                    <a:pos x="16" y="12"/>
                  </a:cxn>
                  <a:cxn ang="0">
                    <a:pos x="12" y="0"/>
                  </a:cxn>
                </a:cxnLst>
                <a:rect l="0" t="0" r="r" b="b"/>
                <a:pathLst>
                  <a:path w="16" h="16">
                    <a:moveTo>
                      <a:pt x="12" y="0"/>
                    </a:moveTo>
                    <a:lnTo>
                      <a:pt x="0" y="3"/>
                    </a:lnTo>
                    <a:lnTo>
                      <a:pt x="3" y="16"/>
                    </a:lnTo>
                    <a:lnTo>
                      <a:pt x="16" y="12"/>
                    </a:lnTo>
                    <a:lnTo>
                      <a:pt x="12" y="0"/>
                    </a:lnTo>
                    <a:close/>
                  </a:path>
                </a:pathLst>
              </a:custGeom>
              <a:solidFill>
                <a:srgbClr val="000000"/>
              </a:solidFill>
              <a:ln w="9525">
                <a:noFill/>
                <a:round/>
                <a:headEnd/>
                <a:tailEnd/>
              </a:ln>
            </p:spPr>
            <p:txBody>
              <a:bodyPr/>
              <a:lstStyle/>
              <a:p>
                <a:endParaRPr lang="en-US"/>
              </a:p>
            </p:txBody>
          </p:sp>
          <p:sp>
            <p:nvSpPr>
              <p:cNvPr id="41428" name="Freeform 468"/>
              <p:cNvSpPr>
                <a:spLocks/>
              </p:cNvSpPr>
              <p:nvPr/>
            </p:nvSpPr>
            <p:spPr bwMode="auto">
              <a:xfrm>
                <a:off x="3564" y="1913"/>
                <a:ext cx="8" cy="9"/>
              </a:xfrm>
              <a:custGeom>
                <a:avLst/>
                <a:gdLst/>
                <a:ahLst/>
                <a:cxnLst>
                  <a:cxn ang="0">
                    <a:pos x="12" y="0"/>
                  </a:cxn>
                  <a:cxn ang="0">
                    <a:pos x="0" y="4"/>
                  </a:cxn>
                  <a:cxn ang="0">
                    <a:pos x="0" y="5"/>
                  </a:cxn>
                  <a:cxn ang="0">
                    <a:pos x="3" y="18"/>
                  </a:cxn>
                  <a:cxn ang="0">
                    <a:pos x="15" y="14"/>
                  </a:cxn>
                  <a:cxn ang="0">
                    <a:pos x="14" y="5"/>
                  </a:cxn>
                  <a:cxn ang="0">
                    <a:pos x="12" y="0"/>
                  </a:cxn>
                </a:cxnLst>
                <a:rect l="0" t="0" r="r" b="b"/>
                <a:pathLst>
                  <a:path w="15" h="18">
                    <a:moveTo>
                      <a:pt x="12" y="0"/>
                    </a:moveTo>
                    <a:lnTo>
                      <a:pt x="0" y="4"/>
                    </a:lnTo>
                    <a:lnTo>
                      <a:pt x="0" y="5"/>
                    </a:lnTo>
                    <a:lnTo>
                      <a:pt x="3" y="18"/>
                    </a:lnTo>
                    <a:lnTo>
                      <a:pt x="15" y="14"/>
                    </a:lnTo>
                    <a:lnTo>
                      <a:pt x="14" y="5"/>
                    </a:lnTo>
                    <a:lnTo>
                      <a:pt x="12" y="0"/>
                    </a:lnTo>
                    <a:close/>
                  </a:path>
                </a:pathLst>
              </a:custGeom>
              <a:solidFill>
                <a:srgbClr val="000000"/>
              </a:solidFill>
              <a:ln w="9525">
                <a:noFill/>
                <a:round/>
                <a:headEnd/>
                <a:tailEnd/>
              </a:ln>
            </p:spPr>
            <p:txBody>
              <a:bodyPr/>
              <a:lstStyle/>
              <a:p>
                <a:endParaRPr lang="en-US"/>
              </a:p>
            </p:txBody>
          </p:sp>
          <p:sp>
            <p:nvSpPr>
              <p:cNvPr id="41429" name="Freeform 469"/>
              <p:cNvSpPr>
                <a:spLocks/>
              </p:cNvSpPr>
              <p:nvPr/>
            </p:nvSpPr>
            <p:spPr bwMode="auto">
              <a:xfrm>
                <a:off x="3567" y="1926"/>
                <a:ext cx="9" cy="9"/>
              </a:xfrm>
              <a:custGeom>
                <a:avLst/>
                <a:gdLst/>
                <a:ahLst/>
                <a:cxnLst>
                  <a:cxn ang="0">
                    <a:pos x="12" y="0"/>
                  </a:cxn>
                  <a:cxn ang="0">
                    <a:pos x="0" y="4"/>
                  </a:cxn>
                  <a:cxn ang="0">
                    <a:pos x="5" y="18"/>
                  </a:cxn>
                  <a:cxn ang="0">
                    <a:pos x="17" y="14"/>
                  </a:cxn>
                  <a:cxn ang="0">
                    <a:pos x="12" y="0"/>
                  </a:cxn>
                </a:cxnLst>
                <a:rect l="0" t="0" r="r" b="b"/>
                <a:pathLst>
                  <a:path w="17" h="18">
                    <a:moveTo>
                      <a:pt x="12" y="0"/>
                    </a:moveTo>
                    <a:lnTo>
                      <a:pt x="0" y="4"/>
                    </a:lnTo>
                    <a:lnTo>
                      <a:pt x="5" y="18"/>
                    </a:lnTo>
                    <a:lnTo>
                      <a:pt x="17" y="14"/>
                    </a:lnTo>
                    <a:lnTo>
                      <a:pt x="12" y="0"/>
                    </a:lnTo>
                    <a:close/>
                  </a:path>
                </a:pathLst>
              </a:custGeom>
              <a:solidFill>
                <a:srgbClr val="000000"/>
              </a:solidFill>
              <a:ln w="9525">
                <a:noFill/>
                <a:round/>
                <a:headEnd/>
                <a:tailEnd/>
              </a:ln>
            </p:spPr>
            <p:txBody>
              <a:bodyPr/>
              <a:lstStyle/>
              <a:p>
                <a:endParaRPr lang="en-US"/>
              </a:p>
            </p:txBody>
          </p:sp>
          <p:sp>
            <p:nvSpPr>
              <p:cNvPr id="41430" name="Freeform 470"/>
              <p:cNvSpPr>
                <a:spLocks/>
              </p:cNvSpPr>
              <p:nvPr/>
            </p:nvSpPr>
            <p:spPr bwMode="auto">
              <a:xfrm>
                <a:off x="3572" y="1940"/>
                <a:ext cx="8" cy="8"/>
              </a:xfrm>
              <a:custGeom>
                <a:avLst/>
                <a:gdLst/>
                <a:ahLst/>
                <a:cxnLst>
                  <a:cxn ang="0">
                    <a:pos x="13" y="0"/>
                  </a:cxn>
                  <a:cxn ang="0">
                    <a:pos x="0" y="4"/>
                  </a:cxn>
                  <a:cxn ang="0">
                    <a:pos x="6" y="16"/>
                  </a:cxn>
                  <a:cxn ang="0">
                    <a:pos x="18" y="12"/>
                  </a:cxn>
                  <a:cxn ang="0">
                    <a:pos x="13" y="0"/>
                  </a:cxn>
                </a:cxnLst>
                <a:rect l="0" t="0" r="r" b="b"/>
                <a:pathLst>
                  <a:path w="18" h="16">
                    <a:moveTo>
                      <a:pt x="13" y="0"/>
                    </a:moveTo>
                    <a:lnTo>
                      <a:pt x="0" y="4"/>
                    </a:lnTo>
                    <a:lnTo>
                      <a:pt x="6" y="16"/>
                    </a:lnTo>
                    <a:lnTo>
                      <a:pt x="18" y="12"/>
                    </a:lnTo>
                    <a:lnTo>
                      <a:pt x="13" y="0"/>
                    </a:lnTo>
                    <a:close/>
                  </a:path>
                </a:pathLst>
              </a:custGeom>
              <a:solidFill>
                <a:srgbClr val="000000"/>
              </a:solidFill>
              <a:ln w="9525">
                <a:noFill/>
                <a:round/>
                <a:headEnd/>
                <a:tailEnd/>
              </a:ln>
            </p:spPr>
            <p:txBody>
              <a:bodyPr/>
              <a:lstStyle/>
              <a:p>
                <a:endParaRPr lang="en-US"/>
              </a:p>
            </p:txBody>
          </p:sp>
          <p:sp>
            <p:nvSpPr>
              <p:cNvPr id="41431" name="Freeform 471"/>
              <p:cNvSpPr>
                <a:spLocks/>
              </p:cNvSpPr>
              <p:nvPr/>
            </p:nvSpPr>
            <p:spPr bwMode="auto">
              <a:xfrm>
                <a:off x="3576" y="1952"/>
                <a:ext cx="9" cy="10"/>
              </a:xfrm>
              <a:custGeom>
                <a:avLst/>
                <a:gdLst/>
                <a:ahLst/>
                <a:cxnLst>
                  <a:cxn ang="0">
                    <a:pos x="12" y="0"/>
                  </a:cxn>
                  <a:cxn ang="0">
                    <a:pos x="0" y="5"/>
                  </a:cxn>
                  <a:cxn ang="0">
                    <a:pos x="5" y="19"/>
                  </a:cxn>
                  <a:cxn ang="0">
                    <a:pos x="18" y="14"/>
                  </a:cxn>
                  <a:cxn ang="0">
                    <a:pos x="12" y="0"/>
                  </a:cxn>
                </a:cxnLst>
                <a:rect l="0" t="0" r="r" b="b"/>
                <a:pathLst>
                  <a:path w="18" h="19">
                    <a:moveTo>
                      <a:pt x="12" y="0"/>
                    </a:moveTo>
                    <a:lnTo>
                      <a:pt x="0" y="5"/>
                    </a:lnTo>
                    <a:lnTo>
                      <a:pt x="5" y="19"/>
                    </a:lnTo>
                    <a:lnTo>
                      <a:pt x="18" y="14"/>
                    </a:lnTo>
                    <a:lnTo>
                      <a:pt x="12" y="0"/>
                    </a:lnTo>
                    <a:close/>
                  </a:path>
                </a:pathLst>
              </a:custGeom>
              <a:solidFill>
                <a:srgbClr val="000000"/>
              </a:solidFill>
              <a:ln w="9525">
                <a:noFill/>
                <a:round/>
                <a:headEnd/>
                <a:tailEnd/>
              </a:ln>
            </p:spPr>
            <p:txBody>
              <a:bodyPr/>
              <a:lstStyle/>
              <a:p>
                <a:endParaRPr lang="en-US"/>
              </a:p>
            </p:txBody>
          </p:sp>
          <p:sp>
            <p:nvSpPr>
              <p:cNvPr id="41432" name="Freeform 472"/>
              <p:cNvSpPr>
                <a:spLocks/>
              </p:cNvSpPr>
              <p:nvPr/>
            </p:nvSpPr>
            <p:spPr bwMode="auto">
              <a:xfrm>
                <a:off x="3581" y="1965"/>
                <a:ext cx="8" cy="10"/>
              </a:xfrm>
              <a:custGeom>
                <a:avLst/>
                <a:gdLst/>
                <a:ahLst/>
                <a:cxnLst>
                  <a:cxn ang="0">
                    <a:pos x="12" y="0"/>
                  </a:cxn>
                  <a:cxn ang="0">
                    <a:pos x="0" y="5"/>
                  </a:cxn>
                  <a:cxn ang="0">
                    <a:pos x="3" y="19"/>
                  </a:cxn>
                  <a:cxn ang="0">
                    <a:pos x="15" y="14"/>
                  </a:cxn>
                  <a:cxn ang="0">
                    <a:pos x="12" y="0"/>
                  </a:cxn>
                </a:cxnLst>
                <a:rect l="0" t="0" r="r" b="b"/>
                <a:pathLst>
                  <a:path w="15" h="19">
                    <a:moveTo>
                      <a:pt x="12" y="0"/>
                    </a:moveTo>
                    <a:lnTo>
                      <a:pt x="0" y="5"/>
                    </a:lnTo>
                    <a:lnTo>
                      <a:pt x="3" y="19"/>
                    </a:lnTo>
                    <a:lnTo>
                      <a:pt x="15" y="14"/>
                    </a:lnTo>
                    <a:lnTo>
                      <a:pt x="12" y="0"/>
                    </a:lnTo>
                    <a:close/>
                  </a:path>
                </a:pathLst>
              </a:custGeom>
              <a:solidFill>
                <a:srgbClr val="000000"/>
              </a:solidFill>
              <a:ln w="9525">
                <a:noFill/>
                <a:round/>
                <a:headEnd/>
                <a:tailEnd/>
              </a:ln>
            </p:spPr>
            <p:txBody>
              <a:bodyPr/>
              <a:lstStyle/>
              <a:p>
                <a:endParaRPr lang="en-US"/>
              </a:p>
            </p:txBody>
          </p:sp>
          <p:sp>
            <p:nvSpPr>
              <p:cNvPr id="41433" name="Freeform 473"/>
              <p:cNvSpPr>
                <a:spLocks/>
              </p:cNvSpPr>
              <p:nvPr/>
            </p:nvSpPr>
            <p:spPr bwMode="auto">
              <a:xfrm>
                <a:off x="3586" y="1978"/>
                <a:ext cx="8" cy="11"/>
              </a:xfrm>
              <a:custGeom>
                <a:avLst/>
                <a:gdLst/>
                <a:ahLst/>
                <a:cxnLst>
                  <a:cxn ang="0">
                    <a:pos x="13" y="0"/>
                  </a:cxn>
                  <a:cxn ang="0">
                    <a:pos x="0" y="5"/>
                  </a:cxn>
                  <a:cxn ang="0">
                    <a:pos x="4" y="16"/>
                  </a:cxn>
                  <a:cxn ang="0">
                    <a:pos x="6" y="21"/>
                  </a:cxn>
                  <a:cxn ang="0">
                    <a:pos x="6" y="19"/>
                  </a:cxn>
                  <a:cxn ang="0">
                    <a:pos x="18" y="14"/>
                  </a:cxn>
                  <a:cxn ang="0">
                    <a:pos x="16" y="10"/>
                  </a:cxn>
                  <a:cxn ang="0">
                    <a:pos x="11" y="16"/>
                  </a:cxn>
                  <a:cxn ang="0">
                    <a:pos x="18" y="16"/>
                  </a:cxn>
                  <a:cxn ang="0">
                    <a:pos x="13" y="0"/>
                  </a:cxn>
                </a:cxnLst>
                <a:rect l="0" t="0" r="r" b="b"/>
                <a:pathLst>
                  <a:path w="18" h="21">
                    <a:moveTo>
                      <a:pt x="13" y="0"/>
                    </a:moveTo>
                    <a:lnTo>
                      <a:pt x="0" y="5"/>
                    </a:lnTo>
                    <a:lnTo>
                      <a:pt x="4" y="16"/>
                    </a:lnTo>
                    <a:lnTo>
                      <a:pt x="6" y="21"/>
                    </a:lnTo>
                    <a:lnTo>
                      <a:pt x="6" y="19"/>
                    </a:lnTo>
                    <a:lnTo>
                      <a:pt x="18" y="14"/>
                    </a:lnTo>
                    <a:lnTo>
                      <a:pt x="16" y="10"/>
                    </a:lnTo>
                    <a:lnTo>
                      <a:pt x="11" y="16"/>
                    </a:lnTo>
                    <a:lnTo>
                      <a:pt x="18" y="16"/>
                    </a:lnTo>
                    <a:lnTo>
                      <a:pt x="13" y="0"/>
                    </a:lnTo>
                    <a:close/>
                  </a:path>
                </a:pathLst>
              </a:custGeom>
              <a:solidFill>
                <a:srgbClr val="000000"/>
              </a:solidFill>
              <a:ln w="9525">
                <a:noFill/>
                <a:round/>
                <a:headEnd/>
                <a:tailEnd/>
              </a:ln>
            </p:spPr>
            <p:txBody>
              <a:bodyPr/>
              <a:lstStyle/>
              <a:p>
                <a:endParaRPr lang="en-US"/>
              </a:p>
            </p:txBody>
          </p:sp>
          <p:sp>
            <p:nvSpPr>
              <p:cNvPr id="41434" name="Freeform 474"/>
              <p:cNvSpPr>
                <a:spLocks/>
              </p:cNvSpPr>
              <p:nvPr/>
            </p:nvSpPr>
            <p:spPr bwMode="auto">
              <a:xfrm>
                <a:off x="3591" y="1992"/>
                <a:ext cx="9" cy="9"/>
              </a:xfrm>
              <a:custGeom>
                <a:avLst/>
                <a:gdLst/>
                <a:ahLst/>
                <a:cxnLst>
                  <a:cxn ang="0">
                    <a:pos x="12" y="0"/>
                  </a:cxn>
                  <a:cxn ang="0">
                    <a:pos x="0" y="5"/>
                  </a:cxn>
                  <a:cxn ang="0">
                    <a:pos x="5" y="19"/>
                  </a:cxn>
                  <a:cxn ang="0">
                    <a:pos x="17" y="14"/>
                  </a:cxn>
                  <a:cxn ang="0">
                    <a:pos x="12" y="0"/>
                  </a:cxn>
                </a:cxnLst>
                <a:rect l="0" t="0" r="r" b="b"/>
                <a:pathLst>
                  <a:path w="17" h="19">
                    <a:moveTo>
                      <a:pt x="12" y="0"/>
                    </a:moveTo>
                    <a:lnTo>
                      <a:pt x="0" y="5"/>
                    </a:lnTo>
                    <a:lnTo>
                      <a:pt x="5" y="19"/>
                    </a:lnTo>
                    <a:lnTo>
                      <a:pt x="17" y="14"/>
                    </a:lnTo>
                    <a:lnTo>
                      <a:pt x="12" y="0"/>
                    </a:lnTo>
                    <a:close/>
                  </a:path>
                </a:pathLst>
              </a:custGeom>
              <a:solidFill>
                <a:srgbClr val="000000"/>
              </a:solidFill>
              <a:ln w="9525">
                <a:noFill/>
                <a:round/>
                <a:headEnd/>
                <a:tailEnd/>
              </a:ln>
            </p:spPr>
            <p:txBody>
              <a:bodyPr/>
              <a:lstStyle/>
              <a:p>
                <a:endParaRPr lang="en-US"/>
              </a:p>
            </p:txBody>
          </p:sp>
          <p:sp>
            <p:nvSpPr>
              <p:cNvPr id="41435" name="Freeform 475"/>
              <p:cNvSpPr>
                <a:spLocks/>
              </p:cNvSpPr>
              <p:nvPr/>
            </p:nvSpPr>
            <p:spPr bwMode="auto">
              <a:xfrm>
                <a:off x="3596" y="2005"/>
                <a:ext cx="9" cy="9"/>
              </a:xfrm>
              <a:custGeom>
                <a:avLst/>
                <a:gdLst/>
                <a:ahLst/>
                <a:cxnLst>
                  <a:cxn ang="0">
                    <a:pos x="13" y="0"/>
                  </a:cxn>
                  <a:cxn ang="0">
                    <a:pos x="0" y="6"/>
                  </a:cxn>
                  <a:cxn ang="0">
                    <a:pos x="6" y="19"/>
                  </a:cxn>
                  <a:cxn ang="0">
                    <a:pos x="18" y="14"/>
                  </a:cxn>
                  <a:cxn ang="0">
                    <a:pos x="13" y="0"/>
                  </a:cxn>
                </a:cxnLst>
                <a:rect l="0" t="0" r="r" b="b"/>
                <a:pathLst>
                  <a:path w="18" h="19">
                    <a:moveTo>
                      <a:pt x="13" y="0"/>
                    </a:moveTo>
                    <a:lnTo>
                      <a:pt x="0" y="6"/>
                    </a:lnTo>
                    <a:lnTo>
                      <a:pt x="6" y="19"/>
                    </a:lnTo>
                    <a:lnTo>
                      <a:pt x="18" y="14"/>
                    </a:lnTo>
                    <a:lnTo>
                      <a:pt x="13" y="0"/>
                    </a:lnTo>
                    <a:close/>
                  </a:path>
                </a:pathLst>
              </a:custGeom>
              <a:solidFill>
                <a:srgbClr val="000000"/>
              </a:solidFill>
              <a:ln w="9525">
                <a:noFill/>
                <a:round/>
                <a:headEnd/>
                <a:tailEnd/>
              </a:ln>
            </p:spPr>
            <p:txBody>
              <a:bodyPr/>
              <a:lstStyle/>
              <a:p>
                <a:endParaRPr lang="en-US"/>
              </a:p>
            </p:txBody>
          </p:sp>
          <p:sp>
            <p:nvSpPr>
              <p:cNvPr id="41436" name="Freeform 476"/>
              <p:cNvSpPr>
                <a:spLocks/>
              </p:cNvSpPr>
              <p:nvPr/>
            </p:nvSpPr>
            <p:spPr bwMode="auto">
              <a:xfrm>
                <a:off x="3601" y="2017"/>
                <a:ext cx="9" cy="9"/>
              </a:xfrm>
              <a:custGeom>
                <a:avLst/>
                <a:gdLst/>
                <a:ahLst/>
                <a:cxnLst>
                  <a:cxn ang="0">
                    <a:pos x="12" y="1"/>
                  </a:cxn>
                  <a:cxn ang="0">
                    <a:pos x="0" y="7"/>
                  </a:cxn>
                  <a:cxn ang="0">
                    <a:pos x="2" y="10"/>
                  </a:cxn>
                  <a:cxn ang="0">
                    <a:pos x="5" y="19"/>
                  </a:cxn>
                  <a:cxn ang="0">
                    <a:pos x="17" y="14"/>
                  </a:cxn>
                  <a:cxn ang="0">
                    <a:pos x="12" y="0"/>
                  </a:cxn>
                  <a:cxn ang="0">
                    <a:pos x="12" y="1"/>
                  </a:cxn>
                </a:cxnLst>
                <a:rect l="0" t="0" r="r" b="b"/>
                <a:pathLst>
                  <a:path w="17" h="19">
                    <a:moveTo>
                      <a:pt x="12" y="1"/>
                    </a:moveTo>
                    <a:lnTo>
                      <a:pt x="0" y="7"/>
                    </a:lnTo>
                    <a:lnTo>
                      <a:pt x="2" y="10"/>
                    </a:lnTo>
                    <a:lnTo>
                      <a:pt x="5" y="19"/>
                    </a:lnTo>
                    <a:lnTo>
                      <a:pt x="17" y="14"/>
                    </a:lnTo>
                    <a:lnTo>
                      <a:pt x="12" y="0"/>
                    </a:lnTo>
                    <a:lnTo>
                      <a:pt x="12" y="1"/>
                    </a:lnTo>
                    <a:close/>
                  </a:path>
                </a:pathLst>
              </a:custGeom>
              <a:solidFill>
                <a:srgbClr val="000000"/>
              </a:solidFill>
              <a:ln w="9525">
                <a:noFill/>
                <a:round/>
                <a:headEnd/>
                <a:tailEnd/>
              </a:ln>
            </p:spPr>
            <p:txBody>
              <a:bodyPr/>
              <a:lstStyle/>
              <a:p>
                <a:endParaRPr lang="en-US"/>
              </a:p>
            </p:txBody>
          </p:sp>
          <p:sp>
            <p:nvSpPr>
              <p:cNvPr id="41437" name="Freeform 477"/>
              <p:cNvSpPr>
                <a:spLocks/>
              </p:cNvSpPr>
              <p:nvPr/>
            </p:nvSpPr>
            <p:spPr bwMode="auto">
              <a:xfrm>
                <a:off x="3608" y="2031"/>
                <a:ext cx="8" cy="9"/>
              </a:xfrm>
              <a:custGeom>
                <a:avLst/>
                <a:gdLst/>
                <a:ahLst/>
                <a:cxnLst>
                  <a:cxn ang="0">
                    <a:pos x="12" y="0"/>
                  </a:cxn>
                  <a:cxn ang="0">
                    <a:pos x="0" y="5"/>
                  </a:cxn>
                  <a:cxn ang="0">
                    <a:pos x="5" y="17"/>
                  </a:cxn>
                  <a:cxn ang="0">
                    <a:pos x="18" y="12"/>
                  </a:cxn>
                  <a:cxn ang="0">
                    <a:pos x="12" y="0"/>
                  </a:cxn>
                </a:cxnLst>
                <a:rect l="0" t="0" r="r" b="b"/>
                <a:pathLst>
                  <a:path w="18" h="17">
                    <a:moveTo>
                      <a:pt x="12" y="0"/>
                    </a:moveTo>
                    <a:lnTo>
                      <a:pt x="0" y="5"/>
                    </a:lnTo>
                    <a:lnTo>
                      <a:pt x="5" y="17"/>
                    </a:lnTo>
                    <a:lnTo>
                      <a:pt x="18" y="12"/>
                    </a:lnTo>
                    <a:lnTo>
                      <a:pt x="12" y="0"/>
                    </a:lnTo>
                    <a:close/>
                  </a:path>
                </a:pathLst>
              </a:custGeom>
              <a:solidFill>
                <a:srgbClr val="000000"/>
              </a:solidFill>
              <a:ln w="9525">
                <a:noFill/>
                <a:round/>
                <a:headEnd/>
                <a:tailEnd/>
              </a:ln>
            </p:spPr>
            <p:txBody>
              <a:bodyPr/>
              <a:lstStyle/>
              <a:p>
                <a:endParaRPr lang="en-US"/>
              </a:p>
            </p:txBody>
          </p:sp>
          <p:sp>
            <p:nvSpPr>
              <p:cNvPr id="41438" name="Freeform 478"/>
              <p:cNvSpPr>
                <a:spLocks/>
              </p:cNvSpPr>
              <p:nvPr/>
            </p:nvSpPr>
            <p:spPr bwMode="auto">
              <a:xfrm>
                <a:off x="3613" y="2043"/>
                <a:ext cx="9" cy="9"/>
              </a:xfrm>
              <a:custGeom>
                <a:avLst/>
                <a:gdLst/>
                <a:ahLst/>
                <a:cxnLst>
                  <a:cxn ang="0">
                    <a:pos x="12" y="0"/>
                  </a:cxn>
                  <a:cxn ang="0">
                    <a:pos x="0" y="5"/>
                  </a:cxn>
                  <a:cxn ang="0">
                    <a:pos x="7" y="18"/>
                  </a:cxn>
                  <a:cxn ang="0">
                    <a:pos x="19" y="12"/>
                  </a:cxn>
                  <a:cxn ang="0">
                    <a:pos x="12" y="0"/>
                  </a:cxn>
                </a:cxnLst>
                <a:rect l="0" t="0" r="r" b="b"/>
                <a:pathLst>
                  <a:path w="19" h="18">
                    <a:moveTo>
                      <a:pt x="12" y="0"/>
                    </a:moveTo>
                    <a:lnTo>
                      <a:pt x="0" y="5"/>
                    </a:lnTo>
                    <a:lnTo>
                      <a:pt x="7" y="18"/>
                    </a:lnTo>
                    <a:lnTo>
                      <a:pt x="19" y="12"/>
                    </a:lnTo>
                    <a:lnTo>
                      <a:pt x="12" y="0"/>
                    </a:lnTo>
                    <a:close/>
                  </a:path>
                </a:pathLst>
              </a:custGeom>
              <a:solidFill>
                <a:srgbClr val="000000"/>
              </a:solidFill>
              <a:ln w="9525">
                <a:noFill/>
                <a:round/>
                <a:headEnd/>
                <a:tailEnd/>
              </a:ln>
            </p:spPr>
            <p:txBody>
              <a:bodyPr/>
              <a:lstStyle/>
              <a:p>
                <a:endParaRPr lang="en-US"/>
              </a:p>
            </p:txBody>
          </p:sp>
          <p:sp>
            <p:nvSpPr>
              <p:cNvPr id="41439" name="Freeform 479"/>
              <p:cNvSpPr>
                <a:spLocks/>
              </p:cNvSpPr>
              <p:nvPr/>
            </p:nvSpPr>
            <p:spPr bwMode="auto">
              <a:xfrm>
                <a:off x="3619" y="2055"/>
                <a:ext cx="10" cy="10"/>
              </a:xfrm>
              <a:custGeom>
                <a:avLst/>
                <a:gdLst/>
                <a:ahLst/>
                <a:cxnLst>
                  <a:cxn ang="0">
                    <a:pos x="12" y="0"/>
                  </a:cxn>
                  <a:cxn ang="0">
                    <a:pos x="0" y="7"/>
                  </a:cxn>
                  <a:cxn ang="0">
                    <a:pos x="7" y="20"/>
                  </a:cxn>
                  <a:cxn ang="0">
                    <a:pos x="19" y="13"/>
                  </a:cxn>
                  <a:cxn ang="0">
                    <a:pos x="12" y="0"/>
                  </a:cxn>
                </a:cxnLst>
                <a:rect l="0" t="0" r="r" b="b"/>
                <a:pathLst>
                  <a:path w="19" h="20">
                    <a:moveTo>
                      <a:pt x="12" y="0"/>
                    </a:moveTo>
                    <a:lnTo>
                      <a:pt x="0" y="7"/>
                    </a:lnTo>
                    <a:lnTo>
                      <a:pt x="7" y="20"/>
                    </a:lnTo>
                    <a:lnTo>
                      <a:pt x="19" y="13"/>
                    </a:lnTo>
                    <a:lnTo>
                      <a:pt x="12" y="0"/>
                    </a:lnTo>
                    <a:close/>
                  </a:path>
                </a:pathLst>
              </a:custGeom>
              <a:solidFill>
                <a:srgbClr val="000000"/>
              </a:solidFill>
              <a:ln w="9525">
                <a:noFill/>
                <a:round/>
                <a:headEnd/>
                <a:tailEnd/>
              </a:ln>
            </p:spPr>
            <p:txBody>
              <a:bodyPr/>
              <a:lstStyle/>
              <a:p>
                <a:endParaRPr lang="en-US"/>
              </a:p>
            </p:txBody>
          </p:sp>
          <p:sp>
            <p:nvSpPr>
              <p:cNvPr id="41440" name="Freeform 480"/>
              <p:cNvSpPr>
                <a:spLocks/>
              </p:cNvSpPr>
              <p:nvPr/>
            </p:nvSpPr>
            <p:spPr bwMode="auto">
              <a:xfrm>
                <a:off x="3626" y="2067"/>
                <a:ext cx="9" cy="10"/>
              </a:xfrm>
              <a:custGeom>
                <a:avLst/>
                <a:gdLst/>
                <a:ahLst/>
                <a:cxnLst>
                  <a:cxn ang="0">
                    <a:pos x="12" y="0"/>
                  </a:cxn>
                  <a:cxn ang="0">
                    <a:pos x="0" y="7"/>
                  </a:cxn>
                  <a:cxn ang="0">
                    <a:pos x="5" y="19"/>
                  </a:cxn>
                  <a:cxn ang="0">
                    <a:pos x="17" y="12"/>
                  </a:cxn>
                  <a:cxn ang="0">
                    <a:pos x="12" y="0"/>
                  </a:cxn>
                </a:cxnLst>
                <a:rect l="0" t="0" r="r" b="b"/>
                <a:pathLst>
                  <a:path w="17" h="19">
                    <a:moveTo>
                      <a:pt x="12" y="0"/>
                    </a:moveTo>
                    <a:lnTo>
                      <a:pt x="0" y="7"/>
                    </a:lnTo>
                    <a:lnTo>
                      <a:pt x="5" y="19"/>
                    </a:lnTo>
                    <a:lnTo>
                      <a:pt x="17" y="12"/>
                    </a:lnTo>
                    <a:lnTo>
                      <a:pt x="12" y="0"/>
                    </a:lnTo>
                    <a:close/>
                  </a:path>
                </a:pathLst>
              </a:custGeom>
              <a:solidFill>
                <a:srgbClr val="000000"/>
              </a:solidFill>
              <a:ln w="9525">
                <a:noFill/>
                <a:round/>
                <a:headEnd/>
                <a:tailEnd/>
              </a:ln>
            </p:spPr>
            <p:txBody>
              <a:bodyPr/>
              <a:lstStyle/>
              <a:p>
                <a:endParaRPr lang="en-US"/>
              </a:p>
            </p:txBody>
          </p:sp>
          <p:sp>
            <p:nvSpPr>
              <p:cNvPr id="41441" name="Freeform 481"/>
              <p:cNvSpPr>
                <a:spLocks/>
              </p:cNvSpPr>
              <p:nvPr/>
            </p:nvSpPr>
            <p:spPr bwMode="auto">
              <a:xfrm>
                <a:off x="3632" y="2080"/>
                <a:ext cx="9" cy="9"/>
              </a:xfrm>
              <a:custGeom>
                <a:avLst/>
                <a:gdLst/>
                <a:ahLst/>
                <a:cxnLst>
                  <a:cxn ang="0">
                    <a:pos x="12" y="0"/>
                  </a:cxn>
                  <a:cxn ang="0">
                    <a:pos x="0" y="7"/>
                  </a:cxn>
                  <a:cxn ang="0">
                    <a:pos x="4" y="14"/>
                  </a:cxn>
                  <a:cxn ang="0">
                    <a:pos x="7" y="20"/>
                  </a:cxn>
                  <a:cxn ang="0">
                    <a:pos x="18" y="13"/>
                  </a:cxn>
                  <a:cxn ang="0">
                    <a:pos x="14" y="4"/>
                  </a:cxn>
                  <a:cxn ang="0">
                    <a:pos x="12" y="0"/>
                  </a:cxn>
                </a:cxnLst>
                <a:rect l="0" t="0" r="r" b="b"/>
                <a:pathLst>
                  <a:path w="18" h="20">
                    <a:moveTo>
                      <a:pt x="12" y="0"/>
                    </a:moveTo>
                    <a:lnTo>
                      <a:pt x="0" y="7"/>
                    </a:lnTo>
                    <a:lnTo>
                      <a:pt x="4" y="14"/>
                    </a:lnTo>
                    <a:lnTo>
                      <a:pt x="7" y="20"/>
                    </a:lnTo>
                    <a:lnTo>
                      <a:pt x="18" y="13"/>
                    </a:lnTo>
                    <a:lnTo>
                      <a:pt x="14" y="4"/>
                    </a:lnTo>
                    <a:lnTo>
                      <a:pt x="12" y="0"/>
                    </a:lnTo>
                    <a:close/>
                  </a:path>
                </a:pathLst>
              </a:custGeom>
              <a:solidFill>
                <a:srgbClr val="000000"/>
              </a:solidFill>
              <a:ln w="9525">
                <a:noFill/>
                <a:round/>
                <a:headEnd/>
                <a:tailEnd/>
              </a:ln>
            </p:spPr>
            <p:txBody>
              <a:bodyPr/>
              <a:lstStyle/>
              <a:p>
                <a:endParaRPr lang="en-US"/>
              </a:p>
            </p:txBody>
          </p:sp>
          <p:sp>
            <p:nvSpPr>
              <p:cNvPr id="41442" name="Freeform 482"/>
              <p:cNvSpPr>
                <a:spLocks/>
              </p:cNvSpPr>
              <p:nvPr/>
            </p:nvSpPr>
            <p:spPr bwMode="auto">
              <a:xfrm>
                <a:off x="3639" y="2092"/>
                <a:ext cx="9" cy="9"/>
              </a:xfrm>
              <a:custGeom>
                <a:avLst/>
                <a:gdLst/>
                <a:ahLst/>
                <a:cxnLst>
                  <a:cxn ang="0">
                    <a:pos x="11" y="0"/>
                  </a:cxn>
                  <a:cxn ang="0">
                    <a:pos x="0" y="7"/>
                  </a:cxn>
                  <a:cxn ang="0">
                    <a:pos x="7" y="19"/>
                  </a:cxn>
                  <a:cxn ang="0">
                    <a:pos x="17" y="12"/>
                  </a:cxn>
                  <a:cxn ang="0">
                    <a:pos x="11" y="0"/>
                  </a:cxn>
                </a:cxnLst>
                <a:rect l="0" t="0" r="r" b="b"/>
                <a:pathLst>
                  <a:path w="17" h="19">
                    <a:moveTo>
                      <a:pt x="11" y="0"/>
                    </a:moveTo>
                    <a:lnTo>
                      <a:pt x="0" y="7"/>
                    </a:lnTo>
                    <a:lnTo>
                      <a:pt x="7" y="19"/>
                    </a:lnTo>
                    <a:lnTo>
                      <a:pt x="17" y="12"/>
                    </a:lnTo>
                    <a:lnTo>
                      <a:pt x="11" y="0"/>
                    </a:lnTo>
                    <a:close/>
                  </a:path>
                </a:pathLst>
              </a:custGeom>
              <a:solidFill>
                <a:srgbClr val="000000"/>
              </a:solidFill>
              <a:ln w="9525">
                <a:noFill/>
                <a:round/>
                <a:headEnd/>
                <a:tailEnd/>
              </a:ln>
            </p:spPr>
            <p:txBody>
              <a:bodyPr/>
              <a:lstStyle/>
              <a:p>
                <a:endParaRPr lang="en-US"/>
              </a:p>
            </p:txBody>
          </p:sp>
          <p:sp>
            <p:nvSpPr>
              <p:cNvPr id="41443" name="Freeform 483"/>
              <p:cNvSpPr>
                <a:spLocks/>
              </p:cNvSpPr>
              <p:nvPr/>
            </p:nvSpPr>
            <p:spPr bwMode="auto">
              <a:xfrm>
                <a:off x="3646" y="2104"/>
                <a:ext cx="9" cy="10"/>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1444" name="Freeform 484"/>
              <p:cNvSpPr>
                <a:spLocks/>
              </p:cNvSpPr>
              <p:nvPr/>
            </p:nvSpPr>
            <p:spPr bwMode="auto">
              <a:xfrm>
                <a:off x="3653" y="2116"/>
                <a:ext cx="9" cy="10"/>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1445" name="Freeform 485"/>
              <p:cNvSpPr>
                <a:spLocks/>
              </p:cNvSpPr>
              <p:nvPr/>
            </p:nvSpPr>
            <p:spPr bwMode="auto">
              <a:xfrm>
                <a:off x="3661" y="2129"/>
                <a:ext cx="9" cy="8"/>
              </a:xfrm>
              <a:custGeom>
                <a:avLst/>
                <a:gdLst/>
                <a:ahLst/>
                <a:cxnLst>
                  <a:cxn ang="0">
                    <a:pos x="10" y="0"/>
                  </a:cxn>
                  <a:cxn ang="0">
                    <a:pos x="0" y="7"/>
                  </a:cxn>
                  <a:cxn ang="0">
                    <a:pos x="7" y="18"/>
                  </a:cxn>
                  <a:cxn ang="0">
                    <a:pos x="17" y="11"/>
                  </a:cxn>
                  <a:cxn ang="0">
                    <a:pos x="10" y="0"/>
                  </a:cxn>
                </a:cxnLst>
                <a:rect l="0" t="0" r="r" b="b"/>
                <a:pathLst>
                  <a:path w="17" h="18">
                    <a:moveTo>
                      <a:pt x="10" y="0"/>
                    </a:moveTo>
                    <a:lnTo>
                      <a:pt x="0" y="7"/>
                    </a:lnTo>
                    <a:lnTo>
                      <a:pt x="7" y="18"/>
                    </a:lnTo>
                    <a:lnTo>
                      <a:pt x="17" y="11"/>
                    </a:lnTo>
                    <a:lnTo>
                      <a:pt x="10" y="0"/>
                    </a:lnTo>
                    <a:close/>
                  </a:path>
                </a:pathLst>
              </a:custGeom>
              <a:solidFill>
                <a:srgbClr val="000000"/>
              </a:solidFill>
              <a:ln w="9525">
                <a:noFill/>
                <a:round/>
                <a:headEnd/>
                <a:tailEnd/>
              </a:ln>
            </p:spPr>
            <p:txBody>
              <a:bodyPr/>
              <a:lstStyle/>
              <a:p>
                <a:endParaRPr lang="en-US"/>
              </a:p>
            </p:txBody>
          </p:sp>
          <p:sp>
            <p:nvSpPr>
              <p:cNvPr id="41446" name="Freeform 486"/>
              <p:cNvSpPr>
                <a:spLocks/>
              </p:cNvSpPr>
              <p:nvPr/>
            </p:nvSpPr>
            <p:spPr bwMode="auto">
              <a:xfrm>
                <a:off x="3668" y="2140"/>
                <a:ext cx="9" cy="9"/>
              </a:xfrm>
              <a:custGeom>
                <a:avLst/>
                <a:gdLst/>
                <a:ahLst/>
                <a:cxnLst>
                  <a:cxn ang="0">
                    <a:pos x="10" y="0"/>
                  </a:cxn>
                  <a:cxn ang="0">
                    <a:pos x="0" y="7"/>
                  </a:cxn>
                  <a:cxn ang="0">
                    <a:pos x="3" y="14"/>
                  </a:cxn>
                  <a:cxn ang="0">
                    <a:pos x="8" y="19"/>
                  </a:cxn>
                  <a:cxn ang="0">
                    <a:pos x="19" y="12"/>
                  </a:cxn>
                  <a:cxn ang="0">
                    <a:pos x="14" y="3"/>
                  </a:cxn>
                  <a:cxn ang="0">
                    <a:pos x="10" y="0"/>
                  </a:cxn>
                </a:cxnLst>
                <a:rect l="0" t="0" r="r" b="b"/>
                <a:pathLst>
                  <a:path w="19" h="19">
                    <a:moveTo>
                      <a:pt x="10" y="0"/>
                    </a:moveTo>
                    <a:lnTo>
                      <a:pt x="0" y="7"/>
                    </a:lnTo>
                    <a:lnTo>
                      <a:pt x="3" y="14"/>
                    </a:lnTo>
                    <a:lnTo>
                      <a:pt x="8" y="19"/>
                    </a:lnTo>
                    <a:lnTo>
                      <a:pt x="19" y="12"/>
                    </a:lnTo>
                    <a:lnTo>
                      <a:pt x="14" y="3"/>
                    </a:lnTo>
                    <a:lnTo>
                      <a:pt x="10" y="0"/>
                    </a:lnTo>
                    <a:close/>
                  </a:path>
                </a:pathLst>
              </a:custGeom>
              <a:solidFill>
                <a:srgbClr val="000000"/>
              </a:solidFill>
              <a:ln w="9525">
                <a:noFill/>
                <a:round/>
                <a:headEnd/>
                <a:tailEnd/>
              </a:ln>
            </p:spPr>
            <p:txBody>
              <a:bodyPr/>
              <a:lstStyle/>
              <a:p>
                <a:endParaRPr lang="en-US"/>
              </a:p>
            </p:txBody>
          </p:sp>
          <p:sp>
            <p:nvSpPr>
              <p:cNvPr id="41447" name="Freeform 487"/>
              <p:cNvSpPr>
                <a:spLocks/>
              </p:cNvSpPr>
              <p:nvPr/>
            </p:nvSpPr>
            <p:spPr bwMode="auto">
              <a:xfrm>
                <a:off x="3676" y="2151"/>
                <a:ext cx="9" cy="10"/>
              </a:xfrm>
              <a:custGeom>
                <a:avLst/>
                <a:gdLst/>
                <a:ahLst/>
                <a:cxnLst>
                  <a:cxn ang="0">
                    <a:pos x="11" y="0"/>
                  </a:cxn>
                  <a:cxn ang="0">
                    <a:pos x="0" y="7"/>
                  </a:cxn>
                  <a:cxn ang="0">
                    <a:pos x="9" y="20"/>
                  </a:cxn>
                  <a:cxn ang="0">
                    <a:pos x="20" y="13"/>
                  </a:cxn>
                  <a:cxn ang="0">
                    <a:pos x="11" y="0"/>
                  </a:cxn>
                </a:cxnLst>
                <a:rect l="0" t="0" r="r" b="b"/>
                <a:pathLst>
                  <a:path w="20" h="20">
                    <a:moveTo>
                      <a:pt x="11" y="0"/>
                    </a:moveTo>
                    <a:lnTo>
                      <a:pt x="0" y="7"/>
                    </a:lnTo>
                    <a:lnTo>
                      <a:pt x="9" y="20"/>
                    </a:lnTo>
                    <a:lnTo>
                      <a:pt x="20" y="13"/>
                    </a:lnTo>
                    <a:lnTo>
                      <a:pt x="11" y="0"/>
                    </a:lnTo>
                    <a:close/>
                  </a:path>
                </a:pathLst>
              </a:custGeom>
              <a:solidFill>
                <a:srgbClr val="000000"/>
              </a:solidFill>
              <a:ln w="9525">
                <a:noFill/>
                <a:round/>
                <a:headEnd/>
                <a:tailEnd/>
              </a:ln>
            </p:spPr>
            <p:txBody>
              <a:bodyPr/>
              <a:lstStyle/>
              <a:p>
                <a:endParaRPr lang="en-US"/>
              </a:p>
            </p:txBody>
          </p:sp>
          <p:sp>
            <p:nvSpPr>
              <p:cNvPr id="41448" name="Freeform 488"/>
              <p:cNvSpPr>
                <a:spLocks/>
              </p:cNvSpPr>
              <p:nvPr/>
            </p:nvSpPr>
            <p:spPr bwMode="auto">
              <a:xfrm>
                <a:off x="3684" y="2163"/>
                <a:ext cx="9" cy="9"/>
              </a:xfrm>
              <a:custGeom>
                <a:avLst/>
                <a:gdLst/>
                <a:ahLst/>
                <a:cxnLst>
                  <a:cxn ang="0">
                    <a:pos x="11" y="0"/>
                  </a:cxn>
                  <a:cxn ang="0">
                    <a:pos x="0" y="7"/>
                  </a:cxn>
                  <a:cxn ang="0">
                    <a:pos x="9" y="17"/>
                  </a:cxn>
                  <a:cxn ang="0">
                    <a:pos x="19" y="10"/>
                  </a:cxn>
                  <a:cxn ang="0">
                    <a:pos x="11" y="0"/>
                  </a:cxn>
                </a:cxnLst>
                <a:rect l="0" t="0" r="r" b="b"/>
                <a:pathLst>
                  <a:path w="19" h="17">
                    <a:moveTo>
                      <a:pt x="11" y="0"/>
                    </a:moveTo>
                    <a:lnTo>
                      <a:pt x="0" y="7"/>
                    </a:lnTo>
                    <a:lnTo>
                      <a:pt x="9" y="17"/>
                    </a:lnTo>
                    <a:lnTo>
                      <a:pt x="19" y="10"/>
                    </a:lnTo>
                    <a:lnTo>
                      <a:pt x="11" y="0"/>
                    </a:lnTo>
                    <a:close/>
                  </a:path>
                </a:pathLst>
              </a:custGeom>
              <a:solidFill>
                <a:srgbClr val="000000"/>
              </a:solidFill>
              <a:ln w="9525">
                <a:noFill/>
                <a:round/>
                <a:headEnd/>
                <a:tailEnd/>
              </a:ln>
            </p:spPr>
            <p:txBody>
              <a:bodyPr/>
              <a:lstStyle/>
              <a:p>
                <a:endParaRPr lang="en-US"/>
              </a:p>
            </p:txBody>
          </p:sp>
          <p:sp>
            <p:nvSpPr>
              <p:cNvPr id="41449" name="Freeform 489"/>
              <p:cNvSpPr>
                <a:spLocks/>
              </p:cNvSpPr>
              <p:nvPr/>
            </p:nvSpPr>
            <p:spPr bwMode="auto">
              <a:xfrm>
                <a:off x="3692" y="2174"/>
                <a:ext cx="10" cy="10"/>
              </a:xfrm>
              <a:custGeom>
                <a:avLst/>
                <a:gdLst/>
                <a:ahLst/>
                <a:cxnLst>
                  <a:cxn ang="0">
                    <a:pos x="10" y="0"/>
                  </a:cxn>
                  <a:cxn ang="0">
                    <a:pos x="0" y="9"/>
                  </a:cxn>
                  <a:cxn ang="0">
                    <a:pos x="8" y="19"/>
                  </a:cxn>
                  <a:cxn ang="0">
                    <a:pos x="19" y="10"/>
                  </a:cxn>
                  <a:cxn ang="0">
                    <a:pos x="10" y="0"/>
                  </a:cxn>
                </a:cxnLst>
                <a:rect l="0" t="0" r="r" b="b"/>
                <a:pathLst>
                  <a:path w="19" h="19">
                    <a:moveTo>
                      <a:pt x="10" y="0"/>
                    </a:moveTo>
                    <a:lnTo>
                      <a:pt x="0" y="9"/>
                    </a:lnTo>
                    <a:lnTo>
                      <a:pt x="8" y="19"/>
                    </a:lnTo>
                    <a:lnTo>
                      <a:pt x="19" y="10"/>
                    </a:lnTo>
                    <a:lnTo>
                      <a:pt x="10" y="0"/>
                    </a:lnTo>
                    <a:close/>
                  </a:path>
                </a:pathLst>
              </a:custGeom>
              <a:solidFill>
                <a:srgbClr val="000000"/>
              </a:solidFill>
              <a:ln w="9525">
                <a:noFill/>
                <a:round/>
                <a:headEnd/>
                <a:tailEnd/>
              </a:ln>
            </p:spPr>
            <p:txBody>
              <a:bodyPr/>
              <a:lstStyle/>
              <a:p>
                <a:endParaRPr lang="en-US"/>
              </a:p>
            </p:txBody>
          </p:sp>
          <p:sp>
            <p:nvSpPr>
              <p:cNvPr id="41450" name="Freeform 490"/>
              <p:cNvSpPr>
                <a:spLocks/>
              </p:cNvSpPr>
              <p:nvPr/>
            </p:nvSpPr>
            <p:spPr bwMode="auto">
              <a:xfrm>
                <a:off x="3700" y="2185"/>
                <a:ext cx="10" cy="10"/>
              </a:xfrm>
              <a:custGeom>
                <a:avLst/>
                <a:gdLst/>
                <a:ahLst/>
                <a:cxnLst>
                  <a:cxn ang="0">
                    <a:pos x="11" y="0"/>
                  </a:cxn>
                  <a:cxn ang="0">
                    <a:pos x="0" y="8"/>
                  </a:cxn>
                  <a:cxn ang="0">
                    <a:pos x="9" y="19"/>
                  </a:cxn>
                  <a:cxn ang="0">
                    <a:pos x="20" y="10"/>
                  </a:cxn>
                  <a:cxn ang="0">
                    <a:pos x="11" y="0"/>
                  </a:cxn>
                </a:cxnLst>
                <a:rect l="0" t="0" r="r" b="b"/>
                <a:pathLst>
                  <a:path w="20" h="19">
                    <a:moveTo>
                      <a:pt x="11" y="0"/>
                    </a:moveTo>
                    <a:lnTo>
                      <a:pt x="0" y="8"/>
                    </a:lnTo>
                    <a:lnTo>
                      <a:pt x="9" y="19"/>
                    </a:lnTo>
                    <a:lnTo>
                      <a:pt x="20" y="10"/>
                    </a:lnTo>
                    <a:lnTo>
                      <a:pt x="11" y="0"/>
                    </a:lnTo>
                    <a:close/>
                  </a:path>
                </a:pathLst>
              </a:custGeom>
              <a:solidFill>
                <a:srgbClr val="000000"/>
              </a:solidFill>
              <a:ln w="9525">
                <a:noFill/>
                <a:round/>
                <a:headEnd/>
                <a:tailEnd/>
              </a:ln>
            </p:spPr>
            <p:txBody>
              <a:bodyPr/>
              <a:lstStyle/>
              <a:p>
                <a:endParaRPr lang="en-US"/>
              </a:p>
            </p:txBody>
          </p:sp>
          <p:sp>
            <p:nvSpPr>
              <p:cNvPr id="41451" name="Freeform 491"/>
              <p:cNvSpPr>
                <a:spLocks/>
              </p:cNvSpPr>
              <p:nvPr/>
            </p:nvSpPr>
            <p:spPr bwMode="auto">
              <a:xfrm>
                <a:off x="3709" y="2196"/>
                <a:ext cx="10" cy="10"/>
              </a:xfrm>
              <a:custGeom>
                <a:avLst/>
                <a:gdLst/>
                <a:ahLst/>
                <a:cxnLst>
                  <a:cxn ang="0">
                    <a:pos x="10" y="0"/>
                  </a:cxn>
                  <a:cxn ang="0">
                    <a:pos x="0" y="9"/>
                  </a:cxn>
                  <a:cxn ang="0">
                    <a:pos x="3" y="14"/>
                  </a:cxn>
                  <a:cxn ang="0">
                    <a:pos x="9" y="21"/>
                  </a:cxn>
                  <a:cxn ang="0">
                    <a:pos x="19" y="13"/>
                  </a:cxn>
                  <a:cxn ang="0">
                    <a:pos x="14" y="4"/>
                  </a:cxn>
                  <a:cxn ang="0">
                    <a:pos x="10" y="0"/>
                  </a:cxn>
                </a:cxnLst>
                <a:rect l="0" t="0" r="r" b="b"/>
                <a:pathLst>
                  <a:path w="19" h="21">
                    <a:moveTo>
                      <a:pt x="10" y="0"/>
                    </a:moveTo>
                    <a:lnTo>
                      <a:pt x="0" y="9"/>
                    </a:lnTo>
                    <a:lnTo>
                      <a:pt x="3" y="14"/>
                    </a:lnTo>
                    <a:lnTo>
                      <a:pt x="9" y="21"/>
                    </a:lnTo>
                    <a:lnTo>
                      <a:pt x="19" y="13"/>
                    </a:lnTo>
                    <a:lnTo>
                      <a:pt x="14" y="4"/>
                    </a:lnTo>
                    <a:lnTo>
                      <a:pt x="10" y="0"/>
                    </a:lnTo>
                    <a:close/>
                  </a:path>
                </a:pathLst>
              </a:custGeom>
              <a:solidFill>
                <a:srgbClr val="000000"/>
              </a:solidFill>
              <a:ln w="9525">
                <a:noFill/>
                <a:round/>
                <a:headEnd/>
                <a:tailEnd/>
              </a:ln>
            </p:spPr>
            <p:txBody>
              <a:bodyPr/>
              <a:lstStyle/>
              <a:p>
                <a:endParaRPr lang="en-US"/>
              </a:p>
            </p:txBody>
          </p:sp>
          <p:sp>
            <p:nvSpPr>
              <p:cNvPr id="41452" name="Freeform 492"/>
              <p:cNvSpPr>
                <a:spLocks/>
              </p:cNvSpPr>
              <p:nvPr/>
            </p:nvSpPr>
            <p:spPr bwMode="auto">
              <a:xfrm>
                <a:off x="3718" y="2207"/>
                <a:ext cx="9" cy="10"/>
              </a:xfrm>
              <a:custGeom>
                <a:avLst/>
                <a:gdLst/>
                <a:ahLst/>
                <a:cxnLst>
                  <a:cxn ang="0">
                    <a:pos x="11" y="0"/>
                  </a:cxn>
                  <a:cxn ang="0">
                    <a:pos x="0" y="9"/>
                  </a:cxn>
                  <a:cxn ang="0">
                    <a:pos x="9" y="19"/>
                  </a:cxn>
                  <a:cxn ang="0">
                    <a:pos x="20" y="11"/>
                  </a:cxn>
                  <a:cxn ang="0">
                    <a:pos x="11" y="0"/>
                  </a:cxn>
                </a:cxnLst>
                <a:rect l="0" t="0" r="r" b="b"/>
                <a:pathLst>
                  <a:path w="20" h="19">
                    <a:moveTo>
                      <a:pt x="11" y="0"/>
                    </a:moveTo>
                    <a:lnTo>
                      <a:pt x="0" y="9"/>
                    </a:lnTo>
                    <a:lnTo>
                      <a:pt x="9" y="19"/>
                    </a:lnTo>
                    <a:lnTo>
                      <a:pt x="20" y="11"/>
                    </a:lnTo>
                    <a:lnTo>
                      <a:pt x="11" y="0"/>
                    </a:lnTo>
                    <a:close/>
                  </a:path>
                </a:pathLst>
              </a:custGeom>
              <a:solidFill>
                <a:srgbClr val="000000"/>
              </a:solidFill>
              <a:ln w="9525">
                <a:noFill/>
                <a:round/>
                <a:headEnd/>
                <a:tailEnd/>
              </a:ln>
            </p:spPr>
            <p:txBody>
              <a:bodyPr/>
              <a:lstStyle/>
              <a:p>
                <a:endParaRPr lang="en-US"/>
              </a:p>
            </p:txBody>
          </p:sp>
          <p:sp>
            <p:nvSpPr>
              <p:cNvPr id="41453" name="Freeform 493"/>
              <p:cNvSpPr>
                <a:spLocks/>
              </p:cNvSpPr>
              <p:nvPr/>
            </p:nvSpPr>
            <p:spPr bwMode="auto">
              <a:xfrm>
                <a:off x="3727" y="2218"/>
                <a:ext cx="10" cy="9"/>
              </a:xfrm>
              <a:custGeom>
                <a:avLst/>
                <a:gdLst/>
                <a:ahLst/>
                <a:cxnLst>
                  <a:cxn ang="0">
                    <a:pos x="10" y="0"/>
                  </a:cxn>
                  <a:cxn ang="0">
                    <a:pos x="0" y="9"/>
                  </a:cxn>
                  <a:cxn ang="0">
                    <a:pos x="8" y="19"/>
                  </a:cxn>
                  <a:cxn ang="0">
                    <a:pos x="19" y="11"/>
                  </a:cxn>
                  <a:cxn ang="0">
                    <a:pos x="10" y="0"/>
                  </a:cxn>
                </a:cxnLst>
                <a:rect l="0" t="0" r="r" b="b"/>
                <a:pathLst>
                  <a:path w="19" h="19">
                    <a:moveTo>
                      <a:pt x="10" y="0"/>
                    </a:moveTo>
                    <a:lnTo>
                      <a:pt x="0" y="9"/>
                    </a:lnTo>
                    <a:lnTo>
                      <a:pt x="8" y="19"/>
                    </a:lnTo>
                    <a:lnTo>
                      <a:pt x="19" y="11"/>
                    </a:lnTo>
                    <a:lnTo>
                      <a:pt x="10" y="0"/>
                    </a:lnTo>
                    <a:close/>
                  </a:path>
                </a:pathLst>
              </a:custGeom>
              <a:solidFill>
                <a:srgbClr val="000000"/>
              </a:solidFill>
              <a:ln w="9525">
                <a:noFill/>
                <a:round/>
                <a:headEnd/>
                <a:tailEnd/>
              </a:ln>
            </p:spPr>
            <p:txBody>
              <a:bodyPr/>
              <a:lstStyle/>
              <a:p>
                <a:endParaRPr lang="en-US"/>
              </a:p>
            </p:txBody>
          </p:sp>
          <p:sp>
            <p:nvSpPr>
              <p:cNvPr id="41454" name="Freeform 494"/>
              <p:cNvSpPr>
                <a:spLocks/>
              </p:cNvSpPr>
              <p:nvPr/>
            </p:nvSpPr>
            <p:spPr bwMode="auto">
              <a:xfrm>
                <a:off x="3736" y="2228"/>
                <a:ext cx="11" cy="10"/>
              </a:xfrm>
              <a:custGeom>
                <a:avLst/>
                <a:gdLst/>
                <a:ahLst/>
                <a:cxnLst>
                  <a:cxn ang="0">
                    <a:pos x="11" y="0"/>
                  </a:cxn>
                  <a:cxn ang="0">
                    <a:pos x="0" y="9"/>
                  </a:cxn>
                  <a:cxn ang="0">
                    <a:pos x="11" y="19"/>
                  </a:cxn>
                  <a:cxn ang="0">
                    <a:pos x="21" y="10"/>
                  </a:cxn>
                  <a:cxn ang="0">
                    <a:pos x="11" y="0"/>
                  </a:cxn>
                </a:cxnLst>
                <a:rect l="0" t="0" r="r" b="b"/>
                <a:pathLst>
                  <a:path w="21" h="19">
                    <a:moveTo>
                      <a:pt x="11" y="0"/>
                    </a:moveTo>
                    <a:lnTo>
                      <a:pt x="0" y="9"/>
                    </a:lnTo>
                    <a:lnTo>
                      <a:pt x="11" y="19"/>
                    </a:lnTo>
                    <a:lnTo>
                      <a:pt x="21" y="10"/>
                    </a:lnTo>
                    <a:lnTo>
                      <a:pt x="11" y="0"/>
                    </a:lnTo>
                    <a:close/>
                  </a:path>
                </a:pathLst>
              </a:custGeom>
              <a:solidFill>
                <a:srgbClr val="000000"/>
              </a:solidFill>
              <a:ln w="9525">
                <a:noFill/>
                <a:round/>
                <a:headEnd/>
                <a:tailEnd/>
              </a:ln>
            </p:spPr>
            <p:txBody>
              <a:bodyPr/>
              <a:lstStyle/>
              <a:p>
                <a:endParaRPr lang="en-US"/>
              </a:p>
            </p:txBody>
          </p:sp>
          <p:sp>
            <p:nvSpPr>
              <p:cNvPr id="41455" name="Freeform 495"/>
              <p:cNvSpPr>
                <a:spLocks/>
              </p:cNvSpPr>
              <p:nvPr/>
            </p:nvSpPr>
            <p:spPr bwMode="auto">
              <a:xfrm>
                <a:off x="3746" y="2238"/>
                <a:ext cx="9" cy="10"/>
              </a:xfrm>
              <a:custGeom>
                <a:avLst/>
                <a:gdLst/>
                <a:ahLst/>
                <a:cxnLst>
                  <a:cxn ang="0">
                    <a:pos x="11" y="0"/>
                  </a:cxn>
                  <a:cxn ang="0">
                    <a:pos x="0" y="9"/>
                  </a:cxn>
                  <a:cxn ang="0">
                    <a:pos x="9" y="19"/>
                  </a:cxn>
                  <a:cxn ang="0">
                    <a:pos x="20" y="10"/>
                  </a:cxn>
                  <a:cxn ang="0">
                    <a:pos x="11" y="0"/>
                  </a:cxn>
                </a:cxnLst>
                <a:rect l="0" t="0" r="r" b="b"/>
                <a:pathLst>
                  <a:path w="20" h="19">
                    <a:moveTo>
                      <a:pt x="11" y="0"/>
                    </a:moveTo>
                    <a:lnTo>
                      <a:pt x="0" y="9"/>
                    </a:lnTo>
                    <a:lnTo>
                      <a:pt x="9" y="19"/>
                    </a:lnTo>
                    <a:lnTo>
                      <a:pt x="20" y="10"/>
                    </a:lnTo>
                    <a:lnTo>
                      <a:pt x="11" y="0"/>
                    </a:lnTo>
                    <a:close/>
                  </a:path>
                </a:pathLst>
              </a:custGeom>
              <a:solidFill>
                <a:srgbClr val="000000"/>
              </a:solidFill>
              <a:ln w="9525">
                <a:noFill/>
                <a:round/>
                <a:headEnd/>
                <a:tailEnd/>
              </a:ln>
            </p:spPr>
            <p:txBody>
              <a:bodyPr/>
              <a:lstStyle/>
              <a:p>
                <a:endParaRPr lang="en-US"/>
              </a:p>
            </p:txBody>
          </p:sp>
          <p:sp>
            <p:nvSpPr>
              <p:cNvPr id="41456" name="Freeform 496"/>
              <p:cNvSpPr>
                <a:spLocks/>
              </p:cNvSpPr>
              <p:nvPr/>
            </p:nvSpPr>
            <p:spPr bwMode="auto">
              <a:xfrm>
                <a:off x="3755" y="2248"/>
                <a:ext cx="11" cy="11"/>
              </a:xfrm>
              <a:custGeom>
                <a:avLst/>
                <a:gdLst/>
                <a:ahLst/>
                <a:cxnLst>
                  <a:cxn ang="0">
                    <a:pos x="10" y="2"/>
                  </a:cxn>
                  <a:cxn ang="0">
                    <a:pos x="0" y="11"/>
                  </a:cxn>
                  <a:cxn ang="0">
                    <a:pos x="0" y="11"/>
                  </a:cxn>
                  <a:cxn ang="0">
                    <a:pos x="10" y="21"/>
                  </a:cxn>
                  <a:cxn ang="0">
                    <a:pos x="21" y="11"/>
                  </a:cxn>
                  <a:cxn ang="0">
                    <a:pos x="10" y="0"/>
                  </a:cxn>
                  <a:cxn ang="0">
                    <a:pos x="10" y="2"/>
                  </a:cxn>
                </a:cxnLst>
                <a:rect l="0" t="0" r="r" b="b"/>
                <a:pathLst>
                  <a:path w="21" h="21">
                    <a:moveTo>
                      <a:pt x="10" y="2"/>
                    </a:moveTo>
                    <a:lnTo>
                      <a:pt x="0" y="11"/>
                    </a:lnTo>
                    <a:lnTo>
                      <a:pt x="0" y="11"/>
                    </a:lnTo>
                    <a:lnTo>
                      <a:pt x="10" y="21"/>
                    </a:lnTo>
                    <a:lnTo>
                      <a:pt x="21" y="11"/>
                    </a:lnTo>
                    <a:lnTo>
                      <a:pt x="10" y="0"/>
                    </a:lnTo>
                    <a:lnTo>
                      <a:pt x="10" y="2"/>
                    </a:lnTo>
                    <a:close/>
                  </a:path>
                </a:pathLst>
              </a:custGeom>
              <a:solidFill>
                <a:srgbClr val="000000"/>
              </a:solidFill>
              <a:ln w="9525">
                <a:noFill/>
                <a:round/>
                <a:headEnd/>
                <a:tailEnd/>
              </a:ln>
            </p:spPr>
            <p:txBody>
              <a:bodyPr/>
              <a:lstStyle/>
              <a:p>
                <a:endParaRPr lang="en-US"/>
              </a:p>
            </p:txBody>
          </p:sp>
          <p:sp>
            <p:nvSpPr>
              <p:cNvPr id="41457" name="Freeform 497"/>
              <p:cNvSpPr>
                <a:spLocks/>
              </p:cNvSpPr>
              <p:nvPr/>
            </p:nvSpPr>
            <p:spPr bwMode="auto">
              <a:xfrm>
                <a:off x="3765" y="2258"/>
                <a:ext cx="10" cy="10"/>
              </a:xfrm>
              <a:custGeom>
                <a:avLst/>
                <a:gdLst/>
                <a:ahLst/>
                <a:cxnLst>
                  <a:cxn ang="0">
                    <a:pos x="10" y="0"/>
                  </a:cxn>
                  <a:cxn ang="0">
                    <a:pos x="0" y="11"/>
                  </a:cxn>
                  <a:cxn ang="0">
                    <a:pos x="10" y="21"/>
                  </a:cxn>
                  <a:cxn ang="0">
                    <a:pos x="21" y="11"/>
                  </a:cxn>
                  <a:cxn ang="0">
                    <a:pos x="10" y="0"/>
                  </a:cxn>
                </a:cxnLst>
                <a:rect l="0" t="0" r="r" b="b"/>
                <a:pathLst>
                  <a:path w="21" h="21">
                    <a:moveTo>
                      <a:pt x="10" y="0"/>
                    </a:moveTo>
                    <a:lnTo>
                      <a:pt x="0" y="11"/>
                    </a:lnTo>
                    <a:lnTo>
                      <a:pt x="10" y="21"/>
                    </a:lnTo>
                    <a:lnTo>
                      <a:pt x="21" y="11"/>
                    </a:lnTo>
                    <a:lnTo>
                      <a:pt x="10" y="0"/>
                    </a:lnTo>
                    <a:close/>
                  </a:path>
                </a:pathLst>
              </a:custGeom>
              <a:solidFill>
                <a:srgbClr val="000000"/>
              </a:solidFill>
              <a:ln w="9525">
                <a:noFill/>
                <a:round/>
                <a:headEnd/>
                <a:tailEnd/>
              </a:ln>
            </p:spPr>
            <p:txBody>
              <a:bodyPr/>
              <a:lstStyle/>
              <a:p>
                <a:endParaRPr lang="en-US"/>
              </a:p>
            </p:txBody>
          </p:sp>
          <p:sp>
            <p:nvSpPr>
              <p:cNvPr id="41458" name="Freeform 498"/>
              <p:cNvSpPr>
                <a:spLocks/>
              </p:cNvSpPr>
              <p:nvPr/>
            </p:nvSpPr>
            <p:spPr bwMode="auto">
              <a:xfrm>
                <a:off x="3775" y="2267"/>
                <a:ext cx="10" cy="11"/>
              </a:xfrm>
              <a:custGeom>
                <a:avLst/>
                <a:gdLst/>
                <a:ahLst/>
                <a:cxnLst>
                  <a:cxn ang="0">
                    <a:pos x="10" y="0"/>
                  </a:cxn>
                  <a:cxn ang="0">
                    <a:pos x="0" y="10"/>
                  </a:cxn>
                  <a:cxn ang="0">
                    <a:pos x="7" y="19"/>
                  </a:cxn>
                  <a:cxn ang="0">
                    <a:pos x="10" y="20"/>
                  </a:cxn>
                  <a:cxn ang="0">
                    <a:pos x="19" y="10"/>
                  </a:cxn>
                  <a:cxn ang="0">
                    <a:pos x="17" y="8"/>
                  </a:cxn>
                  <a:cxn ang="0">
                    <a:pos x="10" y="0"/>
                  </a:cxn>
                </a:cxnLst>
                <a:rect l="0" t="0" r="r" b="b"/>
                <a:pathLst>
                  <a:path w="19" h="20">
                    <a:moveTo>
                      <a:pt x="10" y="0"/>
                    </a:moveTo>
                    <a:lnTo>
                      <a:pt x="0" y="10"/>
                    </a:lnTo>
                    <a:lnTo>
                      <a:pt x="7" y="19"/>
                    </a:lnTo>
                    <a:lnTo>
                      <a:pt x="10" y="20"/>
                    </a:lnTo>
                    <a:lnTo>
                      <a:pt x="19" y="10"/>
                    </a:lnTo>
                    <a:lnTo>
                      <a:pt x="17" y="8"/>
                    </a:lnTo>
                    <a:lnTo>
                      <a:pt x="10" y="0"/>
                    </a:lnTo>
                    <a:close/>
                  </a:path>
                </a:pathLst>
              </a:custGeom>
              <a:solidFill>
                <a:srgbClr val="000000"/>
              </a:solidFill>
              <a:ln w="9525">
                <a:noFill/>
                <a:round/>
                <a:headEnd/>
                <a:tailEnd/>
              </a:ln>
            </p:spPr>
            <p:txBody>
              <a:bodyPr/>
              <a:lstStyle/>
              <a:p>
                <a:endParaRPr lang="en-US"/>
              </a:p>
            </p:txBody>
          </p:sp>
          <p:sp>
            <p:nvSpPr>
              <p:cNvPr id="41459" name="Freeform 499"/>
              <p:cNvSpPr>
                <a:spLocks/>
              </p:cNvSpPr>
              <p:nvPr/>
            </p:nvSpPr>
            <p:spPr bwMode="auto">
              <a:xfrm>
                <a:off x="3786" y="2277"/>
                <a:ext cx="9" cy="10"/>
              </a:xfrm>
              <a:custGeom>
                <a:avLst/>
                <a:gdLst/>
                <a:ahLst/>
                <a:cxnLst>
                  <a:cxn ang="0">
                    <a:pos x="9" y="0"/>
                  </a:cxn>
                  <a:cxn ang="0">
                    <a:pos x="0" y="10"/>
                  </a:cxn>
                  <a:cxn ang="0">
                    <a:pos x="10" y="21"/>
                  </a:cxn>
                  <a:cxn ang="0">
                    <a:pos x="19" y="10"/>
                  </a:cxn>
                  <a:cxn ang="0">
                    <a:pos x="9" y="0"/>
                  </a:cxn>
                </a:cxnLst>
                <a:rect l="0" t="0" r="r" b="b"/>
                <a:pathLst>
                  <a:path w="19" h="21">
                    <a:moveTo>
                      <a:pt x="9" y="0"/>
                    </a:moveTo>
                    <a:lnTo>
                      <a:pt x="0" y="10"/>
                    </a:lnTo>
                    <a:lnTo>
                      <a:pt x="10" y="21"/>
                    </a:lnTo>
                    <a:lnTo>
                      <a:pt x="19" y="10"/>
                    </a:lnTo>
                    <a:lnTo>
                      <a:pt x="9" y="0"/>
                    </a:lnTo>
                    <a:close/>
                  </a:path>
                </a:pathLst>
              </a:custGeom>
              <a:solidFill>
                <a:srgbClr val="000000"/>
              </a:solidFill>
              <a:ln w="9525">
                <a:noFill/>
                <a:round/>
                <a:headEnd/>
                <a:tailEnd/>
              </a:ln>
            </p:spPr>
            <p:txBody>
              <a:bodyPr/>
              <a:lstStyle/>
              <a:p>
                <a:endParaRPr lang="en-US"/>
              </a:p>
            </p:txBody>
          </p:sp>
          <p:sp>
            <p:nvSpPr>
              <p:cNvPr id="41460" name="Freeform 500"/>
              <p:cNvSpPr>
                <a:spLocks/>
              </p:cNvSpPr>
              <p:nvPr/>
            </p:nvSpPr>
            <p:spPr bwMode="auto">
              <a:xfrm>
                <a:off x="3796" y="2286"/>
                <a:ext cx="10" cy="10"/>
              </a:xfrm>
              <a:custGeom>
                <a:avLst/>
                <a:gdLst/>
                <a:ahLst/>
                <a:cxnLst>
                  <a:cxn ang="0">
                    <a:pos x="8" y="0"/>
                  </a:cxn>
                  <a:cxn ang="0">
                    <a:pos x="0" y="10"/>
                  </a:cxn>
                  <a:cxn ang="0">
                    <a:pos x="10" y="19"/>
                  </a:cxn>
                  <a:cxn ang="0">
                    <a:pos x="19" y="9"/>
                  </a:cxn>
                  <a:cxn ang="0">
                    <a:pos x="8" y="0"/>
                  </a:cxn>
                </a:cxnLst>
                <a:rect l="0" t="0" r="r" b="b"/>
                <a:pathLst>
                  <a:path w="19" h="19">
                    <a:moveTo>
                      <a:pt x="8" y="0"/>
                    </a:moveTo>
                    <a:lnTo>
                      <a:pt x="0" y="10"/>
                    </a:lnTo>
                    <a:lnTo>
                      <a:pt x="10" y="19"/>
                    </a:lnTo>
                    <a:lnTo>
                      <a:pt x="19" y="9"/>
                    </a:lnTo>
                    <a:lnTo>
                      <a:pt x="8" y="0"/>
                    </a:lnTo>
                    <a:close/>
                  </a:path>
                </a:pathLst>
              </a:custGeom>
              <a:solidFill>
                <a:srgbClr val="000000"/>
              </a:solidFill>
              <a:ln w="9525">
                <a:noFill/>
                <a:round/>
                <a:headEnd/>
                <a:tailEnd/>
              </a:ln>
            </p:spPr>
            <p:txBody>
              <a:bodyPr/>
              <a:lstStyle/>
              <a:p>
                <a:endParaRPr lang="en-US"/>
              </a:p>
            </p:txBody>
          </p:sp>
          <p:sp>
            <p:nvSpPr>
              <p:cNvPr id="41461" name="Freeform 501"/>
              <p:cNvSpPr>
                <a:spLocks/>
              </p:cNvSpPr>
              <p:nvPr/>
            </p:nvSpPr>
            <p:spPr bwMode="auto">
              <a:xfrm>
                <a:off x="3807" y="2295"/>
                <a:ext cx="9" cy="10"/>
              </a:xfrm>
              <a:custGeom>
                <a:avLst/>
                <a:gdLst/>
                <a:ahLst/>
                <a:cxnLst>
                  <a:cxn ang="0">
                    <a:pos x="8" y="0"/>
                  </a:cxn>
                  <a:cxn ang="0">
                    <a:pos x="0" y="11"/>
                  </a:cxn>
                  <a:cxn ang="0">
                    <a:pos x="10" y="20"/>
                  </a:cxn>
                  <a:cxn ang="0">
                    <a:pos x="19" y="9"/>
                  </a:cxn>
                  <a:cxn ang="0">
                    <a:pos x="8" y="0"/>
                  </a:cxn>
                </a:cxnLst>
                <a:rect l="0" t="0" r="r" b="b"/>
                <a:pathLst>
                  <a:path w="19" h="20">
                    <a:moveTo>
                      <a:pt x="8" y="0"/>
                    </a:moveTo>
                    <a:lnTo>
                      <a:pt x="0" y="11"/>
                    </a:lnTo>
                    <a:lnTo>
                      <a:pt x="10" y="20"/>
                    </a:lnTo>
                    <a:lnTo>
                      <a:pt x="19" y="9"/>
                    </a:lnTo>
                    <a:lnTo>
                      <a:pt x="8" y="0"/>
                    </a:lnTo>
                    <a:close/>
                  </a:path>
                </a:pathLst>
              </a:custGeom>
              <a:solidFill>
                <a:srgbClr val="000000"/>
              </a:solidFill>
              <a:ln w="9525">
                <a:noFill/>
                <a:round/>
                <a:headEnd/>
                <a:tailEnd/>
              </a:ln>
            </p:spPr>
            <p:txBody>
              <a:bodyPr/>
              <a:lstStyle/>
              <a:p>
                <a:endParaRPr lang="en-US"/>
              </a:p>
            </p:txBody>
          </p:sp>
          <p:sp>
            <p:nvSpPr>
              <p:cNvPr id="41462" name="Freeform 502"/>
              <p:cNvSpPr>
                <a:spLocks/>
              </p:cNvSpPr>
              <p:nvPr/>
            </p:nvSpPr>
            <p:spPr bwMode="auto">
              <a:xfrm>
                <a:off x="3818" y="2304"/>
                <a:ext cx="10" cy="10"/>
              </a:xfrm>
              <a:custGeom>
                <a:avLst/>
                <a:gdLst/>
                <a:ahLst/>
                <a:cxnLst>
                  <a:cxn ang="0">
                    <a:pos x="9" y="0"/>
                  </a:cxn>
                  <a:cxn ang="0">
                    <a:pos x="0" y="10"/>
                  </a:cxn>
                  <a:cxn ang="0">
                    <a:pos x="11" y="19"/>
                  </a:cxn>
                  <a:cxn ang="0">
                    <a:pos x="20" y="9"/>
                  </a:cxn>
                  <a:cxn ang="0">
                    <a:pos x="9" y="0"/>
                  </a:cxn>
                </a:cxnLst>
                <a:rect l="0" t="0" r="r" b="b"/>
                <a:pathLst>
                  <a:path w="20" h="19">
                    <a:moveTo>
                      <a:pt x="9" y="0"/>
                    </a:moveTo>
                    <a:lnTo>
                      <a:pt x="0" y="10"/>
                    </a:lnTo>
                    <a:lnTo>
                      <a:pt x="11" y="19"/>
                    </a:lnTo>
                    <a:lnTo>
                      <a:pt x="20" y="9"/>
                    </a:lnTo>
                    <a:lnTo>
                      <a:pt x="9" y="0"/>
                    </a:lnTo>
                    <a:close/>
                  </a:path>
                </a:pathLst>
              </a:custGeom>
              <a:solidFill>
                <a:srgbClr val="000000"/>
              </a:solidFill>
              <a:ln w="9525">
                <a:noFill/>
                <a:round/>
                <a:headEnd/>
                <a:tailEnd/>
              </a:ln>
            </p:spPr>
            <p:txBody>
              <a:bodyPr/>
              <a:lstStyle/>
              <a:p>
                <a:endParaRPr lang="en-US"/>
              </a:p>
            </p:txBody>
          </p:sp>
          <p:sp>
            <p:nvSpPr>
              <p:cNvPr id="41463" name="Freeform 503"/>
              <p:cNvSpPr>
                <a:spLocks/>
              </p:cNvSpPr>
              <p:nvPr/>
            </p:nvSpPr>
            <p:spPr bwMode="auto">
              <a:xfrm>
                <a:off x="3829" y="2313"/>
                <a:ext cx="10" cy="9"/>
              </a:xfrm>
              <a:custGeom>
                <a:avLst/>
                <a:gdLst/>
                <a:ahLst/>
                <a:cxnLst>
                  <a:cxn ang="0">
                    <a:pos x="9" y="0"/>
                  </a:cxn>
                  <a:cxn ang="0">
                    <a:pos x="0" y="11"/>
                  </a:cxn>
                  <a:cxn ang="0">
                    <a:pos x="2" y="12"/>
                  </a:cxn>
                  <a:cxn ang="0">
                    <a:pos x="13" y="19"/>
                  </a:cxn>
                  <a:cxn ang="0">
                    <a:pos x="21" y="9"/>
                  </a:cxn>
                  <a:cxn ang="0">
                    <a:pos x="13" y="2"/>
                  </a:cxn>
                  <a:cxn ang="0">
                    <a:pos x="9" y="0"/>
                  </a:cxn>
                </a:cxnLst>
                <a:rect l="0" t="0" r="r" b="b"/>
                <a:pathLst>
                  <a:path w="21" h="19">
                    <a:moveTo>
                      <a:pt x="9" y="0"/>
                    </a:moveTo>
                    <a:lnTo>
                      <a:pt x="0" y="11"/>
                    </a:lnTo>
                    <a:lnTo>
                      <a:pt x="2" y="12"/>
                    </a:lnTo>
                    <a:lnTo>
                      <a:pt x="13" y="19"/>
                    </a:lnTo>
                    <a:lnTo>
                      <a:pt x="21" y="9"/>
                    </a:lnTo>
                    <a:lnTo>
                      <a:pt x="13" y="2"/>
                    </a:lnTo>
                    <a:lnTo>
                      <a:pt x="9" y="0"/>
                    </a:lnTo>
                    <a:close/>
                  </a:path>
                </a:pathLst>
              </a:custGeom>
              <a:solidFill>
                <a:srgbClr val="000000"/>
              </a:solidFill>
              <a:ln w="9525">
                <a:noFill/>
                <a:round/>
                <a:headEnd/>
                <a:tailEnd/>
              </a:ln>
            </p:spPr>
            <p:txBody>
              <a:bodyPr/>
              <a:lstStyle/>
              <a:p>
                <a:endParaRPr lang="en-US"/>
              </a:p>
            </p:txBody>
          </p:sp>
          <p:sp>
            <p:nvSpPr>
              <p:cNvPr id="41464" name="Freeform 504"/>
              <p:cNvSpPr>
                <a:spLocks/>
              </p:cNvSpPr>
              <p:nvPr/>
            </p:nvSpPr>
            <p:spPr bwMode="auto">
              <a:xfrm>
                <a:off x="3840" y="2321"/>
                <a:ext cx="11" cy="9"/>
              </a:xfrm>
              <a:custGeom>
                <a:avLst/>
                <a:gdLst/>
                <a:ahLst/>
                <a:cxnLst>
                  <a:cxn ang="0">
                    <a:pos x="9" y="0"/>
                  </a:cxn>
                  <a:cxn ang="0">
                    <a:pos x="0" y="10"/>
                  </a:cxn>
                  <a:cxn ang="0">
                    <a:pos x="12" y="17"/>
                  </a:cxn>
                  <a:cxn ang="0">
                    <a:pos x="21" y="7"/>
                  </a:cxn>
                  <a:cxn ang="0">
                    <a:pos x="9" y="0"/>
                  </a:cxn>
                </a:cxnLst>
                <a:rect l="0" t="0" r="r" b="b"/>
                <a:pathLst>
                  <a:path w="21" h="17">
                    <a:moveTo>
                      <a:pt x="9" y="0"/>
                    </a:moveTo>
                    <a:lnTo>
                      <a:pt x="0" y="10"/>
                    </a:lnTo>
                    <a:lnTo>
                      <a:pt x="12" y="17"/>
                    </a:lnTo>
                    <a:lnTo>
                      <a:pt x="21" y="7"/>
                    </a:lnTo>
                    <a:lnTo>
                      <a:pt x="9" y="0"/>
                    </a:lnTo>
                    <a:close/>
                  </a:path>
                </a:pathLst>
              </a:custGeom>
              <a:solidFill>
                <a:srgbClr val="000000"/>
              </a:solidFill>
              <a:ln w="9525">
                <a:noFill/>
                <a:round/>
                <a:headEnd/>
                <a:tailEnd/>
              </a:ln>
            </p:spPr>
            <p:txBody>
              <a:bodyPr/>
              <a:lstStyle/>
              <a:p>
                <a:endParaRPr lang="en-US"/>
              </a:p>
            </p:txBody>
          </p:sp>
          <p:sp>
            <p:nvSpPr>
              <p:cNvPr id="41465" name="Freeform 505"/>
              <p:cNvSpPr>
                <a:spLocks/>
              </p:cNvSpPr>
              <p:nvPr/>
            </p:nvSpPr>
            <p:spPr bwMode="auto">
              <a:xfrm>
                <a:off x="3851" y="2329"/>
                <a:ext cx="10" cy="10"/>
              </a:xfrm>
              <a:custGeom>
                <a:avLst/>
                <a:gdLst/>
                <a:ahLst/>
                <a:cxnLst>
                  <a:cxn ang="0">
                    <a:pos x="9" y="0"/>
                  </a:cxn>
                  <a:cxn ang="0">
                    <a:pos x="0" y="11"/>
                  </a:cxn>
                  <a:cxn ang="0">
                    <a:pos x="9" y="18"/>
                  </a:cxn>
                  <a:cxn ang="0">
                    <a:pos x="12" y="20"/>
                  </a:cxn>
                  <a:cxn ang="0">
                    <a:pos x="19" y="9"/>
                  </a:cxn>
                  <a:cxn ang="0">
                    <a:pos x="19" y="7"/>
                  </a:cxn>
                  <a:cxn ang="0">
                    <a:pos x="9" y="0"/>
                  </a:cxn>
                </a:cxnLst>
                <a:rect l="0" t="0" r="r" b="b"/>
                <a:pathLst>
                  <a:path w="19" h="20">
                    <a:moveTo>
                      <a:pt x="9" y="0"/>
                    </a:moveTo>
                    <a:lnTo>
                      <a:pt x="0" y="11"/>
                    </a:lnTo>
                    <a:lnTo>
                      <a:pt x="9" y="18"/>
                    </a:lnTo>
                    <a:lnTo>
                      <a:pt x="12" y="20"/>
                    </a:lnTo>
                    <a:lnTo>
                      <a:pt x="19" y="9"/>
                    </a:lnTo>
                    <a:lnTo>
                      <a:pt x="19" y="7"/>
                    </a:lnTo>
                    <a:lnTo>
                      <a:pt x="9" y="0"/>
                    </a:lnTo>
                    <a:close/>
                  </a:path>
                </a:pathLst>
              </a:custGeom>
              <a:solidFill>
                <a:srgbClr val="000000"/>
              </a:solidFill>
              <a:ln w="9525">
                <a:noFill/>
                <a:round/>
                <a:headEnd/>
                <a:tailEnd/>
              </a:ln>
            </p:spPr>
            <p:txBody>
              <a:bodyPr/>
              <a:lstStyle/>
              <a:p>
                <a:endParaRPr lang="en-US"/>
              </a:p>
            </p:txBody>
          </p:sp>
          <p:sp>
            <p:nvSpPr>
              <p:cNvPr id="41466" name="Freeform 506"/>
              <p:cNvSpPr>
                <a:spLocks/>
              </p:cNvSpPr>
              <p:nvPr/>
            </p:nvSpPr>
            <p:spPr bwMode="auto">
              <a:xfrm>
                <a:off x="3864" y="2337"/>
                <a:ext cx="9" cy="9"/>
              </a:xfrm>
              <a:custGeom>
                <a:avLst/>
                <a:gdLst/>
                <a:ahLst/>
                <a:cxnLst>
                  <a:cxn ang="0">
                    <a:pos x="7" y="0"/>
                  </a:cxn>
                  <a:cxn ang="0">
                    <a:pos x="0" y="11"/>
                  </a:cxn>
                  <a:cxn ang="0">
                    <a:pos x="13" y="18"/>
                  </a:cxn>
                  <a:cxn ang="0">
                    <a:pos x="20" y="7"/>
                  </a:cxn>
                  <a:cxn ang="0">
                    <a:pos x="7" y="0"/>
                  </a:cxn>
                </a:cxnLst>
                <a:rect l="0" t="0" r="r" b="b"/>
                <a:pathLst>
                  <a:path w="20" h="18">
                    <a:moveTo>
                      <a:pt x="7" y="0"/>
                    </a:moveTo>
                    <a:lnTo>
                      <a:pt x="0" y="11"/>
                    </a:lnTo>
                    <a:lnTo>
                      <a:pt x="13" y="18"/>
                    </a:lnTo>
                    <a:lnTo>
                      <a:pt x="20" y="7"/>
                    </a:lnTo>
                    <a:lnTo>
                      <a:pt x="7" y="0"/>
                    </a:lnTo>
                    <a:close/>
                  </a:path>
                </a:pathLst>
              </a:custGeom>
              <a:solidFill>
                <a:srgbClr val="000000"/>
              </a:solidFill>
              <a:ln w="9525">
                <a:noFill/>
                <a:round/>
                <a:headEnd/>
                <a:tailEnd/>
              </a:ln>
            </p:spPr>
            <p:txBody>
              <a:bodyPr/>
              <a:lstStyle/>
              <a:p>
                <a:endParaRPr lang="en-US"/>
              </a:p>
            </p:txBody>
          </p:sp>
          <p:sp>
            <p:nvSpPr>
              <p:cNvPr id="41467" name="Freeform 507"/>
              <p:cNvSpPr>
                <a:spLocks/>
              </p:cNvSpPr>
              <p:nvPr/>
            </p:nvSpPr>
            <p:spPr bwMode="auto">
              <a:xfrm>
                <a:off x="3875" y="2345"/>
                <a:ext cx="10"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1468" name="Freeform 508"/>
              <p:cNvSpPr>
                <a:spLocks/>
              </p:cNvSpPr>
              <p:nvPr/>
            </p:nvSpPr>
            <p:spPr bwMode="auto">
              <a:xfrm>
                <a:off x="3887" y="2352"/>
                <a:ext cx="10"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1469" name="Freeform 509"/>
              <p:cNvSpPr>
                <a:spLocks/>
              </p:cNvSpPr>
              <p:nvPr/>
            </p:nvSpPr>
            <p:spPr bwMode="auto">
              <a:xfrm>
                <a:off x="3900" y="2359"/>
                <a:ext cx="9"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1470" name="Freeform 510"/>
              <p:cNvSpPr>
                <a:spLocks/>
              </p:cNvSpPr>
              <p:nvPr/>
            </p:nvSpPr>
            <p:spPr bwMode="auto">
              <a:xfrm>
                <a:off x="3912" y="2365"/>
                <a:ext cx="9" cy="10"/>
              </a:xfrm>
              <a:custGeom>
                <a:avLst/>
                <a:gdLst/>
                <a:ahLst/>
                <a:cxnLst>
                  <a:cxn ang="0">
                    <a:pos x="5" y="0"/>
                  </a:cxn>
                  <a:cxn ang="0">
                    <a:pos x="0" y="12"/>
                  </a:cxn>
                  <a:cxn ang="0">
                    <a:pos x="14" y="19"/>
                  </a:cxn>
                  <a:cxn ang="0">
                    <a:pos x="19" y="7"/>
                  </a:cxn>
                  <a:cxn ang="0">
                    <a:pos x="5" y="0"/>
                  </a:cxn>
                </a:cxnLst>
                <a:rect l="0" t="0" r="r" b="b"/>
                <a:pathLst>
                  <a:path w="19" h="19">
                    <a:moveTo>
                      <a:pt x="5" y="0"/>
                    </a:moveTo>
                    <a:lnTo>
                      <a:pt x="0" y="12"/>
                    </a:lnTo>
                    <a:lnTo>
                      <a:pt x="14" y="19"/>
                    </a:lnTo>
                    <a:lnTo>
                      <a:pt x="19" y="7"/>
                    </a:lnTo>
                    <a:lnTo>
                      <a:pt x="5" y="0"/>
                    </a:lnTo>
                    <a:close/>
                  </a:path>
                </a:pathLst>
              </a:custGeom>
              <a:solidFill>
                <a:srgbClr val="000000"/>
              </a:solidFill>
              <a:ln w="9525">
                <a:noFill/>
                <a:round/>
                <a:headEnd/>
                <a:tailEnd/>
              </a:ln>
            </p:spPr>
            <p:txBody>
              <a:bodyPr/>
              <a:lstStyle/>
              <a:p>
                <a:endParaRPr lang="en-US"/>
              </a:p>
            </p:txBody>
          </p:sp>
          <p:sp>
            <p:nvSpPr>
              <p:cNvPr id="41471" name="Freeform 511"/>
              <p:cNvSpPr>
                <a:spLocks/>
              </p:cNvSpPr>
              <p:nvPr/>
            </p:nvSpPr>
            <p:spPr bwMode="auto">
              <a:xfrm>
                <a:off x="3925" y="2371"/>
                <a:ext cx="9" cy="10"/>
              </a:xfrm>
              <a:custGeom>
                <a:avLst/>
                <a:gdLst/>
                <a:ahLst/>
                <a:cxnLst>
                  <a:cxn ang="0">
                    <a:pos x="5" y="0"/>
                  </a:cxn>
                  <a:cxn ang="0">
                    <a:pos x="0" y="12"/>
                  </a:cxn>
                  <a:cxn ang="0">
                    <a:pos x="12" y="19"/>
                  </a:cxn>
                  <a:cxn ang="0">
                    <a:pos x="17" y="7"/>
                  </a:cxn>
                  <a:cxn ang="0">
                    <a:pos x="5" y="0"/>
                  </a:cxn>
                </a:cxnLst>
                <a:rect l="0" t="0" r="r" b="b"/>
                <a:pathLst>
                  <a:path w="17" h="19">
                    <a:moveTo>
                      <a:pt x="5" y="0"/>
                    </a:moveTo>
                    <a:lnTo>
                      <a:pt x="0" y="12"/>
                    </a:lnTo>
                    <a:lnTo>
                      <a:pt x="12" y="19"/>
                    </a:lnTo>
                    <a:lnTo>
                      <a:pt x="17" y="7"/>
                    </a:lnTo>
                    <a:lnTo>
                      <a:pt x="5" y="0"/>
                    </a:lnTo>
                    <a:close/>
                  </a:path>
                </a:pathLst>
              </a:custGeom>
              <a:solidFill>
                <a:srgbClr val="000000"/>
              </a:solidFill>
              <a:ln w="9525">
                <a:noFill/>
                <a:round/>
                <a:headEnd/>
                <a:tailEnd/>
              </a:ln>
            </p:spPr>
            <p:txBody>
              <a:bodyPr/>
              <a:lstStyle/>
              <a:p>
                <a:endParaRPr lang="en-US"/>
              </a:p>
            </p:txBody>
          </p:sp>
          <p:sp>
            <p:nvSpPr>
              <p:cNvPr id="41472" name="Freeform 512"/>
              <p:cNvSpPr>
                <a:spLocks/>
              </p:cNvSpPr>
              <p:nvPr/>
            </p:nvSpPr>
            <p:spPr bwMode="auto">
              <a:xfrm>
                <a:off x="3937" y="2377"/>
                <a:ext cx="9" cy="9"/>
              </a:xfrm>
              <a:custGeom>
                <a:avLst/>
                <a:gdLst/>
                <a:ahLst/>
                <a:cxnLst>
                  <a:cxn ang="0">
                    <a:pos x="5" y="0"/>
                  </a:cxn>
                  <a:cxn ang="0">
                    <a:pos x="0" y="13"/>
                  </a:cxn>
                  <a:cxn ang="0">
                    <a:pos x="4" y="16"/>
                  </a:cxn>
                  <a:cxn ang="0">
                    <a:pos x="12" y="18"/>
                  </a:cxn>
                  <a:cxn ang="0">
                    <a:pos x="18" y="6"/>
                  </a:cxn>
                  <a:cxn ang="0">
                    <a:pos x="14" y="6"/>
                  </a:cxn>
                  <a:cxn ang="0">
                    <a:pos x="5" y="0"/>
                  </a:cxn>
                </a:cxnLst>
                <a:rect l="0" t="0" r="r" b="b"/>
                <a:pathLst>
                  <a:path w="18" h="18">
                    <a:moveTo>
                      <a:pt x="5" y="0"/>
                    </a:moveTo>
                    <a:lnTo>
                      <a:pt x="0" y="13"/>
                    </a:lnTo>
                    <a:lnTo>
                      <a:pt x="4" y="16"/>
                    </a:lnTo>
                    <a:lnTo>
                      <a:pt x="12" y="18"/>
                    </a:lnTo>
                    <a:lnTo>
                      <a:pt x="18" y="6"/>
                    </a:lnTo>
                    <a:lnTo>
                      <a:pt x="14" y="6"/>
                    </a:lnTo>
                    <a:lnTo>
                      <a:pt x="5" y="0"/>
                    </a:lnTo>
                    <a:close/>
                  </a:path>
                </a:pathLst>
              </a:custGeom>
              <a:solidFill>
                <a:srgbClr val="000000"/>
              </a:solidFill>
              <a:ln w="9525">
                <a:noFill/>
                <a:round/>
                <a:headEnd/>
                <a:tailEnd/>
              </a:ln>
            </p:spPr>
            <p:txBody>
              <a:bodyPr/>
              <a:lstStyle/>
              <a:p>
                <a:endParaRPr lang="en-US"/>
              </a:p>
            </p:txBody>
          </p:sp>
          <p:sp>
            <p:nvSpPr>
              <p:cNvPr id="41473" name="Freeform 513"/>
              <p:cNvSpPr>
                <a:spLocks/>
              </p:cNvSpPr>
              <p:nvPr/>
            </p:nvSpPr>
            <p:spPr bwMode="auto">
              <a:xfrm>
                <a:off x="3950" y="2383"/>
                <a:ext cx="9" cy="9"/>
              </a:xfrm>
              <a:custGeom>
                <a:avLst/>
                <a:gdLst/>
                <a:ahLst/>
                <a:cxnLst>
                  <a:cxn ang="0">
                    <a:pos x="6" y="0"/>
                  </a:cxn>
                  <a:cxn ang="0">
                    <a:pos x="0" y="12"/>
                  </a:cxn>
                  <a:cxn ang="0">
                    <a:pos x="13" y="17"/>
                  </a:cxn>
                  <a:cxn ang="0">
                    <a:pos x="18" y="5"/>
                  </a:cxn>
                  <a:cxn ang="0">
                    <a:pos x="6" y="0"/>
                  </a:cxn>
                </a:cxnLst>
                <a:rect l="0" t="0" r="r" b="b"/>
                <a:pathLst>
                  <a:path w="18" h="17">
                    <a:moveTo>
                      <a:pt x="6" y="0"/>
                    </a:moveTo>
                    <a:lnTo>
                      <a:pt x="0" y="12"/>
                    </a:lnTo>
                    <a:lnTo>
                      <a:pt x="13" y="17"/>
                    </a:lnTo>
                    <a:lnTo>
                      <a:pt x="18" y="5"/>
                    </a:lnTo>
                    <a:lnTo>
                      <a:pt x="6" y="0"/>
                    </a:lnTo>
                    <a:close/>
                  </a:path>
                </a:pathLst>
              </a:custGeom>
              <a:solidFill>
                <a:srgbClr val="000000"/>
              </a:solidFill>
              <a:ln w="9525">
                <a:noFill/>
                <a:round/>
                <a:headEnd/>
                <a:tailEnd/>
              </a:ln>
            </p:spPr>
            <p:txBody>
              <a:bodyPr/>
              <a:lstStyle/>
              <a:p>
                <a:endParaRPr lang="en-US"/>
              </a:p>
            </p:txBody>
          </p:sp>
          <p:sp>
            <p:nvSpPr>
              <p:cNvPr id="41474" name="Freeform 514"/>
              <p:cNvSpPr>
                <a:spLocks/>
              </p:cNvSpPr>
              <p:nvPr/>
            </p:nvSpPr>
            <p:spPr bwMode="auto">
              <a:xfrm>
                <a:off x="3962" y="2389"/>
                <a:ext cx="10" cy="8"/>
              </a:xfrm>
              <a:custGeom>
                <a:avLst/>
                <a:gdLst/>
                <a:ahLst/>
                <a:cxnLst>
                  <a:cxn ang="0">
                    <a:pos x="5" y="0"/>
                  </a:cxn>
                  <a:cxn ang="0">
                    <a:pos x="0" y="12"/>
                  </a:cxn>
                  <a:cxn ang="0">
                    <a:pos x="14" y="18"/>
                  </a:cxn>
                  <a:cxn ang="0">
                    <a:pos x="19" y="5"/>
                  </a:cxn>
                  <a:cxn ang="0">
                    <a:pos x="5" y="0"/>
                  </a:cxn>
                </a:cxnLst>
                <a:rect l="0" t="0" r="r" b="b"/>
                <a:pathLst>
                  <a:path w="19" h="18">
                    <a:moveTo>
                      <a:pt x="5" y="0"/>
                    </a:moveTo>
                    <a:lnTo>
                      <a:pt x="0" y="12"/>
                    </a:lnTo>
                    <a:lnTo>
                      <a:pt x="14" y="18"/>
                    </a:lnTo>
                    <a:lnTo>
                      <a:pt x="19" y="5"/>
                    </a:lnTo>
                    <a:lnTo>
                      <a:pt x="5" y="0"/>
                    </a:lnTo>
                    <a:close/>
                  </a:path>
                </a:pathLst>
              </a:custGeom>
              <a:solidFill>
                <a:srgbClr val="000000"/>
              </a:solidFill>
              <a:ln w="9525">
                <a:noFill/>
                <a:round/>
                <a:headEnd/>
                <a:tailEnd/>
              </a:ln>
            </p:spPr>
            <p:txBody>
              <a:bodyPr/>
              <a:lstStyle/>
              <a:p>
                <a:endParaRPr lang="en-US"/>
              </a:p>
            </p:txBody>
          </p:sp>
          <p:sp>
            <p:nvSpPr>
              <p:cNvPr id="41475" name="Freeform 515"/>
              <p:cNvSpPr>
                <a:spLocks/>
              </p:cNvSpPr>
              <p:nvPr/>
            </p:nvSpPr>
            <p:spPr bwMode="auto">
              <a:xfrm>
                <a:off x="3976" y="2394"/>
                <a:ext cx="8" cy="8"/>
              </a:xfrm>
              <a:custGeom>
                <a:avLst/>
                <a:gdLst/>
                <a:ahLst/>
                <a:cxnLst>
                  <a:cxn ang="0">
                    <a:pos x="3" y="0"/>
                  </a:cxn>
                  <a:cxn ang="0">
                    <a:pos x="0" y="12"/>
                  </a:cxn>
                  <a:cxn ang="0">
                    <a:pos x="12" y="15"/>
                  </a:cxn>
                  <a:cxn ang="0">
                    <a:pos x="16" y="3"/>
                  </a:cxn>
                  <a:cxn ang="0">
                    <a:pos x="3" y="0"/>
                  </a:cxn>
                </a:cxnLst>
                <a:rect l="0" t="0" r="r" b="b"/>
                <a:pathLst>
                  <a:path w="16" h="15">
                    <a:moveTo>
                      <a:pt x="3" y="0"/>
                    </a:moveTo>
                    <a:lnTo>
                      <a:pt x="0" y="12"/>
                    </a:lnTo>
                    <a:lnTo>
                      <a:pt x="12" y="15"/>
                    </a:lnTo>
                    <a:lnTo>
                      <a:pt x="16" y="3"/>
                    </a:lnTo>
                    <a:lnTo>
                      <a:pt x="3" y="0"/>
                    </a:lnTo>
                    <a:close/>
                  </a:path>
                </a:pathLst>
              </a:custGeom>
              <a:solidFill>
                <a:srgbClr val="000000"/>
              </a:solidFill>
              <a:ln w="9525">
                <a:noFill/>
                <a:round/>
                <a:headEnd/>
                <a:tailEnd/>
              </a:ln>
            </p:spPr>
            <p:txBody>
              <a:bodyPr/>
              <a:lstStyle/>
              <a:p>
                <a:endParaRPr lang="en-US"/>
              </a:p>
            </p:txBody>
          </p:sp>
          <p:sp>
            <p:nvSpPr>
              <p:cNvPr id="41476" name="Freeform 516"/>
              <p:cNvSpPr>
                <a:spLocks/>
              </p:cNvSpPr>
              <p:nvPr/>
            </p:nvSpPr>
            <p:spPr bwMode="auto">
              <a:xfrm>
                <a:off x="3990" y="2398"/>
                <a:ext cx="7" cy="9"/>
              </a:xfrm>
              <a:custGeom>
                <a:avLst/>
                <a:gdLst/>
                <a:ahLst/>
                <a:cxnLst>
                  <a:cxn ang="0">
                    <a:pos x="4" y="0"/>
                  </a:cxn>
                  <a:cxn ang="0">
                    <a:pos x="0" y="13"/>
                  </a:cxn>
                  <a:cxn ang="0">
                    <a:pos x="12" y="18"/>
                  </a:cxn>
                  <a:cxn ang="0">
                    <a:pos x="16" y="6"/>
                  </a:cxn>
                  <a:cxn ang="0">
                    <a:pos x="4" y="0"/>
                  </a:cxn>
                </a:cxnLst>
                <a:rect l="0" t="0" r="r" b="b"/>
                <a:pathLst>
                  <a:path w="16" h="18">
                    <a:moveTo>
                      <a:pt x="4" y="0"/>
                    </a:moveTo>
                    <a:lnTo>
                      <a:pt x="0" y="13"/>
                    </a:lnTo>
                    <a:lnTo>
                      <a:pt x="12" y="18"/>
                    </a:lnTo>
                    <a:lnTo>
                      <a:pt x="16" y="6"/>
                    </a:lnTo>
                    <a:lnTo>
                      <a:pt x="4" y="0"/>
                    </a:lnTo>
                    <a:close/>
                  </a:path>
                </a:pathLst>
              </a:custGeom>
              <a:solidFill>
                <a:srgbClr val="000000"/>
              </a:solidFill>
              <a:ln w="9525">
                <a:noFill/>
                <a:round/>
                <a:headEnd/>
                <a:tailEnd/>
              </a:ln>
            </p:spPr>
            <p:txBody>
              <a:bodyPr/>
              <a:lstStyle/>
              <a:p>
                <a:endParaRPr lang="en-US"/>
              </a:p>
            </p:txBody>
          </p:sp>
          <p:sp>
            <p:nvSpPr>
              <p:cNvPr id="41477" name="Freeform 517"/>
              <p:cNvSpPr>
                <a:spLocks/>
              </p:cNvSpPr>
              <p:nvPr/>
            </p:nvSpPr>
            <p:spPr bwMode="auto">
              <a:xfrm>
                <a:off x="4003" y="2403"/>
                <a:ext cx="8" cy="7"/>
              </a:xfrm>
              <a:custGeom>
                <a:avLst/>
                <a:gdLst/>
                <a:ahLst/>
                <a:cxnLst>
                  <a:cxn ang="0">
                    <a:pos x="4" y="0"/>
                  </a:cxn>
                  <a:cxn ang="0">
                    <a:pos x="0" y="12"/>
                  </a:cxn>
                  <a:cxn ang="0">
                    <a:pos x="14" y="16"/>
                  </a:cxn>
                  <a:cxn ang="0">
                    <a:pos x="18" y="4"/>
                  </a:cxn>
                  <a:cxn ang="0">
                    <a:pos x="4" y="0"/>
                  </a:cxn>
                </a:cxnLst>
                <a:rect l="0" t="0" r="r" b="b"/>
                <a:pathLst>
                  <a:path w="18" h="16">
                    <a:moveTo>
                      <a:pt x="4" y="0"/>
                    </a:moveTo>
                    <a:lnTo>
                      <a:pt x="0" y="12"/>
                    </a:lnTo>
                    <a:lnTo>
                      <a:pt x="14" y="16"/>
                    </a:lnTo>
                    <a:lnTo>
                      <a:pt x="18" y="4"/>
                    </a:lnTo>
                    <a:lnTo>
                      <a:pt x="4" y="0"/>
                    </a:lnTo>
                    <a:close/>
                  </a:path>
                </a:pathLst>
              </a:custGeom>
              <a:solidFill>
                <a:srgbClr val="000000"/>
              </a:solidFill>
              <a:ln w="9525">
                <a:noFill/>
                <a:round/>
                <a:headEnd/>
                <a:tailEnd/>
              </a:ln>
            </p:spPr>
            <p:txBody>
              <a:bodyPr/>
              <a:lstStyle/>
              <a:p>
                <a:endParaRPr lang="en-US"/>
              </a:p>
            </p:txBody>
          </p:sp>
          <p:sp>
            <p:nvSpPr>
              <p:cNvPr id="41478" name="Freeform 518"/>
              <p:cNvSpPr>
                <a:spLocks/>
              </p:cNvSpPr>
              <p:nvPr/>
            </p:nvSpPr>
            <p:spPr bwMode="auto">
              <a:xfrm>
                <a:off x="4016" y="2407"/>
                <a:ext cx="9" cy="8"/>
              </a:xfrm>
              <a:custGeom>
                <a:avLst/>
                <a:gdLst/>
                <a:ahLst/>
                <a:cxnLst>
                  <a:cxn ang="0">
                    <a:pos x="3" y="0"/>
                  </a:cxn>
                  <a:cxn ang="0">
                    <a:pos x="0" y="12"/>
                  </a:cxn>
                  <a:cxn ang="0">
                    <a:pos x="14" y="15"/>
                  </a:cxn>
                  <a:cxn ang="0">
                    <a:pos x="17" y="3"/>
                  </a:cxn>
                  <a:cxn ang="0">
                    <a:pos x="3" y="0"/>
                  </a:cxn>
                </a:cxnLst>
                <a:rect l="0" t="0" r="r" b="b"/>
                <a:pathLst>
                  <a:path w="17" h="15">
                    <a:moveTo>
                      <a:pt x="3" y="0"/>
                    </a:moveTo>
                    <a:lnTo>
                      <a:pt x="0" y="12"/>
                    </a:lnTo>
                    <a:lnTo>
                      <a:pt x="14" y="15"/>
                    </a:lnTo>
                    <a:lnTo>
                      <a:pt x="17" y="3"/>
                    </a:lnTo>
                    <a:lnTo>
                      <a:pt x="3" y="0"/>
                    </a:lnTo>
                    <a:close/>
                  </a:path>
                </a:pathLst>
              </a:custGeom>
              <a:solidFill>
                <a:srgbClr val="000000"/>
              </a:solidFill>
              <a:ln w="9525">
                <a:noFill/>
                <a:round/>
                <a:headEnd/>
                <a:tailEnd/>
              </a:ln>
            </p:spPr>
            <p:txBody>
              <a:bodyPr/>
              <a:lstStyle/>
              <a:p>
                <a:endParaRPr lang="en-US"/>
              </a:p>
            </p:txBody>
          </p:sp>
          <p:sp>
            <p:nvSpPr>
              <p:cNvPr id="41479" name="Freeform 519"/>
              <p:cNvSpPr>
                <a:spLocks/>
              </p:cNvSpPr>
              <p:nvPr/>
            </p:nvSpPr>
            <p:spPr bwMode="auto">
              <a:xfrm>
                <a:off x="4030" y="2410"/>
                <a:ext cx="8" cy="8"/>
              </a:xfrm>
              <a:custGeom>
                <a:avLst/>
                <a:gdLst/>
                <a:ahLst/>
                <a:cxnLst>
                  <a:cxn ang="0">
                    <a:pos x="3" y="0"/>
                  </a:cxn>
                  <a:cxn ang="0">
                    <a:pos x="0" y="12"/>
                  </a:cxn>
                  <a:cxn ang="0">
                    <a:pos x="3" y="14"/>
                  </a:cxn>
                  <a:cxn ang="0">
                    <a:pos x="14" y="15"/>
                  </a:cxn>
                  <a:cxn ang="0">
                    <a:pos x="15" y="3"/>
                  </a:cxn>
                  <a:cxn ang="0">
                    <a:pos x="3" y="0"/>
                  </a:cxn>
                </a:cxnLst>
                <a:rect l="0" t="0" r="r" b="b"/>
                <a:pathLst>
                  <a:path w="15" h="15">
                    <a:moveTo>
                      <a:pt x="3" y="0"/>
                    </a:moveTo>
                    <a:lnTo>
                      <a:pt x="0" y="12"/>
                    </a:lnTo>
                    <a:lnTo>
                      <a:pt x="3" y="14"/>
                    </a:lnTo>
                    <a:lnTo>
                      <a:pt x="14" y="15"/>
                    </a:lnTo>
                    <a:lnTo>
                      <a:pt x="15" y="3"/>
                    </a:lnTo>
                    <a:lnTo>
                      <a:pt x="3" y="0"/>
                    </a:lnTo>
                    <a:close/>
                  </a:path>
                </a:pathLst>
              </a:custGeom>
              <a:solidFill>
                <a:srgbClr val="000000"/>
              </a:solidFill>
              <a:ln w="9525">
                <a:noFill/>
                <a:round/>
                <a:headEnd/>
                <a:tailEnd/>
              </a:ln>
            </p:spPr>
            <p:txBody>
              <a:bodyPr/>
              <a:lstStyle/>
              <a:p>
                <a:endParaRPr lang="en-US"/>
              </a:p>
            </p:txBody>
          </p:sp>
          <p:sp>
            <p:nvSpPr>
              <p:cNvPr id="41480" name="Freeform 520"/>
              <p:cNvSpPr>
                <a:spLocks/>
              </p:cNvSpPr>
              <p:nvPr/>
            </p:nvSpPr>
            <p:spPr bwMode="auto">
              <a:xfrm>
                <a:off x="4044" y="2413"/>
                <a:ext cx="8" cy="8"/>
              </a:xfrm>
              <a:custGeom>
                <a:avLst/>
                <a:gdLst/>
                <a:ahLst/>
                <a:cxnLst>
                  <a:cxn ang="0">
                    <a:pos x="1" y="0"/>
                  </a:cxn>
                  <a:cxn ang="0">
                    <a:pos x="0" y="12"/>
                  </a:cxn>
                  <a:cxn ang="0">
                    <a:pos x="14" y="16"/>
                  </a:cxn>
                  <a:cxn ang="0">
                    <a:pos x="15" y="3"/>
                  </a:cxn>
                  <a:cxn ang="0">
                    <a:pos x="1" y="0"/>
                  </a:cxn>
                </a:cxnLst>
                <a:rect l="0" t="0" r="r" b="b"/>
                <a:pathLst>
                  <a:path w="15" h="16">
                    <a:moveTo>
                      <a:pt x="1" y="0"/>
                    </a:moveTo>
                    <a:lnTo>
                      <a:pt x="0" y="12"/>
                    </a:lnTo>
                    <a:lnTo>
                      <a:pt x="14" y="16"/>
                    </a:lnTo>
                    <a:lnTo>
                      <a:pt x="15" y="3"/>
                    </a:lnTo>
                    <a:lnTo>
                      <a:pt x="1" y="0"/>
                    </a:lnTo>
                    <a:close/>
                  </a:path>
                </a:pathLst>
              </a:custGeom>
              <a:solidFill>
                <a:srgbClr val="000000"/>
              </a:solidFill>
              <a:ln w="9525">
                <a:noFill/>
                <a:round/>
                <a:headEnd/>
                <a:tailEnd/>
              </a:ln>
            </p:spPr>
            <p:txBody>
              <a:bodyPr/>
              <a:lstStyle/>
              <a:p>
                <a:endParaRPr lang="en-US"/>
              </a:p>
            </p:txBody>
          </p:sp>
          <p:sp>
            <p:nvSpPr>
              <p:cNvPr id="41481" name="Freeform 521"/>
              <p:cNvSpPr>
                <a:spLocks/>
              </p:cNvSpPr>
              <p:nvPr/>
            </p:nvSpPr>
            <p:spPr bwMode="auto">
              <a:xfrm>
                <a:off x="4058" y="2416"/>
                <a:ext cx="7" cy="8"/>
              </a:xfrm>
              <a:custGeom>
                <a:avLst/>
                <a:gdLst/>
                <a:ahLst/>
                <a:cxnLst>
                  <a:cxn ang="0">
                    <a:pos x="1" y="0"/>
                  </a:cxn>
                  <a:cxn ang="0">
                    <a:pos x="0" y="12"/>
                  </a:cxn>
                  <a:cxn ang="0">
                    <a:pos x="8" y="16"/>
                  </a:cxn>
                  <a:cxn ang="0">
                    <a:pos x="12" y="16"/>
                  </a:cxn>
                  <a:cxn ang="0">
                    <a:pos x="14" y="2"/>
                  </a:cxn>
                  <a:cxn ang="0">
                    <a:pos x="8" y="2"/>
                  </a:cxn>
                  <a:cxn ang="0">
                    <a:pos x="1" y="0"/>
                  </a:cxn>
                </a:cxnLst>
                <a:rect l="0" t="0" r="r" b="b"/>
                <a:pathLst>
                  <a:path w="14" h="16">
                    <a:moveTo>
                      <a:pt x="1" y="0"/>
                    </a:moveTo>
                    <a:lnTo>
                      <a:pt x="0" y="12"/>
                    </a:lnTo>
                    <a:lnTo>
                      <a:pt x="8" y="16"/>
                    </a:lnTo>
                    <a:lnTo>
                      <a:pt x="12" y="16"/>
                    </a:lnTo>
                    <a:lnTo>
                      <a:pt x="14" y="2"/>
                    </a:lnTo>
                    <a:lnTo>
                      <a:pt x="8" y="2"/>
                    </a:lnTo>
                    <a:lnTo>
                      <a:pt x="1" y="0"/>
                    </a:lnTo>
                    <a:close/>
                  </a:path>
                </a:pathLst>
              </a:custGeom>
              <a:solidFill>
                <a:srgbClr val="000000"/>
              </a:solidFill>
              <a:ln w="9525">
                <a:noFill/>
                <a:round/>
                <a:headEnd/>
                <a:tailEnd/>
              </a:ln>
            </p:spPr>
            <p:txBody>
              <a:bodyPr/>
              <a:lstStyle/>
              <a:p>
                <a:endParaRPr lang="en-US"/>
              </a:p>
            </p:txBody>
          </p:sp>
          <p:sp>
            <p:nvSpPr>
              <p:cNvPr id="41482" name="Freeform 522"/>
              <p:cNvSpPr>
                <a:spLocks/>
              </p:cNvSpPr>
              <p:nvPr/>
            </p:nvSpPr>
            <p:spPr bwMode="auto">
              <a:xfrm>
                <a:off x="4071" y="2418"/>
                <a:ext cx="8" cy="9"/>
              </a:xfrm>
              <a:custGeom>
                <a:avLst/>
                <a:gdLst/>
                <a:ahLst/>
                <a:cxnLst>
                  <a:cxn ang="0">
                    <a:pos x="2" y="0"/>
                  </a:cxn>
                  <a:cxn ang="0">
                    <a:pos x="0" y="14"/>
                  </a:cxn>
                  <a:cxn ang="0">
                    <a:pos x="14" y="18"/>
                  </a:cxn>
                  <a:cxn ang="0">
                    <a:pos x="15" y="4"/>
                  </a:cxn>
                  <a:cxn ang="0">
                    <a:pos x="2" y="0"/>
                  </a:cxn>
                </a:cxnLst>
                <a:rect l="0" t="0" r="r" b="b"/>
                <a:pathLst>
                  <a:path w="15" h="18">
                    <a:moveTo>
                      <a:pt x="2" y="0"/>
                    </a:moveTo>
                    <a:lnTo>
                      <a:pt x="0" y="14"/>
                    </a:lnTo>
                    <a:lnTo>
                      <a:pt x="14" y="18"/>
                    </a:lnTo>
                    <a:lnTo>
                      <a:pt x="15" y="4"/>
                    </a:lnTo>
                    <a:lnTo>
                      <a:pt x="2" y="0"/>
                    </a:lnTo>
                    <a:close/>
                  </a:path>
                </a:pathLst>
              </a:custGeom>
              <a:solidFill>
                <a:srgbClr val="000000"/>
              </a:solidFill>
              <a:ln w="9525">
                <a:noFill/>
                <a:round/>
                <a:headEnd/>
                <a:tailEnd/>
              </a:ln>
            </p:spPr>
            <p:txBody>
              <a:bodyPr/>
              <a:lstStyle/>
              <a:p>
                <a:endParaRPr lang="en-US"/>
              </a:p>
            </p:txBody>
          </p:sp>
          <p:sp>
            <p:nvSpPr>
              <p:cNvPr id="41483" name="Freeform 523"/>
              <p:cNvSpPr>
                <a:spLocks/>
              </p:cNvSpPr>
              <p:nvPr/>
            </p:nvSpPr>
            <p:spPr bwMode="auto">
              <a:xfrm>
                <a:off x="4085" y="2421"/>
                <a:ext cx="8" cy="8"/>
              </a:xfrm>
              <a:custGeom>
                <a:avLst/>
                <a:gdLst/>
                <a:ahLst/>
                <a:cxnLst>
                  <a:cxn ang="0">
                    <a:pos x="1" y="0"/>
                  </a:cxn>
                  <a:cxn ang="0">
                    <a:pos x="0" y="14"/>
                  </a:cxn>
                  <a:cxn ang="0">
                    <a:pos x="14" y="15"/>
                  </a:cxn>
                  <a:cxn ang="0">
                    <a:pos x="15" y="1"/>
                  </a:cxn>
                  <a:cxn ang="0">
                    <a:pos x="1" y="0"/>
                  </a:cxn>
                </a:cxnLst>
                <a:rect l="0" t="0" r="r" b="b"/>
                <a:pathLst>
                  <a:path w="15" h="15">
                    <a:moveTo>
                      <a:pt x="1" y="0"/>
                    </a:moveTo>
                    <a:lnTo>
                      <a:pt x="0" y="14"/>
                    </a:lnTo>
                    <a:lnTo>
                      <a:pt x="14" y="15"/>
                    </a:lnTo>
                    <a:lnTo>
                      <a:pt x="15" y="1"/>
                    </a:lnTo>
                    <a:lnTo>
                      <a:pt x="1" y="0"/>
                    </a:lnTo>
                    <a:close/>
                  </a:path>
                </a:pathLst>
              </a:custGeom>
              <a:solidFill>
                <a:srgbClr val="000000"/>
              </a:solidFill>
              <a:ln w="9525">
                <a:noFill/>
                <a:round/>
                <a:headEnd/>
                <a:tailEnd/>
              </a:ln>
            </p:spPr>
            <p:txBody>
              <a:bodyPr/>
              <a:lstStyle/>
              <a:p>
                <a:endParaRPr lang="en-US"/>
              </a:p>
            </p:txBody>
          </p:sp>
          <p:sp>
            <p:nvSpPr>
              <p:cNvPr id="41484" name="Freeform 524"/>
              <p:cNvSpPr>
                <a:spLocks/>
              </p:cNvSpPr>
              <p:nvPr/>
            </p:nvSpPr>
            <p:spPr bwMode="auto">
              <a:xfrm>
                <a:off x="4099" y="2423"/>
                <a:ext cx="8" cy="7"/>
              </a:xfrm>
              <a:custGeom>
                <a:avLst/>
                <a:gdLst/>
                <a:ahLst/>
                <a:cxnLst>
                  <a:cxn ang="0">
                    <a:pos x="1" y="0"/>
                  </a:cxn>
                  <a:cxn ang="0">
                    <a:pos x="0" y="14"/>
                  </a:cxn>
                  <a:cxn ang="0">
                    <a:pos x="14" y="16"/>
                  </a:cxn>
                  <a:cxn ang="0">
                    <a:pos x="15" y="2"/>
                  </a:cxn>
                  <a:cxn ang="0">
                    <a:pos x="1" y="0"/>
                  </a:cxn>
                </a:cxnLst>
                <a:rect l="0" t="0" r="r" b="b"/>
                <a:pathLst>
                  <a:path w="15" h="16">
                    <a:moveTo>
                      <a:pt x="1" y="0"/>
                    </a:moveTo>
                    <a:lnTo>
                      <a:pt x="0" y="14"/>
                    </a:lnTo>
                    <a:lnTo>
                      <a:pt x="14" y="16"/>
                    </a:lnTo>
                    <a:lnTo>
                      <a:pt x="15" y="2"/>
                    </a:lnTo>
                    <a:lnTo>
                      <a:pt x="1" y="0"/>
                    </a:lnTo>
                    <a:close/>
                  </a:path>
                </a:pathLst>
              </a:custGeom>
              <a:solidFill>
                <a:srgbClr val="000000"/>
              </a:solidFill>
              <a:ln w="9525">
                <a:noFill/>
                <a:round/>
                <a:headEnd/>
                <a:tailEnd/>
              </a:ln>
            </p:spPr>
            <p:txBody>
              <a:bodyPr/>
              <a:lstStyle/>
              <a:p>
                <a:endParaRPr lang="en-US"/>
              </a:p>
            </p:txBody>
          </p:sp>
          <p:sp>
            <p:nvSpPr>
              <p:cNvPr id="41485" name="Freeform 525"/>
              <p:cNvSpPr>
                <a:spLocks/>
              </p:cNvSpPr>
              <p:nvPr/>
            </p:nvSpPr>
            <p:spPr bwMode="auto">
              <a:xfrm>
                <a:off x="4113" y="2423"/>
                <a:ext cx="8" cy="8"/>
              </a:xfrm>
              <a:custGeom>
                <a:avLst/>
                <a:gdLst/>
                <a:ahLst/>
                <a:cxnLst>
                  <a:cxn ang="0">
                    <a:pos x="1" y="0"/>
                  </a:cxn>
                  <a:cxn ang="0">
                    <a:pos x="0" y="14"/>
                  </a:cxn>
                  <a:cxn ang="0">
                    <a:pos x="14" y="16"/>
                  </a:cxn>
                  <a:cxn ang="0">
                    <a:pos x="15" y="2"/>
                  </a:cxn>
                  <a:cxn ang="0">
                    <a:pos x="1" y="0"/>
                  </a:cxn>
                </a:cxnLst>
                <a:rect l="0" t="0" r="r" b="b"/>
                <a:pathLst>
                  <a:path w="15" h="16">
                    <a:moveTo>
                      <a:pt x="1" y="0"/>
                    </a:moveTo>
                    <a:lnTo>
                      <a:pt x="0" y="14"/>
                    </a:lnTo>
                    <a:lnTo>
                      <a:pt x="14" y="16"/>
                    </a:lnTo>
                    <a:lnTo>
                      <a:pt x="15" y="2"/>
                    </a:lnTo>
                    <a:lnTo>
                      <a:pt x="1" y="0"/>
                    </a:lnTo>
                    <a:close/>
                  </a:path>
                </a:pathLst>
              </a:custGeom>
              <a:solidFill>
                <a:srgbClr val="000000"/>
              </a:solidFill>
              <a:ln w="9525">
                <a:noFill/>
                <a:round/>
                <a:headEnd/>
                <a:tailEnd/>
              </a:ln>
            </p:spPr>
            <p:txBody>
              <a:bodyPr/>
              <a:lstStyle/>
              <a:p>
                <a:endParaRPr lang="en-US"/>
              </a:p>
            </p:txBody>
          </p:sp>
          <p:sp>
            <p:nvSpPr>
              <p:cNvPr id="41486" name="Rectangle 526"/>
              <p:cNvSpPr>
                <a:spLocks noChangeArrowheads="1"/>
              </p:cNvSpPr>
              <p:nvPr/>
            </p:nvSpPr>
            <p:spPr bwMode="auto">
              <a:xfrm>
                <a:off x="4127" y="2425"/>
                <a:ext cx="7" cy="7"/>
              </a:xfrm>
              <a:prstGeom prst="rect">
                <a:avLst/>
              </a:prstGeom>
              <a:solidFill>
                <a:srgbClr val="000000"/>
              </a:solidFill>
              <a:ln w="9525">
                <a:noFill/>
                <a:miter lim="800000"/>
                <a:headEnd/>
                <a:tailEnd/>
              </a:ln>
            </p:spPr>
            <p:txBody>
              <a:bodyPr/>
              <a:lstStyle/>
              <a:p>
                <a:endParaRPr lang="en-US"/>
              </a:p>
            </p:txBody>
          </p:sp>
          <p:sp>
            <p:nvSpPr>
              <p:cNvPr id="41487" name="Freeform 527"/>
              <p:cNvSpPr>
                <a:spLocks/>
              </p:cNvSpPr>
              <p:nvPr/>
            </p:nvSpPr>
            <p:spPr bwMode="auto">
              <a:xfrm>
                <a:off x="4141" y="2425"/>
                <a:ext cx="7" cy="8"/>
              </a:xfrm>
              <a:custGeom>
                <a:avLst/>
                <a:gdLst/>
                <a:ahLst/>
                <a:cxnLst>
                  <a:cxn ang="0">
                    <a:pos x="0" y="0"/>
                  </a:cxn>
                  <a:cxn ang="0">
                    <a:pos x="0" y="14"/>
                  </a:cxn>
                  <a:cxn ang="0">
                    <a:pos x="14" y="16"/>
                  </a:cxn>
                  <a:cxn ang="0">
                    <a:pos x="14" y="2"/>
                  </a:cxn>
                  <a:cxn ang="0">
                    <a:pos x="0" y="0"/>
                  </a:cxn>
                </a:cxnLst>
                <a:rect l="0" t="0" r="r" b="b"/>
                <a:pathLst>
                  <a:path w="14" h="16">
                    <a:moveTo>
                      <a:pt x="0" y="0"/>
                    </a:moveTo>
                    <a:lnTo>
                      <a:pt x="0" y="14"/>
                    </a:lnTo>
                    <a:lnTo>
                      <a:pt x="14" y="16"/>
                    </a:lnTo>
                    <a:lnTo>
                      <a:pt x="14" y="2"/>
                    </a:lnTo>
                    <a:lnTo>
                      <a:pt x="0" y="0"/>
                    </a:lnTo>
                    <a:close/>
                  </a:path>
                </a:pathLst>
              </a:custGeom>
              <a:solidFill>
                <a:srgbClr val="000000"/>
              </a:solidFill>
              <a:ln w="9525">
                <a:noFill/>
                <a:round/>
                <a:headEnd/>
                <a:tailEnd/>
              </a:ln>
            </p:spPr>
            <p:txBody>
              <a:bodyPr/>
              <a:lstStyle/>
              <a:p>
                <a:endParaRPr lang="en-US"/>
              </a:p>
            </p:txBody>
          </p:sp>
          <p:sp>
            <p:nvSpPr>
              <p:cNvPr id="41488" name="Freeform 528"/>
              <p:cNvSpPr>
                <a:spLocks/>
              </p:cNvSpPr>
              <p:nvPr/>
            </p:nvSpPr>
            <p:spPr bwMode="auto">
              <a:xfrm>
                <a:off x="4155" y="2426"/>
                <a:ext cx="7" cy="7"/>
              </a:xfrm>
              <a:custGeom>
                <a:avLst/>
                <a:gdLst/>
                <a:ahLst/>
                <a:cxnLst>
                  <a:cxn ang="0">
                    <a:pos x="0" y="0"/>
                  </a:cxn>
                  <a:cxn ang="0">
                    <a:pos x="0" y="14"/>
                  </a:cxn>
                  <a:cxn ang="0">
                    <a:pos x="7" y="14"/>
                  </a:cxn>
                  <a:cxn ang="0">
                    <a:pos x="14" y="14"/>
                  </a:cxn>
                  <a:cxn ang="0">
                    <a:pos x="14" y="0"/>
                  </a:cxn>
                  <a:cxn ang="0">
                    <a:pos x="7" y="0"/>
                  </a:cxn>
                  <a:cxn ang="0">
                    <a:pos x="0" y="0"/>
                  </a:cxn>
                </a:cxnLst>
                <a:rect l="0" t="0" r="r" b="b"/>
                <a:pathLst>
                  <a:path w="14" h="14">
                    <a:moveTo>
                      <a:pt x="0" y="0"/>
                    </a:moveTo>
                    <a:lnTo>
                      <a:pt x="0" y="14"/>
                    </a:lnTo>
                    <a:lnTo>
                      <a:pt x="7" y="14"/>
                    </a:lnTo>
                    <a:lnTo>
                      <a:pt x="14" y="14"/>
                    </a:lnTo>
                    <a:lnTo>
                      <a:pt x="14" y="0"/>
                    </a:lnTo>
                    <a:lnTo>
                      <a:pt x="7" y="0"/>
                    </a:lnTo>
                    <a:lnTo>
                      <a:pt x="0" y="0"/>
                    </a:lnTo>
                    <a:close/>
                  </a:path>
                </a:pathLst>
              </a:custGeom>
              <a:solidFill>
                <a:srgbClr val="000000"/>
              </a:solidFill>
              <a:ln w="9525">
                <a:noFill/>
                <a:round/>
                <a:headEnd/>
                <a:tailEnd/>
              </a:ln>
            </p:spPr>
            <p:txBody>
              <a:bodyPr/>
              <a:lstStyle/>
              <a:p>
                <a:endParaRPr lang="en-US"/>
              </a:p>
            </p:txBody>
          </p:sp>
          <p:sp>
            <p:nvSpPr>
              <p:cNvPr id="41489" name="Freeform 529"/>
              <p:cNvSpPr>
                <a:spLocks/>
              </p:cNvSpPr>
              <p:nvPr/>
            </p:nvSpPr>
            <p:spPr bwMode="auto">
              <a:xfrm>
                <a:off x="4169" y="2425"/>
                <a:ext cx="7" cy="8"/>
              </a:xfrm>
              <a:custGeom>
                <a:avLst/>
                <a:gdLst/>
                <a:ahLst/>
                <a:cxnLst>
                  <a:cxn ang="0">
                    <a:pos x="0" y="2"/>
                  </a:cxn>
                  <a:cxn ang="0">
                    <a:pos x="0" y="16"/>
                  </a:cxn>
                  <a:cxn ang="0">
                    <a:pos x="14" y="14"/>
                  </a:cxn>
                  <a:cxn ang="0">
                    <a:pos x="14" y="0"/>
                  </a:cxn>
                  <a:cxn ang="0">
                    <a:pos x="0" y="2"/>
                  </a:cxn>
                </a:cxnLst>
                <a:rect l="0" t="0" r="r" b="b"/>
                <a:pathLst>
                  <a:path w="14" h="16">
                    <a:moveTo>
                      <a:pt x="0" y="2"/>
                    </a:moveTo>
                    <a:lnTo>
                      <a:pt x="0" y="16"/>
                    </a:lnTo>
                    <a:lnTo>
                      <a:pt x="14" y="14"/>
                    </a:lnTo>
                    <a:lnTo>
                      <a:pt x="14" y="0"/>
                    </a:lnTo>
                    <a:lnTo>
                      <a:pt x="0" y="2"/>
                    </a:lnTo>
                    <a:close/>
                  </a:path>
                </a:pathLst>
              </a:custGeom>
              <a:solidFill>
                <a:srgbClr val="000000"/>
              </a:solidFill>
              <a:ln w="9525">
                <a:noFill/>
                <a:round/>
                <a:headEnd/>
                <a:tailEnd/>
              </a:ln>
            </p:spPr>
            <p:txBody>
              <a:bodyPr/>
              <a:lstStyle/>
              <a:p>
                <a:endParaRPr lang="en-US"/>
              </a:p>
            </p:txBody>
          </p:sp>
          <p:sp>
            <p:nvSpPr>
              <p:cNvPr id="41490" name="Rectangle 530"/>
              <p:cNvSpPr>
                <a:spLocks noChangeArrowheads="1"/>
              </p:cNvSpPr>
              <p:nvPr/>
            </p:nvSpPr>
            <p:spPr bwMode="auto">
              <a:xfrm>
                <a:off x="4183" y="2425"/>
                <a:ext cx="7" cy="7"/>
              </a:xfrm>
              <a:prstGeom prst="rect">
                <a:avLst/>
              </a:prstGeom>
              <a:solidFill>
                <a:srgbClr val="000000"/>
              </a:solidFill>
              <a:ln w="9525">
                <a:noFill/>
                <a:miter lim="800000"/>
                <a:headEnd/>
                <a:tailEnd/>
              </a:ln>
            </p:spPr>
            <p:txBody>
              <a:bodyPr/>
              <a:lstStyle/>
              <a:p>
                <a:endParaRPr lang="en-US"/>
              </a:p>
            </p:txBody>
          </p:sp>
          <p:sp>
            <p:nvSpPr>
              <p:cNvPr id="41491" name="Freeform 531"/>
              <p:cNvSpPr>
                <a:spLocks/>
              </p:cNvSpPr>
              <p:nvPr/>
            </p:nvSpPr>
            <p:spPr bwMode="auto">
              <a:xfrm>
                <a:off x="4197" y="2423"/>
                <a:ext cx="8" cy="8"/>
              </a:xfrm>
              <a:custGeom>
                <a:avLst/>
                <a:gdLst/>
                <a:ahLst/>
                <a:cxnLst>
                  <a:cxn ang="0">
                    <a:pos x="0" y="2"/>
                  </a:cxn>
                  <a:cxn ang="0">
                    <a:pos x="1" y="16"/>
                  </a:cxn>
                  <a:cxn ang="0">
                    <a:pos x="15" y="14"/>
                  </a:cxn>
                  <a:cxn ang="0">
                    <a:pos x="14" y="0"/>
                  </a:cxn>
                  <a:cxn ang="0">
                    <a:pos x="0" y="2"/>
                  </a:cxn>
                </a:cxnLst>
                <a:rect l="0" t="0" r="r" b="b"/>
                <a:pathLst>
                  <a:path w="15" h="16">
                    <a:moveTo>
                      <a:pt x="0" y="2"/>
                    </a:moveTo>
                    <a:lnTo>
                      <a:pt x="1" y="16"/>
                    </a:lnTo>
                    <a:lnTo>
                      <a:pt x="15" y="14"/>
                    </a:lnTo>
                    <a:lnTo>
                      <a:pt x="14" y="0"/>
                    </a:lnTo>
                    <a:lnTo>
                      <a:pt x="0" y="2"/>
                    </a:lnTo>
                    <a:close/>
                  </a:path>
                </a:pathLst>
              </a:custGeom>
              <a:solidFill>
                <a:srgbClr val="000000"/>
              </a:solidFill>
              <a:ln w="9525">
                <a:noFill/>
                <a:round/>
                <a:headEnd/>
                <a:tailEnd/>
              </a:ln>
            </p:spPr>
            <p:txBody>
              <a:bodyPr/>
              <a:lstStyle/>
              <a:p>
                <a:endParaRPr lang="en-US"/>
              </a:p>
            </p:txBody>
          </p:sp>
          <p:sp>
            <p:nvSpPr>
              <p:cNvPr id="41492" name="Freeform 532"/>
              <p:cNvSpPr>
                <a:spLocks/>
              </p:cNvSpPr>
              <p:nvPr/>
            </p:nvSpPr>
            <p:spPr bwMode="auto">
              <a:xfrm>
                <a:off x="4211" y="2423"/>
                <a:ext cx="8" cy="7"/>
              </a:xfrm>
              <a:custGeom>
                <a:avLst/>
                <a:gdLst/>
                <a:ahLst/>
                <a:cxnLst>
                  <a:cxn ang="0">
                    <a:pos x="0" y="2"/>
                  </a:cxn>
                  <a:cxn ang="0">
                    <a:pos x="1" y="16"/>
                  </a:cxn>
                  <a:cxn ang="0">
                    <a:pos x="15" y="14"/>
                  </a:cxn>
                  <a:cxn ang="0">
                    <a:pos x="14" y="0"/>
                  </a:cxn>
                  <a:cxn ang="0">
                    <a:pos x="0" y="2"/>
                  </a:cxn>
                </a:cxnLst>
                <a:rect l="0" t="0" r="r" b="b"/>
                <a:pathLst>
                  <a:path w="15" h="16">
                    <a:moveTo>
                      <a:pt x="0" y="2"/>
                    </a:moveTo>
                    <a:lnTo>
                      <a:pt x="1" y="16"/>
                    </a:lnTo>
                    <a:lnTo>
                      <a:pt x="15" y="14"/>
                    </a:lnTo>
                    <a:lnTo>
                      <a:pt x="14" y="0"/>
                    </a:lnTo>
                    <a:lnTo>
                      <a:pt x="0" y="2"/>
                    </a:lnTo>
                    <a:close/>
                  </a:path>
                </a:pathLst>
              </a:custGeom>
              <a:solidFill>
                <a:srgbClr val="000000"/>
              </a:solidFill>
              <a:ln w="9525">
                <a:noFill/>
                <a:round/>
                <a:headEnd/>
                <a:tailEnd/>
              </a:ln>
            </p:spPr>
            <p:txBody>
              <a:bodyPr/>
              <a:lstStyle/>
              <a:p>
                <a:endParaRPr lang="en-US"/>
              </a:p>
            </p:txBody>
          </p:sp>
          <p:sp>
            <p:nvSpPr>
              <p:cNvPr id="41493" name="Freeform 533"/>
              <p:cNvSpPr>
                <a:spLocks/>
              </p:cNvSpPr>
              <p:nvPr/>
            </p:nvSpPr>
            <p:spPr bwMode="auto">
              <a:xfrm>
                <a:off x="4225" y="2421"/>
                <a:ext cx="7" cy="8"/>
              </a:xfrm>
              <a:custGeom>
                <a:avLst/>
                <a:gdLst/>
                <a:ahLst/>
                <a:cxnLst>
                  <a:cxn ang="0">
                    <a:pos x="0" y="1"/>
                  </a:cxn>
                  <a:cxn ang="0">
                    <a:pos x="2" y="15"/>
                  </a:cxn>
                  <a:cxn ang="0">
                    <a:pos x="14" y="14"/>
                  </a:cxn>
                  <a:cxn ang="0">
                    <a:pos x="13" y="0"/>
                  </a:cxn>
                  <a:cxn ang="0">
                    <a:pos x="0" y="1"/>
                  </a:cxn>
                </a:cxnLst>
                <a:rect l="0" t="0" r="r" b="b"/>
                <a:pathLst>
                  <a:path w="14" h="15">
                    <a:moveTo>
                      <a:pt x="0" y="1"/>
                    </a:moveTo>
                    <a:lnTo>
                      <a:pt x="2" y="15"/>
                    </a:lnTo>
                    <a:lnTo>
                      <a:pt x="14" y="14"/>
                    </a:lnTo>
                    <a:lnTo>
                      <a:pt x="13" y="0"/>
                    </a:lnTo>
                    <a:lnTo>
                      <a:pt x="0" y="1"/>
                    </a:lnTo>
                    <a:close/>
                  </a:path>
                </a:pathLst>
              </a:custGeom>
              <a:solidFill>
                <a:srgbClr val="000000"/>
              </a:solidFill>
              <a:ln w="9525">
                <a:noFill/>
                <a:round/>
                <a:headEnd/>
                <a:tailEnd/>
              </a:ln>
            </p:spPr>
            <p:txBody>
              <a:bodyPr/>
              <a:lstStyle/>
              <a:p>
                <a:endParaRPr lang="en-US"/>
              </a:p>
            </p:txBody>
          </p:sp>
          <p:sp>
            <p:nvSpPr>
              <p:cNvPr id="41494" name="Freeform 534"/>
              <p:cNvSpPr>
                <a:spLocks/>
              </p:cNvSpPr>
              <p:nvPr/>
            </p:nvSpPr>
            <p:spPr bwMode="auto">
              <a:xfrm>
                <a:off x="4238" y="2418"/>
                <a:ext cx="8" cy="8"/>
              </a:xfrm>
              <a:custGeom>
                <a:avLst/>
                <a:gdLst/>
                <a:ahLst/>
                <a:cxnLst>
                  <a:cxn ang="0">
                    <a:pos x="0" y="2"/>
                  </a:cxn>
                  <a:cxn ang="0">
                    <a:pos x="1" y="16"/>
                  </a:cxn>
                  <a:cxn ang="0">
                    <a:pos x="15" y="14"/>
                  </a:cxn>
                  <a:cxn ang="0">
                    <a:pos x="14" y="0"/>
                  </a:cxn>
                  <a:cxn ang="0">
                    <a:pos x="0" y="2"/>
                  </a:cxn>
                </a:cxnLst>
                <a:rect l="0" t="0" r="r" b="b"/>
                <a:pathLst>
                  <a:path w="15" h="16">
                    <a:moveTo>
                      <a:pt x="0" y="2"/>
                    </a:moveTo>
                    <a:lnTo>
                      <a:pt x="1" y="16"/>
                    </a:lnTo>
                    <a:lnTo>
                      <a:pt x="15" y="14"/>
                    </a:lnTo>
                    <a:lnTo>
                      <a:pt x="14" y="0"/>
                    </a:lnTo>
                    <a:lnTo>
                      <a:pt x="0" y="2"/>
                    </a:lnTo>
                    <a:close/>
                  </a:path>
                </a:pathLst>
              </a:custGeom>
              <a:solidFill>
                <a:srgbClr val="000000"/>
              </a:solidFill>
              <a:ln w="9525">
                <a:noFill/>
                <a:round/>
                <a:headEnd/>
                <a:tailEnd/>
              </a:ln>
            </p:spPr>
            <p:txBody>
              <a:bodyPr/>
              <a:lstStyle/>
              <a:p>
                <a:endParaRPr lang="en-US"/>
              </a:p>
            </p:txBody>
          </p:sp>
          <p:sp>
            <p:nvSpPr>
              <p:cNvPr id="41495" name="Freeform 535"/>
              <p:cNvSpPr>
                <a:spLocks/>
              </p:cNvSpPr>
              <p:nvPr/>
            </p:nvSpPr>
            <p:spPr bwMode="auto">
              <a:xfrm>
                <a:off x="4252" y="2416"/>
                <a:ext cx="8" cy="8"/>
              </a:xfrm>
              <a:custGeom>
                <a:avLst/>
                <a:gdLst/>
                <a:ahLst/>
                <a:cxnLst>
                  <a:cxn ang="0">
                    <a:pos x="0" y="2"/>
                  </a:cxn>
                  <a:cxn ang="0">
                    <a:pos x="1" y="16"/>
                  </a:cxn>
                  <a:cxn ang="0">
                    <a:pos x="5" y="16"/>
                  </a:cxn>
                  <a:cxn ang="0">
                    <a:pos x="15" y="12"/>
                  </a:cxn>
                  <a:cxn ang="0">
                    <a:pos x="14" y="0"/>
                  </a:cxn>
                  <a:cxn ang="0">
                    <a:pos x="5" y="2"/>
                  </a:cxn>
                  <a:cxn ang="0">
                    <a:pos x="0" y="2"/>
                  </a:cxn>
                </a:cxnLst>
                <a:rect l="0" t="0" r="r" b="b"/>
                <a:pathLst>
                  <a:path w="15" h="16">
                    <a:moveTo>
                      <a:pt x="0" y="2"/>
                    </a:moveTo>
                    <a:lnTo>
                      <a:pt x="1" y="16"/>
                    </a:lnTo>
                    <a:lnTo>
                      <a:pt x="5" y="16"/>
                    </a:lnTo>
                    <a:lnTo>
                      <a:pt x="15" y="12"/>
                    </a:lnTo>
                    <a:lnTo>
                      <a:pt x="14" y="0"/>
                    </a:lnTo>
                    <a:lnTo>
                      <a:pt x="5" y="2"/>
                    </a:lnTo>
                    <a:lnTo>
                      <a:pt x="0" y="2"/>
                    </a:lnTo>
                    <a:close/>
                  </a:path>
                </a:pathLst>
              </a:custGeom>
              <a:solidFill>
                <a:srgbClr val="000000"/>
              </a:solidFill>
              <a:ln w="9525">
                <a:noFill/>
                <a:round/>
                <a:headEnd/>
                <a:tailEnd/>
              </a:ln>
            </p:spPr>
            <p:txBody>
              <a:bodyPr/>
              <a:lstStyle/>
              <a:p>
                <a:endParaRPr lang="en-US"/>
              </a:p>
            </p:txBody>
          </p:sp>
          <p:sp>
            <p:nvSpPr>
              <p:cNvPr id="41496" name="Freeform 536"/>
              <p:cNvSpPr>
                <a:spLocks/>
              </p:cNvSpPr>
              <p:nvPr/>
            </p:nvSpPr>
            <p:spPr bwMode="auto">
              <a:xfrm>
                <a:off x="4266" y="2413"/>
                <a:ext cx="8" cy="8"/>
              </a:xfrm>
              <a:custGeom>
                <a:avLst/>
                <a:gdLst/>
                <a:ahLst/>
                <a:cxnLst>
                  <a:cxn ang="0">
                    <a:pos x="0" y="3"/>
                  </a:cxn>
                  <a:cxn ang="0">
                    <a:pos x="1" y="16"/>
                  </a:cxn>
                  <a:cxn ang="0">
                    <a:pos x="15" y="12"/>
                  </a:cxn>
                  <a:cxn ang="0">
                    <a:pos x="14" y="0"/>
                  </a:cxn>
                  <a:cxn ang="0">
                    <a:pos x="0" y="3"/>
                  </a:cxn>
                </a:cxnLst>
                <a:rect l="0" t="0" r="r" b="b"/>
                <a:pathLst>
                  <a:path w="15" h="16">
                    <a:moveTo>
                      <a:pt x="0" y="3"/>
                    </a:moveTo>
                    <a:lnTo>
                      <a:pt x="1" y="16"/>
                    </a:lnTo>
                    <a:lnTo>
                      <a:pt x="15" y="12"/>
                    </a:lnTo>
                    <a:lnTo>
                      <a:pt x="14" y="0"/>
                    </a:lnTo>
                    <a:lnTo>
                      <a:pt x="0" y="3"/>
                    </a:lnTo>
                    <a:close/>
                  </a:path>
                </a:pathLst>
              </a:custGeom>
              <a:solidFill>
                <a:srgbClr val="000000"/>
              </a:solidFill>
              <a:ln w="9525">
                <a:noFill/>
                <a:round/>
                <a:headEnd/>
                <a:tailEnd/>
              </a:ln>
            </p:spPr>
            <p:txBody>
              <a:bodyPr/>
              <a:lstStyle/>
              <a:p>
                <a:endParaRPr lang="en-US"/>
              </a:p>
            </p:txBody>
          </p:sp>
          <p:sp>
            <p:nvSpPr>
              <p:cNvPr id="41497" name="Freeform 537"/>
              <p:cNvSpPr>
                <a:spLocks/>
              </p:cNvSpPr>
              <p:nvPr/>
            </p:nvSpPr>
            <p:spPr bwMode="auto">
              <a:xfrm>
                <a:off x="4279" y="2410"/>
                <a:ext cx="9" cy="8"/>
              </a:xfrm>
              <a:custGeom>
                <a:avLst/>
                <a:gdLst/>
                <a:ahLst/>
                <a:cxnLst>
                  <a:cxn ang="0">
                    <a:pos x="0" y="3"/>
                  </a:cxn>
                  <a:cxn ang="0">
                    <a:pos x="2" y="15"/>
                  </a:cxn>
                  <a:cxn ang="0">
                    <a:pos x="12" y="14"/>
                  </a:cxn>
                  <a:cxn ang="0">
                    <a:pos x="17" y="12"/>
                  </a:cxn>
                  <a:cxn ang="0">
                    <a:pos x="14" y="0"/>
                  </a:cxn>
                  <a:cxn ang="0">
                    <a:pos x="12" y="0"/>
                  </a:cxn>
                  <a:cxn ang="0">
                    <a:pos x="0" y="3"/>
                  </a:cxn>
                </a:cxnLst>
                <a:rect l="0" t="0" r="r" b="b"/>
                <a:pathLst>
                  <a:path w="17" h="15">
                    <a:moveTo>
                      <a:pt x="0" y="3"/>
                    </a:moveTo>
                    <a:lnTo>
                      <a:pt x="2" y="15"/>
                    </a:lnTo>
                    <a:lnTo>
                      <a:pt x="12" y="14"/>
                    </a:lnTo>
                    <a:lnTo>
                      <a:pt x="17" y="12"/>
                    </a:lnTo>
                    <a:lnTo>
                      <a:pt x="14" y="0"/>
                    </a:lnTo>
                    <a:lnTo>
                      <a:pt x="12" y="0"/>
                    </a:lnTo>
                    <a:lnTo>
                      <a:pt x="0" y="3"/>
                    </a:lnTo>
                    <a:close/>
                  </a:path>
                </a:pathLst>
              </a:custGeom>
              <a:solidFill>
                <a:srgbClr val="000000"/>
              </a:solidFill>
              <a:ln w="9525">
                <a:noFill/>
                <a:round/>
                <a:headEnd/>
                <a:tailEnd/>
              </a:ln>
            </p:spPr>
            <p:txBody>
              <a:bodyPr/>
              <a:lstStyle/>
              <a:p>
                <a:endParaRPr lang="en-US"/>
              </a:p>
            </p:txBody>
          </p:sp>
          <p:sp>
            <p:nvSpPr>
              <p:cNvPr id="41498" name="Freeform 538"/>
              <p:cNvSpPr>
                <a:spLocks/>
              </p:cNvSpPr>
              <p:nvPr/>
            </p:nvSpPr>
            <p:spPr bwMode="auto">
              <a:xfrm>
                <a:off x="4292" y="2406"/>
                <a:ext cx="9" cy="9"/>
              </a:xfrm>
              <a:custGeom>
                <a:avLst/>
                <a:gdLst/>
                <a:ahLst/>
                <a:cxnLst>
                  <a:cxn ang="0">
                    <a:pos x="0" y="5"/>
                  </a:cxn>
                  <a:cxn ang="0">
                    <a:pos x="4" y="17"/>
                  </a:cxn>
                  <a:cxn ang="0">
                    <a:pos x="18" y="12"/>
                  </a:cxn>
                  <a:cxn ang="0">
                    <a:pos x="14" y="0"/>
                  </a:cxn>
                  <a:cxn ang="0">
                    <a:pos x="0" y="5"/>
                  </a:cxn>
                </a:cxnLst>
                <a:rect l="0" t="0" r="r" b="b"/>
                <a:pathLst>
                  <a:path w="18" h="17">
                    <a:moveTo>
                      <a:pt x="0" y="5"/>
                    </a:moveTo>
                    <a:lnTo>
                      <a:pt x="4" y="17"/>
                    </a:lnTo>
                    <a:lnTo>
                      <a:pt x="18" y="12"/>
                    </a:lnTo>
                    <a:lnTo>
                      <a:pt x="14" y="0"/>
                    </a:lnTo>
                    <a:lnTo>
                      <a:pt x="0" y="5"/>
                    </a:lnTo>
                    <a:close/>
                  </a:path>
                </a:pathLst>
              </a:custGeom>
              <a:solidFill>
                <a:srgbClr val="000000"/>
              </a:solidFill>
              <a:ln w="9525">
                <a:noFill/>
                <a:round/>
                <a:headEnd/>
                <a:tailEnd/>
              </a:ln>
            </p:spPr>
            <p:txBody>
              <a:bodyPr/>
              <a:lstStyle/>
              <a:p>
                <a:endParaRPr lang="en-US"/>
              </a:p>
            </p:txBody>
          </p:sp>
          <p:sp>
            <p:nvSpPr>
              <p:cNvPr id="41499" name="Freeform 539"/>
              <p:cNvSpPr>
                <a:spLocks/>
              </p:cNvSpPr>
              <p:nvPr/>
            </p:nvSpPr>
            <p:spPr bwMode="auto">
              <a:xfrm>
                <a:off x="4306" y="2403"/>
                <a:ext cx="8" cy="7"/>
              </a:xfrm>
              <a:custGeom>
                <a:avLst/>
                <a:gdLst/>
                <a:ahLst/>
                <a:cxnLst>
                  <a:cxn ang="0">
                    <a:pos x="0" y="4"/>
                  </a:cxn>
                  <a:cxn ang="0">
                    <a:pos x="4" y="16"/>
                  </a:cxn>
                  <a:cxn ang="0">
                    <a:pos x="16" y="12"/>
                  </a:cxn>
                  <a:cxn ang="0">
                    <a:pos x="12" y="0"/>
                  </a:cxn>
                  <a:cxn ang="0">
                    <a:pos x="0" y="4"/>
                  </a:cxn>
                </a:cxnLst>
                <a:rect l="0" t="0" r="r" b="b"/>
                <a:pathLst>
                  <a:path w="16" h="16">
                    <a:moveTo>
                      <a:pt x="0" y="4"/>
                    </a:moveTo>
                    <a:lnTo>
                      <a:pt x="4" y="16"/>
                    </a:lnTo>
                    <a:lnTo>
                      <a:pt x="16" y="12"/>
                    </a:lnTo>
                    <a:lnTo>
                      <a:pt x="12" y="0"/>
                    </a:lnTo>
                    <a:lnTo>
                      <a:pt x="0" y="4"/>
                    </a:lnTo>
                    <a:close/>
                  </a:path>
                </a:pathLst>
              </a:custGeom>
              <a:solidFill>
                <a:srgbClr val="000000"/>
              </a:solidFill>
              <a:ln w="9525">
                <a:noFill/>
                <a:round/>
                <a:headEnd/>
                <a:tailEnd/>
              </a:ln>
            </p:spPr>
            <p:txBody>
              <a:bodyPr/>
              <a:lstStyle/>
              <a:p>
                <a:endParaRPr lang="en-US"/>
              </a:p>
            </p:txBody>
          </p:sp>
          <p:sp>
            <p:nvSpPr>
              <p:cNvPr id="41500" name="Freeform 540"/>
              <p:cNvSpPr>
                <a:spLocks/>
              </p:cNvSpPr>
              <p:nvPr/>
            </p:nvSpPr>
            <p:spPr bwMode="auto">
              <a:xfrm>
                <a:off x="4319" y="2398"/>
                <a:ext cx="9" cy="8"/>
              </a:xfrm>
              <a:custGeom>
                <a:avLst/>
                <a:gdLst/>
                <a:ahLst/>
                <a:cxnLst>
                  <a:cxn ang="0">
                    <a:pos x="0" y="4"/>
                  </a:cxn>
                  <a:cxn ang="0">
                    <a:pos x="4" y="16"/>
                  </a:cxn>
                  <a:cxn ang="0">
                    <a:pos x="18" y="13"/>
                  </a:cxn>
                  <a:cxn ang="0">
                    <a:pos x="14" y="0"/>
                  </a:cxn>
                  <a:cxn ang="0">
                    <a:pos x="0" y="4"/>
                  </a:cxn>
                </a:cxnLst>
                <a:rect l="0" t="0" r="r" b="b"/>
                <a:pathLst>
                  <a:path w="18" h="16">
                    <a:moveTo>
                      <a:pt x="0" y="4"/>
                    </a:moveTo>
                    <a:lnTo>
                      <a:pt x="4" y="16"/>
                    </a:lnTo>
                    <a:lnTo>
                      <a:pt x="18" y="13"/>
                    </a:lnTo>
                    <a:lnTo>
                      <a:pt x="14" y="0"/>
                    </a:lnTo>
                    <a:lnTo>
                      <a:pt x="0" y="4"/>
                    </a:lnTo>
                    <a:close/>
                  </a:path>
                </a:pathLst>
              </a:custGeom>
              <a:solidFill>
                <a:srgbClr val="000000"/>
              </a:solidFill>
              <a:ln w="9525">
                <a:noFill/>
                <a:round/>
                <a:headEnd/>
                <a:tailEnd/>
              </a:ln>
            </p:spPr>
            <p:txBody>
              <a:bodyPr/>
              <a:lstStyle/>
              <a:p>
                <a:endParaRPr lang="en-US"/>
              </a:p>
            </p:txBody>
          </p:sp>
          <p:sp>
            <p:nvSpPr>
              <p:cNvPr id="41501" name="Freeform 541"/>
              <p:cNvSpPr>
                <a:spLocks/>
              </p:cNvSpPr>
              <p:nvPr/>
            </p:nvSpPr>
            <p:spPr bwMode="auto">
              <a:xfrm>
                <a:off x="4332" y="2393"/>
                <a:ext cx="9" cy="9"/>
              </a:xfrm>
              <a:custGeom>
                <a:avLst/>
                <a:gdLst/>
                <a:ahLst/>
                <a:cxnLst>
                  <a:cxn ang="0">
                    <a:pos x="0" y="5"/>
                  </a:cxn>
                  <a:cxn ang="0">
                    <a:pos x="3" y="17"/>
                  </a:cxn>
                  <a:cxn ang="0">
                    <a:pos x="17" y="12"/>
                  </a:cxn>
                  <a:cxn ang="0">
                    <a:pos x="14" y="0"/>
                  </a:cxn>
                  <a:cxn ang="0">
                    <a:pos x="0" y="5"/>
                  </a:cxn>
                </a:cxnLst>
                <a:rect l="0" t="0" r="r" b="b"/>
                <a:pathLst>
                  <a:path w="17" h="17">
                    <a:moveTo>
                      <a:pt x="0" y="5"/>
                    </a:moveTo>
                    <a:lnTo>
                      <a:pt x="3" y="17"/>
                    </a:lnTo>
                    <a:lnTo>
                      <a:pt x="17" y="12"/>
                    </a:lnTo>
                    <a:lnTo>
                      <a:pt x="14" y="0"/>
                    </a:lnTo>
                    <a:lnTo>
                      <a:pt x="0" y="5"/>
                    </a:lnTo>
                    <a:close/>
                  </a:path>
                </a:pathLst>
              </a:custGeom>
              <a:solidFill>
                <a:srgbClr val="000000"/>
              </a:solidFill>
              <a:ln w="9525">
                <a:noFill/>
                <a:round/>
                <a:headEnd/>
                <a:tailEnd/>
              </a:ln>
            </p:spPr>
            <p:txBody>
              <a:bodyPr/>
              <a:lstStyle/>
              <a:p>
                <a:endParaRPr lang="en-US"/>
              </a:p>
            </p:txBody>
          </p:sp>
          <p:sp>
            <p:nvSpPr>
              <p:cNvPr id="41502" name="Freeform 542"/>
              <p:cNvSpPr>
                <a:spLocks/>
              </p:cNvSpPr>
              <p:nvPr/>
            </p:nvSpPr>
            <p:spPr bwMode="auto">
              <a:xfrm>
                <a:off x="4345" y="2389"/>
                <a:ext cx="9" cy="8"/>
              </a:xfrm>
              <a:custGeom>
                <a:avLst/>
                <a:gdLst/>
                <a:ahLst/>
                <a:cxnLst>
                  <a:cxn ang="0">
                    <a:pos x="0" y="5"/>
                  </a:cxn>
                  <a:cxn ang="0">
                    <a:pos x="5" y="18"/>
                  </a:cxn>
                  <a:cxn ang="0">
                    <a:pos x="17" y="12"/>
                  </a:cxn>
                  <a:cxn ang="0">
                    <a:pos x="12" y="0"/>
                  </a:cxn>
                  <a:cxn ang="0">
                    <a:pos x="0" y="5"/>
                  </a:cxn>
                </a:cxnLst>
                <a:rect l="0" t="0" r="r" b="b"/>
                <a:pathLst>
                  <a:path w="17" h="18">
                    <a:moveTo>
                      <a:pt x="0" y="5"/>
                    </a:moveTo>
                    <a:lnTo>
                      <a:pt x="5" y="18"/>
                    </a:lnTo>
                    <a:lnTo>
                      <a:pt x="17" y="12"/>
                    </a:lnTo>
                    <a:lnTo>
                      <a:pt x="12" y="0"/>
                    </a:lnTo>
                    <a:lnTo>
                      <a:pt x="0" y="5"/>
                    </a:lnTo>
                    <a:close/>
                  </a:path>
                </a:pathLst>
              </a:custGeom>
              <a:solidFill>
                <a:srgbClr val="000000"/>
              </a:solidFill>
              <a:ln w="9525">
                <a:noFill/>
                <a:round/>
                <a:headEnd/>
                <a:tailEnd/>
              </a:ln>
            </p:spPr>
            <p:txBody>
              <a:bodyPr/>
              <a:lstStyle/>
              <a:p>
                <a:endParaRPr lang="en-US"/>
              </a:p>
            </p:txBody>
          </p:sp>
          <p:sp>
            <p:nvSpPr>
              <p:cNvPr id="41503" name="Freeform 543"/>
              <p:cNvSpPr>
                <a:spLocks/>
              </p:cNvSpPr>
              <p:nvPr/>
            </p:nvSpPr>
            <p:spPr bwMode="auto">
              <a:xfrm>
                <a:off x="4358" y="2382"/>
                <a:ext cx="9" cy="9"/>
              </a:xfrm>
              <a:custGeom>
                <a:avLst/>
                <a:gdLst/>
                <a:ahLst/>
                <a:cxnLst>
                  <a:cxn ang="0">
                    <a:pos x="0" y="5"/>
                  </a:cxn>
                  <a:cxn ang="0">
                    <a:pos x="6" y="17"/>
                  </a:cxn>
                  <a:cxn ang="0">
                    <a:pos x="19" y="12"/>
                  </a:cxn>
                  <a:cxn ang="0">
                    <a:pos x="14" y="0"/>
                  </a:cxn>
                  <a:cxn ang="0">
                    <a:pos x="0" y="5"/>
                  </a:cxn>
                </a:cxnLst>
                <a:rect l="0" t="0" r="r" b="b"/>
                <a:pathLst>
                  <a:path w="19" h="17">
                    <a:moveTo>
                      <a:pt x="0" y="5"/>
                    </a:moveTo>
                    <a:lnTo>
                      <a:pt x="6" y="17"/>
                    </a:lnTo>
                    <a:lnTo>
                      <a:pt x="19" y="12"/>
                    </a:lnTo>
                    <a:lnTo>
                      <a:pt x="14" y="0"/>
                    </a:lnTo>
                    <a:lnTo>
                      <a:pt x="0" y="5"/>
                    </a:lnTo>
                    <a:close/>
                  </a:path>
                </a:pathLst>
              </a:custGeom>
              <a:solidFill>
                <a:srgbClr val="000000"/>
              </a:solidFill>
              <a:ln w="9525">
                <a:noFill/>
                <a:round/>
                <a:headEnd/>
                <a:tailEnd/>
              </a:ln>
            </p:spPr>
            <p:txBody>
              <a:bodyPr/>
              <a:lstStyle/>
              <a:p>
                <a:endParaRPr lang="en-US"/>
              </a:p>
            </p:txBody>
          </p:sp>
          <p:sp>
            <p:nvSpPr>
              <p:cNvPr id="41504" name="Freeform 544"/>
              <p:cNvSpPr>
                <a:spLocks/>
              </p:cNvSpPr>
              <p:nvPr/>
            </p:nvSpPr>
            <p:spPr bwMode="auto">
              <a:xfrm>
                <a:off x="4371" y="2377"/>
                <a:ext cx="8" cy="9"/>
              </a:xfrm>
              <a:custGeom>
                <a:avLst/>
                <a:gdLst/>
                <a:ahLst/>
                <a:cxnLst>
                  <a:cxn ang="0">
                    <a:pos x="0" y="6"/>
                  </a:cxn>
                  <a:cxn ang="0">
                    <a:pos x="6" y="18"/>
                  </a:cxn>
                  <a:cxn ang="0">
                    <a:pos x="14" y="16"/>
                  </a:cxn>
                  <a:cxn ang="0">
                    <a:pos x="18" y="13"/>
                  </a:cxn>
                  <a:cxn ang="0">
                    <a:pos x="13" y="0"/>
                  </a:cxn>
                  <a:cxn ang="0">
                    <a:pos x="4" y="6"/>
                  </a:cxn>
                  <a:cxn ang="0">
                    <a:pos x="0" y="6"/>
                  </a:cxn>
                </a:cxnLst>
                <a:rect l="0" t="0" r="r" b="b"/>
                <a:pathLst>
                  <a:path w="18" h="18">
                    <a:moveTo>
                      <a:pt x="0" y="6"/>
                    </a:moveTo>
                    <a:lnTo>
                      <a:pt x="6" y="18"/>
                    </a:lnTo>
                    <a:lnTo>
                      <a:pt x="14" y="16"/>
                    </a:lnTo>
                    <a:lnTo>
                      <a:pt x="18" y="13"/>
                    </a:lnTo>
                    <a:lnTo>
                      <a:pt x="13" y="0"/>
                    </a:lnTo>
                    <a:lnTo>
                      <a:pt x="4" y="6"/>
                    </a:lnTo>
                    <a:lnTo>
                      <a:pt x="0" y="6"/>
                    </a:lnTo>
                    <a:close/>
                  </a:path>
                </a:pathLst>
              </a:custGeom>
              <a:solidFill>
                <a:srgbClr val="000000"/>
              </a:solidFill>
              <a:ln w="9525">
                <a:noFill/>
                <a:round/>
                <a:headEnd/>
                <a:tailEnd/>
              </a:ln>
            </p:spPr>
            <p:txBody>
              <a:bodyPr/>
              <a:lstStyle/>
              <a:p>
                <a:endParaRPr lang="en-US"/>
              </a:p>
            </p:txBody>
          </p:sp>
          <p:sp>
            <p:nvSpPr>
              <p:cNvPr id="41505" name="Freeform 545"/>
              <p:cNvSpPr>
                <a:spLocks/>
              </p:cNvSpPr>
              <p:nvPr/>
            </p:nvSpPr>
            <p:spPr bwMode="auto">
              <a:xfrm>
                <a:off x="4384" y="2371"/>
                <a:ext cx="9" cy="9"/>
              </a:xfrm>
              <a:custGeom>
                <a:avLst/>
                <a:gdLst/>
                <a:ahLst/>
                <a:cxnLst>
                  <a:cxn ang="0">
                    <a:pos x="0" y="5"/>
                  </a:cxn>
                  <a:cxn ang="0">
                    <a:pos x="5" y="18"/>
                  </a:cxn>
                  <a:cxn ang="0">
                    <a:pos x="17" y="12"/>
                  </a:cxn>
                  <a:cxn ang="0">
                    <a:pos x="12" y="0"/>
                  </a:cxn>
                  <a:cxn ang="0">
                    <a:pos x="0" y="5"/>
                  </a:cxn>
                </a:cxnLst>
                <a:rect l="0" t="0" r="r" b="b"/>
                <a:pathLst>
                  <a:path w="17" h="18">
                    <a:moveTo>
                      <a:pt x="0" y="5"/>
                    </a:moveTo>
                    <a:lnTo>
                      <a:pt x="5" y="18"/>
                    </a:lnTo>
                    <a:lnTo>
                      <a:pt x="17" y="12"/>
                    </a:lnTo>
                    <a:lnTo>
                      <a:pt x="12" y="0"/>
                    </a:lnTo>
                    <a:lnTo>
                      <a:pt x="0" y="5"/>
                    </a:lnTo>
                    <a:close/>
                  </a:path>
                </a:pathLst>
              </a:custGeom>
              <a:solidFill>
                <a:srgbClr val="000000"/>
              </a:solidFill>
              <a:ln w="9525">
                <a:noFill/>
                <a:round/>
                <a:headEnd/>
                <a:tailEnd/>
              </a:ln>
            </p:spPr>
            <p:txBody>
              <a:bodyPr/>
              <a:lstStyle/>
              <a:p>
                <a:endParaRPr lang="en-US"/>
              </a:p>
            </p:txBody>
          </p:sp>
          <p:sp>
            <p:nvSpPr>
              <p:cNvPr id="41506" name="Freeform 546"/>
              <p:cNvSpPr>
                <a:spLocks/>
              </p:cNvSpPr>
              <p:nvPr/>
            </p:nvSpPr>
            <p:spPr bwMode="auto">
              <a:xfrm>
                <a:off x="4396" y="2365"/>
                <a:ext cx="10" cy="9"/>
              </a:xfrm>
              <a:custGeom>
                <a:avLst/>
                <a:gdLst/>
                <a:ahLst/>
                <a:cxnLst>
                  <a:cxn ang="0">
                    <a:pos x="0" y="5"/>
                  </a:cxn>
                  <a:cxn ang="0">
                    <a:pos x="5" y="17"/>
                  </a:cxn>
                  <a:cxn ang="0">
                    <a:pos x="19" y="10"/>
                  </a:cxn>
                  <a:cxn ang="0">
                    <a:pos x="19" y="10"/>
                  </a:cxn>
                  <a:cxn ang="0">
                    <a:pos x="12" y="0"/>
                  </a:cxn>
                  <a:cxn ang="0">
                    <a:pos x="9" y="0"/>
                  </a:cxn>
                  <a:cxn ang="0">
                    <a:pos x="0" y="5"/>
                  </a:cxn>
                </a:cxnLst>
                <a:rect l="0" t="0" r="r" b="b"/>
                <a:pathLst>
                  <a:path w="19" h="17">
                    <a:moveTo>
                      <a:pt x="0" y="5"/>
                    </a:moveTo>
                    <a:lnTo>
                      <a:pt x="5" y="17"/>
                    </a:lnTo>
                    <a:lnTo>
                      <a:pt x="19" y="10"/>
                    </a:lnTo>
                    <a:lnTo>
                      <a:pt x="19" y="10"/>
                    </a:lnTo>
                    <a:lnTo>
                      <a:pt x="12" y="0"/>
                    </a:lnTo>
                    <a:lnTo>
                      <a:pt x="9" y="0"/>
                    </a:lnTo>
                    <a:lnTo>
                      <a:pt x="0" y="5"/>
                    </a:lnTo>
                    <a:close/>
                  </a:path>
                </a:pathLst>
              </a:custGeom>
              <a:solidFill>
                <a:srgbClr val="000000"/>
              </a:solidFill>
              <a:ln w="9525">
                <a:noFill/>
                <a:round/>
                <a:headEnd/>
                <a:tailEnd/>
              </a:ln>
            </p:spPr>
            <p:txBody>
              <a:bodyPr/>
              <a:lstStyle/>
              <a:p>
                <a:endParaRPr lang="en-US"/>
              </a:p>
            </p:txBody>
          </p:sp>
          <p:sp>
            <p:nvSpPr>
              <p:cNvPr id="41507" name="Freeform 547"/>
              <p:cNvSpPr>
                <a:spLocks/>
              </p:cNvSpPr>
              <p:nvPr/>
            </p:nvSpPr>
            <p:spPr bwMode="auto">
              <a:xfrm>
                <a:off x="4408" y="2358"/>
                <a:ext cx="10" cy="9"/>
              </a:xfrm>
              <a:custGeom>
                <a:avLst/>
                <a:gdLst/>
                <a:ahLst/>
                <a:cxnLst>
                  <a:cxn ang="0">
                    <a:pos x="0" y="7"/>
                  </a:cxn>
                  <a:cxn ang="0">
                    <a:pos x="7" y="17"/>
                  </a:cxn>
                  <a:cxn ang="0">
                    <a:pos x="19" y="10"/>
                  </a:cxn>
                  <a:cxn ang="0">
                    <a:pos x="12" y="0"/>
                  </a:cxn>
                  <a:cxn ang="0">
                    <a:pos x="0" y="7"/>
                  </a:cxn>
                </a:cxnLst>
                <a:rect l="0" t="0" r="r" b="b"/>
                <a:pathLst>
                  <a:path w="19" h="17">
                    <a:moveTo>
                      <a:pt x="0" y="7"/>
                    </a:moveTo>
                    <a:lnTo>
                      <a:pt x="7" y="17"/>
                    </a:lnTo>
                    <a:lnTo>
                      <a:pt x="19" y="10"/>
                    </a:lnTo>
                    <a:lnTo>
                      <a:pt x="12" y="0"/>
                    </a:lnTo>
                    <a:lnTo>
                      <a:pt x="0" y="7"/>
                    </a:lnTo>
                    <a:close/>
                  </a:path>
                </a:pathLst>
              </a:custGeom>
              <a:solidFill>
                <a:srgbClr val="000000"/>
              </a:solidFill>
              <a:ln w="9525">
                <a:noFill/>
                <a:round/>
                <a:headEnd/>
                <a:tailEnd/>
              </a:ln>
            </p:spPr>
            <p:txBody>
              <a:bodyPr/>
              <a:lstStyle/>
              <a:p>
                <a:endParaRPr lang="en-US"/>
              </a:p>
            </p:txBody>
          </p:sp>
          <p:sp>
            <p:nvSpPr>
              <p:cNvPr id="41508" name="Freeform 548"/>
              <p:cNvSpPr>
                <a:spLocks/>
              </p:cNvSpPr>
              <p:nvPr/>
            </p:nvSpPr>
            <p:spPr bwMode="auto">
              <a:xfrm>
                <a:off x="4421" y="2352"/>
                <a:ext cx="9" cy="9"/>
              </a:xfrm>
              <a:custGeom>
                <a:avLst/>
                <a:gdLst/>
                <a:ahLst/>
                <a:cxnLst>
                  <a:cxn ang="0">
                    <a:pos x="0" y="7"/>
                  </a:cxn>
                  <a:cxn ang="0">
                    <a:pos x="7" y="17"/>
                  </a:cxn>
                  <a:cxn ang="0">
                    <a:pos x="19" y="10"/>
                  </a:cxn>
                  <a:cxn ang="0">
                    <a:pos x="12" y="0"/>
                  </a:cxn>
                  <a:cxn ang="0">
                    <a:pos x="0" y="7"/>
                  </a:cxn>
                </a:cxnLst>
                <a:rect l="0" t="0" r="r" b="b"/>
                <a:pathLst>
                  <a:path w="19" h="17">
                    <a:moveTo>
                      <a:pt x="0" y="7"/>
                    </a:moveTo>
                    <a:lnTo>
                      <a:pt x="7" y="17"/>
                    </a:lnTo>
                    <a:lnTo>
                      <a:pt x="19" y="10"/>
                    </a:lnTo>
                    <a:lnTo>
                      <a:pt x="12" y="0"/>
                    </a:lnTo>
                    <a:lnTo>
                      <a:pt x="0" y="7"/>
                    </a:lnTo>
                    <a:close/>
                  </a:path>
                </a:pathLst>
              </a:custGeom>
              <a:solidFill>
                <a:srgbClr val="000000"/>
              </a:solidFill>
              <a:ln w="9525">
                <a:noFill/>
                <a:round/>
                <a:headEnd/>
                <a:tailEnd/>
              </a:ln>
            </p:spPr>
            <p:txBody>
              <a:bodyPr/>
              <a:lstStyle/>
              <a:p>
                <a:endParaRPr lang="en-US"/>
              </a:p>
            </p:txBody>
          </p:sp>
          <p:sp>
            <p:nvSpPr>
              <p:cNvPr id="41509" name="Freeform 549"/>
              <p:cNvSpPr>
                <a:spLocks/>
              </p:cNvSpPr>
              <p:nvPr/>
            </p:nvSpPr>
            <p:spPr bwMode="auto">
              <a:xfrm>
                <a:off x="4432" y="2344"/>
                <a:ext cx="10" cy="10"/>
              </a:xfrm>
              <a:custGeom>
                <a:avLst/>
                <a:gdLst/>
                <a:ahLst/>
                <a:cxnLst>
                  <a:cxn ang="0">
                    <a:pos x="0" y="9"/>
                  </a:cxn>
                  <a:cxn ang="0">
                    <a:pos x="7" y="19"/>
                  </a:cxn>
                  <a:cxn ang="0">
                    <a:pos x="19" y="11"/>
                  </a:cxn>
                  <a:cxn ang="0">
                    <a:pos x="12" y="0"/>
                  </a:cxn>
                  <a:cxn ang="0">
                    <a:pos x="0" y="9"/>
                  </a:cxn>
                </a:cxnLst>
                <a:rect l="0" t="0" r="r" b="b"/>
                <a:pathLst>
                  <a:path w="19" h="19">
                    <a:moveTo>
                      <a:pt x="0" y="9"/>
                    </a:moveTo>
                    <a:lnTo>
                      <a:pt x="7" y="19"/>
                    </a:lnTo>
                    <a:lnTo>
                      <a:pt x="19" y="11"/>
                    </a:lnTo>
                    <a:lnTo>
                      <a:pt x="12" y="0"/>
                    </a:lnTo>
                    <a:lnTo>
                      <a:pt x="0" y="9"/>
                    </a:lnTo>
                    <a:close/>
                  </a:path>
                </a:pathLst>
              </a:custGeom>
              <a:solidFill>
                <a:srgbClr val="000000"/>
              </a:solidFill>
              <a:ln w="9525">
                <a:noFill/>
                <a:round/>
                <a:headEnd/>
                <a:tailEnd/>
              </a:ln>
            </p:spPr>
            <p:txBody>
              <a:bodyPr/>
              <a:lstStyle/>
              <a:p>
                <a:endParaRPr lang="en-US"/>
              </a:p>
            </p:txBody>
          </p:sp>
          <p:sp>
            <p:nvSpPr>
              <p:cNvPr id="41510" name="Freeform 550"/>
              <p:cNvSpPr>
                <a:spLocks/>
              </p:cNvSpPr>
              <p:nvPr/>
            </p:nvSpPr>
            <p:spPr bwMode="auto">
              <a:xfrm>
                <a:off x="4444" y="2337"/>
                <a:ext cx="10" cy="9"/>
              </a:xfrm>
              <a:custGeom>
                <a:avLst/>
                <a:gdLst/>
                <a:ahLst/>
                <a:cxnLst>
                  <a:cxn ang="0">
                    <a:pos x="0" y="7"/>
                  </a:cxn>
                  <a:cxn ang="0">
                    <a:pos x="7" y="18"/>
                  </a:cxn>
                  <a:cxn ang="0">
                    <a:pos x="20" y="11"/>
                  </a:cxn>
                  <a:cxn ang="0">
                    <a:pos x="13" y="0"/>
                  </a:cxn>
                  <a:cxn ang="0">
                    <a:pos x="0" y="7"/>
                  </a:cxn>
                </a:cxnLst>
                <a:rect l="0" t="0" r="r" b="b"/>
                <a:pathLst>
                  <a:path w="20" h="18">
                    <a:moveTo>
                      <a:pt x="0" y="7"/>
                    </a:moveTo>
                    <a:lnTo>
                      <a:pt x="7" y="18"/>
                    </a:lnTo>
                    <a:lnTo>
                      <a:pt x="20" y="11"/>
                    </a:lnTo>
                    <a:lnTo>
                      <a:pt x="13" y="0"/>
                    </a:lnTo>
                    <a:lnTo>
                      <a:pt x="0" y="7"/>
                    </a:lnTo>
                    <a:close/>
                  </a:path>
                </a:pathLst>
              </a:custGeom>
              <a:solidFill>
                <a:srgbClr val="000000"/>
              </a:solidFill>
              <a:ln w="9525">
                <a:noFill/>
                <a:round/>
                <a:headEnd/>
                <a:tailEnd/>
              </a:ln>
            </p:spPr>
            <p:txBody>
              <a:bodyPr/>
              <a:lstStyle/>
              <a:p>
                <a:endParaRPr lang="en-US"/>
              </a:p>
            </p:txBody>
          </p:sp>
          <p:sp>
            <p:nvSpPr>
              <p:cNvPr id="41511" name="Freeform 551"/>
              <p:cNvSpPr>
                <a:spLocks/>
              </p:cNvSpPr>
              <p:nvPr/>
            </p:nvSpPr>
            <p:spPr bwMode="auto">
              <a:xfrm>
                <a:off x="4456" y="2329"/>
                <a:ext cx="9" cy="9"/>
              </a:xfrm>
              <a:custGeom>
                <a:avLst/>
                <a:gdLst/>
                <a:ahLst/>
                <a:cxnLst>
                  <a:cxn ang="0">
                    <a:pos x="0" y="7"/>
                  </a:cxn>
                  <a:cxn ang="0">
                    <a:pos x="7" y="18"/>
                  </a:cxn>
                  <a:cxn ang="0">
                    <a:pos x="11" y="18"/>
                  </a:cxn>
                  <a:cxn ang="0">
                    <a:pos x="19" y="11"/>
                  </a:cxn>
                  <a:cxn ang="0">
                    <a:pos x="12" y="0"/>
                  </a:cxn>
                  <a:cxn ang="0">
                    <a:pos x="0" y="7"/>
                  </a:cxn>
                </a:cxnLst>
                <a:rect l="0" t="0" r="r" b="b"/>
                <a:pathLst>
                  <a:path w="19" h="18">
                    <a:moveTo>
                      <a:pt x="0" y="7"/>
                    </a:moveTo>
                    <a:lnTo>
                      <a:pt x="7" y="18"/>
                    </a:lnTo>
                    <a:lnTo>
                      <a:pt x="11" y="18"/>
                    </a:lnTo>
                    <a:lnTo>
                      <a:pt x="19" y="11"/>
                    </a:lnTo>
                    <a:lnTo>
                      <a:pt x="12" y="0"/>
                    </a:lnTo>
                    <a:lnTo>
                      <a:pt x="0" y="7"/>
                    </a:lnTo>
                    <a:close/>
                  </a:path>
                </a:pathLst>
              </a:custGeom>
              <a:solidFill>
                <a:srgbClr val="000000"/>
              </a:solidFill>
              <a:ln w="9525">
                <a:noFill/>
                <a:round/>
                <a:headEnd/>
                <a:tailEnd/>
              </a:ln>
            </p:spPr>
            <p:txBody>
              <a:bodyPr/>
              <a:lstStyle/>
              <a:p>
                <a:endParaRPr lang="en-US"/>
              </a:p>
            </p:txBody>
          </p:sp>
          <p:sp>
            <p:nvSpPr>
              <p:cNvPr id="41512" name="Freeform 552"/>
              <p:cNvSpPr>
                <a:spLocks/>
              </p:cNvSpPr>
              <p:nvPr/>
            </p:nvSpPr>
            <p:spPr bwMode="auto">
              <a:xfrm>
                <a:off x="4467" y="2320"/>
                <a:ext cx="10" cy="10"/>
              </a:xfrm>
              <a:custGeom>
                <a:avLst/>
                <a:gdLst/>
                <a:ahLst/>
                <a:cxnLst>
                  <a:cxn ang="0">
                    <a:pos x="0" y="9"/>
                  </a:cxn>
                  <a:cxn ang="0">
                    <a:pos x="7" y="19"/>
                  </a:cxn>
                  <a:cxn ang="0">
                    <a:pos x="19" y="10"/>
                  </a:cxn>
                  <a:cxn ang="0">
                    <a:pos x="12" y="0"/>
                  </a:cxn>
                  <a:cxn ang="0">
                    <a:pos x="0" y="9"/>
                  </a:cxn>
                </a:cxnLst>
                <a:rect l="0" t="0" r="r" b="b"/>
                <a:pathLst>
                  <a:path w="19" h="19">
                    <a:moveTo>
                      <a:pt x="0" y="9"/>
                    </a:moveTo>
                    <a:lnTo>
                      <a:pt x="7" y="19"/>
                    </a:lnTo>
                    <a:lnTo>
                      <a:pt x="19" y="10"/>
                    </a:lnTo>
                    <a:lnTo>
                      <a:pt x="12" y="0"/>
                    </a:lnTo>
                    <a:lnTo>
                      <a:pt x="0" y="9"/>
                    </a:lnTo>
                    <a:close/>
                  </a:path>
                </a:pathLst>
              </a:custGeom>
              <a:solidFill>
                <a:srgbClr val="000000"/>
              </a:solidFill>
              <a:ln w="9525">
                <a:noFill/>
                <a:round/>
                <a:headEnd/>
                <a:tailEnd/>
              </a:ln>
            </p:spPr>
            <p:txBody>
              <a:bodyPr/>
              <a:lstStyle/>
              <a:p>
                <a:endParaRPr lang="en-US"/>
              </a:p>
            </p:txBody>
          </p:sp>
          <p:sp>
            <p:nvSpPr>
              <p:cNvPr id="41513" name="Freeform 553"/>
              <p:cNvSpPr>
                <a:spLocks/>
              </p:cNvSpPr>
              <p:nvPr/>
            </p:nvSpPr>
            <p:spPr bwMode="auto">
              <a:xfrm>
                <a:off x="4478" y="2313"/>
                <a:ext cx="10" cy="9"/>
              </a:xfrm>
              <a:custGeom>
                <a:avLst/>
                <a:gdLst/>
                <a:ahLst/>
                <a:cxnLst>
                  <a:cxn ang="0">
                    <a:pos x="0" y="9"/>
                  </a:cxn>
                  <a:cxn ang="0">
                    <a:pos x="7" y="19"/>
                  </a:cxn>
                  <a:cxn ang="0">
                    <a:pos x="19" y="12"/>
                  </a:cxn>
                  <a:cxn ang="0">
                    <a:pos x="19" y="11"/>
                  </a:cxn>
                  <a:cxn ang="0">
                    <a:pos x="10" y="0"/>
                  </a:cxn>
                  <a:cxn ang="0">
                    <a:pos x="8" y="2"/>
                  </a:cxn>
                  <a:cxn ang="0">
                    <a:pos x="0" y="9"/>
                  </a:cxn>
                </a:cxnLst>
                <a:rect l="0" t="0" r="r" b="b"/>
                <a:pathLst>
                  <a:path w="19" h="19">
                    <a:moveTo>
                      <a:pt x="0" y="9"/>
                    </a:moveTo>
                    <a:lnTo>
                      <a:pt x="7" y="19"/>
                    </a:lnTo>
                    <a:lnTo>
                      <a:pt x="19" y="12"/>
                    </a:lnTo>
                    <a:lnTo>
                      <a:pt x="19" y="11"/>
                    </a:lnTo>
                    <a:lnTo>
                      <a:pt x="10" y="0"/>
                    </a:lnTo>
                    <a:lnTo>
                      <a:pt x="8" y="2"/>
                    </a:lnTo>
                    <a:lnTo>
                      <a:pt x="0" y="9"/>
                    </a:lnTo>
                    <a:close/>
                  </a:path>
                </a:pathLst>
              </a:custGeom>
              <a:solidFill>
                <a:srgbClr val="000000"/>
              </a:solidFill>
              <a:ln w="9525">
                <a:noFill/>
                <a:round/>
                <a:headEnd/>
                <a:tailEnd/>
              </a:ln>
            </p:spPr>
            <p:txBody>
              <a:bodyPr/>
              <a:lstStyle/>
              <a:p>
                <a:endParaRPr lang="en-US"/>
              </a:p>
            </p:txBody>
          </p:sp>
          <p:sp>
            <p:nvSpPr>
              <p:cNvPr id="41514" name="Freeform 554"/>
              <p:cNvSpPr>
                <a:spLocks/>
              </p:cNvSpPr>
              <p:nvPr/>
            </p:nvSpPr>
            <p:spPr bwMode="auto">
              <a:xfrm>
                <a:off x="4490" y="2304"/>
                <a:ext cx="9" cy="10"/>
              </a:xfrm>
              <a:custGeom>
                <a:avLst/>
                <a:gdLst/>
                <a:ahLst/>
                <a:cxnLst>
                  <a:cxn ang="0">
                    <a:pos x="0" y="9"/>
                  </a:cxn>
                  <a:cxn ang="0">
                    <a:pos x="9" y="19"/>
                  </a:cxn>
                  <a:cxn ang="0">
                    <a:pos x="20" y="10"/>
                  </a:cxn>
                  <a:cxn ang="0">
                    <a:pos x="11" y="0"/>
                  </a:cxn>
                  <a:cxn ang="0">
                    <a:pos x="0" y="9"/>
                  </a:cxn>
                </a:cxnLst>
                <a:rect l="0" t="0" r="r" b="b"/>
                <a:pathLst>
                  <a:path w="20" h="19">
                    <a:moveTo>
                      <a:pt x="0" y="9"/>
                    </a:moveTo>
                    <a:lnTo>
                      <a:pt x="9" y="19"/>
                    </a:lnTo>
                    <a:lnTo>
                      <a:pt x="20" y="10"/>
                    </a:lnTo>
                    <a:lnTo>
                      <a:pt x="11" y="0"/>
                    </a:lnTo>
                    <a:lnTo>
                      <a:pt x="0" y="9"/>
                    </a:lnTo>
                    <a:close/>
                  </a:path>
                </a:pathLst>
              </a:custGeom>
              <a:solidFill>
                <a:srgbClr val="000000"/>
              </a:solidFill>
              <a:ln w="9525">
                <a:noFill/>
                <a:round/>
                <a:headEnd/>
                <a:tailEnd/>
              </a:ln>
            </p:spPr>
            <p:txBody>
              <a:bodyPr/>
              <a:lstStyle/>
              <a:p>
                <a:endParaRPr lang="en-US"/>
              </a:p>
            </p:txBody>
          </p:sp>
          <p:sp>
            <p:nvSpPr>
              <p:cNvPr id="41515" name="Freeform 555"/>
              <p:cNvSpPr>
                <a:spLocks/>
              </p:cNvSpPr>
              <p:nvPr/>
            </p:nvSpPr>
            <p:spPr bwMode="auto">
              <a:xfrm>
                <a:off x="4500" y="2295"/>
                <a:ext cx="10" cy="10"/>
              </a:xfrm>
              <a:custGeom>
                <a:avLst/>
                <a:gdLst/>
                <a:ahLst/>
                <a:cxnLst>
                  <a:cxn ang="0">
                    <a:pos x="0" y="9"/>
                  </a:cxn>
                  <a:cxn ang="0">
                    <a:pos x="9" y="20"/>
                  </a:cxn>
                  <a:cxn ang="0">
                    <a:pos x="19" y="11"/>
                  </a:cxn>
                  <a:cxn ang="0">
                    <a:pos x="11" y="0"/>
                  </a:cxn>
                  <a:cxn ang="0">
                    <a:pos x="0" y="9"/>
                  </a:cxn>
                </a:cxnLst>
                <a:rect l="0" t="0" r="r" b="b"/>
                <a:pathLst>
                  <a:path w="19" h="20">
                    <a:moveTo>
                      <a:pt x="0" y="9"/>
                    </a:moveTo>
                    <a:lnTo>
                      <a:pt x="9" y="20"/>
                    </a:lnTo>
                    <a:lnTo>
                      <a:pt x="19" y="11"/>
                    </a:lnTo>
                    <a:lnTo>
                      <a:pt x="11" y="0"/>
                    </a:lnTo>
                    <a:lnTo>
                      <a:pt x="0" y="9"/>
                    </a:lnTo>
                    <a:close/>
                  </a:path>
                </a:pathLst>
              </a:custGeom>
              <a:solidFill>
                <a:srgbClr val="000000"/>
              </a:solidFill>
              <a:ln w="9525">
                <a:noFill/>
                <a:round/>
                <a:headEnd/>
                <a:tailEnd/>
              </a:ln>
            </p:spPr>
            <p:txBody>
              <a:bodyPr/>
              <a:lstStyle/>
              <a:p>
                <a:endParaRPr lang="en-US"/>
              </a:p>
            </p:txBody>
          </p:sp>
          <p:sp>
            <p:nvSpPr>
              <p:cNvPr id="41516" name="Freeform 556"/>
              <p:cNvSpPr>
                <a:spLocks/>
              </p:cNvSpPr>
              <p:nvPr/>
            </p:nvSpPr>
            <p:spPr bwMode="auto">
              <a:xfrm>
                <a:off x="4511" y="2286"/>
                <a:ext cx="9" cy="10"/>
              </a:xfrm>
              <a:custGeom>
                <a:avLst/>
                <a:gdLst/>
                <a:ahLst/>
                <a:cxnLst>
                  <a:cxn ang="0">
                    <a:pos x="0" y="11"/>
                  </a:cxn>
                  <a:cxn ang="0">
                    <a:pos x="9" y="21"/>
                  </a:cxn>
                  <a:cxn ang="0">
                    <a:pos x="19" y="11"/>
                  </a:cxn>
                  <a:cxn ang="0">
                    <a:pos x="11" y="0"/>
                  </a:cxn>
                  <a:cxn ang="0">
                    <a:pos x="0" y="11"/>
                  </a:cxn>
                </a:cxnLst>
                <a:rect l="0" t="0" r="r" b="b"/>
                <a:pathLst>
                  <a:path w="19" h="21">
                    <a:moveTo>
                      <a:pt x="0" y="11"/>
                    </a:moveTo>
                    <a:lnTo>
                      <a:pt x="9" y="21"/>
                    </a:lnTo>
                    <a:lnTo>
                      <a:pt x="19" y="11"/>
                    </a:lnTo>
                    <a:lnTo>
                      <a:pt x="11" y="0"/>
                    </a:lnTo>
                    <a:lnTo>
                      <a:pt x="0" y="11"/>
                    </a:lnTo>
                    <a:close/>
                  </a:path>
                </a:pathLst>
              </a:custGeom>
              <a:solidFill>
                <a:srgbClr val="000000"/>
              </a:solidFill>
              <a:ln w="9525">
                <a:noFill/>
                <a:round/>
                <a:headEnd/>
                <a:tailEnd/>
              </a:ln>
            </p:spPr>
            <p:txBody>
              <a:bodyPr/>
              <a:lstStyle/>
              <a:p>
                <a:endParaRPr lang="en-US"/>
              </a:p>
            </p:txBody>
          </p:sp>
          <p:sp>
            <p:nvSpPr>
              <p:cNvPr id="41517" name="Freeform 557"/>
              <p:cNvSpPr>
                <a:spLocks/>
              </p:cNvSpPr>
              <p:nvPr/>
            </p:nvSpPr>
            <p:spPr bwMode="auto">
              <a:xfrm>
                <a:off x="4521" y="2277"/>
                <a:ext cx="10" cy="9"/>
              </a:xfrm>
              <a:custGeom>
                <a:avLst/>
                <a:gdLst/>
                <a:ahLst/>
                <a:cxnLst>
                  <a:cxn ang="0">
                    <a:pos x="0" y="8"/>
                  </a:cxn>
                  <a:cxn ang="0">
                    <a:pos x="9" y="19"/>
                  </a:cxn>
                  <a:cxn ang="0">
                    <a:pos x="19" y="10"/>
                  </a:cxn>
                  <a:cxn ang="0">
                    <a:pos x="11" y="0"/>
                  </a:cxn>
                  <a:cxn ang="0">
                    <a:pos x="0" y="8"/>
                  </a:cxn>
                </a:cxnLst>
                <a:rect l="0" t="0" r="r" b="b"/>
                <a:pathLst>
                  <a:path w="19" h="19">
                    <a:moveTo>
                      <a:pt x="0" y="8"/>
                    </a:moveTo>
                    <a:lnTo>
                      <a:pt x="9" y="19"/>
                    </a:lnTo>
                    <a:lnTo>
                      <a:pt x="19" y="10"/>
                    </a:lnTo>
                    <a:lnTo>
                      <a:pt x="11" y="0"/>
                    </a:lnTo>
                    <a:lnTo>
                      <a:pt x="0" y="8"/>
                    </a:lnTo>
                    <a:close/>
                  </a:path>
                </a:pathLst>
              </a:custGeom>
              <a:solidFill>
                <a:srgbClr val="000000"/>
              </a:solidFill>
              <a:ln w="9525">
                <a:noFill/>
                <a:round/>
                <a:headEnd/>
                <a:tailEnd/>
              </a:ln>
            </p:spPr>
            <p:txBody>
              <a:bodyPr/>
              <a:lstStyle/>
              <a:p>
                <a:endParaRPr lang="en-US"/>
              </a:p>
            </p:txBody>
          </p:sp>
          <p:sp>
            <p:nvSpPr>
              <p:cNvPr id="41518" name="Freeform 558"/>
              <p:cNvSpPr>
                <a:spLocks/>
              </p:cNvSpPr>
              <p:nvPr/>
            </p:nvSpPr>
            <p:spPr bwMode="auto">
              <a:xfrm>
                <a:off x="4532" y="2267"/>
                <a:ext cx="9" cy="11"/>
              </a:xfrm>
              <a:custGeom>
                <a:avLst/>
                <a:gdLst/>
                <a:ahLst/>
                <a:cxnLst>
                  <a:cxn ang="0">
                    <a:pos x="0" y="10"/>
                  </a:cxn>
                  <a:cxn ang="0">
                    <a:pos x="9" y="20"/>
                  </a:cxn>
                  <a:cxn ang="0">
                    <a:pos x="12" y="19"/>
                  </a:cxn>
                  <a:cxn ang="0">
                    <a:pos x="19" y="10"/>
                  </a:cxn>
                  <a:cxn ang="0">
                    <a:pos x="11" y="0"/>
                  </a:cxn>
                  <a:cxn ang="0">
                    <a:pos x="2" y="8"/>
                  </a:cxn>
                  <a:cxn ang="0">
                    <a:pos x="0" y="10"/>
                  </a:cxn>
                </a:cxnLst>
                <a:rect l="0" t="0" r="r" b="b"/>
                <a:pathLst>
                  <a:path w="19" h="20">
                    <a:moveTo>
                      <a:pt x="0" y="10"/>
                    </a:moveTo>
                    <a:lnTo>
                      <a:pt x="9" y="20"/>
                    </a:lnTo>
                    <a:lnTo>
                      <a:pt x="12" y="19"/>
                    </a:lnTo>
                    <a:lnTo>
                      <a:pt x="19" y="10"/>
                    </a:lnTo>
                    <a:lnTo>
                      <a:pt x="11" y="0"/>
                    </a:lnTo>
                    <a:lnTo>
                      <a:pt x="2" y="8"/>
                    </a:lnTo>
                    <a:lnTo>
                      <a:pt x="0" y="10"/>
                    </a:lnTo>
                    <a:close/>
                  </a:path>
                </a:pathLst>
              </a:custGeom>
              <a:solidFill>
                <a:srgbClr val="000000"/>
              </a:solidFill>
              <a:ln w="9525">
                <a:noFill/>
                <a:round/>
                <a:headEnd/>
                <a:tailEnd/>
              </a:ln>
            </p:spPr>
            <p:txBody>
              <a:bodyPr/>
              <a:lstStyle/>
              <a:p>
                <a:endParaRPr lang="en-US"/>
              </a:p>
            </p:txBody>
          </p:sp>
          <p:sp>
            <p:nvSpPr>
              <p:cNvPr id="41519" name="Freeform 559"/>
              <p:cNvSpPr>
                <a:spLocks/>
              </p:cNvSpPr>
              <p:nvPr/>
            </p:nvSpPr>
            <p:spPr bwMode="auto">
              <a:xfrm>
                <a:off x="4542" y="2258"/>
                <a:ext cx="10" cy="9"/>
              </a:xfrm>
              <a:custGeom>
                <a:avLst/>
                <a:gdLst/>
                <a:ahLst/>
                <a:cxnLst>
                  <a:cxn ang="0">
                    <a:pos x="0" y="9"/>
                  </a:cxn>
                  <a:cxn ang="0">
                    <a:pos x="9" y="20"/>
                  </a:cxn>
                  <a:cxn ang="0">
                    <a:pos x="19" y="11"/>
                  </a:cxn>
                  <a:cxn ang="0">
                    <a:pos x="11" y="0"/>
                  </a:cxn>
                  <a:cxn ang="0">
                    <a:pos x="0" y="9"/>
                  </a:cxn>
                </a:cxnLst>
                <a:rect l="0" t="0" r="r" b="b"/>
                <a:pathLst>
                  <a:path w="19" h="20">
                    <a:moveTo>
                      <a:pt x="0" y="9"/>
                    </a:moveTo>
                    <a:lnTo>
                      <a:pt x="9" y="20"/>
                    </a:lnTo>
                    <a:lnTo>
                      <a:pt x="19" y="11"/>
                    </a:lnTo>
                    <a:lnTo>
                      <a:pt x="11" y="0"/>
                    </a:lnTo>
                    <a:lnTo>
                      <a:pt x="0" y="9"/>
                    </a:lnTo>
                    <a:close/>
                  </a:path>
                </a:pathLst>
              </a:custGeom>
              <a:solidFill>
                <a:srgbClr val="000000"/>
              </a:solidFill>
              <a:ln w="9525">
                <a:noFill/>
                <a:round/>
                <a:headEnd/>
                <a:tailEnd/>
              </a:ln>
            </p:spPr>
            <p:txBody>
              <a:bodyPr/>
              <a:lstStyle/>
              <a:p>
                <a:endParaRPr lang="en-US"/>
              </a:p>
            </p:txBody>
          </p:sp>
          <p:sp>
            <p:nvSpPr>
              <p:cNvPr id="41520" name="Freeform 560"/>
              <p:cNvSpPr>
                <a:spLocks/>
              </p:cNvSpPr>
              <p:nvPr/>
            </p:nvSpPr>
            <p:spPr bwMode="auto">
              <a:xfrm>
                <a:off x="4552" y="2248"/>
                <a:ext cx="10" cy="10"/>
              </a:xfrm>
              <a:custGeom>
                <a:avLst/>
                <a:gdLst/>
                <a:ahLst/>
                <a:cxnLst>
                  <a:cxn ang="0">
                    <a:pos x="0" y="9"/>
                  </a:cxn>
                  <a:cxn ang="0">
                    <a:pos x="9" y="19"/>
                  </a:cxn>
                  <a:cxn ang="0">
                    <a:pos x="20" y="11"/>
                  </a:cxn>
                  <a:cxn ang="0">
                    <a:pos x="21" y="9"/>
                  </a:cxn>
                  <a:cxn ang="0">
                    <a:pos x="11" y="0"/>
                  </a:cxn>
                  <a:cxn ang="0">
                    <a:pos x="9" y="0"/>
                  </a:cxn>
                  <a:cxn ang="0">
                    <a:pos x="0" y="9"/>
                  </a:cxn>
                </a:cxnLst>
                <a:rect l="0" t="0" r="r" b="b"/>
                <a:pathLst>
                  <a:path w="21" h="19">
                    <a:moveTo>
                      <a:pt x="0" y="9"/>
                    </a:moveTo>
                    <a:lnTo>
                      <a:pt x="9" y="19"/>
                    </a:lnTo>
                    <a:lnTo>
                      <a:pt x="20" y="11"/>
                    </a:lnTo>
                    <a:lnTo>
                      <a:pt x="21" y="9"/>
                    </a:lnTo>
                    <a:lnTo>
                      <a:pt x="11" y="0"/>
                    </a:lnTo>
                    <a:lnTo>
                      <a:pt x="9" y="0"/>
                    </a:lnTo>
                    <a:lnTo>
                      <a:pt x="0" y="9"/>
                    </a:lnTo>
                    <a:close/>
                  </a:path>
                </a:pathLst>
              </a:custGeom>
              <a:solidFill>
                <a:srgbClr val="000000"/>
              </a:solidFill>
              <a:ln w="9525">
                <a:noFill/>
                <a:round/>
                <a:headEnd/>
                <a:tailEnd/>
              </a:ln>
            </p:spPr>
            <p:txBody>
              <a:bodyPr/>
              <a:lstStyle/>
              <a:p>
                <a:endParaRPr lang="en-US"/>
              </a:p>
            </p:txBody>
          </p:sp>
          <p:sp>
            <p:nvSpPr>
              <p:cNvPr id="41521" name="Freeform 561"/>
              <p:cNvSpPr>
                <a:spLocks/>
              </p:cNvSpPr>
              <p:nvPr/>
            </p:nvSpPr>
            <p:spPr bwMode="auto">
              <a:xfrm>
                <a:off x="4561" y="2238"/>
                <a:ext cx="10" cy="9"/>
              </a:xfrm>
              <a:custGeom>
                <a:avLst/>
                <a:gdLst/>
                <a:ahLst/>
                <a:cxnLst>
                  <a:cxn ang="0">
                    <a:pos x="0" y="11"/>
                  </a:cxn>
                  <a:cxn ang="0">
                    <a:pos x="10" y="19"/>
                  </a:cxn>
                  <a:cxn ang="0">
                    <a:pos x="19" y="9"/>
                  </a:cxn>
                  <a:cxn ang="0">
                    <a:pos x="8" y="0"/>
                  </a:cxn>
                  <a:cxn ang="0">
                    <a:pos x="0" y="11"/>
                  </a:cxn>
                </a:cxnLst>
                <a:rect l="0" t="0" r="r" b="b"/>
                <a:pathLst>
                  <a:path w="19" h="19">
                    <a:moveTo>
                      <a:pt x="0" y="11"/>
                    </a:moveTo>
                    <a:lnTo>
                      <a:pt x="10" y="19"/>
                    </a:lnTo>
                    <a:lnTo>
                      <a:pt x="19" y="9"/>
                    </a:lnTo>
                    <a:lnTo>
                      <a:pt x="8" y="0"/>
                    </a:lnTo>
                    <a:lnTo>
                      <a:pt x="0" y="11"/>
                    </a:lnTo>
                    <a:close/>
                  </a:path>
                </a:pathLst>
              </a:custGeom>
              <a:solidFill>
                <a:srgbClr val="000000"/>
              </a:solidFill>
              <a:ln w="9525">
                <a:noFill/>
                <a:round/>
                <a:headEnd/>
                <a:tailEnd/>
              </a:ln>
            </p:spPr>
            <p:txBody>
              <a:bodyPr/>
              <a:lstStyle/>
              <a:p>
                <a:endParaRPr lang="en-US"/>
              </a:p>
            </p:txBody>
          </p:sp>
          <p:sp>
            <p:nvSpPr>
              <p:cNvPr id="41522" name="Freeform 562"/>
              <p:cNvSpPr>
                <a:spLocks/>
              </p:cNvSpPr>
              <p:nvPr/>
            </p:nvSpPr>
            <p:spPr bwMode="auto">
              <a:xfrm>
                <a:off x="4571" y="2228"/>
                <a:ext cx="10" cy="9"/>
              </a:xfrm>
              <a:custGeom>
                <a:avLst/>
                <a:gdLst/>
                <a:ahLst/>
                <a:cxnLst>
                  <a:cxn ang="0">
                    <a:pos x="0" y="9"/>
                  </a:cxn>
                  <a:cxn ang="0">
                    <a:pos x="10" y="17"/>
                  </a:cxn>
                  <a:cxn ang="0">
                    <a:pos x="19" y="9"/>
                  </a:cxn>
                  <a:cxn ang="0">
                    <a:pos x="9" y="0"/>
                  </a:cxn>
                  <a:cxn ang="0">
                    <a:pos x="0" y="9"/>
                  </a:cxn>
                </a:cxnLst>
                <a:rect l="0" t="0" r="r" b="b"/>
                <a:pathLst>
                  <a:path w="19" h="17">
                    <a:moveTo>
                      <a:pt x="0" y="9"/>
                    </a:moveTo>
                    <a:lnTo>
                      <a:pt x="10" y="17"/>
                    </a:lnTo>
                    <a:lnTo>
                      <a:pt x="19" y="9"/>
                    </a:lnTo>
                    <a:lnTo>
                      <a:pt x="9" y="0"/>
                    </a:lnTo>
                    <a:lnTo>
                      <a:pt x="0" y="9"/>
                    </a:lnTo>
                    <a:close/>
                  </a:path>
                </a:pathLst>
              </a:custGeom>
              <a:solidFill>
                <a:srgbClr val="000000"/>
              </a:solidFill>
              <a:ln w="9525">
                <a:noFill/>
                <a:round/>
                <a:headEnd/>
                <a:tailEnd/>
              </a:ln>
            </p:spPr>
            <p:txBody>
              <a:bodyPr/>
              <a:lstStyle/>
              <a:p>
                <a:endParaRPr lang="en-US"/>
              </a:p>
            </p:txBody>
          </p:sp>
          <p:sp>
            <p:nvSpPr>
              <p:cNvPr id="41523" name="Freeform 563"/>
              <p:cNvSpPr>
                <a:spLocks/>
              </p:cNvSpPr>
              <p:nvPr/>
            </p:nvSpPr>
            <p:spPr bwMode="auto">
              <a:xfrm>
                <a:off x="4581" y="2218"/>
                <a:ext cx="9" cy="9"/>
              </a:xfrm>
              <a:custGeom>
                <a:avLst/>
                <a:gdLst/>
                <a:ahLst/>
                <a:cxnLst>
                  <a:cxn ang="0">
                    <a:pos x="0" y="11"/>
                  </a:cxn>
                  <a:cxn ang="0">
                    <a:pos x="11" y="19"/>
                  </a:cxn>
                  <a:cxn ang="0">
                    <a:pos x="19" y="9"/>
                  </a:cxn>
                  <a:cxn ang="0">
                    <a:pos x="9" y="0"/>
                  </a:cxn>
                  <a:cxn ang="0">
                    <a:pos x="0" y="11"/>
                  </a:cxn>
                </a:cxnLst>
                <a:rect l="0" t="0" r="r" b="b"/>
                <a:pathLst>
                  <a:path w="19" h="19">
                    <a:moveTo>
                      <a:pt x="0" y="11"/>
                    </a:moveTo>
                    <a:lnTo>
                      <a:pt x="11" y="19"/>
                    </a:lnTo>
                    <a:lnTo>
                      <a:pt x="19" y="9"/>
                    </a:lnTo>
                    <a:lnTo>
                      <a:pt x="9" y="0"/>
                    </a:lnTo>
                    <a:lnTo>
                      <a:pt x="0" y="11"/>
                    </a:lnTo>
                    <a:close/>
                  </a:path>
                </a:pathLst>
              </a:custGeom>
              <a:solidFill>
                <a:srgbClr val="000000"/>
              </a:solidFill>
              <a:ln w="9525">
                <a:noFill/>
                <a:round/>
                <a:headEnd/>
                <a:tailEnd/>
              </a:ln>
            </p:spPr>
            <p:txBody>
              <a:bodyPr/>
              <a:lstStyle/>
              <a:p>
                <a:endParaRPr lang="en-US"/>
              </a:p>
            </p:txBody>
          </p:sp>
          <p:sp>
            <p:nvSpPr>
              <p:cNvPr id="41524" name="Freeform 564"/>
              <p:cNvSpPr>
                <a:spLocks/>
              </p:cNvSpPr>
              <p:nvPr/>
            </p:nvSpPr>
            <p:spPr bwMode="auto">
              <a:xfrm>
                <a:off x="4589" y="2206"/>
                <a:ext cx="10" cy="10"/>
              </a:xfrm>
              <a:custGeom>
                <a:avLst/>
                <a:gdLst/>
                <a:ahLst/>
                <a:cxnLst>
                  <a:cxn ang="0">
                    <a:pos x="0" y="11"/>
                  </a:cxn>
                  <a:cxn ang="0">
                    <a:pos x="10" y="20"/>
                  </a:cxn>
                  <a:cxn ang="0">
                    <a:pos x="19" y="9"/>
                  </a:cxn>
                  <a:cxn ang="0">
                    <a:pos x="8" y="0"/>
                  </a:cxn>
                  <a:cxn ang="0">
                    <a:pos x="0" y="11"/>
                  </a:cxn>
                </a:cxnLst>
                <a:rect l="0" t="0" r="r" b="b"/>
                <a:pathLst>
                  <a:path w="19" h="20">
                    <a:moveTo>
                      <a:pt x="0" y="11"/>
                    </a:moveTo>
                    <a:lnTo>
                      <a:pt x="10" y="20"/>
                    </a:lnTo>
                    <a:lnTo>
                      <a:pt x="19" y="9"/>
                    </a:lnTo>
                    <a:lnTo>
                      <a:pt x="8" y="0"/>
                    </a:lnTo>
                    <a:lnTo>
                      <a:pt x="0" y="11"/>
                    </a:lnTo>
                    <a:close/>
                  </a:path>
                </a:pathLst>
              </a:custGeom>
              <a:solidFill>
                <a:srgbClr val="000000"/>
              </a:solidFill>
              <a:ln w="9525">
                <a:noFill/>
                <a:round/>
                <a:headEnd/>
                <a:tailEnd/>
              </a:ln>
            </p:spPr>
            <p:txBody>
              <a:bodyPr/>
              <a:lstStyle/>
              <a:p>
                <a:endParaRPr lang="en-US"/>
              </a:p>
            </p:txBody>
          </p:sp>
          <p:sp>
            <p:nvSpPr>
              <p:cNvPr id="41525" name="Freeform 565"/>
              <p:cNvSpPr>
                <a:spLocks/>
              </p:cNvSpPr>
              <p:nvPr/>
            </p:nvSpPr>
            <p:spPr bwMode="auto">
              <a:xfrm>
                <a:off x="4598" y="2196"/>
                <a:ext cx="10" cy="9"/>
              </a:xfrm>
              <a:custGeom>
                <a:avLst/>
                <a:gdLst/>
                <a:ahLst/>
                <a:cxnLst>
                  <a:cxn ang="0">
                    <a:pos x="0" y="11"/>
                  </a:cxn>
                  <a:cxn ang="0">
                    <a:pos x="11" y="20"/>
                  </a:cxn>
                  <a:cxn ang="0">
                    <a:pos x="16" y="14"/>
                  </a:cxn>
                  <a:cxn ang="0">
                    <a:pos x="19" y="9"/>
                  </a:cxn>
                  <a:cxn ang="0">
                    <a:pos x="9" y="0"/>
                  </a:cxn>
                  <a:cxn ang="0">
                    <a:pos x="5" y="4"/>
                  </a:cxn>
                  <a:cxn ang="0">
                    <a:pos x="0" y="11"/>
                  </a:cxn>
                </a:cxnLst>
                <a:rect l="0" t="0" r="r" b="b"/>
                <a:pathLst>
                  <a:path w="19" h="20">
                    <a:moveTo>
                      <a:pt x="0" y="11"/>
                    </a:moveTo>
                    <a:lnTo>
                      <a:pt x="11" y="20"/>
                    </a:lnTo>
                    <a:lnTo>
                      <a:pt x="16" y="14"/>
                    </a:lnTo>
                    <a:lnTo>
                      <a:pt x="19" y="9"/>
                    </a:lnTo>
                    <a:lnTo>
                      <a:pt x="9" y="0"/>
                    </a:lnTo>
                    <a:lnTo>
                      <a:pt x="5" y="4"/>
                    </a:lnTo>
                    <a:lnTo>
                      <a:pt x="0" y="11"/>
                    </a:lnTo>
                    <a:close/>
                  </a:path>
                </a:pathLst>
              </a:custGeom>
              <a:solidFill>
                <a:srgbClr val="000000"/>
              </a:solidFill>
              <a:ln w="9525">
                <a:noFill/>
                <a:round/>
                <a:headEnd/>
                <a:tailEnd/>
              </a:ln>
            </p:spPr>
            <p:txBody>
              <a:bodyPr/>
              <a:lstStyle/>
              <a:p>
                <a:endParaRPr lang="en-US"/>
              </a:p>
            </p:txBody>
          </p:sp>
          <p:sp>
            <p:nvSpPr>
              <p:cNvPr id="41526" name="Freeform 566"/>
              <p:cNvSpPr>
                <a:spLocks/>
              </p:cNvSpPr>
              <p:nvPr/>
            </p:nvSpPr>
            <p:spPr bwMode="auto">
              <a:xfrm>
                <a:off x="4607" y="2184"/>
                <a:ext cx="9" cy="11"/>
              </a:xfrm>
              <a:custGeom>
                <a:avLst/>
                <a:gdLst/>
                <a:ahLst/>
                <a:cxnLst>
                  <a:cxn ang="0">
                    <a:pos x="0" y="12"/>
                  </a:cxn>
                  <a:cxn ang="0">
                    <a:pos x="10" y="21"/>
                  </a:cxn>
                  <a:cxn ang="0">
                    <a:pos x="19" y="8"/>
                  </a:cxn>
                  <a:cxn ang="0">
                    <a:pos x="8" y="0"/>
                  </a:cxn>
                  <a:cxn ang="0">
                    <a:pos x="0" y="12"/>
                  </a:cxn>
                </a:cxnLst>
                <a:rect l="0" t="0" r="r" b="b"/>
                <a:pathLst>
                  <a:path w="19" h="21">
                    <a:moveTo>
                      <a:pt x="0" y="12"/>
                    </a:moveTo>
                    <a:lnTo>
                      <a:pt x="10" y="21"/>
                    </a:lnTo>
                    <a:lnTo>
                      <a:pt x="19" y="8"/>
                    </a:lnTo>
                    <a:lnTo>
                      <a:pt x="8" y="0"/>
                    </a:lnTo>
                    <a:lnTo>
                      <a:pt x="0" y="12"/>
                    </a:lnTo>
                    <a:close/>
                  </a:path>
                </a:pathLst>
              </a:custGeom>
              <a:solidFill>
                <a:srgbClr val="000000"/>
              </a:solidFill>
              <a:ln w="9525">
                <a:noFill/>
                <a:round/>
                <a:headEnd/>
                <a:tailEnd/>
              </a:ln>
            </p:spPr>
            <p:txBody>
              <a:bodyPr/>
              <a:lstStyle/>
              <a:p>
                <a:endParaRPr lang="en-US"/>
              </a:p>
            </p:txBody>
          </p:sp>
          <p:sp>
            <p:nvSpPr>
              <p:cNvPr id="41527" name="Freeform 567"/>
              <p:cNvSpPr>
                <a:spLocks/>
              </p:cNvSpPr>
              <p:nvPr/>
            </p:nvSpPr>
            <p:spPr bwMode="auto">
              <a:xfrm>
                <a:off x="4616" y="2174"/>
                <a:ext cx="9" cy="10"/>
              </a:xfrm>
              <a:custGeom>
                <a:avLst/>
                <a:gdLst/>
                <a:ahLst/>
                <a:cxnLst>
                  <a:cxn ang="0">
                    <a:pos x="0" y="10"/>
                  </a:cxn>
                  <a:cxn ang="0">
                    <a:pos x="11" y="19"/>
                  </a:cxn>
                  <a:cxn ang="0">
                    <a:pos x="19" y="9"/>
                  </a:cxn>
                  <a:cxn ang="0">
                    <a:pos x="9" y="0"/>
                  </a:cxn>
                  <a:cxn ang="0">
                    <a:pos x="0" y="10"/>
                  </a:cxn>
                </a:cxnLst>
                <a:rect l="0" t="0" r="r" b="b"/>
                <a:pathLst>
                  <a:path w="19" h="19">
                    <a:moveTo>
                      <a:pt x="0" y="10"/>
                    </a:moveTo>
                    <a:lnTo>
                      <a:pt x="11" y="19"/>
                    </a:lnTo>
                    <a:lnTo>
                      <a:pt x="19" y="9"/>
                    </a:lnTo>
                    <a:lnTo>
                      <a:pt x="9" y="0"/>
                    </a:lnTo>
                    <a:lnTo>
                      <a:pt x="0" y="10"/>
                    </a:lnTo>
                    <a:close/>
                  </a:path>
                </a:pathLst>
              </a:custGeom>
              <a:solidFill>
                <a:srgbClr val="000000"/>
              </a:solidFill>
              <a:ln w="9525">
                <a:noFill/>
                <a:round/>
                <a:headEnd/>
                <a:tailEnd/>
              </a:ln>
            </p:spPr>
            <p:txBody>
              <a:bodyPr/>
              <a:lstStyle/>
              <a:p>
                <a:endParaRPr lang="en-US"/>
              </a:p>
            </p:txBody>
          </p:sp>
          <p:sp>
            <p:nvSpPr>
              <p:cNvPr id="41528" name="Freeform 568"/>
              <p:cNvSpPr>
                <a:spLocks/>
              </p:cNvSpPr>
              <p:nvPr/>
            </p:nvSpPr>
            <p:spPr bwMode="auto">
              <a:xfrm>
                <a:off x="4623" y="2163"/>
                <a:ext cx="10" cy="9"/>
              </a:xfrm>
              <a:custGeom>
                <a:avLst/>
                <a:gdLst/>
                <a:ahLst/>
                <a:cxnLst>
                  <a:cxn ang="0">
                    <a:pos x="0" y="12"/>
                  </a:cxn>
                  <a:cxn ang="0">
                    <a:pos x="10" y="19"/>
                  </a:cxn>
                  <a:cxn ang="0">
                    <a:pos x="19" y="7"/>
                  </a:cxn>
                  <a:cxn ang="0">
                    <a:pos x="9" y="0"/>
                  </a:cxn>
                  <a:cxn ang="0">
                    <a:pos x="0" y="12"/>
                  </a:cxn>
                </a:cxnLst>
                <a:rect l="0" t="0" r="r" b="b"/>
                <a:pathLst>
                  <a:path w="19" h="19">
                    <a:moveTo>
                      <a:pt x="0" y="12"/>
                    </a:moveTo>
                    <a:lnTo>
                      <a:pt x="10" y="19"/>
                    </a:lnTo>
                    <a:lnTo>
                      <a:pt x="19" y="7"/>
                    </a:lnTo>
                    <a:lnTo>
                      <a:pt x="9" y="0"/>
                    </a:lnTo>
                    <a:lnTo>
                      <a:pt x="0" y="12"/>
                    </a:lnTo>
                    <a:close/>
                  </a:path>
                </a:pathLst>
              </a:custGeom>
              <a:solidFill>
                <a:srgbClr val="000000"/>
              </a:solidFill>
              <a:ln w="9525">
                <a:noFill/>
                <a:round/>
                <a:headEnd/>
                <a:tailEnd/>
              </a:ln>
            </p:spPr>
            <p:txBody>
              <a:bodyPr/>
              <a:lstStyle/>
              <a:p>
                <a:endParaRPr lang="en-US"/>
              </a:p>
            </p:txBody>
          </p:sp>
        </p:grpSp>
        <p:sp>
          <p:nvSpPr>
            <p:cNvPr id="41529" name="Freeform 569"/>
            <p:cNvSpPr>
              <a:spLocks/>
            </p:cNvSpPr>
            <p:nvPr/>
          </p:nvSpPr>
          <p:spPr bwMode="auto">
            <a:xfrm>
              <a:off x="4632" y="2151"/>
              <a:ext cx="9" cy="9"/>
            </a:xfrm>
            <a:custGeom>
              <a:avLst/>
              <a:gdLst/>
              <a:ahLst/>
              <a:cxnLst>
                <a:cxn ang="0">
                  <a:pos x="0" y="11"/>
                </a:cxn>
                <a:cxn ang="0">
                  <a:pos x="11" y="18"/>
                </a:cxn>
                <a:cxn ang="0">
                  <a:pos x="18" y="7"/>
                </a:cxn>
                <a:cxn ang="0">
                  <a:pos x="7" y="0"/>
                </a:cxn>
                <a:cxn ang="0">
                  <a:pos x="0" y="11"/>
                </a:cxn>
              </a:cxnLst>
              <a:rect l="0" t="0" r="r" b="b"/>
              <a:pathLst>
                <a:path w="18" h="18">
                  <a:moveTo>
                    <a:pt x="0" y="11"/>
                  </a:moveTo>
                  <a:lnTo>
                    <a:pt x="11" y="18"/>
                  </a:lnTo>
                  <a:lnTo>
                    <a:pt x="18" y="7"/>
                  </a:lnTo>
                  <a:lnTo>
                    <a:pt x="7" y="0"/>
                  </a:lnTo>
                  <a:lnTo>
                    <a:pt x="0" y="11"/>
                  </a:lnTo>
                  <a:close/>
                </a:path>
              </a:pathLst>
            </a:custGeom>
            <a:solidFill>
              <a:srgbClr val="000000"/>
            </a:solidFill>
            <a:ln w="9525">
              <a:noFill/>
              <a:round/>
              <a:headEnd/>
              <a:tailEnd/>
            </a:ln>
          </p:spPr>
          <p:txBody>
            <a:bodyPr/>
            <a:lstStyle/>
            <a:p>
              <a:endParaRPr lang="en-US"/>
            </a:p>
          </p:txBody>
        </p:sp>
        <p:sp>
          <p:nvSpPr>
            <p:cNvPr id="41530" name="Freeform 570"/>
            <p:cNvSpPr>
              <a:spLocks/>
            </p:cNvSpPr>
            <p:nvPr/>
          </p:nvSpPr>
          <p:spPr bwMode="auto">
            <a:xfrm>
              <a:off x="4640" y="2140"/>
              <a:ext cx="9" cy="9"/>
            </a:xfrm>
            <a:custGeom>
              <a:avLst/>
              <a:gdLst/>
              <a:ahLst/>
              <a:cxnLst>
                <a:cxn ang="0">
                  <a:pos x="0" y="10"/>
                </a:cxn>
                <a:cxn ang="0">
                  <a:pos x="11" y="17"/>
                </a:cxn>
                <a:cxn ang="0">
                  <a:pos x="14" y="14"/>
                </a:cxn>
                <a:cxn ang="0">
                  <a:pos x="18" y="7"/>
                </a:cxn>
                <a:cxn ang="0">
                  <a:pos x="7" y="0"/>
                </a:cxn>
                <a:cxn ang="0">
                  <a:pos x="4" y="3"/>
                </a:cxn>
                <a:cxn ang="0">
                  <a:pos x="0" y="10"/>
                </a:cxn>
              </a:cxnLst>
              <a:rect l="0" t="0" r="r" b="b"/>
              <a:pathLst>
                <a:path w="18" h="17">
                  <a:moveTo>
                    <a:pt x="0" y="10"/>
                  </a:moveTo>
                  <a:lnTo>
                    <a:pt x="11" y="17"/>
                  </a:lnTo>
                  <a:lnTo>
                    <a:pt x="14" y="14"/>
                  </a:lnTo>
                  <a:lnTo>
                    <a:pt x="18" y="7"/>
                  </a:lnTo>
                  <a:lnTo>
                    <a:pt x="7" y="0"/>
                  </a:lnTo>
                  <a:lnTo>
                    <a:pt x="4" y="3"/>
                  </a:lnTo>
                  <a:lnTo>
                    <a:pt x="0" y="10"/>
                  </a:lnTo>
                  <a:close/>
                </a:path>
              </a:pathLst>
            </a:custGeom>
            <a:solidFill>
              <a:srgbClr val="000000"/>
            </a:solidFill>
            <a:ln w="9525">
              <a:noFill/>
              <a:round/>
              <a:headEnd/>
              <a:tailEnd/>
            </a:ln>
          </p:spPr>
          <p:txBody>
            <a:bodyPr/>
            <a:lstStyle/>
            <a:p>
              <a:endParaRPr lang="en-US"/>
            </a:p>
          </p:txBody>
        </p:sp>
        <p:sp>
          <p:nvSpPr>
            <p:cNvPr id="41531" name="Freeform 571"/>
            <p:cNvSpPr>
              <a:spLocks/>
            </p:cNvSpPr>
            <p:nvPr/>
          </p:nvSpPr>
          <p:spPr bwMode="auto">
            <a:xfrm>
              <a:off x="4647" y="2128"/>
              <a:ext cx="10" cy="9"/>
            </a:xfrm>
            <a:custGeom>
              <a:avLst/>
              <a:gdLst/>
              <a:ahLst/>
              <a:cxnLst>
                <a:cxn ang="0">
                  <a:pos x="0" y="13"/>
                </a:cxn>
                <a:cxn ang="0">
                  <a:pos x="10" y="20"/>
                </a:cxn>
                <a:cxn ang="0">
                  <a:pos x="19" y="7"/>
                </a:cxn>
                <a:cxn ang="0">
                  <a:pos x="9" y="0"/>
                </a:cxn>
                <a:cxn ang="0">
                  <a:pos x="0" y="13"/>
                </a:cxn>
              </a:cxnLst>
              <a:rect l="0" t="0" r="r" b="b"/>
              <a:pathLst>
                <a:path w="19" h="20">
                  <a:moveTo>
                    <a:pt x="0" y="13"/>
                  </a:moveTo>
                  <a:lnTo>
                    <a:pt x="10" y="20"/>
                  </a:lnTo>
                  <a:lnTo>
                    <a:pt x="19" y="7"/>
                  </a:lnTo>
                  <a:lnTo>
                    <a:pt x="9" y="0"/>
                  </a:lnTo>
                  <a:lnTo>
                    <a:pt x="0" y="13"/>
                  </a:lnTo>
                  <a:close/>
                </a:path>
              </a:pathLst>
            </a:custGeom>
            <a:solidFill>
              <a:srgbClr val="000000"/>
            </a:solidFill>
            <a:ln w="9525">
              <a:noFill/>
              <a:round/>
              <a:headEnd/>
              <a:tailEnd/>
            </a:ln>
          </p:spPr>
          <p:txBody>
            <a:bodyPr/>
            <a:lstStyle/>
            <a:p>
              <a:endParaRPr lang="en-US"/>
            </a:p>
          </p:txBody>
        </p:sp>
        <p:sp>
          <p:nvSpPr>
            <p:cNvPr id="41532" name="Freeform 572"/>
            <p:cNvSpPr>
              <a:spLocks/>
            </p:cNvSpPr>
            <p:nvPr/>
          </p:nvSpPr>
          <p:spPr bwMode="auto">
            <a:xfrm>
              <a:off x="4655" y="2116"/>
              <a:ext cx="9" cy="9"/>
            </a:xfrm>
            <a:custGeom>
              <a:avLst/>
              <a:gdLst/>
              <a:ahLst/>
              <a:cxnLst>
                <a:cxn ang="0">
                  <a:pos x="0" y="10"/>
                </a:cxn>
                <a:cxn ang="0">
                  <a:pos x="10" y="17"/>
                </a:cxn>
                <a:cxn ang="0">
                  <a:pos x="17" y="7"/>
                </a:cxn>
                <a:cxn ang="0">
                  <a:pos x="7" y="0"/>
                </a:cxn>
                <a:cxn ang="0">
                  <a:pos x="0" y="10"/>
                </a:cxn>
              </a:cxnLst>
              <a:rect l="0" t="0" r="r" b="b"/>
              <a:pathLst>
                <a:path w="17" h="17">
                  <a:moveTo>
                    <a:pt x="0" y="10"/>
                  </a:moveTo>
                  <a:lnTo>
                    <a:pt x="10" y="17"/>
                  </a:lnTo>
                  <a:lnTo>
                    <a:pt x="17" y="7"/>
                  </a:lnTo>
                  <a:lnTo>
                    <a:pt x="7" y="0"/>
                  </a:lnTo>
                  <a:lnTo>
                    <a:pt x="0" y="10"/>
                  </a:lnTo>
                  <a:close/>
                </a:path>
              </a:pathLst>
            </a:custGeom>
            <a:solidFill>
              <a:srgbClr val="000000"/>
            </a:solidFill>
            <a:ln w="9525">
              <a:noFill/>
              <a:round/>
              <a:headEnd/>
              <a:tailEnd/>
            </a:ln>
          </p:spPr>
          <p:txBody>
            <a:bodyPr/>
            <a:lstStyle/>
            <a:p>
              <a:endParaRPr lang="en-US"/>
            </a:p>
          </p:txBody>
        </p:sp>
        <p:sp>
          <p:nvSpPr>
            <p:cNvPr id="41533" name="Freeform 573"/>
            <p:cNvSpPr>
              <a:spLocks/>
            </p:cNvSpPr>
            <p:nvPr/>
          </p:nvSpPr>
          <p:spPr bwMode="auto">
            <a:xfrm>
              <a:off x="4662" y="2104"/>
              <a:ext cx="9" cy="10"/>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1534" name="Freeform 574"/>
            <p:cNvSpPr>
              <a:spLocks/>
            </p:cNvSpPr>
            <p:nvPr/>
          </p:nvSpPr>
          <p:spPr bwMode="auto">
            <a:xfrm>
              <a:off x="4669" y="2092"/>
              <a:ext cx="9" cy="9"/>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1535" name="Freeform 575"/>
            <p:cNvSpPr>
              <a:spLocks/>
            </p:cNvSpPr>
            <p:nvPr/>
          </p:nvSpPr>
          <p:spPr bwMode="auto">
            <a:xfrm>
              <a:off x="4676" y="2080"/>
              <a:ext cx="9" cy="9"/>
            </a:xfrm>
            <a:custGeom>
              <a:avLst/>
              <a:gdLst/>
              <a:ahLst/>
              <a:cxnLst>
                <a:cxn ang="0">
                  <a:pos x="0" y="13"/>
                </a:cxn>
                <a:cxn ang="0">
                  <a:pos x="10" y="20"/>
                </a:cxn>
                <a:cxn ang="0">
                  <a:pos x="14" y="14"/>
                </a:cxn>
                <a:cxn ang="0">
                  <a:pos x="17" y="6"/>
                </a:cxn>
                <a:cxn ang="0">
                  <a:pos x="7" y="0"/>
                </a:cxn>
                <a:cxn ang="0">
                  <a:pos x="3" y="4"/>
                </a:cxn>
                <a:cxn ang="0">
                  <a:pos x="0" y="13"/>
                </a:cxn>
              </a:cxnLst>
              <a:rect l="0" t="0" r="r" b="b"/>
              <a:pathLst>
                <a:path w="17" h="20">
                  <a:moveTo>
                    <a:pt x="0" y="13"/>
                  </a:moveTo>
                  <a:lnTo>
                    <a:pt x="10" y="20"/>
                  </a:lnTo>
                  <a:lnTo>
                    <a:pt x="14" y="14"/>
                  </a:lnTo>
                  <a:lnTo>
                    <a:pt x="17" y="6"/>
                  </a:lnTo>
                  <a:lnTo>
                    <a:pt x="7" y="0"/>
                  </a:lnTo>
                  <a:lnTo>
                    <a:pt x="3" y="4"/>
                  </a:lnTo>
                  <a:lnTo>
                    <a:pt x="0" y="13"/>
                  </a:lnTo>
                  <a:close/>
                </a:path>
              </a:pathLst>
            </a:custGeom>
            <a:solidFill>
              <a:srgbClr val="000000"/>
            </a:solidFill>
            <a:ln w="9525">
              <a:noFill/>
              <a:round/>
              <a:headEnd/>
              <a:tailEnd/>
            </a:ln>
          </p:spPr>
          <p:txBody>
            <a:bodyPr/>
            <a:lstStyle/>
            <a:p>
              <a:endParaRPr lang="en-US"/>
            </a:p>
          </p:txBody>
        </p:sp>
        <p:sp>
          <p:nvSpPr>
            <p:cNvPr id="41536" name="Freeform 576"/>
            <p:cNvSpPr>
              <a:spLocks/>
            </p:cNvSpPr>
            <p:nvPr/>
          </p:nvSpPr>
          <p:spPr bwMode="auto">
            <a:xfrm>
              <a:off x="4683" y="2067"/>
              <a:ext cx="8" cy="9"/>
            </a:xfrm>
            <a:custGeom>
              <a:avLst/>
              <a:gdLst/>
              <a:ahLst/>
              <a:cxnLst>
                <a:cxn ang="0">
                  <a:pos x="0" y="12"/>
                </a:cxn>
                <a:cxn ang="0">
                  <a:pos x="10" y="17"/>
                </a:cxn>
                <a:cxn ang="0">
                  <a:pos x="15" y="5"/>
                </a:cxn>
                <a:cxn ang="0">
                  <a:pos x="5" y="0"/>
                </a:cxn>
                <a:cxn ang="0">
                  <a:pos x="0" y="12"/>
                </a:cxn>
              </a:cxnLst>
              <a:rect l="0" t="0" r="r" b="b"/>
              <a:pathLst>
                <a:path w="15" h="17">
                  <a:moveTo>
                    <a:pt x="0" y="12"/>
                  </a:moveTo>
                  <a:lnTo>
                    <a:pt x="10" y="17"/>
                  </a:lnTo>
                  <a:lnTo>
                    <a:pt x="15" y="5"/>
                  </a:lnTo>
                  <a:lnTo>
                    <a:pt x="5" y="0"/>
                  </a:lnTo>
                  <a:lnTo>
                    <a:pt x="0" y="12"/>
                  </a:lnTo>
                  <a:close/>
                </a:path>
              </a:pathLst>
            </a:custGeom>
            <a:solidFill>
              <a:srgbClr val="000000"/>
            </a:solidFill>
            <a:ln w="9525">
              <a:noFill/>
              <a:round/>
              <a:headEnd/>
              <a:tailEnd/>
            </a:ln>
          </p:spPr>
          <p:txBody>
            <a:bodyPr/>
            <a:lstStyle/>
            <a:p>
              <a:endParaRPr lang="en-US"/>
            </a:p>
          </p:txBody>
        </p:sp>
        <p:sp>
          <p:nvSpPr>
            <p:cNvPr id="41537" name="Freeform 577"/>
            <p:cNvSpPr>
              <a:spLocks/>
            </p:cNvSpPr>
            <p:nvPr/>
          </p:nvSpPr>
          <p:spPr bwMode="auto">
            <a:xfrm>
              <a:off x="4689" y="2055"/>
              <a:ext cx="9" cy="9"/>
            </a:xfrm>
            <a:custGeom>
              <a:avLst/>
              <a:gdLst/>
              <a:ahLst/>
              <a:cxnLst>
                <a:cxn ang="0">
                  <a:pos x="0" y="13"/>
                </a:cxn>
                <a:cxn ang="0">
                  <a:pos x="10" y="18"/>
                </a:cxn>
                <a:cxn ang="0">
                  <a:pos x="17" y="6"/>
                </a:cxn>
                <a:cxn ang="0">
                  <a:pos x="7" y="0"/>
                </a:cxn>
                <a:cxn ang="0">
                  <a:pos x="0" y="13"/>
                </a:cxn>
              </a:cxnLst>
              <a:rect l="0" t="0" r="r" b="b"/>
              <a:pathLst>
                <a:path w="17" h="18">
                  <a:moveTo>
                    <a:pt x="0" y="13"/>
                  </a:moveTo>
                  <a:lnTo>
                    <a:pt x="10" y="18"/>
                  </a:lnTo>
                  <a:lnTo>
                    <a:pt x="17" y="6"/>
                  </a:lnTo>
                  <a:lnTo>
                    <a:pt x="7" y="0"/>
                  </a:lnTo>
                  <a:lnTo>
                    <a:pt x="0" y="13"/>
                  </a:lnTo>
                  <a:close/>
                </a:path>
              </a:pathLst>
            </a:custGeom>
            <a:solidFill>
              <a:srgbClr val="000000"/>
            </a:solidFill>
            <a:ln w="9525">
              <a:noFill/>
              <a:round/>
              <a:headEnd/>
              <a:tailEnd/>
            </a:ln>
          </p:spPr>
          <p:txBody>
            <a:bodyPr/>
            <a:lstStyle/>
            <a:p>
              <a:endParaRPr lang="en-US"/>
            </a:p>
          </p:txBody>
        </p:sp>
        <p:sp>
          <p:nvSpPr>
            <p:cNvPr id="41538" name="Freeform 578"/>
            <p:cNvSpPr>
              <a:spLocks/>
            </p:cNvSpPr>
            <p:nvPr/>
          </p:nvSpPr>
          <p:spPr bwMode="auto">
            <a:xfrm>
              <a:off x="4695" y="2043"/>
              <a:ext cx="9" cy="9"/>
            </a:xfrm>
            <a:custGeom>
              <a:avLst/>
              <a:gdLst/>
              <a:ahLst/>
              <a:cxnLst>
                <a:cxn ang="0">
                  <a:pos x="0" y="12"/>
                </a:cxn>
                <a:cxn ang="0">
                  <a:pos x="12" y="18"/>
                </a:cxn>
                <a:cxn ang="0">
                  <a:pos x="18" y="5"/>
                </a:cxn>
                <a:cxn ang="0">
                  <a:pos x="5" y="0"/>
                </a:cxn>
                <a:cxn ang="0">
                  <a:pos x="0" y="12"/>
                </a:cxn>
              </a:cxnLst>
              <a:rect l="0" t="0" r="r" b="b"/>
              <a:pathLst>
                <a:path w="18" h="18">
                  <a:moveTo>
                    <a:pt x="0" y="12"/>
                  </a:moveTo>
                  <a:lnTo>
                    <a:pt x="12" y="18"/>
                  </a:lnTo>
                  <a:lnTo>
                    <a:pt x="18" y="5"/>
                  </a:lnTo>
                  <a:lnTo>
                    <a:pt x="5" y="0"/>
                  </a:lnTo>
                  <a:lnTo>
                    <a:pt x="0" y="12"/>
                  </a:lnTo>
                  <a:close/>
                </a:path>
              </a:pathLst>
            </a:custGeom>
            <a:solidFill>
              <a:srgbClr val="000000"/>
            </a:solidFill>
            <a:ln w="9525">
              <a:noFill/>
              <a:round/>
              <a:headEnd/>
              <a:tailEnd/>
            </a:ln>
          </p:spPr>
          <p:txBody>
            <a:bodyPr/>
            <a:lstStyle/>
            <a:p>
              <a:endParaRPr lang="en-US"/>
            </a:p>
          </p:txBody>
        </p:sp>
        <p:sp>
          <p:nvSpPr>
            <p:cNvPr id="41539" name="Freeform 579"/>
            <p:cNvSpPr>
              <a:spLocks/>
            </p:cNvSpPr>
            <p:nvPr/>
          </p:nvSpPr>
          <p:spPr bwMode="auto">
            <a:xfrm>
              <a:off x="4700" y="2030"/>
              <a:ext cx="10" cy="9"/>
            </a:xfrm>
            <a:custGeom>
              <a:avLst/>
              <a:gdLst/>
              <a:ahLst/>
              <a:cxnLst>
                <a:cxn ang="0">
                  <a:pos x="0" y="12"/>
                </a:cxn>
                <a:cxn ang="0">
                  <a:pos x="12" y="17"/>
                </a:cxn>
                <a:cxn ang="0">
                  <a:pos x="19" y="5"/>
                </a:cxn>
                <a:cxn ang="0">
                  <a:pos x="7" y="0"/>
                </a:cxn>
                <a:cxn ang="0">
                  <a:pos x="0" y="12"/>
                </a:cxn>
              </a:cxnLst>
              <a:rect l="0" t="0" r="r" b="b"/>
              <a:pathLst>
                <a:path w="19" h="17">
                  <a:moveTo>
                    <a:pt x="0" y="12"/>
                  </a:moveTo>
                  <a:lnTo>
                    <a:pt x="12" y="17"/>
                  </a:lnTo>
                  <a:lnTo>
                    <a:pt x="19" y="5"/>
                  </a:lnTo>
                  <a:lnTo>
                    <a:pt x="7" y="0"/>
                  </a:lnTo>
                  <a:lnTo>
                    <a:pt x="0" y="12"/>
                  </a:lnTo>
                  <a:close/>
                </a:path>
              </a:pathLst>
            </a:custGeom>
            <a:solidFill>
              <a:srgbClr val="000000"/>
            </a:solidFill>
            <a:ln w="9525">
              <a:noFill/>
              <a:round/>
              <a:headEnd/>
              <a:tailEnd/>
            </a:ln>
          </p:spPr>
          <p:txBody>
            <a:bodyPr/>
            <a:lstStyle/>
            <a:p>
              <a:endParaRPr lang="en-US"/>
            </a:p>
          </p:txBody>
        </p:sp>
        <p:sp>
          <p:nvSpPr>
            <p:cNvPr id="41540" name="Freeform 580"/>
            <p:cNvSpPr>
              <a:spLocks/>
            </p:cNvSpPr>
            <p:nvPr/>
          </p:nvSpPr>
          <p:spPr bwMode="auto">
            <a:xfrm>
              <a:off x="4706" y="2017"/>
              <a:ext cx="9" cy="9"/>
            </a:xfrm>
            <a:custGeom>
              <a:avLst/>
              <a:gdLst/>
              <a:ahLst/>
              <a:cxnLst>
                <a:cxn ang="0">
                  <a:pos x="0" y="14"/>
                </a:cxn>
                <a:cxn ang="0">
                  <a:pos x="12" y="19"/>
                </a:cxn>
                <a:cxn ang="0">
                  <a:pos x="16" y="10"/>
                </a:cxn>
                <a:cxn ang="0">
                  <a:pos x="17" y="5"/>
                </a:cxn>
                <a:cxn ang="0">
                  <a:pos x="17" y="5"/>
                </a:cxn>
                <a:cxn ang="0">
                  <a:pos x="5" y="0"/>
                </a:cxn>
                <a:cxn ang="0">
                  <a:pos x="3" y="5"/>
                </a:cxn>
                <a:cxn ang="0">
                  <a:pos x="10" y="5"/>
                </a:cxn>
                <a:cxn ang="0">
                  <a:pos x="5" y="0"/>
                </a:cxn>
                <a:cxn ang="0">
                  <a:pos x="0" y="14"/>
                </a:cxn>
              </a:cxnLst>
              <a:rect l="0" t="0" r="r" b="b"/>
              <a:pathLst>
                <a:path w="17" h="19">
                  <a:moveTo>
                    <a:pt x="0" y="14"/>
                  </a:moveTo>
                  <a:lnTo>
                    <a:pt x="12" y="19"/>
                  </a:lnTo>
                  <a:lnTo>
                    <a:pt x="16" y="10"/>
                  </a:lnTo>
                  <a:lnTo>
                    <a:pt x="17" y="5"/>
                  </a:lnTo>
                  <a:lnTo>
                    <a:pt x="17" y="5"/>
                  </a:lnTo>
                  <a:lnTo>
                    <a:pt x="5" y="0"/>
                  </a:lnTo>
                  <a:lnTo>
                    <a:pt x="3" y="5"/>
                  </a:lnTo>
                  <a:lnTo>
                    <a:pt x="10" y="5"/>
                  </a:lnTo>
                  <a:lnTo>
                    <a:pt x="5" y="0"/>
                  </a:lnTo>
                  <a:lnTo>
                    <a:pt x="0" y="14"/>
                  </a:lnTo>
                  <a:close/>
                </a:path>
              </a:pathLst>
            </a:custGeom>
            <a:solidFill>
              <a:srgbClr val="000000"/>
            </a:solidFill>
            <a:ln w="9525">
              <a:noFill/>
              <a:round/>
              <a:headEnd/>
              <a:tailEnd/>
            </a:ln>
          </p:spPr>
          <p:txBody>
            <a:bodyPr/>
            <a:lstStyle/>
            <a:p>
              <a:endParaRPr lang="en-US"/>
            </a:p>
          </p:txBody>
        </p:sp>
        <p:sp>
          <p:nvSpPr>
            <p:cNvPr id="41541" name="Freeform 581"/>
            <p:cNvSpPr>
              <a:spLocks/>
            </p:cNvSpPr>
            <p:nvPr/>
          </p:nvSpPr>
          <p:spPr bwMode="auto">
            <a:xfrm>
              <a:off x="4712" y="2005"/>
              <a:ext cx="8" cy="8"/>
            </a:xfrm>
            <a:custGeom>
              <a:avLst/>
              <a:gdLst/>
              <a:ahLst/>
              <a:cxnLst>
                <a:cxn ang="0">
                  <a:pos x="0" y="12"/>
                </a:cxn>
                <a:cxn ang="0">
                  <a:pos x="13" y="18"/>
                </a:cxn>
                <a:cxn ang="0">
                  <a:pos x="18" y="6"/>
                </a:cxn>
                <a:cxn ang="0">
                  <a:pos x="6" y="0"/>
                </a:cxn>
                <a:cxn ang="0">
                  <a:pos x="0" y="12"/>
                </a:cxn>
              </a:cxnLst>
              <a:rect l="0" t="0" r="r" b="b"/>
              <a:pathLst>
                <a:path w="18" h="18">
                  <a:moveTo>
                    <a:pt x="0" y="12"/>
                  </a:moveTo>
                  <a:lnTo>
                    <a:pt x="13" y="18"/>
                  </a:lnTo>
                  <a:lnTo>
                    <a:pt x="18" y="6"/>
                  </a:lnTo>
                  <a:lnTo>
                    <a:pt x="6" y="0"/>
                  </a:lnTo>
                  <a:lnTo>
                    <a:pt x="0" y="12"/>
                  </a:lnTo>
                  <a:close/>
                </a:path>
              </a:pathLst>
            </a:custGeom>
            <a:solidFill>
              <a:srgbClr val="000000"/>
            </a:solidFill>
            <a:ln w="9525">
              <a:noFill/>
              <a:round/>
              <a:headEnd/>
              <a:tailEnd/>
            </a:ln>
          </p:spPr>
          <p:txBody>
            <a:bodyPr/>
            <a:lstStyle/>
            <a:p>
              <a:endParaRPr lang="en-US"/>
            </a:p>
          </p:txBody>
        </p:sp>
        <p:sp>
          <p:nvSpPr>
            <p:cNvPr id="41542" name="Freeform 582"/>
            <p:cNvSpPr>
              <a:spLocks/>
            </p:cNvSpPr>
            <p:nvPr/>
          </p:nvSpPr>
          <p:spPr bwMode="auto">
            <a:xfrm>
              <a:off x="4717" y="1992"/>
              <a:ext cx="9" cy="8"/>
            </a:xfrm>
            <a:custGeom>
              <a:avLst/>
              <a:gdLst/>
              <a:ahLst/>
              <a:cxnLst>
                <a:cxn ang="0">
                  <a:pos x="0" y="12"/>
                </a:cxn>
                <a:cxn ang="0">
                  <a:pos x="12" y="18"/>
                </a:cxn>
                <a:cxn ang="0">
                  <a:pos x="17" y="5"/>
                </a:cxn>
                <a:cxn ang="0">
                  <a:pos x="5" y="0"/>
                </a:cxn>
                <a:cxn ang="0">
                  <a:pos x="0" y="12"/>
                </a:cxn>
              </a:cxnLst>
              <a:rect l="0" t="0" r="r" b="b"/>
              <a:pathLst>
                <a:path w="17" h="18">
                  <a:moveTo>
                    <a:pt x="0" y="12"/>
                  </a:moveTo>
                  <a:lnTo>
                    <a:pt x="12" y="18"/>
                  </a:lnTo>
                  <a:lnTo>
                    <a:pt x="17" y="5"/>
                  </a:lnTo>
                  <a:lnTo>
                    <a:pt x="5" y="0"/>
                  </a:lnTo>
                  <a:lnTo>
                    <a:pt x="0" y="12"/>
                  </a:lnTo>
                  <a:close/>
                </a:path>
              </a:pathLst>
            </a:custGeom>
            <a:solidFill>
              <a:srgbClr val="000000"/>
            </a:solidFill>
            <a:ln w="9525">
              <a:noFill/>
              <a:round/>
              <a:headEnd/>
              <a:tailEnd/>
            </a:ln>
          </p:spPr>
          <p:txBody>
            <a:bodyPr/>
            <a:lstStyle/>
            <a:p>
              <a:endParaRPr lang="en-US"/>
            </a:p>
          </p:txBody>
        </p:sp>
        <p:sp>
          <p:nvSpPr>
            <p:cNvPr id="41543" name="Freeform 583"/>
            <p:cNvSpPr>
              <a:spLocks/>
            </p:cNvSpPr>
            <p:nvPr/>
          </p:nvSpPr>
          <p:spPr bwMode="auto">
            <a:xfrm>
              <a:off x="4722" y="1978"/>
              <a:ext cx="9" cy="9"/>
            </a:xfrm>
            <a:custGeom>
              <a:avLst/>
              <a:gdLst/>
              <a:ahLst/>
              <a:cxnLst>
                <a:cxn ang="0">
                  <a:pos x="0" y="12"/>
                </a:cxn>
                <a:cxn ang="0">
                  <a:pos x="13" y="17"/>
                </a:cxn>
                <a:cxn ang="0">
                  <a:pos x="14" y="16"/>
                </a:cxn>
                <a:cxn ang="0">
                  <a:pos x="18" y="5"/>
                </a:cxn>
                <a:cxn ang="0">
                  <a:pos x="6" y="0"/>
                </a:cxn>
                <a:cxn ang="0">
                  <a:pos x="0" y="16"/>
                </a:cxn>
                <a:cxn ang="0">
                  <a:pos x="0" y="12"/>
                </a:cxn>
              </a:cxnLst>
              <a:rect l="0" t="0" r="r" b="b"/>
              <a:pathLst>
                <a:path w="18" h="17">
                  <a:moveTo>
                    <a:pt x="0" y="12"/>
                  </a:moveTo>
                  <a:lnTo>
                    <a:pt x="13" y="17"/>
                  </a:lnTo>
                  <a:lnTo>
                    <a:pt x="14" y="16"/>
                  </a:lnTo>
                  <a:lnTo>
                    <a:pt x="18" y="5"/>
                  </a:lnTo>
                  <a:lnTo>
                    <a:pt x="6" y="0"/>
                  </a:lnTo>
                  <a:lnTo>
                    <a:pt x="0" y="16"/>
                  </a:lnTo>
                  <a:lnTo>
                    <a:pt x="0" y="12"/>
                  </a:lnTo>
                  <a:close/>
                </a:path>
              </a:pathLst>
            </a:custGeom>
            <a:solidFill>
              <a:srgbClr val="000000"/>
            </a:solidFill>
            <a:ln w="9525">
              <a:noFill/>
              <a:round/>
              <a:headEnd/>
              <a:tailEnd/>
            </a:ln>
          </p:spPr>
          <p:txBody>
            <a:bodyPr/>
            <a:lstStyle/>
            <a:p>
              <a:endParaRPr lang="en-US"/>
            </a:p>
          </p:txBody>
        </p:sp>
        <p:sp>
          <p:nvSpPr>
            <p:cNvPr id="41544" name="Freeform 584"/>
            <p:cNvSpPr>
              <a:spLocks/>
            </p:cNvSpPr>
            <p:nvPr/>
          </p:nvSpPr>
          <p:spPr bwMode="auto">
            <a:xfrm>
              <a:off x="4727" y="1965"/>
              <a:ext cx="9" cy="9"/>
            </a:xfrm>
            <a:custGeom>
              <a:avLst/>
              <a:gdLst/>
              <a:ahLst/>
              <a:cxnLst>
                <a:cxn ang="0">
                  <a:pos x="0" y="12"/>
                </a:cxn>
                <a:cxn ang="0">
                  <a:pos x="12" y="17"/>
                </a:cxn>
                <a:cxn ang="0">
                  <a:pos x="17" y="5"/>
                </a:cxn>
                <a:cxn ang="0">
                  <a:pos x="5" y="0"/>
                </a:cxn>
                <a:cxn ang="0">
                  <a:pos x="0" y="12"/>
                </a:cxn>
              </a:cxnLst>
              <a:rect l="0" t="0" r="r" b="b"/>
              <a:pathLst>
                <a:path w="17" h="17">
                  <a:moveTo>
                    <a:pt x="0" y="12"/>
                  </a:moveTo>
                  <a:lnTo>
                    <a:pt x="12" y="17"/>
                  </a:lnTo>
                  <a:lnTo>
                    <a:pt x="17" y="5"/>
                  </a:lnTo>
                  <a:lnTo>
                    <a:pt x="5" y="0"/>
                  </a:lnTo>
                  <a:lnTo>
                    <a:pt x="0" y="12"/>
                  </a:lnTo>
                  <a:close/>
                </a:path>
              </a:pathLst>
            </a:custGeom>
            <a:solidFill>
              <a:srgbClr val="000000"/>
            </a:solidFill>
            <a:ln w="9525">
              <a:noFill/>
              <a:round/>
              <a:headEnd/>
              <a:tailEnd/>
            </a:ln>
          </p:spPr>
          <p:txBody>
            <a:bodyPr/>
            <a:lstStyle/>
            <a:p>
              <a:endParaRPr lang="en-US"/>
            </a:p>
          </p:txBody>
        </p:sp>
        <p:sp>
          <p:nvSpPr>
            <p:cNvPr id="41545" name="Freeform 585"/>
            <p:cNvSpPr>
              <a:spLocks/>
            </p:cNvSpPr>
            <p:nvPr/>
          </p:nvSpPr>
          <p:spPr bwMode="auto">
            <a:xfrm>
              <a:off x="4732" y="1952"/>
              <a:ext cx="9" cy="9"/>
            </a:xfrm>
            <a:custGeom>
              <a:avLst/>
              <a:gdLst/>
              <a:ahLst/>
              <a:cxnLst>
                <a:cxn ang="0">
                  <a:pos x="0" y="12"/>
                </a:cxn>
                <a:cxn ang="0">
                  <a:pos x="12" y="17"/>
                </a:cxn>
                <a:cxn ang="0">
                  <a:pos x="17" y="5"/>
                </a:cxn>
                <a:cxn ang="0">
                  <a:pos x="5" y="0"/>
                </a:cxn>
                <a:cxn ang="0">
                  <a:pos x="0" y="12"/>
                </a:cxn>
              </a:cxnLst>
              <a:rect l="0" t="0" r="r" b="b"/>
              <a:pathLst>
                <a:path w="17" h="17">
                  <a:moveTo>
                    <a:pt x="0" y="12"/>
                  </a:moveTo>
                  <a:lnTo>
                    <a:pt x="12" y="17"/>
                  </a:lnTo>
                  <a:lnTo>
                    <a:pt x="17" y="5"/>
                  </a:lnTo>
                  <a:lnTo>
                    <a:pt x="5" y="0"/>
                  </a:lnTo>
                  <a:lnTo>
                    <a:pt x="0" y="12"/>
                  </a:lnTo>
                  <a:close/>
                </a:path>
              </a:pathLst>
            </a:custGeom>
            <a:solidFill>
              <a:srgbClr val="000000"/>
            </a:solidFill>
            <a:ln w="9525">
              <a:noFill/>
              <a:round/>
              <a:headEnd/>
              <a:tailEnd/>
            </a:ln>
          </p:spPr>
          <p:txBody>
            <a:bodyPr/>
            <a:lstStyle/>
            <a:p>
              <a:endParaRPr lang="en-US"/>
            </a:p>
          </p:txBody>
        </p:sp>
        <p:sp>
          <p:nvSpPr>
            <p:cNvPr id="41546" name="Freeform 586"/>
            <p:cNvSpPr>
              <a:spLocks/>
            </p:cNvSpPr>
            <p:nvPr/>
          </p:nvSpPr>
          <p:spPr bwMode="auto">
            <a:xfrm>
              <a:off x="4737" y="1939"/>
              <a:ext cx="8" cy="9"/>
            </a:xfrm>
            <a:custGeom>
              <a:avLst/>
              <a:gdLst/>
              <a:ahLst/>
              <a:cxnLst>
                <a:cxn ang="0">
                  <a:pos x="0" y="14"/>
                </a:cxn>
                <a:cxn ang="0">
                  <a:pos x="12" y="18"/>
                </a:cxn>
                <a:cxn ang="0">
                  <a:pos x="16" y="4"/>
                </a:cxn>
                <a:cxn ang="0">
                  <a:pos x="4" y="0"/>
                </a:cxn>
                <a:cxn ang="0">
                  <a:pos x="0" y="14"/>
                </a:cxn>
              </a:cxnLst>
              <a:rect l="0" t="0" r="r" b="b"/>
              <a:pathLst>
                <a:path w="16" h="18">
                  <a:moveTo>
                    <a:pt x="0" y="14"/>
                  </a:moveTo>
                  <a:lnTo>
                    <a:pt x="12" y="18"/>
                  </a:lnTo>
                  <a:lnTo>
                    <a:pt x="16" y="4"/>
                  </a:lnTo>
                  <a:lnTo>
                    <a:pt x="4" y="0"/>
                  </a:lnTo>
                  <a:lnTo>
                    <a:pt x="0" y="14"/>
                  </a:lnTo>
                  <a:close/>
                </a:path>
              </a:pathLst>
            </a:custGeom>
            <a:solidFill>
              <a:srgbClr val="000000"/>
            </a:solidFill>
            <a:ln w="9525">
              <a:noFill/>
              <a:round/>
              <a:headEnd/>
              <a:tailEnd/>
            </a:ln>
          </p:spPr>
          <p:txBody>
            <a:bodyPr/>
            <a:lstStyle/>
            <a:p>
              <a:endParaRPr lang="en-US"/>
            </a:p>
          </p:txBody>
        </p:sp>
        <p:sp>
          <p:nvSpPr>
            <p:cNvPr id="41547" name="Freeform 587"/>
            <p:cNvSpPr>
              <a:spLocks/>
            </p:cNvSpPr>
            <p:nvPr/>
          </p:nvSpPr>
          <p:spPr bwMode="auto">
            <a:xfrm>
              <a:off x="4741" y="1926"/>
              <a:ext cx="8" cy="8"/>
            </a:xfrm>
            <a:custGeom>
              <a:avLst/>
              <a:gdLst/>
              <a:ahLst/>
              <a:cxnLst>
                <a:cxn ang="0">
                  <a:pos x="0" y="12"/>
                </a:cxn>
                <a:cxn ang="0">
                  <a:pos x="12" y="16"/>
                </a:cxn>
                <a:cxn ang="0">
                  <a:pos x="18" y="4"/>
                </a:cxn>
                <a:cxn ang="0">
                  <a:pos x="5" y="0"/>
                </a:cxn>
                <a:cxn ang="0">
                  <a:pos x="0" y="12"/>
                </a:cxn>
              </a:cxnLst>
              <a:rect l="0" t="0" r="r" b="b"/>
              <a:pathLst>
                <a:path w="18" h="16">
                  <a:moveTo>
                    <a:pt x="0" y="12"/>
                  </a:moveTo>
                  <a:lnTo>
                    <a:pt x="12" y="16"/>
                  </a:lnTo>
                  <a:lnTo>
                    <a:pt x="18" y="4"/>
                  </a:lnTo>
                  <a:lnTo>
                    <a:pt x="5" y="0"/>
                  </a:lnTo>
                  <a:lnTo>
                    <a:pt x="0" y="12"/>
                  </a:lnTo>
                  <a:close/>
                </a:path>
              </a:pathLst>
            </a:custGeom>
            <a:solidFill>
              <a:srgbClr val="000000"/>
            </a:solidFill>
            <a:ln w="9525">
              <a:noFill/>
              <a:round/>
              <a:headEnd/>
              <a:tailEnd/>
            </a:ln>
          </p:spPr>
          <p:txBody>
            <a:bodyPr/>
            <a:lstStyle/>
            <a:p>
              <a:endParaRPr lang="en-US"/>
            </a:p>
          </p:txBody>
        </p:sp>
        <p:sp>
          <p:nvSpPr>
            <p:cNvPr id="41548" name="Freeform 588"/>
            <p:cNvSpPr>
              <a:spLocks/>
            </p:cNvSpPr>
            <p:nvPr/>
          </p:nvSpPr>
          <p:spPr bwMode="auto">
            <a:xfrm>
              <a:off x="4745" y="1913"/>
              <a:ext cx="9" cy="8"/>
            </a:xfrm>
            <a:custGeom>
              <a:avLst/>
              <a:gdLst/>
              <a:ahLst/>
              <a:cxnLst>
                <a:cxn ang="0">
                  <a:pos x="0" y="12"/>
                </a:cxn>
                <a:cxn ang="0">
                  <a:pos x="12" y="16"/>
                </a:cxn>
                <a:cxn ang="0">
                  <a:pos x="16" y="5"/>
                </a:cxn>
                <a:cxn ang="0">
                  <a:pos x="17" y="4"/>
                </a:cxn>
                <a:cxn ang="0">
                  <a:pos x="5" y="0"/>
                </a:cxn>
                <a:cxn ang="0">
                  <a:pos x="2" y="5"/>
                </a:cxn>
                <a:cxn ang="0">
                  <a:pos x="0" y="12"/>
                </a:cxn>
              </a:cxnLst>
              <a:rect l="0" t="0" r="r" b="b"/>
              <a:pathLst>
                <a:path w="17" h="16">
                  <a:moveTo>
                    <a:pt x="0" y="12"/>
                  </a:moveTo>
                  <a:lnTo>
                    <a:pt x="12" y="16"/>
                  </a:lnTo>
                  <a:lnTo>
                    <a:pt x="16" y="5"/>
                  </a:lnTo>
                  <a:lnTo>
                    <a:pt x="17" y="4"/>
                  </a:lnTo>
                  <a:lnTo>
                    <a:pt x="5" y="0"/>
                  </a:lnTo>
                  <a:lnTo>
                    <a:pt x="2" y="5"/>
                  </a:lnTo>
                  <a:lnTo>
                    <a:pt x="0" y="12"/>
                  </a:lnTo>
                  <a:close/>
                </a:path>
              </a:pathLst>
            </a:custGeom>
            <a:solidFill>
              <a:srgbClr val="000000"/>
            </a:solidFill>
            <a:ln w="9525">
              <a:noFill/>
              <a:round/>
              <a:headEnd/>
              <a:tailEnd/>
            </a:ln>
          </p:spPr>
          <p:txBody>
            <a:bodyPr/>
            <a:lstStyle/>
            <a:p>
              <a:endParaRPr lang="en-US"/>
            </a:p>
          </p:txBody>
        </p:sp>
        <p:sp>
          <p:nvSpPr>
            <p:cNvPr id="41549" name="Freeform 589"/>
            <p:cNvSpPr>
              <a:spLocks/>
            </p:cNvSpPr>
            <p:nvPr/>
          </p:nvSpPr>
          <p:spPr bwMode="auto">
            <a:xfrm>
              <a:off x="4749" y="1899"/>
              <a:ext cx="8" cy="9"/>
            </a:xfrm>
            <a:custGeom>
              <a:avLst/>
              <a:gdLst/>
              <a:ahLst/>
              <a:cxnLst>
                <a:cxn ang="0">
                  <a:pos x="0" y="14"/>
                </a:cxn>
                <a:cxn ang="0">
                  <a:pos x="12" y="18"/>
                </a:cxn>
                <a:cxn ang="0">
                  <a:pos x="15" y="4"/>
                </a:cxn>
                <a:cxn ang="0">
                  <a:pos x="3" y="0"/>
                </a:cxn>
                <a:cxn ang="0">
                  <a:pos x="0" y="14"/>
                </a:cxn>
              </a:cxnLst>
              <a:rect l="0" t="0" r="r" b="b"/>
              <a:pathLst>
                <a:path w="15" h="18">
                  <a:moveTo>
                    <a:pt x="0" y="14"/>
                  </a:moveTo>
                  <a:lnTo>
                    <a:pt x="12" y="18"/>
                  </a:lnTo>
                  <a:lnTo>
                    <a:pt x="15" y="4"/>
                  </a:lnTo>
                  <a:lnTo>
                    <a:pt x="3" y="0"/>
                  </a:lnTo>
                  <a:lnTo>
                    <a:pt x="0" y="14"/>
                  </a:lnTo>
                  <a:close/>
                </a:path>
              </a:pathLst>
            </a:custGeom>
            <a:solidFill>
              <a:srgbClr val="000000"/>
            </a:solidFill>
            <a:ln w="9525">
              <a:noFill/>
              <a:round/>
              <a:headEnd/>
              <a:tailEnd/>
            </a:ln>
          </p:spPr>
          <p:txBody>
            <a:bodyPr/>
            <a:lstStyle/>
            <a:p>
              <a:endParaRPr lang="en-US"/>
            </a:p>
          </p:txBody>
        </p:sp>
        <p:sp>
          <p:nvSpPr>
            <p:cNvPr id="41550" name="Freeform 590"/>
            <p:cNvSpPr>
              <a:spLocks/>
            </p:cNvSpPr>
            <p:nvPr/>
          </p:nvSpPr>
          <p:spPr bwMode="auto">
            <a:xfrm>
              <a:off x="4753" y="1886"/>
              <a:ext cx="8" cy="8"/>
            </a:xfrm>
            <a:custGeom>
              <a:avLst/>
              <a:gdLst/>
              <a:ahLst/>
              <a:cxnLst>
                <a:cxn ang="0">
                  <a:pos x="0" y="12"/>
                </a:cxn>
                <a:cxn ang="0">
                  <a:pos x="12" y="16"/>
                </a:cxn>
                <a:cxn ang="0">
                  <a:pos x="15" y="3"/>
                </a:cxn>
                <a:cxn ang="0">
                  <a:pos x="3" y="0"/>
                </a:cxn>
                <a:cxn ang="0">
                  <a:pos x="0" y="12"/>
                </a:cxn>
              </a:cxnLst>
              <a:rect l="0" t="0" r="r" b="b"/>
              <a:pathLst>
                <a:path w="15" h="16">
                  <a:moveTo>
                    <a:pt x="0" y="12"/>
                  </a:moveTo>
                  <a:lnTo>
                    <a:pt x="12" y="16"/>
                  </a:lnTo>
                  <a:lnTo>
                    <a:pt x="15" y="3"/>
                  </a:lnTo>
                  <a:lnTo>
                    <a:pt x="3" y="0"/>
                  </a:lnTo>
                  <a:lnTo>
                    <a:pt x="0" y="12"/>
                  </a:lnTo>
                  <a:close/>
                </a:path>
              </a:pathLst>
            </a:custGeom>
            <a:solidFill>
              <a:srgbClr val="000000"/>
            </a:solidFill>
            <a:ln w="9525">
              <a:noFill/>
              <a:round/>
              <a:headEnd/>
              <a:tailEnd/>
            </a:ln>
          </p:spPr>
          <p:txBody>
            <a:bodyPr/>
            <a:lstStyle/>
            <a:p>
              <a:endParaRPr lang="en-US"/>
            </a:p>
          </p:txBody>
        </p:sp>
        <p:sp>
          <p:nvSpPr>
            <p:cNvPr id="41551" name="Freeform 591"/>
            <p:cNvSpPr>
              <a:spLocks/>
            </p:cNvSpPr>
            <p:nvPr/>
          </p:nvSpPr>
          <p:spPr bwMode="auto">
            <a:xfrm>
              <a:off x="4756" y="1872"/>
              <a:ext cx="8" cy="9"/>
            </a:xfrm>
            <a:custGeom>
              <a:avLst/>
              <a:gdLst/>
              <a:ahLst/>
              <a:cxnLst>
                <a:cxn ang="0">
                  <a:pos x="0" y="14"/>
                </a:cxn>
                <a:cxn ang="0">
                  <a:pos x="12" y="17"/>
                </a:cxn>
                <a:cxn ang="0">
                  <a:pos x="14" y="16"/>
                </a:cxn>
                <a:cxn ang="0">
                  <a:pos x="15" y="4"/>
                </a:cxn>
                <a:cxn ang="0">
                  <a:pos x="3" y="0"/>
                </a:cxn>
                <a:cxn ang="0">
                  <a:pos x="0" y="16"/>
                </a:cxn>
                <a:cxn ang="0">
                  <a:pos x="0" y="14"/>
                </a:cxn>
              </a:cxnLst>
              <a:rect l="0" t="0" r="r" b="b"/>
              <a:pathLst>
                <a:path w="15" h="17">
                  <a:moveTo>
                    <a:pt x="0" y="14"/>
                  </a:moveTo>
                  <a:lnTo>
                    <a:pt x="12" y="17"/>
                  </a:lnTo>
                  <a:lnTo>
                    <a:pt x="14" y="16"/>
                  </a:lnTo>
                  <a:lnTo>
                    <a:pt x="15" y="4"/>
                  </a:lnTo>
                  <a:lnTo>
                    <a:pt x="3" y="0"/>
                  </a:lnTo>
                  <a:lnTo>
                    <a:pt x="0" y="16"/>
                  </a:lnTo>
                  <a:lnTo>
                    <a:pt x="0" y="14"/>
                  </a:lnTo>
                  <a:close/>
                </a:path>
              </a:pathLst>
            </a:custGeom>
            <a:solidFill>
              <a:srgbClr val="000000"/>
            </a:solidFill>
            <a:ln w="9525">
              <a:noFill/>
              <a:round/>
              <a:headEnd/>
              <a:tailEnd/>
            </a:ln>
          </p:spPr>
          <p:txBody>
            <a:bodyPr/>
            <a:lstStyle/>
            <a:p>
              <a:endParaRPr lang="en-US"/>
            </a:p>
          </p:txBody>
        </p:sp>
        <p:sp>
          <p:nvSpPr>
            <p:cNvPr id="41552" name="Freeform 592"/>
            <p:cNvSpPr>
              <a:spLocks/>
            </p:cNvSpPr>
            <p:nvPr/>
          </p:nvSpPr>
          <p:spPr bwMode="auto">
            <a:xfrm>
              <a:off x="4760" y="1859"/>
              <a:ext cx="7" cy="8"/>
            </a:xfrm>
            <a:custGeom>
              <a:avLst/>
              <a:gdLst/>
              <a:ahLst/>
              <a:cxnLst>
                <a:cxn ang="0">
                  <a:pos x="0" y="12"/>
                </a:cxn>
                <a:cxn ang="0">
                  <a:pos x="12" y="16"/>
                </a:cxn>
                <a:cxn ang="0">
                  <a:pos x="14" y="3"/>
                </a:cxn>
                <a:cxn ang="0">
                  <a:pos x="1" y="0"/>
                </a:cxn>
                <a:cxn ang="0">
                  <a:pos x="0" y="12"/>
                </a:cxn>
              </a:cxnLst>
              <a:rect l="0" t="0" r="r" b="b"/>
              <a:pathLst>
                <a:path w="14" h="16">
                  <a:moveTo>
                    <a:pt x="0" y="12"/>
                  </a:moveTo>
                  <a:lnTo>
                    <a:pt x="12" y="16"/>
                  </a:lnTo>
                  <a:lnTo>
                    <a:pt x="14" y="3"/>
                  </a:lnTo>
                  <a:lnTo>
                    <a:pt x="1" y="0"/>
                  </a:lnTo>
                  <a:lnTo>
                    <a:pt x="0" y="12"/>
                  </a:lnTo>
                  <a:close/>
                </a:path>
              </a:pathLst>
            </a:custGeom>
            <a:solidFill>
              <a:srgbClr val="000000"/>
            </a:solidFill>
            <a:ln w="9525">
              <a:noFill/>
              <a:round/>
              <a:headEnd/>
              <a:tailEnd/>
            </a:ln>
          </p:spPr>
          <p:txBody>
            <a:bodyPr/>
            <a:lstStyle/>
            <a:p>
              <a:endParaRPr lang="en-US"/>
            </a:p>
          </p:txBody>
        </p:sp>
        <p:sp>
          <p:nvSpPr>
            <p:cNvPr id="41553" name="Freeform 593"/>
            <p:cNvSpPr>
              <a:spLocks/>
            </p:cNvSpPr>
            <p:nvPr/>
          </p:nvSpPr>
          <p:spPr bwMode="auto">
            <a:xfrm>
              <a:off x="4762" y="1845"/>
              <a:ext cx="8" cy="9"/>
            </a:xfrm>
            <a:custGeom>
              <a:avLst/>
              <a:gdLst/>
              <a:ahLst/>
              <a:cxnLst>
                <a:cxn ang="0">
                  <a:pos x="0" y="14"/>
                </a:cxn>
                <a:cxn ang="0">
                  <a:pos x="12" y="17"/>
                </a:cxn>
                <a:cxn ang="0">
                  <a:pos x="16" y="3"/>
                </a:cxn>
                <a:cxn ang="0">
                  <a:pos x="3" y="0"/>
                </a:cxn>
                <a:cxn ang="0">
                  <a:pos x="0" y="14"/>
                </a:cxn>
              </a:cxnLst>
              <a:rect l="0" t="0" r="r" b="b"/>
              <a:pathLst>
                <a:path w="16" h="17">
                  <a:moveTo>
                    <a:pt x="0" y="14"/>
                  </a:moveTo>
                  <a:lnTo>
                    <a:pt x="12" y="17"/>
                  </a:lnTo>
                  <a:lnTo>
                    <a:pt x="16" y="3"/>
                  </a:lnTo>
                  <a:lnTo>
                    <a:pt x="3" y="0"/>
                  </a:lnTo>
                  <a:lnTo>
                    <a:pt x="0" y="14"/>
                  </a:lnTo>
                  <a:close/>
                </a:path>
              </a:pathLst>
            </a:custGeom>
            <a:solidFill>
              <a:srgbClr val="000000"/>
            </a:solidFill>
            <a:ln w="9525">
              <a:noFill/>
              <a:round/>
              <a:headEnd/>
              <a:tailEnd/>
            </a:ln>
          </p:spPr>
          <p:txBody>
            <a:bodyPr/>
            <a:lstStyle/>
            <a:p>
              <a:endParaRPr lang="en-US"/>
            </a:p>
          </p:txBody>
        </p:sp>
        <p:sp>
          <p:nvSpPr>
            <p:cNvPr id="41554" name="Freeform 594"/>
            <p:cNvSpPr>
              <a:spLocks/>
            </p:cNvSpPr>
            <p:nvPr/>
          </p:nvSpPr>
          <p:spPr bwMode="auto">
            <a:xfrm>
              <a:off x="4766" y="1832"/>
              <a:ext cx="7" cy="8"/>
            </a:xfrm>
            <a:custGeom>
              <a:avLst/>
              <a:gdLst/>
              <a:ahLst/>
              <a:cxnLst>
                <a:cxn ang="0">
                  <a:pos x="0" y="14"/>
                </a:cxn>
                <a:cxn ang="0">
                  <a:pos x="12" y="15"/>
                </a:cxn>
                <a:cxn ang="0">
                  <a:pos x="14" y="2"/>
                </a:cxn>
                <a:cxn ang="0">
                  <a:pos x="2" y="0"/>
                </a:cxn>
                <a:cxn ang="0">
                  <a:pos x="0" y="14"/>
                </a:cxn>
              </a:cxnLst>
              <a:rect l="0" t="0" r="r" b="b"/>
              <a:pathLst>
                <a:path w="14" h="15">
                  <a:moveTo>
                    <a:pt x="0" y="14"/>
                  </a:moveTo>
                  <a:lnTo>
                    <a:pt x="12" y="15"/>
                  </a:lnTo>
                  <a:lnTo>
                    <a:pt x="14" y="2"/>
                  </a:lnTo>
                  <a:lnTo>
                    <a:pt x="2" y="0"/>
                  </a:lnTo>
                  <a:lnTo>
                    <a:pt x="0" y="14"/>
                  </a:lnTo>
                  <a:close/>
                </a:path>
              </a:pathLst>
            </a:custGeom>
            <a:solidFill>
              <a:srgbClr val="000000"/>
            </a:solidFill>
            <a:ln w="9525">
              <a:noFill/>
              <a:round/>
              <a:headEnd/>
              <a:tailEnd/>
            </a:ln>
          </p:spPr>
          <p:txBody>
            <a:bodyPr/>
            <a:lstStyle/>
            <a:p>
              <a:endParaRPr lang="en-US"/>
            </a:p>
          </p:txBody>
        </p:sp>
        <p:sp>
          <p:nvSpPr>
            <p:cNvPr id="41555" name="Freeform 595"/>
            <p:cNvSpPr>
              <a:spLocks/>
            </p:cNvSpPr>
            <p:nvPr/>
          </p:nvSpPr>
          <p:spPr bwMode="auto">
            <a:xfrm>
              <a:off x="4769" y="1818"/>
              <a:ext cx="7" cy="8"/>
            </a:xfrm>
            <a:custGeom>
              <a:avLst/>
              <a:gdLst/>
              <a:ahLst/>
              <a:cxnLst>
                <a:cxn ang="0">
                  <a:pos x="0" y="14"/>
                </a:cxn>
                <a:cxn ang="0">
                  <a:pos x="12" y="16"/>
                </a:cxn>
                <a:cxn ang="0">
                  <a:pos x="14" y="2"/>
                </a:cxn>
                <a:cxn ang="0">
                  <a:pos x="2" y="0"/>
                </a:cxn>
                <a:cxn ang="0">
                  <a:pos x="0" y="14"/>
                </a:cxn>
              </a:cxnLst>
              <a:rect l="0" t="0" r="r" b="b"/>
              <a:pathLst>
                <a:path w="14" h="16">
                  <a:moveTo>
                    <a:pt x="0" y="14"/>
                  </a:moveTo>
                  <a:lnTo>
                    <a:pt x="12" y="16"/>
                  </a:lnTo>
                  <a:lnTo>
                    <a:pt x="14" y="2"/>
                  </a:lnTo>
                  <a:lnTo>
                    <a:pt x="2" y="0"/>
                  </a:lnTo>
                  <a:lnTo>
                    <a:pt x="0" y="14"/>
                  </a:lnTo>
                  <a:close/>
                </a:path>
              </a:pathLst>
            </a:custGeom>
            <a:solidFill>
              <a:srgbClr val="000000"/>
            </a:solidFill>
            <a:ln w="9525">
              <a:noFill/>
              <a:round/>
              <a:headEnd/>
              <a:tailEnd/>
            </a:ln>
          </p:spPr>
          <p:txBody>
            <a:bodyPr/>
            <a:lstStyle/>
            <a:p>
              <a:endParaRPr lang="en-US"/>
            </a:p>
          </p:txBody>
        </p:sp>
        <p:sp>
          <p:nvSpPr>
            <p:cNvPr id="41556" name="Freeform 596"/>
            <p:cNvSpPr>
              <a:spLocks/>
            </p:cNvSpPr>
            <p:nvPr/>
          </p:nvSpPr>
          <p:spPr bwMode="auto">
            <a:xfrm>
              <a:off x="4770" y="1804"/>
              <a:ext cx="8" cy="8"/>
            </a:xfrm>
            <a:custGeom>
              <a:avLst/>
              <a:gdLst/>
              <a:ahLst/>
              <a:cxnLst>
                <a:cxn ang="0">
                  <a:pos x="0" y="14"/>
                </a:cxn>
                <a:cxn ang="0">
                  <a:pos x="12" y="16"/>
                </a:cxn>
                <a:cxn ang="0">
                  <a:pos x="15" y="2"/>
                </a:cxn>
                <a:cxn ang="0">
                  <a:pos x="3" y="0"/>
                </a:cxn>
                <a:cxn ang="0">
                  <a:pos x="0" y="14"/>
                </a:cxn>
              </a:cxnLst>
              <a:rect l="0" t="0" r="r" b="b"/>
              <a:pathLst>
                <a:path w="15" h="16">
                  <a:moveTo>
                    <a:pt x="0" y="14"/>
                  </a:moveTo>
                  <a:lnTo>
                    <a:pt x="12" y="16"/>
                  </a:lnTo>
                  <a:lnTo>
                    <a:pt x="15" y="2"/>
                  </a:lnTo>
                  <a:lnTo>
                    <a:pt x="3" y="0"/>
                  </a:lnTo>
                  <a:lnTo>
                    <a:pt x="0" y="14"/>
                  </a:lnTo>
                  <a:close/>
                </a:path>
              </a:pathLst>
            </a:custGeom>
            <a:solidFill>
              <a:srgbClr val="000000"/>
            </a:solidFill>
            <a:ln w="9525">
              <a:noFill/>
              <a:round/>
              <a:headEnd/>
              <a:tailEnd/>
            </a:ln>
          </p:spPr>
          <p:txBody>
            <a:bodyPr/>
            <a:lstStyle/>
            <a:p>
              <a:endParaRPr lang="en-US"/>
            </a:p>
          </p:txBody>
        </p:sp>
        <p:sp>
          <p:nvSpPr>
            <p:cNvPr id="41557" name="Freeform 597"/>
            <p:cNvSpPr>
              <a:spLocks/>
            </p:cNvSpPr>
            <p:nvPr/>
          </p:nvSpPr>
          <p:spPr bwMode="auto">
            <a:xfrm>
              <a:off x="4772" y="1790"/>
              <a:ext cx="9" cy="8"/>
            </a:xfrm>
            <a:custGeom>
              <a:avLst/>
              <a:gdLst/>
              <a:ahLst/>
              <a:cxnLst>
                <a:cxn ang="0">
                  <a:pos x="0" y="14"/>
                </a:cxn>
                <a:cxn ang="0">
                  <a:pos x="14" y="16"/>
                </a:cxn>
                <a:cxn ang="0">
                  <a:pos x="18" y="2"/>
                </a:cxn>
                <a:cxn ang="0">
                  <a:pos x="4" y="0"/>
                </a:cxn>
                <a:cxn ang="0">
                  <a:pos x="0" y="14"/>
                </a:cxn>
              </a:cxnLst>
              <a:rect l="0" t="0" r="r" b="b"/>
              <a:pathLst>
                <a:path w="18" h="16">
                  <a:moveTo>
                    <a:pt x="0" y="14"/>
                  </a:moveTo>
                  <a:lnTo>
                    <a:pt x="14" y="16"/>
                  </a:lnTo>
                  <a:lnTo>
                    <a:pt x="18" y="2"/>
                  </a:lnTo>
                  <a:lnTo>
                    <a:pt x="4" y="0"/>
                  </a:lnTo>
                  <a:lnTo>
                    <a:pt x="0" y="14"/>
                  </a:lnTo>
                  <a:close/>
                </a:path>
              </a:pathLst>
            </a:custGeom>
            <a:solidFill>
              <a:srgbClr val="000000"/>
            </a:solidFill>
            <a:ln w="9525">
              <a:noFill/>
              <a:round/>
              <a:headEnd/>
              <a:tailEnd/>
            </a:ln>
          </p:spPr>
          <p:txBody>
            <a:bodyPr/>
            <a:lstStyle/>
            <a:p>
              <a:endParaRPr lang="en-US"/>
            </a:p>
          </p:txBody>
        </p:sp>
        <p:sp>
          <p:nvSpPr>
            <p:cNvPr id="41558" name="Freeform 598"/>
            <p:cNvSpPr>
              <a:spLocks/>
            </p:cNvSpPr>
            <p:nvPr/>
          </p:nvSpPr>
          <p:spPr bwMode="auto">
            <a:xfrm>
              <a:off x="4775" y="1777"/>
              <a:ext cx="8" cy="8"/>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1559" name="Freeform 599"/>
            <p:cNvSpPr>
              <a:spLocks/>
            </p:cNvSpPr>
            <p:nvPr/>
          </p:nvSpPr>
          <p:spPr bwMode="auto">
            <a:xfrm>
              <a:off x="4776" y="1763"/>
              <a:ext cx="8" cy="8"/>
            </a:xfrm>
            <a:custGeom>
              <a:avLst/>
              <a:gdLst/>
              <a:ahLst/>
              <a:cxnLst>
                <a:cxn ang="0">
                  <a:pos x="0" y="14"/>
                </a:cxn>
                <a:cxn ang="0">
                  <a:pos x="14" y="16"/>
                </a:cxn>
                <a:cxn ang="0">
                  <a:pos x="16" y="7"/>
                </a:cxn>
                <a:cxn ang="0">
                  <a:pos x="16" y="2"/>
                </a:cxn>
                <a:cxn ang="0">
                  <a:pos x="2" y="0"/>
                </a:cxn>
                <a:cxn ang="0">
                  <a:pos x="2" y="7"/>
                </a:cxn>
                <a:cxn ang="0">
                  <a:pos x="0" y="14"/>
                </a:cxn>
              </a:cxnLst>
              <a:rect l="0" t="0" r="r" b="b"/>
              <a:pathLst>
                <a:path w="16" h="16">
                  <a:moveTo>
                    <a:pt x="0" y="14"/>
                  </a:moveTo>
                  <a:lnTo>
                    <a:pt x="14" y="16"/>
                  </a:lnTo>
                  <a:lnTo>
                    <a:pt x="16" y="7"/>
                  </a:lnTo>
                  <a:lnTo>
                    <a:pt x="16" y="2"/>
                  </a:lnTo>
                  <a:lnTo>
                    <a:pt x="2" y="0"/>
                  </a:lnTo>
                  <a:lnTo>
                    <a:pt x="2" y="7"/>
                  </a:lnTo>
                  <a:lnTo>
                    <a:pt x="0" y="14"/>
                  </a:lnTo>
                  <a:close/>
                </a:path>
              </a:pathLst>
            </a:custGeom>
            <a:solidFill>
              <a:srgbClr val="000000"/>
            </a:solidFill>
            <a:ln w="9525">
              <a:noFill/>
              <a:round/>
              <a:headEnd/>
              <a:tailEnd/>
            </a:ln>
          </p:spPr>
          <p:txBody>
            <a:bodyPr/>
            <a:lstStyle/>
            <a:p>
              <a:endParaRPr lang="en-US"/>
            </a:p>
          </p:txBody>
        </p:sp>
        <p:sp>
          <p:nvSpPr>
            <p:cNvPr id="41560" name="Freeform 600"/>
            <p:cNvSpPr>
              <a:spLocks/>
            </p:cNvSpPr>
            <p:nvPr/>
          </p:nvSpPr>
          <p:spPr bwMode="auto">
            <a:xfrm>
              <a:off x="4778" y="1749"/>
              <a:ext cx="8" cy="8"/>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1561" name="Freeform 601"/>
            <p:cNvSpPr>
              <a:spLocks/>
            </p:cNvSpPr>
            <p:nvPr/>
          </p:nvSpPr>
          <p:spPr bwMode="auto">
            <a:xfrm>
              <a:off x="4779" y="1735"/>
              <a:ext cx="8" cy="8"/>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1562" name="Freeform 602"/>
            <p:cNvSpPr>
              <a:spLocks/>
            </p:cNvSpPr>
            <p:nvPr/>
          </p:nvSpPr>
          <p:spPr bwMode="auto">
            <a:xfrm>
              <a:off x="4781" y="1721"/>
              <a:ext cx="8" cy="8"/>
            </a:xfrm>
            <a:custGeom>
              <a:avLst/>
              <a:gdLst/>
              <a:ahLst/>
              <a:cxnLst>
                <a:cxn ang="0">
                  <a:pos x="0" y="14"/>
                </a:cxn>
                <a:cxn ang="0">
                  <a:pos x="14" y="16"/>
                </a:cxn>
                <a:cxn ang="0">
                  <a:pos x="14" y="12"/>
                </a:cxn>
                <a:cxn ang="0">
                  <a:pos x="15" y="0"/>
                </a:cxn>
                <a:cxn ang="0">
                  <a:pos x="1" y="0"/>
                </a:cxn>
                <a:cxn ang="0">
                  <a:pos x="0" y="12"/>
                </a:cxn>
                <a:cxn ang="0">
                  <a:pos x="0" y="14"/>
                </a:cxn>
              </a:cxnLst>
              <a:rect l="0" t="0" r="r" b="b"/>
              <a:pathLst>
                <a:path w="15" h="16">
                  <a:moveTo>
                    <a:pt x="0" y="14"/>
                  </a:moveTo>
                  <a:lnTo>
                    <a:pt x="14" y="16"/>
                  </a:lnTo>
                  <a:lnTo>
                    <a:pt x="14" y="12"/>
                  </a:lnTo>
                  <a:lnTo>
                    <a:pt x="15" y="0"/>
                  </a:lnTo>
                  <a:lnTo>
                    <a:pt x="1" y="0"/>
                  </a:lnTo>
                  <a:lnTo>
                    <a:pt x="0" y="12"/>
                  </a:lnTo>
                  <a:lnTo>
                    <a:pt x="0" y="14"/>
                  </a:lnTo>
                  <a:close/>
                </a:path>
              </a:pathLst>
            </a:custGeom>
            <a:solidFill>
              <a:srgbClr val="000000"/>
            </a:solidFill>
            <a:ln w="9525">
              <a:noFill/>
              <a:round/>
              <a:headEnd/>
              <a:tailEnd/>
            </a:ln>
          </p:spPr>
          <p:txBody>
            <a:bodyPr/>
            <a:lstStyle/>
            <a:p>
              <a:endParaRPr lang="en-US"/>
            </a:p>
          </p:txBody>
        </p:sp>
        <p:sp>
          <p:nvSpPr>
            <p:cNvPr id="41563" name="Freeform 603"/>
            <p:cNvSpPr>
              <a:spLocks/>
            </p:cNvSpPr>
            <p:nvPr/>
          </p:nvSpPr>
          <p:spPr bwMode="auto">
            <a:xfrm>
              <a:off x="4782" y="1708"/>
              <a:ext cx="8" cy="6"/>
            </a:xfrm>
            <a:custGeom>
              <a:avLst/>
              <a:gdLst/>
              <a:ahLst/>
              <a:cxnLst>
                <a:cxn ang="0">
                  <a:pos x="0" y="12"/>
                </a:cxn>
                <a:cxn ang="0">
                  <a:pos x="14" y="12"/>
                </a:cxn>
                <a:cxn ang="0">
                  <a:pos x="16" y="0"/>
                </a:cxn>
                <a:cxn ang="0">
                  <a:pos x="2" y="0"/>
                </a:cxn>
                <a:cxn ang="0">
                  <a:pos x="0" y="12"/>
                </a:cxn>
              </a:cxnLst>
              <a:rect l="0" t="0" r="r" b="b"/>
              <a:pathLst>
                <a:path w="16" h="12">
                  <a:moveTo>
                    <a:pt x="0" y="12"/>
                  </a:moveTo>
                  <a:lnTo>
                    <a:pt x="14" y="12"/>
                  </a:lnTo>
                  <a:lnTo>
                    <a:pt x="16" y="0"/>
                  </a:lnTo>
                  <a:lnTo>
                    <a:pt x="2" y="0"/>
                  </a:lnTo>
                  <a:lnTo>
                    <a:pt x="0" y="12"/>
                  </a:lnTo>
                  <a:close/>
                </a:path>
              </a:pathLst>
            </a:custGeom>
            <a:solidFill>
              <a:srgbClr val="000000"/>
            </a:solidFill>
            <a:ln w="9525">
              <a:noFill/>
              <a:round/>
              <a:headEnd/>
              <a:tailEnd/>
            </a:ln>
          </p:spPr>
          <p:txBody>
            <a:bodyPr/>
            <a:lstStyle/>
            <a:p>
              <a:endParaRPr lang="en-US"/>
            </a:p>
          </p:txBody>
        </p:sp>
        <p:sp>
          <p:nvSpPr>
            <p:cNvPr id="41564" name="Freeform 604"/>
            <p:cNvSpPr>
              <a:spLocks/>
            </p:cNvSpPr>
            <p:nvPr/>
          </p:nvSpPr>
          <p:spPr bwMode="auto">
            <a:xfrm>
              <a:off x="4783" y="1694"/>
              <a:ext cx="7" cy="7"/>
            </a:xfrm>
            <a:custGeom>
              <a:avLst/>
              <a:gdLst/>
              <a:ahLst/>
              <a:cxnLst>
                <a:cxn ang="0">
                  <a:pos x="0" y="14"/>
                </a:cxn>
                <a:cxn ang="0">
                  <a:pos x="14" y="14"/>
                </a:cxn>
                <a:cxn ang="0">
                  <a:pos x="16" y="0"/>
                </a:cxn>
                <a:cxn ang="0">
                  <a:pos x="2" y="0"/>
                </a:cxn>
                <a:cxn ang="0">
                  <a:pos x="0" y="14"/>
                </a:cxn>
              </a:cxnLst>
              <a:rect l="0" t="0" r="r" b="b"/>
              <a:pathLst>
                <a:path w="16" h="14">
                  <a:moveTo>
                    <a:pt x="0" y="14"/>
                  </a:moveTo>
                  <a:lnTo>
                    <a:pt x="14" y="14"/>
                  </a:lnTo>
                  <a:lnTo>
                    <a:pt x="16" y="0"/>
                  </a:lnTo>
                  <a:lnTo>
                    <a:pt x="2" y="0"/>
                  </a:lnTo>
                  <a:lnTo>
                    <a:pt x="0" y="14"/>
                  </a:lnTo>
                  <a:close/>
                </a:path>
              </a:pathLst>
            </a:custGeom>
            <a:solidFill>
              <a:srgbClr val="000000"/>
            </a:solidFill>
            <a:ln w="9525">
              <a:noFill/>
              <a:round/>
              <a:headEnd/>
              <a:tailEnd/>
            </a:ln>
          </p:spPr>
          <p:txBody>
            <a:bodyPr/>
            <a:lstStyle/>
            <a:p>
              <a:endParaRPr lang="en-US"/>
            </a:p>
          </p:txBody>
        </p:sp>
        <p:sp>
          <p:nvSpPr>
            <p:cNvPr id="41565" name="Rectangle 605"/>
            <p:cNvSpPr>
              <a:spLocks noChangeArrowheads="1"/>
            </p:cNvSpPr>
            <p:nvPr/>
          </p:nvSpPr>
          <p:spPr bwMode="auto">
            <a:xfrm>
              <a:off x="4783" y="1680"/>
              <a:ext cx="7" cy="7"/>
            </a:xfrm>
            <a:prstGeom prst="rect">
              <a:avLst/>
            </a:prstGeom>
            <a:solidFill>
              <a:srgbClr val="000000"/>
            </a:solidFill>
            <a:ln w="9525">
              <a:noFill/>
              <a:miter lim="800000"/>
              <a:headEnd/>
              <a:tailEnd/>
            </a:ln>
          </p:spPr>
          <p:txBody>
            <a:bodyPr/>
            <a:lstStyle/>
            <a:p>
              <a:endParaRPr lang="en-US"/>
            </a:p>
          </p:txBody>
        </p:sp>
        <p:sp>
          <p:nvSpPr>
            <p:cNvPr id="41566" name="Freeform 606"/>
            <p:cNvSpPr>
              <a:spLocks/>
            </p:cNvSpPr>
            <p:nvPr/>
          </p:nvSpPr>
          <p:spPr bwMode="auto">
            <a:xfrm>
              <a:off x="4783" y="1666"/>
              <a:ext cx="8" cy="7"/>
            </a:xfrm>
            <a:custGeom>
              <a:avLst/>
              <a:gdLst/>
              <a:ahLst/>
              <a:cxnLst>
                <a:cxn ang="0">
                  <a:pos x="0" y="14"/>
                </a:cxn>
                <a:cxn ang="0">
                  <a:pos x="14" y="14"/>
                </a:cxn>
                <a:cxn ang="0">
                  <a:pos x="16" y="0"/>
                </a:cxn>
                <a:cxn ang="0">
                  <a:pos x="2" y="0"/>
                </a:cxn>
                <a:cxn ang="0">
                  <a:pos x="0" y="14"/>
                </a:cxn>
              </a:cxnLst>
              <a:rect l="0" t="0" r="r" b="b"/>
              <a:pathLst>
                <a:path w="16" h="14">
                  <a:moveTo>
                    <a:pt x="0" y="14"/>
                  </a:moveTo>
                  <a:lnTo>
                    <a:pt x="14" y="14"/>
                  </a:lnTo>
                  <a:lnTo>
                    <a:pt x="16" y="0"/>
                  </a:lnTo>
                  <a:lnTo>
                    <a:pt x="2" y="0"/>
                  </a:lnTo>
                  <a:lnTo>
                    <a:pt x="0" y="14"/>
                  </a:lnTo>
                  <a:close/>
                </a:path>
              </a:pathLst>
            </a:custGeom>
            <a:solidFill>
              <a:srgbClr val="000000"/>
            </a:solidFill>
            <a:ln w="9525">
              <a:noFill/>
              <a:round/>
              <a:headEnd/>
              <a:tailEnd/>
            </a:ln>
          </p:spPr>
          <p:txBody>
            <a:bodyPr/>
            <a:lstStyle/>
            <a:p>
              <a:endParaRPr lang="en-US"/>
            </a:p>
          </p:txBody>
        </p:sp>
        <p:sp>
          <p:nvSpPr>
            <p:cNvPr id="41567" name="Rectangle 607"/>
            <p:cNvSpPr>
              <a:spLocks noChangeArrowheads="1"/>
            </p:cNvSpPr>
            <p:nvPr/>
          </p:nvSpPr>
          <p:spPr bwMode="auto">
            <a:xfrm>
              <a:off x="4784" y="1652"/>
              <a:ext cx="7" cy="7"/>
            </a:xfrm>
            <a:prstGeom prst="rect">
              <a:avLst/>
            </a:prstGeom>
            <a:solidFill>
              <a:srgbClr val="000000"/>
            </a:solidFill>
            <a:ln w="9525">
              <a:noFill/>
              <a:miter lim="800000"/>
              <a:headEnd/>
              <a:tailEnd/>
            </a:ln>
          </p:spPr>
          <p:txBody>
            <a:bodyPr/>
            <a:lstStyle/>
            <a:p>
              <a:endParaRPr lang="en-US"/>
            </a:p>
          </p:txBody>
        </p:sp>
        <p:sp>
          <p:nvSpPr>
            <p:cNvPr id="41568" name="Rectangle 608"/>
            <p:cNvSpPr>
              <a:spLocks noChangeArrowheads="1"/>
            </p:cNvSpPr>
            <p:nvPr/>
          </p:nvSpPr>
          <p:spPr bwMode="auto">
            <a:xfrm>
              <a:off x="4784" y="1638"/>
              <a:ext cx="7" cy="7"/>
            </a:xfrm>
            <a:prstGeom prst="rect">
              <a:avLst/>
            </a:prstGeom>
            <a:solidFill>
              <a:srgbClr val="000000"/>
            </a:solidFill>
            <a:ln w="9525">
              <a:noFill/>
              <a:miter lim="800000"/>
              <a:headEnd/>
              <a:tailEnd/>
            </a:ln>
          </p:spPr>
          <p:txBody>
            <a:bodyPr/>
            <a:lstStyle/>
            <a:p>
              <a:endParaRPr lang="en-US"/>
            </a:p>
          </p:txBody>
        </p:sp>
        <p:sp>
          <p:nvSpPr>
            <p:cNvPr id="41569" name="Freeform 609"/>
            <p:cNvSpPr>
              <a:spLocks/>
            </p:cNvSpPr>
            <p:nvPr/>
          </p:nvSpPr>
          <p:spPr bwMode="auto">
            <a:xfrm>
              <a:off x="4783" y="1624"/>
              <a:ext cx="8" cy="7"/>
            </a:xfrm>
            <a:custGeom>
              <a:avLst/>
              <a:gdLst/>
              <a:ahLst/>
              <a:cxnLst>
                <a:cxn ang="0">
                  <a:pos x="2" y="14"/>
                </a:cxn>
                <a:cxn ang="0">
                  <a:pos x="16" y="14"/>
                </a:cxn>
                <a:cxn ang="0">
                  <a:pos x="14" y="0"/>
                </a:cxn>
                <a:cxn ang="0">
                  <a:pos x="0" y="0"/>
                </a:cxn>
                <a:cxn ang="0">
                  <a:pos x="2" y="14"/>
                </a:cxn>
              </a:cxnLst>
              <a:rect l="0" t="0" r="r" b="b"/>
              <a:pathLst>
                <a:path w="16" h="14">
                  <a:moveTo>
                    <a:pt x="2" y="14"/>
                  </a:moveTo>
                  <a:lnTo>
                    <a:pt x="16" y="14"/>
                  </a:lnTo>
                  <a:lnTo>
                    <a:pt x="14" y="0"/>
                  </a:lnTo>
                  <a:lnTo>
                    <a:pt x="0" y="0"/>
                  </a:lnTo>
                  <a:lnTo>
                    <a:pt x="2" y="14"/>
                  </a:lnTo>
                  <a:close/>
                </a:path>
              </a:pathLst>
            </a:custGeom>
            <a:solidFill>
              <a:srgbClr val="000000"/>
            </a:solidFill>
            <a:ln w="9525">
              <a:noFill/>
              <a:round/>
              <a:headEnd/>
              <a:tailEnd/>
            </a:ln>
          </p:spPr>
          <p:txBody>
            <a:bodyPr/>
            <a:lstStyle/>
            <a:p>
              <a:endParaRPr lang="en-US"/>
            </a:p>
          </p:txBody>
        </p:sp>
        <p:sp>
          <p:nvSpPr>
            <p:cNvPr id="41570" name="Rectangle 610"/>
            <p:cNvSpPr>
              <a:spLocks noChangeArrowheads="1"/>
            </p:cNvSpPr>
            <p:nvPr/>
          </p:nvSpPr>
          <p:spPr bwMode="auto">
            <a:xfrm>
              <a:off x="4783" y="1610"/>
              <a:ext cx="7" cy="7"/>
            </a:xfrm>
            <a:prstGeom prst="rect">
              <a:avLst/>
            </a:prstGeom>
            <a:solidFill>
              <a:srgbClr val="000000"/>
            </a:solidFill>
            <a:ln w="9525">
              <a:noFill/>
              <a:miter lim="800000"/>
              <a:headEnd/>
              <a:tailEnd/>
            </a:ln>
          </p:spPr>
          <p:txBody>
            <a:bodyPr/>
            <a:lstStyle/>
            <a:p>
              <a:endParaRPr lang="en-US"/>
            </a:p>
          </p:txBody>
        </p:sp>
        <p:sp>
          <p:nvSpPr>
            <p:cNvPr id="41571" name="Freeform 611"/>
            <p:cNvSpPr>
              <a:spLocks/>
            </p:cNvSpPr>
            <p:nvPr/>
          </p:nvSpPr>
          <p:spPr bwMode="auto">
            <a:xfrm>
              <a:off x="4783" y="1596"/>
              <a:ext cx="7" cy="7"/>
            </a:xfrm>
            <a:custGeom>
              <a:avLst/>
              <a:gdLst/>
              <a:ahLst/>
              <a:cxnLst>
                <a:cxn ang="0">
                  <a:pos x="2" y="14"/>
                </a:cxn>
                <a:cxn ang="0">
                  <a:pos x="16" y="14"/>
                </a:cxn>
                <a:cxn ang="0">
                  <a:pos x="14" y="0"/>
                </a:cxn>
                <a:cxn ang="0">
                  <a:pos x="0" y="0"/>
                </a:cxn>
                <a:cxn ang="0">
                  <a:pos x="2" y="14"/>
                </a:cxn>
              </a:cxnLst>
              <a:rect l="0" t="0" r="r" b="b"/>
              <a:pathLst>
                <a:path w="16" h="14">
                  <a:moveTo>
                    <a:pt x="2" y="14"/>
                  </a:moveTo>
                  <a:lnTo>
                    <a:pt x="16" y="14"/>
                  </a:lnTo>
                  <a:lnTo>
                    <a:pt x="14" y="0"/>
                  </a:lnTo>
                  <a:lnTo>
                    <a:pt x="0" y="0"/>
                  </a:lnTo>
                  <a:lnTo>
                    <a:pt x="2" y="14"/>
                  </a:lnTo>
                  <a:close/>
                </a:path>
              </a:pathLst>
            </a:custGeom>
            <a:solidFill>
              <a:srgbClr val="000000"/>
            </a:solidFill>
            <a:ln w="9525">
              <a:noFill/>
              <a:round/>
              <a:headEnd/>
              <a:tailEnd/>
            </a:ln>
          </p:spPr>
          <p:txBody>
            <a:bodyPr/>
            <a:lstStyle/>
            <a:p>
              <a:endParaRPr lang="en-US"/>
            </a:p>
          </p:txBody>
        </p:sp>
        <p:sp>
          <p:nvSpPr>
            <p:cNvPr id="41572" name="Freeform 612"/>
            <p:cNvSpPr>
              <a:spLocks/>
            </p:cNvSpPr>
            <p:nvPr/>
          </p:nvSpPr>
          <p:spPr bwMode="auto">
            <a:xfrm>
              <a:off x="4782" y="1582"/>
              <a:ext cx="8" cy="7"/>
            </a:xfrm>
            <a:custGeom>
              <a:avLst/>
              <a:gdLst/>
              <a:ahLst/>
              <a:cxnLst>
                <a:cxn ang="0">
                  <a:pos x="2" y="14"/>
                </a:cxn>
                <a:cxn ang="0">
                  <a:pos x="16" y="14"/>
                </a:cxn>
                <a:cxn ang="0">
                  <a:pos x="14" y="0"/>
                </a:cxn>
                <a:cxn ang="0">
                  <a:pos x="0" y="0"/>
                </a:cxn>
                <a:cxn ang="0">
                  <a:pos x="2" y="14"/>
                </a:cxn>
              </a:cxnLst>
              <a:rect l="0" t="0" r="r" b="b"/>
              <a:pathLst>
                <a:path w="16" h="14">
                  <a:moveTo>
                    <a:pt x="2" y="14"/>
                  </a:moveTo>
                  <a:lnTo>
                    <a:pt x="16" y="14"/>
                  </a:lnTo>
                  <a:lnTo>
                    <a:pt x="14" y="0"/>
                  </a:lnTo>
                  <a:lnTo>
                    <a:pt x="0" y="0"/>
                  </a:lnTo>
                  <a:lnTo>
                    <a:pt x="2" y="14"/>
                  </a:lnTo>
                  <a:close/>
                </a:path>
              </a:pathLst>
            </a:custGeom>
            <a:solidFill>
              <a:srgbClr val="000000"/>
            </a:solidFill>
            <a:ln w="9525">
              <a:noFill/>
              <a:round/>
              <a:headEnd/>
              <a:tailEnd/>
            </a:ln>
          </p:spPr>
          <p:txBody>
            <a:bodyPr/>
            <a:lstStyle/>
            <a:p>
              <a:endParaRPr lang="en-US"/>
            </a:p>
          </p:txBody>
        </p:sp>
        <p:sp>
          <p:nvSpPr>
            <p:cNvPr id="41573" name="Freeform 613"/>
            <p:cNvSpPr>
              <a:spLocks/>
            </p:cNvSpPr>
            <p:nvPr/>
          </p:nvSpPr>
          <p:spPr bwMode="auto">
            <a:xfrm>
              <a:off x="4781" y="1568"/>
              <a:ext cx="8" cy="7"/>
            </a:xfrm>
            <a:custGeom>
              <a:avLst/>
              <a:gdLst/>
              <a:ahLst/>
              <a:cxnLst>
                <a:cxn ang="0">
                  <a:pos x="1" y="14"/>
                </a:cxn>
                <a:cxn ang="0">
                  <a:pos x="15" y="14"/>
                </a:cxn>
                <a:cxn ang="0">
                  <a:pos x="14" y="0"/>
                </a:cxn>
                <a:cxn ang="0">
                  <a:pos x="0" y="0"/>
                </a:cxn>
                <a:cxn ang="0">
                  <a:pos x="1" y="14"/>
                </a:cxn>
              </a:cxnLst>
              <a:rect l="0" t="0" r="r" b="b"/>
              <a:pathLst>
                <a:path w="15" h="14">
                  <a:moveTo>
                    <a:pt x="1" y="14"/>
                  </a:moveTo>
                  <a:lnTo>
                    <a:pt x="15" y="14"/>
                  </a:lnTo>
                  <a:lnTo>
                    <a:pt x="14" y="0"/>
                  </a:lnTo>
                  <a:lnTo>
                    <a:pt x="0" y="0"/>
                  </a:lnTo>
                  <a:lnTo>
                    <a:pt x="1" y="14"/>
                  </a:lnTo>
                  <a:close/>
                </a:path>
              </a:pathLst>
            </a:custGeom>
            <a:solidFill>
              <a:srgbClr val="000000"/>
            </a:solidFill>
            <a:ln w="9525">
              <a:noFill/>
              <a:round/>
              <a:headEnd/>
              <a:tailEnd/>
            </a:ln>
          </p:spPr>
          <p:txBody>
            <a:bodyPr/>
            <a:lstStyle/>
            <a:p>
              <a:endParaRPr lang="en-US"/>
            </a:p>
          </p:txBody>
        </p:sp>
        <p:sp>
          <p:nvSpPr>
            <p:cNvPr id="41574" name="Freeform 614"/>
            <p:cNvSpPr>
              <a:spLocks/>
            </p:cNvSpPr>
            <p:nvPr/>
          </p:nvSpPr>
          <p:spPr bwMode="auto">
            <a:xfrm>
              <a:off x="4780" y="1554"/>
              <a:ext cx="8" cy="7"/>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575" name="Freeform 615"/>
            <p:cNvSpPr>
              <a:spLocks/>
            </p:cNvSpPr>
            <p:nvPr/>
          </p:nvSpPr>
          <p:spPr bwMode="auto">
            <a:xfrm>
              <a:off x="4778" y="1540"/>
              <a:ext cx="8" cy="7"/>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576" name="Freeform 616"/>
            <p:cNvSpPr>
              <a:spLocks/>
            </p:cNvSpPr>
            <p:nvPr/>
          </p:nvSpPr>
          <p:spPr bwMode="auto">
            <a:xfrm>
              <a:off x="4776" y="1526"/>
              <a:ext cx="8" cy="7"/>
            </a:xfrm>
            <a:custGeom>
              <a:avLst/>
              <a:gdLst/>
              <a:ahLst/>
              <a:cxnLst>
                <a:cxn ang="0">
                  <a:pos x="2" y="16"/>
                </a:cxn>
                <a:cxn ang="0">
                  <a:pos x="16" y="14"/>
                </a:cxn>
                <a:cxn ang="0">
                  <a:pos x="16" y="6"/>
                </a:cxn>
                <a:cxn ang="0">
                  <a:pos x="14" y="0"/>
                </a:cxn>
                <a:cxn ang="0">
                  <a:pos x="0" y="2"/>
                </a:cxn>
                <a:cxn ang="0">
                  <a:pos x="2" y="6"/>
                </a:cxn>
                <a:cxn ang="0">
                  <a:pos x="2" y="16"/>
                </a:cxn>
              </a:cxnLst>
              <a:rect l="0" t="0" r="r" b="b"/>
              <a:pathLst>
                <a:path w="16" h="16">
                  <a:moveTo>
                    <a:pt x="2" y="16"/>
                  </a:moveTo>
                  <a:lnTo>
                    <a:pt x="16" y="14"/>
                  </a:lnTo>
                  <a:lnTo>
                    <a:pt x="16" y="6"/>
                  </a:lnTo>
                  <a:lnTo>
                    <a:pt x="14" y="0"/>
                  </a:lnTo>
                  <a:lnTo>
                    <a:pt x="0" y="2"/>
                  </a:lnTo>
                  <a:lnTo>
                    <a:pt x="2" y="6"/>
                  </a:lnTo>
                  <a:lnTo>
                    <a:pt x="2" y="16"/>
                  </a:lnTo>
                  <a:close/>
                </a:path>
              </a:pathLst>
            </a:custGeom>
            <a:solidFill>
              <a:srgbClr val="000000"/>
            </a:solidFill>
            <a:ln w="9525">
              <a:noFill/>
              <a:round/>
              <a:headEnd/>
              <a:tailEnd/>
            </a:ln>
          </p:spPr>
          <p:txBody>
            <a:bodyPr/>
            <a:lstStyle/>
            <a:p>
              <a:endParaRPr lang="en-US"/>
            </a:p>
          </p:txBody>
        </p:sp>
        <p:sp>
          <p:nvSpPr>
            <p:cNvPr id="41577" name="Freeform 617"/>
            <p:cNvSpPr>
              <a:spLocks/>
            </p:cNvSpPr>
            <p:nvPr/>
          </p:nvSpPr>
          <p:spPr bwMode="auto">
            <a:xfrm>
              <a:off x="4775" y="1513"/>
              <a:ext cx="8" cy="7"/>
            </a:xfrm>
            <a:custGeom>
              <a:avLst/>
              <a:gdLst/>
              <a:ahLst/>
              <a:cxnLst>
                <a:cxn ang="0">
                  <a:pos x="2" y="14"/>
                </a:cxn>
                <a:cxn ang="0">
                  <a:pos x="16" y="12"/>
                </a:cxn>
                <a:cxn ang="0">
                  <a:pos x="14" y="0"/>
                </a:cxn>
                <a:cxn ang="0">
                  <a:pos x="0" y="2"/>
                </a:cxn>
                <a:cxn ang="0">
                  <a:pos x="2" y="14"/>
                </a:cxn>
              </a:cxnLst>
              <a:rect l="0" t="0" r="r" b="b"/>
              <a:pathLst>
                <a:path w="16" h="14">
                  <a:moveTo>
                    <a:pt x="2" y="14"/>
                  </a:moveTo>
                  <a:lnTo>
                    <a:pt x="16" y="12"/>
                  </a:lnTo>
                  <a:lnTo>
                    <a:pt x="14" y="0"/>
                  </a:lnTo>
                  <a:lnTo>
                    <a:pt x="0" y="2"/>
                  </a:lnTo>
                  <a:lnTo>
                    <a:pt x="2" y="14"/>
                  </a:lnTo>
                  <a:close/>
                </a:path>
              </a:pathLst>
            </a:custGeom>
            <a:solidFill>
              <a:srgbClr val="000000"/>
            </a:solidFill>
            <a:ln w="9525">
              <a:noFill/>
              <a:round/>
              <a:headEnd/>
              <a:tailEnd/>
            </a:ln>
          </p:spPr>
          <p:txBody>
            <a:bodyPr/>
            <a:lstStyle/>
            <a:p>
              <a:endParaRPr lang="en-US"/>
            </a:p>
          </p:txBody>
        </p:sp>
        <p:sp>
          <p:nvSpPr>
            <p:cNvPr id="41578" name="Freeform 618"/>
            <p:cNvSpPr>
              <a:spLocks/>
            </p:cNvSpPr>
            <p:nvPr/>
          </p:nvSpPr>
          <p:spPr bwMode="auto">
            <a:xfrm>
              <a:off x="4773" y="1499"/>
              <a:ext cx="8" cy="7"/>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579" name="Freeform 619"/>
            <p:cNvSpPr>
              <a:spLocks/>
            </p:cNvSpPr>
            <p:nvPr/>
          </p:nvSpPr>
          <p:spPr bwMode="auto">
            <a:xfrm>
              <a:off x="4771" y="1485"/>
              <a:ext cx="8" cy="7"/>
            </a:xfrm>
            <a:custGeom>
              <a:avLst/>
              <a:gdLst/>
              <a:ahLst/>
              <a:cxnLst>
                <a:cxn ang="0">
                  <a:pos x="2" y="16"/>
                </a:cxn>
                <a:cxn ang="0">
                  <a:pos x="16" y="14"/>
                </a:cxn>
                <a:cxn ang="0">
                  <a:pos x="14" y="9"/>
                </a:cxn>
                <a:cxn ang="0">
                  <a:pos x="13" y="0"/>
                </a:cxn>
                <a:cxn ang="0">
                  <a:pos x="0" y="2"/>
                </a:cxn>
                <a:cxn ang="0">
                  <a:pos x="0" y="9"/>
                </a:cxn>
                <a:cxn ang="0">
                  <a:pos x="2" y="16"/>
                </a:cxn>
              </a:cxnLst>
              <a:rect l="0" t="0" r="r" b="b"/>
              <a:pathLst>
                <a:path w="16" h="16">
                  <a:moveTo>
                    <a:pt x="2" y="16"/>
                  </a:moveTo>
                  <a:lnTo>
                    <a:pt x="16" y="14"/>
                  </a:lnTo>
                  <a:lnTo>
                    <a:pt x="14" y="9"/>
                  </a:lnTo>
                  <a:lnTo>
                    <a:pt x="13" y="0"/>
                  </a:lnTo>
                  <a:lnTo>
                    <a:pt x="0" y="2"/>
                  </a:lnTo>
                  <a:lnTo>
                    <a:pt x="0" y="9"/>
                  </a:lnTo>
                  <a:lnTo>
                    <a:pt x="2" y="16"/>
                  </a:lnTo>
                  <a:close/>
                </a:path>
              </a:pathLst>
            </a:custGeom>
            <a:solidFill>
              <a:srgbClr val="000000"/>
            </a:solidFill>
            <a:ln w="9525">
              <a:noFill/>
              <a:round/>
              <a:headEnd/>
              <a:tailEnd/>
            </a:ln>
          </p:spPr>
          <p:txBody>
            <a:bodyPr/>
            <a:lstStyle/>
            <a:p>
              <a:endParaRPr lang="en-US"/>
            </a:p>
          </p:txBody>
        </p:sp>
        <p:sp>
          <p:nvSpPr>
            <p:cNvPr id="41580" name="Freeform 620"/>
            <p:cNvSpPr>
              <a:spLocks/>
            </p:cNvSpPr>
            <p:nvPr/>
          </p:nvSpPr>
          <p:spPr bwMode="auto">
            <a:xfrm>
              <a:off x="4769" y="1471"/>
              <a:ext cx="7" cy="8"/>
            </a:xfrm>
            <a:custGeom>
              <a:avLst/>
              <a:gdLst/>
              <a:ahLst/>
              <a:cxnLst>
                <a:cxn ang="0">
                  <a:pos x="4" y="16"/>
                </a:cxn>
                <a:cxn ang="0">
                  <a:pos x="16" y="14"/>
                </a:cxn>
                <a:cxn ang="0">
                  <a:pos x="12" y="0"/>
                </a:cxn>
                <a:cxn ang="0">
                  <a:pos x="0" y="2"/>
                </a:cxn>
                <a:cxn ang="0">
                  <a:pos x="4" y="16"/>
                </a:cxn>
              </a:cxnLst>
              <a:rect l="0" t="0" r="r" b="b"/>
              <a:pathLst>
                <a:path w="16" h="16">
                  <a:moveTo>
                    <a:pt x="4" y="16"/>
                  </a:moveTo>
                  <a:lnTo>
                    <a:pt x="16" y="14"/>
                  </a:lnTo>
                  <a:lnTo>
                    <a:pt x="12" y="0"/>
                  </a:lnTo>
                  <a:lnTo>
                    <a:pt x="0" y="2"/>
                  </a:lnTo>
                  <a:lnTo>
                    <a:pt x="4" y="16"/>
                  </a:lnTo>
                  <a:close/>
                </a:path>
              </a:pathLst>
            </a:custGeom>
            <a:solidFill>
              <a:srgbClr val="000000"/>
            </a:solidFill>
            <a:ln w="9525">
              <a:noFill/>
              <a:round/>
              <a:headEnd/>
              <a:tailEnd/>
            </a:ln>
          </p:spPr>
          <p:txBody>
            <a:bodyPr/>
            <a:lstStyle/>
            <a:p>
              <a:endParaRPr lang="en-US"/>
            </a:p>
          </p:txBody>
        </p:sp>
        <p:sp>
          <p:nvSpPr>
            <p:cNvPr id="41581" name="Freeform 621"/>
            <p:cNvSpPr>
              <a:spLocks/>
            </p:cNvSpPr>
            <p:nvPr/>
          </p:nvSpPr>
          <p:spPr bwMode="auto">
            <a:xfrm>
              <a:off x="4766" y="1457"/>
              <a:ext cx="8" cy="8"/>
            </a:xfrm>
            <a:custGeom>
              <a:avLst/>
              <a:gdLst/>
              <a:ahLst/>
              <a:cxnLst>
                <a:cxn ang="0">
                  <a:pos x="3" y="16"/>
                </a:cxn>
                <a:cxn ang="0">
                  <a:pos x="16" y="14"/>
                </a:cxn>
                <a:cxn ang="0">
                  <a:pos x="12" y="0"/>
                </a:cxn>
                <a:cxn ang="0">
                  <a:pos x="0" y="2"/>
                </a:cxn>
                <a:cxn ang="0">
                  <a:pos x="3" y="16"/>
                </a:cxn>
              </a:cxnLst>
              <a:rect l="0" t="0" r="r" b="b"/>
              <a:pathLst>
                <a:path w="16" h="16">
                  <a:moveTo>
                    <a:pt x="3" y="16"/>
                  </a:moveTo>
                  <a:lnTo>
                    <a:pt x="16" y="14"/>
                  </a:lnTo>
                  <a:lnTo>
                    <a:pt x="12" y="0"/>
                  </a:lnTo>
                  <a:lnTo>
                    <a:pt x="0" y="2"/>
                  </a:lnTo>
                  <a:lnTo>
                    <a:pt x="3" y="16"/>
                  </a:lnTo>
                  <a:close/>
                </a:path>
              </a:pathLst>
            </a:custGeom>
            <a:solidFill>
              <a:srgbClr val="000000"/>
            </a:solidFill>
            <a:ln w="9525">
              <a:noFill/>
              <a:round/>
              <a:headEnd/>
              <a:tailEnd/>
            </a:ln>
          </p:spPr>
          <p:txBody>
            <a:bodyPr/>
            <a:lstStyle/>
            <a:p>
              <a:endParaRPr lang="en-US"/>
            </a:p>
          </p:txBody>
        </p:sp>
        <p:sp>
          <p:nvSpPr>
            <p:cNvPr id="41582" name="Freeform 622"/>
            <p:cNvSpPr>
              <a:spLocks/>
            </p:cNvSpPr>
            <p:nvPr/>
          </p:nvSpPr>
          <p:spPr bwMode="auto">
            <a:xfrm>
              <a:off x="4763" y="1443"/>
              <a:ext cx="8" cy="8"/>
            </a:xfrm>
            <a:custGeom>
              <a:avLst/>
              <a:gdLst/>
              <a:ahLst/>
              <a:cxnLst>
                <a:cxn ang="0">
                  <a:pos x="3" y="18"/>
                </a:cxn>
                <a:cxn ang="0">
                  <a:pos x="15" y="14"/>
                </a:cxn>
                <a:cxn ang="0">
                  <a:pos x="12" y="0"/>
                </a:cxn>
                <a:cxn ang="0">
                  <a:pos x="0" y="4"/>
                </a:cxn>
                <a:cxn ang="0">
                  <a:pos x="3" y="18"/>
                </a:cxn>
              </a:cxnLst>
              <a:rect l="0" t="0" r="r" b="b"/>
              <a:pathLst>
                <a:path w="15" h="18">
                  <a:moveTo>
                    <a:pt x="3" y="18"/>
                  </a:moveTo>
                  <a:lnTo>
                    <a:pt x="15" y="14"/>
                  </a:lnTo>
                  <a:lnTo>
                    <a:pt x="12" y="0"/>
                  </a:lnTo>
                  <a:lnTo>
                    <a:pt x="0" y="4"/>
                  </a:lnTo>
                  <a:lnTo>
                    <a:pt x="3" y="18"/>
                  </a:lnTo>
                  <a:close/>
                </a:path>
              </a:pathLst>
            </a:custGeom>
            <a:solidFill>
              <a:srgbClr val="000000"/>
            </a:solidFill>
            <a:ln w="9525">
              <a:noFill/>
              <a:round/>
              <a:headEnd/>
              <a:tailEnd/>
            </a:ln>
          </p:spPr>
          <p:txBody>
            <a:bodyPr/>
            <a:lstStyle/>
            <a:p>
              <a:endParaRPr lang="en-US"/>
            </a:p>
          </p:txBody>
        </p:sp>
        <p:sp>
          <p:nvSpPr>
            <p:cNvPr id="41583" name="Freeform 623"/>
            <p:cNvSpPr>
              <a:spLocks/>
            </p:cNvSpPr>
            <p:nvPr/>
          </p:nvSpPr>
          <p:spPr bwMode="auto">
            <a:xfrm>
              <a:off x="4760" y="1430"/>
              <a:ext cx="8" cy="8"/>
            </a:xfrm>
            <a:custGeom>
              <a:avLst/>
              <a:gdLst/>
              <a:ahLst/>
              <a:cxnLst>
                <a:cxn ang="0">
                  <a:pos x="3" y="16"/>
                </a:cxn>
                <a:cxn ang="0">
                  <a:pos x="15" y="13"/>
                </a:cxn>
                <a:cxn ang="0">
                  <a:pos x="12" y="0"/>
                </a:cxn>
                <a:cxn ang="0">
                  <a:pos x="0" y="4"/>
                </a:cxn>
                <a:cxn ang="0">
                  <a:pos x="3" y="16"/>
                </a:cxn>
              </a:cxnLst>
              <a:rect l="0" t="0" r="r" b="b"/>
              <a:pathLst>
                <a:path w="15" h="16">
                  <a:moveTo>
                    <a:pt x="3" y="16"/>
                  </a:moveTo>
                  <a:lnTo>
                    <a:pt x="15" y="13"/>
                  </a:lnTo>
                  <a:lnTo>
                    <a:pt x="12" y="0"/>
                  </a:lnTo>
                  <a:lnTo>
                    <a:pt x="0" y="4"/>
                  </a:lnTo>
                  <a:lnTo>
                    <a:pt x="3" y="16"/>
                  </a:lnTo>
                  <a:close/>
                </a:path>
              </a:pathLst>
            </a:custGeom>
            <a:solidFill>
              <a:srgbClr val="000000"/>
            </a:solidFill>
            <a:ln w="9525">
              <a:noFill/>
              <a:round/>
              <a:headEnd/>
              <a:tailEnd/>
            </a:ln>
          </p:spPr>
          <p:txBody>
            <a:bodyPr/>
            <a:lstStyle/>
            <a:p>
              <a:endParaRPr lang="en-US"/>
            </a:p>
          </p:txBody>
        </p:sp>
        <p:sp>
          <p:nvSpPr>
            <p:cNvPr id="41584" name="Freeform 624"/>
            <p:cNvSpPr>
              <a:spLocks/>
            </p:cNvSpPr>
            <p:nvPr/>
          </p:nvSpPr>
          <p:spPr bwMode="auto">
            <a:xfrm>
              <a:off x="4757" y="1416"/>
              <a:ext cx="8" cy="8"/>
            </a:xfrm>
            <a:custGeom>
              <a:avLst/>
              <a:gdLst/>
              <a:ahLst/>
              <a:cxnLst>
                <a:cxn ang="0">
                  <a:pos x="4" y="18"/>
                </a:cxn>
                <a:cxn ang="0">
                  <a:pos x="16" y="14"/>
                </a:cxn>
                <a:cxn ang="0">
                  <a:pos x="13" y="0"/>
                </a:cxn>
                <a:cxn ang="0">
                  <a:pos x="0" y="4"/>
                </a:cxn>
                <a:cxn ang="0">
                  <a:pos x="4" y="18"/>
                </a:cxn>
              </a:cxnLst>
              <a:rect l="0" t="0" r="r" b="b"/>
              <a:pathLst>
                <a:path w="16" h="18">
                  <a:moveTo>
                    <a:pt x="4" y="18"/>
                  </a:moveTo>
                  <a:lnTo>
                    <a:pt x="16" y="14"/>
                  </a:lnTo>
                  <a:lnTo>
                    <a:pt x="13" y="0"/>
                  </a:lnTo>
                  <a:lnTo>
                    <a:pt x="0" y="4"/>
                  </a:lnTo>
                  <a:lnTo>
                    <a:pt x="4" y="18"/>
                  </a:lnTo>
                  <a:close/>
                </a:path>
              </a:pathLst>
            </a:custGeom>
            <a:solidFill>
              <a:srgbClr val="000000"/>
            </a:solidFill>
            <a:ln w="9525">
              <a:noFill/>
              <a:round/>
              <a:headEnd/>
              <a:tailEnd/>
            </a:ln>
          </p:spPr>
          <p:txBody>
            <a:bodyPr/>
            <a:lstStyle/>
            <a:p>
              <a:endParaRPr lang="en-US"/>
            </a:p>
          </p:txBody>
        </p:sp>
        <p:sp>
          <p:nvSpPr>
            <p:cNvPr id="41585" name="Freeform 625"/>
            <p:cNvSpPr>
              <a:spLocks/>
            </p:cNvSpPr>
            <p:nvPr/>
          </p:nvSpPr>
          <p:spPr bwMode="auto">
            <a:xfrm>
              <a:off x="4754" y="1403"/>
              <a:ext cx="8" cy="7"/>
            </a:xfrm>
            <a:custGeom>
              <a:avLst/>
              <a:gdLst/>
              <a:ahLst/>
              <a:cxnLst>
                <a:cxn ang="0">
                  <a:pos x="4" y="16"/>
                </a:cxn>
                <a:cxn ang="0">
                  <a:pos x="16" y="12"/>
                </a:cxn>
                <a:cxn ang="0">
                  <a:pos x="13" y="0"/>
                </a:cxn>
                <a:cxn ang="0">
                  <a:pos x="0" y="4"/>
                </a:cxn>
                <a:cxn ang="0">
                  <a:pos x="4" y="16"/>
                </a:cxn>
              </a:cxnLst>
              <a:rect l="0" t="0" r="r" b="b"/>
              <a:pathLst>
                <a:path w="16" h="16">
                  <a:moveTo>
                    <a:pt x="4" y="16"/>
                  </a:moveTo>
                  <a:lnTo>
                    <a:pt x="16" y="12"/>
                  </a:lnTo>
                  <a:lnTo>
                    <a:pt x="13" y="0"/>
                  </a:lnTo>
                  <a:lnTo>
                    <a:pt x="0" y="4"/>
                  </a:lnTo>
                  <a:lnTo>
                    <a:pt x="4" y="16"/>
                  </a:lnTo>
                  <a:close/>
                </a:path>
              </a:pathLst>
            </a:custGeom>
            <a:solidFill>
              <a:srgbClr val="000000"/>
            </a:solidFill>
            <a:ln w="9525">
              <a:noFill/>
              <a:round/>
              <a:headEnd/>
              <a:tailEnd/>
            </a:ln>
          </p:spPr>
          <p:txBody>
            <a:bodyPr/>
            <a:lstStyle/>
            <a:p>
              <a:endParaRPr lang="en-US"/>
            </a:p>
          </p:txBody>
        </p:sp>
        <p:sp>
          <p:nvSpPr>
            <p:cNvPr id="41586" name="Freeform 626"/>
            <p:cNvSpPr>
              <a:spLocks/>
            </p:cNvSpPr>
            <p:nvPr/>
          </p:nvSpPr>
          <p:spPr bwMode="auto">
            <a:xfrm>
              <a:off x="4750" y="1389"/>
              <a:ext cx="8" cy="8"/>
            </a:xfrm>
            <a:custGeom>
              <a:avLst/>
              <a:gdLst/>
              <a:ahLst/>
              <a:cxnLst>
                <a:cxn ang="0">
                  <a:pos x="4" y="18"/>
                </a:cxn>
                <a:cxn ang="0">
                  <a:pos x="16" y="14"/>
                </a:cxn>
                <a:cxn ang="0">
                  <a:pos x="13" y="0"/>
                </a:cxn>
                <a:cxn ang="0">
                  <a:pos x="0" y="4"/>
                </a:cxn>
                <a:cxn ang="0">
                  <a:pos x="4" y="18"/>
                </a:cxn>
              </a:cxnLst>
              <a:rect l="0" t="0" r="r" b="b"/>
              <a:pathLst>
                <a:path w="16" h="18">
                  <a:moveTo>
                    <a:pt x="4" y="18"/>
                  </a:moveTo>
                  <a:lnTo>
                    <a:pt x="16" y="14"/>
                  </a:lnTo>
                  <a:lnTo>
                    <a:pt x="13" y="0"/>
                  </a:lnTo>
                  <a:lnTo>
                    <a:pt x="0" y="4"/>
                  </a:lnTo>
                  <a:lnTo>
                    <a:pt x="4" y="18"/>
                  </a:lnTo>
                  <a:close/>
                </a:path>
              </a:pathLst>
            </a:custGeom>
            <a:solidFill>
              <a:srgbClr val="000000"/>
            </a:solidFill>
            <a:ln w="9525">
              <a:noFill/>
              <a:round/>
              <a:headEnd/>
              <a:tailEnd/>
            </a:ln>
          </p:spPr>
          <p:txBody>
            <a:bodyPr/>
            <a:lstStyle/>
            <a:p>
              <a:endParaRPr lang="en-US"/>
            </a:p>
          </p:txBody>
        </p:sp>
        <p:sp>
          <p:nvSpPr>
            <p:cNvPr id="41587" name="Freeform 627"/>
            <p:cNvSpPr>
              <a:spLocks/>
            </p:cNvSpPr>
            <p:nvPr/>
          </p:nvSpPr>
          <p:spPr bwMode="auto">
            <a:xfrm>
              <a:off x="4746" y="1376"/>
              <a:ext cx="8" cy="7"/>
            </a:xfrm>
            <a:custGeom>
              <a:avLst/>
              <a:gdLst/>
              <a:ahLst/>
              <a:cxnLst>
                <a:cxn ang="0">
                  <a:pos x="3" y="16"/>
                </a:cxn>
                <a:cxn ang="0">
                  <a:pos x="15" y="12"/>
                </a:cxn>
                <a:cxn ang="0">
                  <a:pos x="14" y="5"/>
                </a:cxn>
                <a:cxn ang="0">
                  <a:pos x="12" y="0"/>
                </a:cxn>
                <a:cxn ang="0">
                  <a:pos x="0" y="4"/>
                </a:cxn>
                <a:cxn ang="0">
                  <a:pos x="0" y="5"/>
                </a:cxn>
                <a:cxn ang="0">
                  <a:pos x="3" y="16"/>
                </a:cxn>
              </a:cxnLst>
              <a:rect l="0" t="0" r="r" b="b"/>
              <a:pathLst>
                <a:path w="15" h="16">
                  <a:moveTo>
                    <a:pt x="3" y="16"/>
                  </a:moveTo>
                  <a:lnTo>
                    <a:pt x="15" y="12"/>
                  </a:lnTo>
                  <a:lnTo>
                    <a:pt x="14" y="5"/>
                  </a:lnTo>
                  <a:lnTo>
                    <a:pt x="12" y="0"/>
                  </a:lnTo>
                  <a:lnTo>
                    <a:pt x="0" y="4"/>
                  </a:lnTo>
                  <a:lnTo>
                    <a:pt x="0" y="5"/>
                  </a:lnTo>
                  <a:lnTo>
                    <a:pt x="3" y="16"/>
                  </a:lnTo>
                  <a:close/>
                </a:path>
              </a:pathLst>
            </a:custGeom>
            <a:solidFill>
              <a:srgbClr val="000000"/>
            </a:solidFill>
            <a:ln w="9525">
              <a:noFill/>
              <a:round/>
              <a:headEnd/>
              <a:tailEnd/>
            </a:ln>
          </p:spPr>
          <p:txBody>
            <a:bodyPr/>
            <a:lstStyle/>
            <a:p>
              <a:endParaRPr lang="en-US"/>
            </a:p>
          </p:txBody>
        </p:sp>
        <p:sp>
          <p:nvSpPr>
            <p:cNvPr id="41588" name="Freeform 628"/>
            <p:cNvSpPr>
              <a:spLocks/>
            </p:cNvSpPr>
            <p:nvPr/>
          </p:nvSpPr>
          <p:spPr bwMode="auto">
            <a:xfrm>
              <a:off x="4741" y="1362"/>
              <a:ext cx="9" cy="8"/>
            </a:xfrm>
            <a:custGeom>
              <a:avLst/>
              <a:gdLst/>
              <a:ahLst/>
              <a:cxnLst>
                <a:cxn ang="0">
                  <a:pos x="5" y="16"/>
                </a:cxn>
                <a:cxn ang="0">
                  <a:pos x="17" y="12"/>
                </a:cxn>
                <a:cxn ang="0">
                  <a:pos x="12" y="0"/>
                </a:cxn>
                <a:cxn ang="0">
                  <a:pos x="0" y="3"/>
                </a:cxn>
                <a:cxn ang="0">
                  <a:pos x="5" y="16"/>
                </a:cxn>
              </a:cxnLst>
              <a:rect l="0" t="0" r="r" b="b"/>
              <a:pathLst>
                <a:path w="17" h="16">
                  <a:moveTo>
                    <a:pt x="5" y="16"/>
                  </a:moveTo>
                  <a:lnTo>
                    <a:pt x="17" y="12"/>
                  </a:lnTo>
                  <a:lnTo>
                    <a:pt x="12" y="0"/>
                  </a:lnTo>
                  <a:lnTo>
                    <a:pt x="0" y="3"/>
                  </a:lnTo>
                  <a:lnTo>
                    <a:pt x="5" y="16"/>
                  </a:lnTo>
                  <a:close/>
                </a:path>
              </a:pathLst>
            </a:custGeom>
            <a:solidFill>
              <a:srgbClr val="000000"/>
            </a:solidFill>
            <a:ln w="9525">
              <a:noFill/>
              <a:round/>
              <a:headEnd/>
              <a:tailEnd/>
            </a:ln>
          </p:spPr>
          <p:txBody>
            <a:bodyPr/>
            <a:lstStyle/>
            <a:p>
              <a:endParaRPr lang="en-US"/>
            </a:p>
          </p:txBody>
        </p:sp>
        <p:sp>
          <p:nvSpPr>
            <p:cNvPr id="41589" name="Freeform 629"/>
            <p:cNvSpPr>
              <a:spLocks/>
            </p:cNvSpPr>
            <p:nvPr/>
          </p:nvSpPr>
          <p:spPr bwMode="auto">
            <a:xfrm>
              <a:off x="4738" y="1349"/>
              <a:ext cx="8" cy="8"/>
            </a:xfrm>
            <a:custGeom>
              <a:avLst/>
              <a:gdLst/>
              <a:ahLst/>
              <a:cxnLst>
                <a:cxn ang="0">
                  <a:pos x="3" y="17"/>
                </a:cxn>
                <a:cxn ang="0">
                  <a:pos x="16" y="14"/>
                </a:cxn>
                <a:cxn ang="0">
                  <a:pos x="12" y="0"/>
                </a:cxn>
                <a:cxn ang="0">
                  <a:pos x="0" y="4"/>
                </a:cxn>
                <a:cxn ang="0">
                  <a:pos x="3" y="17"/>
                </a:cxn>
              </a:cxnLst>
              <a:rect l="0" t="0" r="r" b="b"/>
              <a:pathLst>
                <a:path w="16" h="17">
                  <a:moveTo>
                    <a:pt x="3" y="17"/>
                  </a:moveTo>
                  <a:lnTo>
                    <a:pt x="16" y="14"/>
                  </a:lnTo>
                  <a:lnTo>
                    <a:pt x="12" y="0"/>
                  </a:lnTo>
                  <a:lnTo>
                    <a:pt x="0" y="4"/>
                  </a:lnTo>
                  <a:lnTo>
                    <a:pt x="3" y="17"/>
                  </a:lnTo>
                  <a:close/>
                </a:path>
              </a:pathLst>
            </a:custGeom>
            <a:solidFill>
              <a:srgbClr val="000000"/>
            </a:solidFill>
            <a:ln w="9525">
              <a:noFill/>
              <a:round/>
              <a:headEnd/>
              <a:tailEnd/>
            </a:ln>
          </p:spPr>
          <p:txBody>
            <a:bodyPr/>
            <a:lstStyle/>
            <a:p>
              <a:endParaRPr lang="en-US"/>
            </a:p>
          </p:txBody>
        </p:sp>
        <p:sp>
          <p:nvSpPr>
            <p:cNvPr id="41590" name="Freeform 630"/>
            <p:cNvSpPr>
              <a:spLocks/>
            </p:cNvSpPr>
            <p:nvPr/>
          </p:nvSpPr>
          <p:spPr bwMode="auto">
            <a:xfrm>
              <a:off x="4733" y="1335"/>
              <a:ext cx="9" cy="9"/>
            </a:xfrm>
            <a:custGeom>
              <a:avLst/>
              <a:gdLst/>
              <a:ahLst/>
              <a:cxnLst>
                <a:cxn ang="0">
                  <a:pos x="6" y="17"/>
                </a:cxn>
                <a:cxn ang="0">
                  <a:pos x="18" y="14"/>
                </a:cxn>
                <a:cxn ang="0">
                  <a:pos x="20" y="14"/>
                </a:cxn>
                <a:cxn ang="0">
                  <a:pos x="13" y="0"/>
                </a:cxn>
                <a:cxn ang="0">
                  <a:pos x="0" y="5"/>
                </a:cxn>
                <a:cxn ang="0">
                  <a:pos x="6" y="14"/>
                </a:cxn>
                <a:cxn ang="0">
                  <a:pos x="6" y="17"/>
                </a:cxn>
              </a:cxnLst>
              <a:rect l="0" t="0" r="r" b="b"/>
              <a:pathLst>
                <a:path w="20" h="17">
                  <a:moveTo>
                    <a:pt x="6" y="17"/>
                  </a:moveTo>
                  <a:lnTo>
                    <a:pt x="18" y="14"/>
                  </a:lnTo>
                  <a:lnTo>
                    <a:pt x="20" y="14"/>
                  </a:lnTo>
                  <a:lnTo>
                    <a:pt x="13" y="0"/>
                  </a:lnTo>
                  <a:lnTo>
                    <a:pt x="0" y="5"/>
                  </a:lnTo>
                  <a:lnTo>
                    <a:pt x="6" y="14"/>
                  </a:lnTo>
                  <a:lnTo>
                    <a:pt x="6" y="17"/>
                  </a:lnTo>
                  <a:close/>
                </a:path>
              </a:pathLst>
            </a:custGeom>
            <a:solidFill>
              <a:srgbClr val="000000"/>
            </a:solidFill>
            <a:ln w="9525">
              <a:noFill/>
              <a:round/>
              <a:headEnd/>
              <a:tailEnd/>
            </a:ln>
          </p:spPr>
          <p:txBody>
            <a:bodyPr/>
            <a:lstStyle/>
            <a:p>
              <a:endParaRPr lang="en-US"/>
            </a:p>
          </p:txBody>
        </p:sp>
        <p:sp>
          <p:nvSpPr>
            <p:cNvPr id="41591" name="Freeform 631"/>
            <p:cNvSpPr>
              <a:spLocks/>
            </p:cNvSpPr>
            <p:nvPr/>
          </p:nvSpPr>
          <p:spPr bwMode="auto">
            <a:xfrm>
              <a:off x="4728" y="1322"/>
              <a:ext cx="9" cy="9"/>
            </a:xfrm>
            <a:custGeom>
              <a:avLst/>
              <a:gdLst/>
              <a:ahLst/>
              <a:cxnLst>
                <a:cxn ang="0">
                  <a:pos x="5" y="17"/>
                </a:cxn>
                <a:cxn ang="0">
                  <a:pos x="17" y="12"/>
                </a:cxn>
                <a:cxn ang="0">
                  <a:pos x="12" y="0"/>
                </a:cxn>
                <a:cxn ang="0">
                  <a:pos x="0" y="5"/>
                </a:cxn>
                <a:cxn ang="0">
                  <a:pos x="5" y="17"/>
                </a:cxn>
              </a:cxnLst>
              <a:rect l="0" t="0" r="r" b="b"/>
              <a:pathLst>
                <a:path w="17" h="17">
                  <a:moveTo>
                    <a:pt x="5" y="17"/>
                  </a:moveTo>
                  <a:lnTo>
                    <a:pt x="17" y="12"/>
                  </a:lnTo>
                  <a:lnTo>
                    <a:pt x="12" y="0"/>
                  </a:lnTo>
                  <a:lnTo>
                    <a:pt x="0" y="5"/>
                  </a:lnTo>
                  <a:lnTo>
                    <a:pt x="5" y="17"/>
                  </a:lnTo>
                  <a:close/>
                </a:path>
              </a:pathLst>
            </a:custGeom>
            <a:solidFill>
              <a:srgbClr val="000000"/>
            </a:solidFill>
            <a:ln w="9525">
              <a:noFill/>
              <a:round/>
              <a:headEnd/>
              <a:tailEnd/>
            </a:ln>
          </p:spPr>
          <p:txBody>
            <a:bodyPr/>
            <a:lstStyle/>
            <a:p>
              <a:endParaRPr lang="en-US"/>
            </a:p>
          </p:txBody>
        </p:sp>
        <p:sp>
          <p:nvSpPr>
            <p:cNvPr id="41592" name="Freeform 632"/>
            <p:cNvSpPr>
              <a:spLocks/>
            </p:cNvSpPr>
            <p:nvPr/>
          </p:nvSpPr>
          <p:spPr bwMode="auto">
            <a:xfrm>
              <a:off x="4724" y="1309"/>
              <a:ext cx="8" cy="9"/>
            </a:xfrm>
            <a:custGeom>
              <a:avLst/>
              <a:gdLst/>
              <a:ahLst/>
              <a:cxnLst>
                <a:cxn ang="0">
                  <a:pos x="3" y="17"/>
                </a:cxn>
                <a:cxn ang="0">
                  <a:pos x="16" y="12"/>
                </a:cxn>
                <a:cxn ang="0">
                  <a:pos x="12" y="0"/>
                </a:cxn>
                <a:cxn ang="0">
                  <a:pos x="0" y="5"/>
                </a:cxn>
                <a:cxn ang="0">
                  <a:pos x="3" y="17"/>
                </a:cxn>
              </a:cxnLst>
              <a:rect l="0" t="0" r="r" b="b"/>
              <a:pathLst>
                <a:path w="16" h="17">
                  <a:moveTo>
                    <a:pt x="3" y="17"/>
                  </a:moveTo>
                  <a:lnTo>
                    <a:pt x="16" y="12"/>
                  </a:lnTo>
                  <a:lnTo>
                    <a:pt x="12" y="0"/>
                  </a:lnTo>
                  <a:lnTo>
                    <a:pt x="0" y="5"/>
                  </a:lnTo>
                  <a:lnTo>
                    <a:pt x="3" y="17"/>
                  </a:lnTo>
                  <a:close/>
                </a:path>
              </a:pathLst>
            </a:custGeom>
            <a:solidFill>
              <a:srgbClr val="000000"/>
            </a:solidFill>
            <a:ln w="9525">
              <a:noFill/>
              <a:round/>
              <a:headEnd/>
              <a:tailEnd/>
            </a:ln>
          </p:spPr>
          <p:txBody>
            <a:bodyPr/>
            <a:lstStyle/>
            <a:p>
              <a:endParaRPr lang="en-US"/>
            </a:p>
          </p:txBody>
        </p:sp>
        <p:sp>
          <p:nvSpPr>
            <p:cNvPr id="41593" name="Freeform 633"/>
            <p:cNvSpPr>
              <a:spLocks/>
            </p:cNvSpPr>
            <p:nvPr/>
          </p:nvSpPr>
          <p:spPr bwMode="auto">
            <a:xfrm>
              <a:off x="4719" y="1296"/>
              <a:ext cx="8" cy="9"/>
            </a:xfrm>
            <a:custGeom>
              <a:avLst/>
              <a:gdLst/>
              <a:ahLst/>
              <a:cxnLst>
                <a:cxn ang="0">
                  <a:pos x="6" y="18"/>
                </a:cxn>
                <a:cxn ang="0">
                  <a:pos x="18" y="13"/>
                </a:cxn>
                <a:cxn ang="0">
                  <a:pos x="13" y="0"/>
                </a:cxn>
                <a:cxn ang="0">
                  <a:pos x="0" y="6"/>
                </a:cxn>
                <a:cxn ang="0">
                  <a:pos x="6" y="18"/>
                </a:cxn>
              </a:cxnLst>
              <a:rect l="0" t="0" r="r" b="b"/>
              <a:pathLst>
                <a:path w="18" h="18">
                  <a:moveTo>
                    <a:pt x="6" y="18"/>
                  </a:moveTo>
                  <a:lnTo>
                    <a:pt x="18" y="13"/>
                  </a:lnTo>
                  <a:lnTo>
                    <a:pt x="13" y="0"/>
                  </a:lnTo>
                  <a:lnTo>
                    <a:pt x="0" y="6"/>
                  </a:lnTo>
                  <a:lnTo>
                    <a:pt x="6" y="18"/>
                  </a:lnTo>
                  <a:close/>
                </a:path>
              </a:pathLst>
            </a:custGeom>
            <a:solidFill>
              <a:srgbClr val="000000"/>
            </a:solidFill>
            <a:ln w="9525">
              <a:noFill/>
              <a:round/>
              <a:headEnd/>
              <a:tailEnd/>
            </a:ln>
          </p:spPr>
          <p:txBody>
            <a:bodyPr/>
            <a:lstStyle/>
            <a:p>
              <a:endParaRPr lang="en-US"/>
            </a:p>
          </p:txBody>
        </p:sp>
        <p:sp>
          <p:nvSpPr>
            <p:cNvPr id="41594" name="Freeform 634"/>
            <p:cNvSpPr>
              <a:spLocks/>
            </p:cNvSpPr>
            <p:nvPr/>
          </p:nvSpPr>
          <p:spPr bwMode="auto">
            <a:xfrm>
              <a:off x="4713" y="1283"/>
              <a:ext cx="9" cy="9"/>
            </a:xfrm>
            <a:custGeom>
              <a:avLst/>
              <a:gdLst/>
              <a:ahLst/>
              <a:cxnLst>
                <a:cxn ang="0">
                  <a:pos x="5" y="18"/>
                </a:cxn>
                <a:cxn ang="0">
                  <a:pos x="17" y="12"/>
                </a:cxn>
                <a:cxn ang="0">
                  <a:pos x="12" y="0"/>
                </a:cxn>
                <a:cxn ang="0">
                  <a:pos x="0" y="5"/>
                </a:cxn>
                <a:cxn ang="0">
                  <a:pos x="5" y="18"/>
                </a:cxn>
              </a:cxnLst>
              <a:rect l="0" t="0" r="r" b="b"/>
              <a:pathLst>
                <a:path w="17" h="18">
                  <a:moveTo>
                    <a:pt x="5" y="18"/>
                  </a:moveTo>
                  <a:lnTo>
                    <a:pt x="17" y="12"/>
                  </a:lnTo>
                  <a:lnTo>
                    <a:pt x="12" y="0"/>
                  </a:lnTo>
                  <a:lnTo>
                    <a:pt x="0" y="5"/>
                  </a:lnTo>
                  <a:lnTo>
                    <a:pt x="5" y="18"/>
                  </a:lnTo>
                  <a:close/>
                </a:path>
              </a:pathLst>
            </a:custGeom>
            <a:solidFill>
              <a:srgbClr val="000000"/>
            </a:solidFill>
            <a:ln w="9525">
              <a:noFill/>
              <a:round/>
              <a:headEnd/>
              <a:tailEnd/>
            </a:ln>
          </p:spPr>
          <p:txBody>
            <a:bodyPr/>
            <a:lstStyle/>
            <a:p>
              <a:endParaRPr lang="en-US"/>
            </a:p>
          </p:txBody>
        </p:sp>
        <p:sp>
          <p:nvSpPr>
            <p:cNvPr id="41595" name="Freeform 635"/>
            <p:cNvSpPr>
              <a:spLocks/>
            </p:cNvSpPr>
            <p:nvPr/>
          </p:nvSpPr>
          <p:spPr bwMode="auto">
            <a:xfrm>
              <a:off x="4707" y="1270"/>
              <a:ext cx="9" cy="9"/>
            </a:xfrm>
            <a:custGeom>
              <a:avLst/>
              <a:gdLst/>
              <a:ahLst/>
              <a:cxnLst>
                <a:cxn ang="0">
                  <a:pos x="5" y="17"/>
                </a:cxn>
                <a:cxn ang="0">
                  <a:pos x="17" y="12"/>
                </a:cxn>
                <a:cxn ang="0">
                  <a:pos x="14" y="3"/>
                </a:cxn>
                <a:cxn ang="0">
                  <a:pos x="12" y="0"/>
                </a:cxn>
                <a:cxn ang="0">
                  <a:pos x="0" y="5"/>
                </a:cxn>
                <a:cxn ang="0">
                  <a:pos x="3" y="14"/>
                </a:cxn>
                <a:cxn ang="0">
                  <a:pos x="5" y="17"/>
                </a:cxn>
              </a:cxnLst>
              <a:rect l="0" t="0" r="r" b="b"/>
              <a:pathLst>
                <a:path w="17" h="17">
                  <a:moveTo>
                    <a:pt x="5" y="17"/>
                  </a:moveTo>
                  <a:lnTo>
                    <a:pt x="17" y="12"/>
                  </a:lnTo>
                  <a:lnTo>
                    <a:pt x="14" y="3"/>
                  </a:lnTo>
                  <a:lnTo>
                    <a:pt x="12" y="0"/>
                  </a:lnTo>
                  <a:lnTo>
                    <a:pt x="0" y="5"/>
                  </a:lnTo>
                  <a:lnTo>
                    <a:pt x="3" y="14"/>
                  </a:lnTo>
                  <a:lnTo>
                    <a:pt x="5" y="17"/>
                  </a:lnTo>
                  <a:close/>
                </a:path>
              </a:pathLst>
            </a:custGeom>
            <a:solidFill>
              <a:srgbClr val="000000"/>
            </a:solidFill>
            <a:ln w="9525">
              <a:noFill/>
              <a:round/>
              <a:headEnd/>
              <a:tailEnd/>
            </a:ln>
          </p:spPr>
          <p:txBody>
            <a:bodyPr/>
            <a:lstStyle/>
            <a:p>
              <a:endParaRPr lang="en-US"/>
            </a:p>
          </p:txBody>
        </p:sp>
        <p:sp>
          <p:nvSpPr>
            <p:cNvPr id="41596" name="Freeform 636"/>
            <p:cNvSpPr>
              <a:spLocks/>
            </p:cNvSpPr>
            <p:nvPr/>
          </p:nvSpPr>
          <p:spPr bwMode="auto">
            <a:xfrm>
              <a:off x="4702" y="1258"/>
              <a:ext cx="9" cy="8"/>
            </a:xfrm>
            <a:custGeom>
              <a:avLst/>
              <a:gdLst/>
              <a:ahLst/>
              <a:cxnLst>
                <a:cxn ang="0">
                  <a:pos x="5" y="17"/>
                </a:cxn>
                <a:cxn ang="0">
                  <a:pos x="18" y="12"/>
                </a:cxn>
                <a:cxn ang="0">
                  <a:pos x="12" y="0"/>
                </a:cxn>
                <a:cxn ang="0">
                  <a:pos x="0" y="5"/>
                </a:cxn>
                <a:cxn ang="0">
                  <a:pos x="5" y="17"/>
                </a:cxn>
              </a:cxnLst>
              <a:rect l="0" t="0" r="r" b="b"/>
              <a:pathLst>
                <a:path w="18" h="17">
                  <a:moveTo>
                    <a:pt x="5" y="17"/>
                  </a:moveTo>
                  <a:lnTo>
                    <a:pt x="18" y="12"/>
                  </a:lnTo>
                  <a:lnTo>
                    <a:pt x="12" y="0"/>
                  </a:lnTo>
                  <a:lnTo>
                    <a:pt x="0" y="5"/>
                  </a:lnTo>
                  <a:lnTo>
                    <a:pt x="5" y="17"/>
                  </a:lnTo>
                  <a:close/>
                </a:path>
              </a:pathLst>
            </a:custGeom>
            <a:solidFill>
              <a:srgbClr val="000000"/>
            </a:solidFill>
            <a:ln w="9525">
              <a:noFill/>
              <a:round/>
              <a:headEnd/>
              <a:tailEnd/>
            </a:ln>
          </p:spPr>
          <p:txBody>
            <a:bodyPr/>
            <a:lstStyle/>
            <a:p>
              <a:endParaRPr lang="en-US"/>
            </a:p>
          </p:txBody>
        </p:sp>
        <p:sp>
          <p:nvSpPr>
            <p:cNvPr id="41597" name="Freeform 637"/>
            <p:cNvSpPr>
              <a:spLocks/>
            </p:cNvSpPr>
            <p:nvPr/>
          </p:nvSpPr>
          <p:spPr bwMode="auto">
            <a:xfrm>
              <a:off x="4696" y="1245"/>
              <a:ext cx="9" cy="8"/>
            </a:xfrm>
            <a:custGeom>
              <a:avLst/>
              <a:gdLst/>
              <a:ahLst/>
              <a:cxnLst>
                <a:cxn ang="0">
                  <a:pos x="5" y="18"/>
                </a:cxn>
                <a:cxn ang="0">
                  <a:pos x="17" y="13"/>
                </a:cxn>
                <a:cxn ang="0">
                  <a:pos x="12" y="0"/>
                </a:cxn>
                <a:cxn ang="0">
                  <a:pos x="0" y="6"/>
                </a:cxn>
                <a:cxn ang="0">
                  <a:pos x="5" y="18"/>
                </a:cxn>
              </a:cxnLst>
              <a:rect l="0" t="0" r="r" b="b"/>
              <a:pathLst>
                <a:path w="17" h="18">
                  <a:moveTo>
                    <a:pt x="5" y="18"/>
                  </a:moveTo>
                  <a:lnTo>
                    <a:pt x="17" y="13"/>
                  </a:lnTo>
                  <a:lnTo>
                    <a:pt x="12" y="0"/>
                  </a:lnTo>
                  <a:lnTo>
                    <a:pt x="0" y="6"/>
                  </a:lnTo>
                  <a:lnTo>
                    <a:pt x="5" y="18"/>
                  </a:lnTo>
                  <a:close/>
                </a:path>
              </a:pathLst>
            </a:custGeom>
            <a:solidFill>
              <a:srgbClr val="000000"/>
            </a:solidFill>
            <a:ln w="9525">
              <a:noFill/>
              <a:round/>
              <a:headEnd/>
              <a:tailEnd/>
            </a:ln>
          </p:spPr>
          <p:txBody>
            <a:bodyPr/>
            <a:lstStyle/>
            <a:p>
              <a:endParaRPr lang="en-US"/>
            </a:p>
          </p:txBody>
        </p:sp>
        <p:sp>
          <p:nvSpPr>
            <p:cNvPr id="41598" name="Freeform 638"/>
            <p:cNvSpPr>
              <a:spLocks/>
            </p:cNvSpPr>
            <p:nvPr/>
          </p:nvSpPr>
          <p:spPr bwMode="auto">
            <a:xfrm>
              <a:off x="4690" y="1232"/>
              <a:ext cx="9" cy="9"/>
            </a:xfrm>
            <a:custGeom>
              <a:avLst/>
              <a:gdLst/>
              <a:ahLst/>
              <a:cxnLst>
                <a:cxn ang="0">
                  <a:pos x="5" y="19"/>
                </a:cxn>
                <a:cxn ang="0">
                  <a:pos x="17" y="12"/>
                </a:cxn>
                <a:cxn ang="0">
                  <a:pos x="12" y="0"/>
                </a:cxn>
                <a:cxn ang="0">
                  <a:pos x="0" y="7"/>
                </a:cxn>
                <a:cxn ang="0">
                  <a:pos x="5" y="19"/>
                </a:cxn>
              </a:cxnLst>
              <a:rect l="0" t="0" r="r" b="b"/>
              <a:pathLst>
                <a:path w="17" h="19">
                  <a:moveTo>
                    <a:pt x="5" y="19"/>
                  </a:moveTo>
                  <a:lnTo>
                    <a:pt x="17" y="12"/>
                  </a:lnTo>
                  <a:lnTo>
                    <a:pt x="12" y="0"/>
                  </a:lnTo>
                  <a:lnTo>
                    <a:pt x="0" y="7"/>
                  </a:lnTo>
                  <a:lnTo>
                    <a:pt x="5" y="19"/>
                  </a:lnTo>
                  <a:close/>
                </a:path>
              </a:pathLst>
            </a:custGeom>
            <a:solidFill>
              <a:srgbClr val="000000"/>
            </a:solidFill>
            <a:ln w="9525">
              <a:noFill/>
              <a:round/>
              <a:headEnd/>
              <a:tailEnd/>
            </a:ln>
          </p:spPr>
          <p:txBody>
            <a:bodyPr/>
            <a:lstStyle/>
            <a:p>
              <a:endParaRPr lang="en-US"/>
            </a:p>
          </p:txBody>
        </p:sp>
        <p:sp>
          <p:nvSpPr>
            <p:cNvPr id="41599" name="Freeform 639"/>
            <p:cNvSpPr>
              <a:spLocks/>
            </p:cNvSpPr>
            <p:nvPr/>
          </p:nvSpPr>
          <p:spPr bwMode="auto">
            <a:xfrm>
              <a:off x="4684" y="1219"/>
              <a:ext cx="8" cy="10"/>
            </a:xfrm>
            <a:custGeom>
              <a:avLst/>
              <a:gdLst/>
              <a:ahLst/>
              <a:cxnLst>
                <a:cxn ang="0">
                  <a:pos x="6" y="19"/>
                </a:cxn>
                <a:cxn ang="0">
                  <a:pos x="18" y="12"/>
                </a:cxn>
                <a:cxn ang="0">
                  <a:pos x="13" y="0"/>
                </a:cxn>
                <a:cxn ang="0">
                  <a:pos x="0" y="7"/>
                </a:cxn>
                <a:cxn ang="0">
                  <a:pos x="6" y="19"/>
                </a:cxn>
              </a:cxnLst>
              <a:rect l="0" t="0" r="r" b="b"/>
              <a:pathLst>
                <a:path w="18" h="19">
                  <a:moveTo>
                    <a:pt x="6" y="19"/>
                  </a:moveTo>
                  <a:lnTo>
                    <a:pt x="18" y="12"/>
                  </a:lnTo>
                  <a:lnTo>
                    <a:pt x="13" y="0"/>
                  </a:lnTo>
                  <a:lnTo>
                    <a:pt x="0" y="7"/>
                  </a:lnTo>
                  <a:lnTo>
                    <a:pt x="6" y="19"/>
                  </a:lnTo>
                  <a:close/>
                </a:path>
              </a:pathLst>
            </a:custGeom>
            <a:solidFill>
              <a:srgbClr val="000000"/>
            </a:solidFill>
            <a:ln w="9525">
              <a:noFill/>
              <a:round/>
              <a:headEnd/>
              <a:tailEnd/>
            </a:ln>
          </p:spPr>
          <p:txBody>
            <a:bodyPr/>
            <a:lstStyle/>
            <a:p>
              <a:endParaRPr lang="en-US"/>
            </a:p>
          </p:txBody>
        </p:sp>
        <p:sp>
          <p:nvSpPr>
            <p:cNvPr id="41600" name="Freeform 640"/>
            <p:cNvSpPr>
              <a:spLocks/>
            </p:cNvSpPr>
            <p:nvPr/>
          </p:nvSpPr>
          <p:spPr bwMode="auto">
            <a:xfrm>
              <a:off x="4678" y="1207"/>
              <a:ext cx="8" cy="10"/>
            </a:xfrm>
            <a:custGeom>
              <a:avLst/>
              <a:gdLst/>
              <a:ahLst/>
              <a:cxnLst>
                <a:cxn ang="0">
                  <a:pos x="5" y="20"/>
                </a:cxn>
                <a:cxn ang="0">
                  <a:pos x="18" y="13"/>
                </a:cxn>
                <a:cxn ang="0">
                  <a:pos x="11" y="0"/>
                </a:cxn>
                <a:cxn ang="0">
                  <a:pos x="11" y="0"/>
                </a:cxn>
                <a:cxn ang="0">
                  <a:pos x="0" y="7"/>
                </a:cxn>
                <a:cxn ang="0">
                  <a:pos x="0" y="11"/>
                </a:cxn>
                <a:cxn ang="0">
                  <a:pos x="5" y="20"/>
                </a:cxn>
              </a:cxnLst>
              <a:rect l="0" t="0" r="r" b="b"/>
              <a:pathLst>
                <a:path w="18" h="20">
                  <a:moveTo>
                    <a:pt x="5" y="20"/>
                  </a:moveTo>
                  <a:lnTo>
                    <a:pt x="18" y="13"/>
                  </a:lnTo>
                  <a:lnTo>
                    <a:pt x="11" y="0"/>
                  </a:lnTo>
                  <a:lnTo>
                    <a:pt x="11" y="0"/>
                  </a:lnTo>
                  <a:lnTo>
                    <a:pt x="0" y="7"/>
                  </a:lnTo>
                  <a:lnTo>
                    <a:pt x="0" y="11"/>
                  </a:lnTo>
                  <a:lnTo>
                    <a:pt x="5" y="20"/>
                  </a:lnTo>
                  <a:close/>
                </a:path>
              </a:pathLst>
            </a:custGeom>
            <a:solidFill>
              <a:srgbClr val="000000"/>
            </a:solidFill>
            <a:ln w="9525">
              <a:noFill/>
              <a:round/>
              <a:headEnd/>
              <a:tailEnd/>
            </a:ln>
          </p:spPr>
          <p:txBody>
            <a:bodyPr/>
            <a:lstStyle/>
            <a:p>
              <a:endParaRPr lang="en-US"/>
            </a:p>
          </p:txBody>
        </p:sp>
        <p:sp>
          <p:nvSpPr>
            <p:cNvPr id="41601" name="Freeform 641"/>
            <p:cNvSpPr>
              <a:spLocks/>
            </p:cNvSpPr>
            <p:nvPr/>
          </p:nvSpPr>
          <p:spPr bwMode="auto">
            <a:xfrm>
              <a:off x="4671" y="1195"/>
              <a:ext cx="8" cy="10"/>
            </a:xfrm>
            <a:custGeom>
              <a:avLst/>
              <a:gdLst/>
              <a:ahLst/>
              <a:cxnLst>
                <a:cxn ang="0">
                  <a:pos x="7" y="19"/>
                </a:cxn>
                <a:cxn ang="0">
                  <a:pos x="18" y="12"/>
                </a:cxn>
                <a:cxn ang="0">
                  <a:pos x="11" y="0"/>
                </a:cxn>
                <a:cxn ang="0">
                  <a:pos x="0" y="7"/>
                </a:cxn>
                <a:cxn ang="0">
                  <a:pos x="7" y="19"/>
                </a:cxn>
              </a:cxnLst>
              <a:rect l="0" t="0" r="r" b="b"/>
              <a:pathLst>
                <a:path w="18" h="19">
                  <a:moveTo>
                    <a:pt x="7" y="19"/>
                  </a:moveTo>
                  <a:lnTo>
                    <a:pt x="18" y="12"/>
                  </a:lnTo>
                  <a:lnTo>
                    <a:pt x="11" y="0"/>
                  </a:lnTo>
                  <a:lnTo>
                    <a:pt x="0" y="7"/>
                  </a:lnTo>
                  <a:lnTo>
                    <a:pt x="7" y="19"/>
                  </a:lnTo>
                  <a:close/>
                </a:path>
              </a:pathLst>
            </a:custGeom>
            <a:solidFill>
              <a:srgbClr val="000000"/>
            </a:solidFill>
            <a:ln w="9525">
              <a:noFill/>
              <a:round/>
              <a:headEnd/>
              <a:tailEnd/>
            </a:ln>
          </p:spPr>
          <p:txBody>
            <a:bodyPr/>
            <a:lstStyle/>
            <a:p>
              <a:endParaRPr lang="en-US"/>
            </a:p>
          </p:txBody>
        </p:sp>
        <p:sp>
          <p:nvSpPr>
            <p:cNvPr id="41602" name="Freeform 642"/>
            <p:cNvSpPr>
              <a:spLocks/>
            </p:cNvSpPr>
            <p:nvPr/>
          </p:nvSpPr>
          <p:spPr bwMode="auto">
            <a:xfrm>
              <a:off x="4664" y="1183"/>
              <a:ext cx="8" cy="9"/>
            </a:xfrm>
            <a:custGeom>
              <a:avLst/>
              <a:gdLst/>
              <a:ahLst/>
              <a:cxnLst>
                <a:cxn ang="0">
                  <a:pos x="7" y="20"/>
                </a:cxn>
                <a:cxn ang="0">
                  <a:pos x="18" y="13"/>
                </a:cxn>
                <a:cxn ang="0">
                  <a:pos x="11" y="0"/>
                </a:cxn>
                <a:cxn ang="0">
                  <a:pos x="0" y="7"/>
                </a:cxn>
                <a:cxn ang="0">
                  <a:pos x="7" y="20"/>
                </a:cxn>
              </a:cxnLst>
              <a:rect l="0" t="0" r="r" b="b"/>
              <a:pathLst>
                <a:path w="18" h="20">
                  <a:moveTo>
                    <a:pt x="7" y="20"/>
                  </a:moveTo>
                  <a:lnTo>
                    <a:pt x="18" y="13"/>
                  </a:lnTo>
                  <a:lnTo>
                    <a:pt x="11" y="0"/>
                  </a:lnTo>
                  <a:lnTo>
                    <a:pt x="0" y="7"/>
                  </a:lnTo>
                  <a:lnTo>
                    <a:pt x="7" y="20"/>
                  </a:lnTo>
                  <a:close/>
                </a:path>
              </a:pathLst>
            </a:custGeom>
            <a:solidFill>
              <a:srgbClr val="000000"/>
            </a:solidFill>
            <a:ln w="9525">
              <a:noFill/>
              <a:round/>
              <a:headEnd/>
              <a:tailEnd/>
            </a:ln>
          </p:spPr>
          <p:txBody>
            <a:bodyPr/>
            <a:lstStyle/>
            <a:p>
              <a:endParaRPr lang="en-US"/>
            </a:p>
          </p:txBody>
        </p:sp>
        <p:sp>
          <p:nvSpPr>
            <p:cNvPr id="41603" name="Freeform 643"/>
            <p:cNvSpPr>
              <a:spLocks/>
            </p:cNvSpPr>
            <p:nvPr/>
          </p:nvSpPr>
          <p:spPr bwMode="auto">
            <a:xfrm>
              <a:off x="4657" y="1171"/>
              <a:ext cx="8" cy="9"/>
            </a:xfrm>
            <a:custGeom>
              <a:avLst/>
              <a:gdLst/>
              <a:ahLst/>
              <a:cxnLst>
                <a:cxn ang="0">
                  <a:pos x="7" y="19"/>
                </a:cxn>
                <a:cxn ang="0">
                  <a:pos x="18" y="12"/>
                </a:cxn>
                <a:cxn ang="0">
                  <a:pos x="11" y="0"/>
                </a:cxn>
                <a:cxn ang="0">
                  <a:pos x="0" y="7"/>
                </a:cxn>
                <a:cxn ang="0">
                  <a:pos x="7" y="19"/>
                </a:cxn>
              </a:cxnLst>
              <a:rect l="0" t="0" r="r" b="b"/>
              <a:pathLst>
                <a:path w="18" h="19">
                  <a:moveTo>
                    <a:pt x="7" y="19"/>
                  </a:moveTo>
                  <a:lnTo>
                    <a:pt x="18" y="12"/>
                  </a:lnTo>
                  <a:lnTo>
                    <a:pt x="11" y="0"/>
                  </a:lnTo>
                  <a:lnTo>
                    <a:pt x="0" y="7"/>
                  </a:lnTo>
                  <a:lnTo>
                    <a:pt x="7" y="19"/>
                  </a:lnTo>
                  <a:close/>
                </a:path>
              </a:pathLst>
            </a:custGeom>
            <a:solidFill>
              <a:srgbClr val="000000"/>
            </a:solidFill>
            <a:ln w="9525">
              <a:noFill/>
              <a:round/>
              <a:headEnd/>
              <a:tailEnd/>
            </a:ln>
          </p:spPr>
          <p:txBody>
            <a:bodyPr/>
            <a:lstStyle/>
            <a:p>
              <a:endParaRPr lang="en-US"/>
            </a:p>
          </p:txBody>
        </p:sp>
        <p:sp>
          <p:nvSpPr>
            <p:cNvPr id="41604" name="Freeform 644"/>
            <p:cNvSpPr>
              <a:spLocks/>
            </p:cNvSpPr>
            <p:nvPr/>
          </p:nvSpPr>
          <p:spPr bwMode="auto">
            <a:xfrm>
              <a:off x="4649" y="1159"/>
              <a:ext cx="8" cy="10"/>
            </a:xfrm>
            <a:custGeom>
              <a:avLst/>
              <a:gdLst/>
              <a:ahLst/>
              <a:cxnLst>
                <a:cxn ang="0">
                  <a:pos x="6" y="20"/>
                </a:cxn>
                <a:cxn ang="0">
                  <a:pos x="17" y="13"/>
                </a:cxn>
                <a:cxn ang="0">
                  <a:pos x="10" y="0"/>
                </a:cxn>
                <a:cxn ang="0">
                  <a:pos x="0" y="7"/>
                </a:cxn>
                <a:cxn ang="0">
                  <a:pos x="6" y="20"/>
                </a:cxn>
              </a:cxnLst>
              <a:rect l="0" t="0" r="r" b="b"/>
              <a:pathLst>
                <a:path w="17" h="20">
                  <a:moveTo>
                    <a:pt x="6" y="20"/>
                  </a:moveTo>
                  <a:lnTo>
                    <a:pt x="17" y="13"/>
                  </a:lnTo>
                  <a:lnTo>
                    <a:pt x="10" y="0"/>
                  </a:lnTo>
                  <a:lnTo>
                    <a:pt x="0" y="7"/>
                  </a:lnTo>
                  <a:lnTo>
                    <a:pt x="6" y="20"/>
                  </a:lnTo>
                  <a:close/>
                </a:path>
              </a:pathLst>
            </a:custGeom>
            <a:solidFill>
              <a:srgbClr val="000000"/>
            </a:solidFill>
            <a:ln w="9525">
              <a:noFill/>
              <a:round/>
              <a:headEnd/>
              <a:tailEnd/>
            </a:ln>
          </p:spPr>
          <p:txBody>
            <a:bodyPr/>
            <a:lstStyle/>
            <a:p>
              <a:endParaRPr lang="en-US"/>
            </a:p>
          </p:txBody>
        </p:sp>
        <p:sp>
          <p:nvSpPr>
            <p:cNvPr id="41605" name="Freeform 645"/>
            <p:cNvSpPr>
              <a:spLocks/>
            </p:cNvSpPr>
            <p:nvPr/>
          </p:nvSpPr>
          <p:spPr bwMode="auto">
            <a:xfrm>
              <a:off x="4641" y="1147"/>
              <a:ext cx="9" cy="10"/>
            </a:xfrm>
            <a:custGeom>
              <a:avLst/>
              <a:gdLst/>
              <a:ahLst/>
              <a:cxnLst>
                <a:cxn ang="0">
                  <a:pos x="9" y="19"/>
                </a:cxn>
                <a:cxn ang="0">
                  <a:pos x="19" y="12"/>
                </a:cxn>
                <a:cxn ang="0">
                  <a:pos x="12" y="0"/>
                </a:cxn>
                <a:cxn ang="0">
                  <a:pos x="10" y="0"/>
                </a:cxn>
                <a:cxn ang="0">
                  <a:pos x="0" y="7"/>
                </a:cxn>
                <a:cxn ang="0">
                  <a:pos x="2" y="10"/>
                </a:cxn>
                <a:cxn ang="0">
                  <a:pos x="9" y="19"/>
                </a:cxn>
              </a:cxnLst>
              <a:rect l="0" t="0" r="r" b="b"/>
              <a:pathLst>
                <a:path w="19" h="19">
                  <a:moveTo>
                    <a:pt x="9" y="19"/>
                  </a:moveTo>
                  <a:lnTo>
                    <a:pt x="19" y="12"/>
                  </a:lnTo>
                  <a:lnTo>
                    <a:pt x="12" y="0"/>
                  </a:lnTo>
                  <a:lnTo>
                    <a:pt x="10" y="0"/>
                  </a:lnTo>
                  <a:lnTo>
                    <a:pt x="0" y="7"/>
                  </a:lnTo>
                  <a:lnTo>
                    <a:pt x="2" y="10"/>
                  </a:lnTo>
                  <a:lnTo>
                    <a:pt x="9" y="19"/>
                  </a:lnTo>
                  <a:close/>
                </a:path>
              </a:pathLst>
            </a:custGeom>
            <a:solidFill>
              <a:srgbClr val="000000"/>
            </a:solidFill>
            <a:ln w="9525">
              <a:noFill/>
              <a:round/>
              <a:headEnd/>
              <a:tailEnd/>
            </a:ln>
          </p:spPr>
          <p:txBody>
            <a:bodyPr/>
            <a:lstStyle/>
            <a:p>
              <a:endParaRPr lang="en-US"/>
            </a:p>
          </p:txBody>
        </p:sp>
        <p:sp>
          <p:nvSpPr>
            <p:cNvPr id="41606" name="Freeform 646"/>
            <p:cNvSpPr>
              <a:spLocks/>
            </p:cNvSpPr>
            <p:nvPr/>
          </p:nvSpPr>
          <p:spPr bwMode="auto">
            <a:xfrm>
              <a:off x="4633" y="1136"/>
              <a:ext cx="10" cy="9"/>
            </a:xfrm>
            <a:custGeom>
              <a:avLst/>
              <a:gdLst/>
              <a:ahLst/>
              <a:cxnLst>
                <a:cxn ang="0">
                  <a:pos x="9" y="19"/>
                </a:cxn>
                <a:cxn ang="0">
                  <a:pos x="19" y="12"/>
                </a:cxn>
                <a:cxn ang="0">
                  <a:pos x="11" y="0"/>
                </a:cxn>
                <a:cxn ang="0">
                  <a:pos x="0" y="7"/>
                </a:cxn>
                <a:cxn ang="0">
                  <a:pos x="9" y="19"/>
                </a:cxn>
              </a:cxnLst>
              <a:rect l="0" t="0" r="r" b="b"/>
              <a:pathLst>
                <a:path w="19" h="19">
                  <a:moveTo>
                    <a:pt x="9" y="19"/>
                  </a:moveTo>
                  <a:lnTo>
                    <a:pt x="19" y="12"/>
                  </a:lnTo>
                  <a:lnTo>
                    <a:pt x="11" y="0"/>
                  </a:lnTo>
                  <a:lnTo>
                    <a:pt x="0" y="7"/>
                  </a:lnTo>
                  <a:lnTo>
                    <a:pt x="9" y="19"/>
                  </a:lnTo>
                  <a:close/>
                </a:path>
              </a:pathLst>
            </a:custGeom>
            <a:solidFill>
              <a:srgbClr val="000000"/>
            </a:solidFill>
            <a:ln w="9525">
              <a:noFill/>
              <a:round/>
              <a:headEnd/>
              <a:tailEnd/>
            </a:ln>
          </p:spPr>
          <p:txBody>
            <a:bodyPr/>
            <a:lstStyle/>
            <a:p>
              <a:endParaRPr lang="en-US"/>
            </a:p>
          </p:txBody>
        </p:sp>
        <p:sp>
          <p:nvSpPr>
            <p:cNvPr id="41607" name="Freeform 647"/>
            <p:cNvSpPr>
              <a:spLocks/>
            </p:cNvSpPr>
            <p:nvPr/>
          </p:nvSpPr>
          <p:spPr bwMode="auto">
            <a:xfrm>
              <a:off x="4625" y="1124"/>
              <a:ext cx="10" cy="10"/>
            </a:xfrm>
            <a:custGeom>
              <a:avLst/>
              <a:gdLst/>
              <a:ahLst/>
              <a:cxnLst>
                <a:cxn ang="0">
                  <a:pos x="9" y="19"/>
                </a:cxn>
                <a:cxn ang="0">
                  <a:pos x="20" y="12"/>
                </a:cxn>
                <a:cxn ang="0">
                  <a:pos x="11" y="0"/>
                </a:cxn>
                <a:cxn ang="0">
                  <a:pos x="0" y="7"/>
                </a:cxn>
                <a:cxn ang="0">
                  <a:pos x="9" y="19"/>
                </a:cxn>
              </a:cxnLst>
              <a:rect l="0" t="0" r="r" b="b"/>
              <a:pathLst>
                <a:path w="20" h="19">
                  <a:moveTo>
                    <a:pt x="9" y="19"/>
                  </a:moveTo>
                  <a:lnTo>
                    <a:pt x="20" y="12"/>
                  </a:lnTo>
                  <a:lnTo>
                    <a:pt x="11" y="0"/>
                  </a:lnTo>
                  <a:lnTo>
                    <a:pt x="0" y="7"/>
                  </a:lnTo>
                  <a:lnTo>
                    <a:pt x="9" y="19"/>
                  </a:lnTo>
                  <a:close/>
                </a:path>
              </a:pathLst>
            </a:custGeom>
            <a:solidFill>
              <a:srgbClr val="000000"/>
            </a:solidFill>
            <a:ln w="9525">
              <a:noFill/>
              <a:round/>
              <a:headEnd/>
              <a:tailEnd/>
            </a:ln>
          </p:spPr>
          <p:txBody>
            <a:bodyPr/>
            <a:lstStyle/>
            <a:p>
              <a:endParaRPr lang="en-US"/>
            </a:p>
          </p:txBody>
        </p:sp>
        <p:sp>
          <p:nvSpPr>
            <p:cNvPr id="41608" name="Freeform 648"/>
            <p:cNvSpPr>
              <a:spLocks/>
            </p:cNvSpPr>
            <p:nvPr/>
          </p:nvSpPr>
          <p:spPr bwMode="auto">
            <a:xfrm>
              <a:off x="4617" y="1113"/>
              <a:ext cx="10" cy="10"/>
            </a:xfrm>
            <a:custGeom>
              <a:avLst/>
              <a:gdLst/>
              <a:ahLst/>
              <a:cxnLst>
                <a:cxn ang="0">
                  <a:pos x="8" y="19"/>
                </a:cxn>
                <a:cxn ang="0">
                  <a:pos x="19" y="10"/>
                </a:cxn>
                <a:cxn ang="0">
                  <a:pos x="10" y="0"/>
                </a:cxn>
                <a:cxn ang="0">
                  <a:pos x="0" y="9"/>
                </a:cxn>
                <a:cxn ang="0">
                  <a:pos x="8" y="19"/>
                </a:cxn>
              </a:cxnLst>
              <a:rect l="0" t="0" r="r" b="b"/>
              <a:pathLst>
                <a:path w="19" h="19">
                  <a:moveTo>
                    <a:pt x="8" y="19"/>
                  </a:moveTo>
                  <a:lnTo>
                    <a:pt x="19" y="10"/>
                  </a:lnTo>
                  <a:lnTo>
                    <a:pt x="10" y="0"/>
                  </a:lnTo>
                  <a:lnTo>
                    <a:pt x="0" y="9"/>
                  </a:lnTo>
                  <a:lnTo>
                    <a:pt x="8" y="19"/>
                  </a:lnTo>
                  <a:close/>
                </a:path>
              </a:pathLst>
            </a:custGeom>
            <a:solidFill>
              <a:srgbClr val="000000"/>
            </a:solidFill>
            <a:ln w="9525">
              <a:noFill/>
              <a:round/>
              <a:headEnd/>
              <a:tailEnd/>
            </a:ln>
          </p:spPr>
          <p:txBody>
            <a:bodyPr/>
            <a:lstStyle/>
            <a:p>
              <a:endParaRPr lang="en-US"/>
            </a:p>
          </p:txBody>
        </p:sp>
        <p:sp>
          <p:nvSpPr>
            <p:cNvPr id="41609" name="Freeform 649"/>
            <p:cNvSpPr>
              <a:spLocks/>
            </p:cNvSpPr>
            <p:nvPr/>
          </p:nvSpPr>
          <p:spPr bwMode="auto">
            <a:xfrm>
              <a:off x="4609" y="1102"/>
              <a:ext cx="9" cy="9"/>
            </a:xfrm>
            <a:custGeom>
              <a:avLst/>
              <a:gdLst/>
              <a:ahLst/>
              <a:cxnLst>
                <a:cxn ang="0">
                  <a:pos x="9" y="19"/>
                </a:cxn>
                <a:cxn ang="0">
                  <a:pos x="19" y="11"/>
                </a:cxn>
                <a:cxn ang="0">
                  <a:pos x="11" y="0"/>
                </a:cxn>
                <a:cxn ang="0">
                  <a:pos x="0" y="9"/>
                </a:cxn>
                <a:cxn ang="0">
                  <a:pos x="9" y="19"/>
                </a:cxn>
              </a:cxnLst>
              <a:rect l="0" t="0" r="r" b="b"/>
              <a:pathLst>
                <a:path w="19" h="19">
                  <a:moveTo>
                    <a:pt x="9" y="19"/>
                  </a:moveTo>
                  <a:lnTo>
                    <a:pt x="19" y="11"/>
                  </a:lnTo>
                  <a:lnTo>
                    <a:pt x="11" y="0"/>
                  </a:lnTo>
                  <a:lnTo>
                    <a:pt x="0" y="9"/>
                  </a:lnTo>
                  <a:lnTo>
                    <a:pt x="9" y="19"/>
                  </a:lnTo>
                  <a:close/>
                </a:path>
              </a:pathLst>
            </a:custGeom>
            <a:solidFill>
              <a:srgbClr val="000000"/>
            </a:solidFill>
            <a:ln w="9525">
              <a:noFill/>
              <a:round/>
              <a:headEnd/>
              <a:tailEnd/>
            </a:ln>
          </p:spPr>
          <p:txBody>
            <a:bodyPr/>
            <a:lstStyle/>
            <a:p>
              <a:endParaRPr lang="en-US"/>
            </a:p>
          </p:txBody>
        </p:sp>
        <p:sp>
          <p:nvSpPr>
            <p:cNvPr id="41610" name="Freeform 650"/>
            <p:cNvSpPr>
              <a:spLocks/>
            </p:cNvSpPr>
            <p:nvPr/>
          </p:nvSpPr>
          <p:spPr bwMode="auto">
            <a:xfrm>
              <a:off x="4600" y="1090"/>
              <a:ext cx="9" cy="10"/>
            </a:xfrm>
            <a:custGeom>
              <a:avLst/>
              <a:gdLst/>
              <a:ahLst/>
              <a:cxnLst>
                <a:cxn ang="0">
                  <a:pos x="8" y="19"/>
                </a:cxn>
                <a:cxn ang="0">
                  <a:pos x="19" y="10"/>
                </a:cxn>
                <a:cxn ang="0">
                  <a:pos x="12" y="1"/>
                </a:cxn>
                <a:cxn ang="0">
                  <a:pos x="10" y="0"/>
                </a:cxn>
                <a:cxn ang="0">
                  <a:pos x="0" y="8"/>
                </a:cxn>
                <a:cxn ang="0">
                  <a:pos x="1" y="12"/>
                </a:cxn>
                <a:cxn ang="0">
                  <a:pos x="8" y="19"/>
                </a:cxn>
              </a:cxnLst>
              <a:rect l="0" t="0" r="r" b="b"/>
              <a:pathLst>
                <a:path w="19" h="19">
                  <a:moveTo>
                    <a:pt x="8" y="19"/>
                  </a:moveTo>
                  <a:lnTo>
                    <a:pt x="19" y="10"/>
                  </a:lnTo>
                  <a:lnTo>
                    <a:pt x="12" y="1"/>
                  </a:lnTo>
                  <a:lnTo>
                    <a:pt x="10" y="0"/>
                  </a:lnTo>
                  <a:lnTo>
                    <a:pt x="0" y="8"/>
                  </a:lnTo>
                  <a:lnTo>
                    <a:pt x="1" y="12"/>
                  </a:lnTo>
                  <a:lnTo>
                    <a:pt x="8" y="19"/>
                  </a:lnTo>
                  <a:close/>
                </a:path>
              </a:pathLst>
            </a:custGeom>
            <a:solidFill>
              <a:srgbClr val="000000"/>
            </a:solidFill>
            <a:ln w="9525">
              <a:noFill/>
              <a:round/>
              <a:headEnd/>
              <a:tailEnd/>
            </a:ln>
          </p:spPr>
          <p:txBody>
            <a:bodyPr/>
            <a:lstStyle/>
            <a:p>
              <a:endParaRPr lang="en-US"/>
            </a:p>
          </p:txBody>
        </p:sp>
        <p:sp>
          <p:nvSpPr>
            <p:cNvPr id="41611" name="Freeform 651"/>
            <p:cNvSpPr>
              <a:spLocks/>
            </p:cNvSpPr>
            <p:nvPr/>
          </p:nvSpPr>
          <p:spPr bwMode="auto">
            <a:xfrm>
              <a:off x="4591" y="1080"/>
              <a:ext cx="10" cy="9"/>
            </a:xfrm>
            <a:custGeom>
              <a:avLst/>
              <a:gdLst/>
              <a:ahLst/>
              <a:cxnLst>
                <a:cxn ang="0">
                  <a:pos x="9" y="19"/>
                </a:cxn>
                <a:cxn ang="0">
                  <a:pos x="19" y="10"/>
                </a:cxn>
                <a:cxn ang="0">
                  <a:pos x="11" y="0"/>
                </a:cxn>
                <a:cxn ang="0">
                  <a:pos x="0" y="8"/>
                </a:cxn>
                <a:cxn ang="0">
                  <a:pos x="9" y="19"/>
                </a:cxn>
              </a:cxnLst>
              <a:rect l="0" t="0" r="r" b="b"/>
              <a:pathLst>
                <a:path w="19" h="19">
                  <a:moveTo>
                    <a:pt x="9" y="19"/>
                  </a:moveTo>
                  <a:lnTo>
                    <a:pt x="19" y="10"/>
                  </a:lnTo>
                  <a:lnTo>
                    <a:pt x="11" y="0"/>
                  </a:lnTo>
                  <a:lnTo>
                    <a:pt x="0" y="8"/>
                  </a:lnTo>
                  <a:lnTo>
                    <a:pt x="9" y="19"/>
                  </a:lnTo>
                  <a:close/>
                </a:path>
              </a:pathLst>
            </a:custGeom>
            <a:solidFill>
              <a:srgbClr val="000000"/>
            </a:solidFill>
            <a:ln w="9525">
              <a:noFill/>
              <a:round/>
              <a:headEnd/>
              <a:tailEnd/>
            </a:ln>
          </p:spPr>
          <p:txBody>
            <a:bodyPr/>
            <a:lstStyle/>
            <a:p>
              <a:endParaRPr lang="en-US"/>
            </a:p>
          </p:txBody>
        </p:sp>
        <p:sp>
          <p:nvSpPr>
            <p:cNvPr id="41612" name="Freeform 652"/>
            <p:cNvSpPr>
              <a:spLocks/>
            </p:cNvSpPr>
            <p:nvPr/>
          </p:nvSpPr>
          <p:spPr bwMode="auto">
            <a:xfrm>
              <a:off x="4582" y="1069"/>
              <a:ext cx="10" cy="10"/>
            </a:xfrm>
            <a:custGeom>
              <a:avLst/>
              <a:gdLst/>
              <a:ahLst/>
              <a:cxnLst>
                <a:cxn ang="0">
                  <a:pos x="8" y="19"/>
                </a:cxn>
                <a:cxn ang="0">
                  <a:pos x="19" y="10"/>
                </a:cxn>
                <a:cxn ang="0">
                  <a:pos x="10" y="0"/>
                </a:cxn>
                <a:cxn ang="0">
                  <a:pos x="0" y="8"/>
                </a:cxn>
                <a:cxn ang="0">
                  <a:pos x="8" y="19"/>
                </a:cxn>
              </a:cxnLst>
              <a:rect l="0" t="0" r="r" b="b"/>
              <a:pathLst>
                <a:path w="19" h="19">
                  <a:moveTo>
                    <a:pt x="8" y="19"/>
                  </a:moveTo>
                  <a:lnTo>
                    <a:pt x="19" y="10"/>
                  </a:lnTo>
                  <a:lnTo>
                    <a:pt x="10" y="0"/>
                  </a:lnTo>
                  <a:lnTo>
                    <a:pt x="0" y="8"/>
                  </a:lnTo>
                  <a:lnTo>
                    <a:pt x="8" y="19"/>
                  </a:lnTo>
                  <a:close/>
                </a:path>
              </a:pathLst>
            </a:custGeom>
            <a:solidFill>
              <a:srgbClr val="000000"/>
            </a:solidFill>
            <a:ln w="9525">
              <a:noFill/>
              <a:round/>
              <a:headEnd/>
              <a:tailEnd/>
            </a:ln>
          </p:spPr>
          <p:txBody>
            <a:bodyPr/>
            <a:lstStyle/>
            <a:p>
              <a:endParaRPr lang="en-US"/>
            </a:p>
          </p:txBody>
        </p:sp>
        <p:sp>
          <p:nvSpPr>
            <p:cNvPr id="41613" name="Freeform 653"/>
            <p:cNvSpPr>
              <a:spLocks/>
            </p:cNvSpPr>
            <p:nvPr/>
          </p:nvSpPr>
          <p:spPr bwMode="auto">
            <a:xfrm>
              <a:off x="4573" y="1059"/>
              <a:ext cx="9" cy="9"/>
            </a:xfrm>
            <a:custGeom>
              <a:avLst/>
              <a:gdLst/>
              <a:ahLst/>
              <a:cxnLst>
                <a:cxn ang="0">
                  <a:pos x="9" y="19"/>
                </a:cxn>
                <a:cxn ang="0">
                  <a:pos x="20" y="10"/>
                </a:cxn>
                <a:cxn ang="0">
                  <a:pos x="11" y="0"/>
                </a:cxn>
                <a:cxn ang="0">
                  <a:pos x="0" y="8"/>
                </a:cxn>
                <a:cxn ang="0">
                  <a:pos x="9" y="19"/>
                </a:cxn>
              </a:cxnLst>
              <a:rect l="0" t="0" r="r" b="b"/>
              <a:pathLst>
                <a:path w="20" h="19">
                  <a:moveTo>
                    <a:pt x="9" y="19"/>
                  </a:moveTo>
                  <a:lnTo>
                    <a:pt x="20" y="10"/>
                  </a:lnTo>
                  <a:lnTo>
                    <a:pt x="11" y="0"/>
                  </a:lnTo>
                  <a:lnTo>
                    <a:pt x="0" y="8"/>
                  </a:lnTo>
                  <a:lnTo>
                    <a:pt x="9" y="19"/>
                  </a:lnTo>
                  <a:close/>
                </a:path>
              </a:pathLst>
            </a:custGeom>
            <a:solidFill>
              <a:srgbClr val="000000"/>
            </a:solidFill>
            <a:ln w="9525">
              <a:noFill/>
              <a:round/>
              <a:headEnd/>
              <a:tailEnd/>
            </a:ln>
          </p:spPr>
          <p:txBody>
            <a:bodyPr/>
            <a:lstStyle/>
            <a:p>
              <a:endParaRPr lang="en-US"/>
            </a:p>
          </p:txBody>
        </p:sp>
        <p:sp>
          <p:nvSpPr>
            <p:cNvPr id="41614" name="Freeform 654"/>
            <p:cNvSpPr>
              <a:spLocks/>
            </p:cNvSpPr>
            <p:nvPr/>
          </p:nvSpPr>
          <p:spPr bwMode="auto">
            <a:xfrm>
              <a:off x="4563" y="1048"/>
              <a:ext cx="11" cy="10"/>
            </a:xfrm>
            <a:custGeom>
              <a:avLst/>
              <a:gdLst/>
              <a:ahLst/>
              <a:cxnLst>
                <a:cxn ang="0">
                  <a:pos x="11" y="19"/>
                </a:cxn>
                <a:cxn ang="0">
                  <a:pos x="21" y="10"/>
                </a:cxn>
                <a:cxn ang="0">
                  <a:pos x="11" y="0"/>
                </a:cxn>
                <a:cxn ang="0">
                  <a:pos x="0" y="8"/>
                </a:cxn>
                <a:cxn ang="0">
                  <a:pos x="11" y="19"/>
                </a:cxn>
              </a:cxnLst>
              <a:rect l="0" t="0" r="r" b="b"/>
              <a:pathLst>
                <a:path w="21" h="19">
                  <a:moveTo>
                    <a:pt x="11" y="19"/>
                  </a:moveTo>
                  <a:lnTo>
                    <a:pt x="21" y="10"/>
                  </a:lnTo>
                  <a:lnTo>
                    <a:pt x="11" y="0"/>
                  </a:lnTo>
                  <a:lnTo>
                    <a:pt x="0" y="8"/>
                  </a:lnTo>
                  <a:lnTo>
                    <a:pt x="11" y="19"/>
                  </a:lnTo>
                  <a:close/>
                </a:path>
              </a:pathLst>
            </a:custGeom>
            <a:solidFill>
              <a:srgbClr val="000000"/>
            </a:solidFill>
            <a:ln w="9525">
              <a:noFill/>
              <a:round/>
              <a:headEnd/>
              <a:tailEnd/>
            </a:ln>
          </p:spPr>
          <p:txBody>
            <a:bodyPr/>
            <a:lstStyle/>
            <a:p>
              <a:endParaRPr lang="en-US"/>
            </a:p>
          </p:txBody>
        </p:sp>
        <p:sp>
          <p:nvSpPr>
            <p:cNvPr id="41615" name="Freeform 655"/>
            <p:cNvSpPr>
              <a:spLocks/>
            </p:cNvSpPr>
            <p:nvPr/>
          </p:nvSpPr>
          <p:spPr bwMode="auto">
            <a:xfrm>
              <a:off x="4553" y="1038"/>
              <a:ext cx="11" cy="9"/>
            </a:xfrm>
            <a:custGeom>
              <a:avLst/>
              <a:gdLst/>
              <a:ahLst/>
              <a:cxnLst>
                <a:cxn ang="0">
                  <a:pos x="10" y="19"/>
                </a:cxn>
                <a:cxn ang="0">
                  <a:pos x="21" y="10"/>
                </a:cxn>
                <a:cxn ang="0">
                  <a:pos x="16" y="5"/>
                </a:cxn>
                <a:cxn ang="0">
                  <a:pos x="10" y="0"/>
                </a:cxn>
                <a:cxn ang="0">
                  <a:pos x="0" y="10"/>
                </a:cxn>
                <a:cxn ang="0">
                  <a:pos x="5" y="16"/>
                </a:cxn>
                <a:cxn ang="0">
                  <a:pos x="10" y="19"/>
                </a:cxn>
              </a:cxnLst>
              <a:rect l="0" t="0" r="r" b="b"/>
              <a:pathLst>
                <a:path w="21" h="19">
                  <a:moveTo>
                    <a:pt x="10" y="19"/>
                  </a:moveTo>
                  <a:lnTo>
                    <a:pt x="21" y="10"/>
                  </a:lnTo>
                  <a:lnTo>
                    <a:pt x="16" y="5"/>
                  </a:lnTo>
                  <a:lnTo>
                    <a:pt x="10" y="0"/>
                  </a:lnTo>
                  <a:lnTo>
                    <a:pt x="0" y="10"/>
                  </a:lnTo>
                  <a:lnTo>
                    <a:pt x="5" y="16"/>
                  </a:lnTo>
                  <a:lnTo>
                    <a:pt x="10" y="19"/>
                  </a:lnTo>
                  <a:close/>
                </a:path>
              </a:pathLst>
            </a:custGeom>
            <a:solidFill>
              <a:srgbClr val="000000"/>
            </a:solidFill>
            <a:ln w="9525">
              <a:noFill/>
              <a:round/>
              <a:headEnd/>
              <a:tailEnd/>
            </a:ln>
          </p:spPr>
          <p:txBody>
            <a:bodyPr/>
            <a:lstStyle/>
            <a:p>
              <a:endParaRPr lang="en-US"/>
            </a:p>
          </p:txBody>
        </p:sp>
        <p:sp>
          <p:nvSpPr>
            <p:cNvPr id="41616" name="Freeform 656"/>
            <p:cNvSpPr>
              <a:spLocks/>
            </p:cNvSpPr>
            <p:nvPr/>
          </p:nvSpPr>
          <p:spPr bwMode="auto">
            <a:xfrm>
              <a:off x="4544" y="1028"/>
              <a:ext cx="9" cy="10"/>
            </a:xfrm>
            <a:custGeom>
              <a:avLst/>
              <a:gdLst/>
              <a:ahLst/>
              <a:cxnLst>
                <a:cxn ang="0">
                  <a:pos x="8" y="19"/>
                </a:cxn>
                <a:cxn ang="0">
                  <a:pos x="19" y="8"/>
                </a:cxn>
                <a:cxn ang="0">
                  <a:pos x="10" y="0"/>
                </a:cxn>
                <a:cxn ang="0">
                  <a:pos x="0" y="10"/>
                </a:cxn>
                <a:cxn ang="0">
                  <a:pos x="8" y="19"/>
                </a:cxn>
              </a:cxnLst>
              <a:rect l="0" t="0" r="r" b="b"/>
              <a:pathLst>
                <a:path w="19" h="19">
                  <a:moveTo>
                    <a:pt x="8" y="19"/>
                  </a:moveTo>
                  <a:lnTo>
                    <a:pt x="19" y="8"/>
                  </a:lnTo>
                  <a:lnTo>
                    <a:pt x="10" y="0"/>
                  </a:lnTo>
                  <a:lnTo>
                    <a:pt x="0" y="10"/>
                  </a:lnTo>
                  <a:lnTo>
                    <a:pt x="8" y="19"/>
                  </a:lnTo>
                  <a:close/>
                </a:path>
              </a:pathLst>
            </a:custGeom>
            <a:solidFill>
              <a:srgbClr val="000000"/>
            </a:solidFill>
            <a:ln w="9525">
              <a:noFill/>
              <a:round/>
              <a:headEnd/>
              <a:tailEnd/>
            </a:ln>
          </p:spPr>
          <p:txBody>
            <a:bodyPr/>
            <a:lstStyle/>
            <a:p>
              <a:endParaRPr lang="en-US"/>
            </a:p>
          </p:txBody>
        </p:sp>
        <p:sp>
          <p:nvSpPr>
            <p:cNvPr id="41617" name="Freeform 657"/>
            <p:cNvSpPr>
              <a:spLocks/>
            </p:cNvSpPr>
            <p:nvPr/>
          </p:nvSpPr>
          <p:spPr bwMode="auto">
            <a:xfrm>
              <a:off x="4533" y="1019"/>
              <a:ext cx="11" cy="9"/>
            </a:xfrm>
            <a:custGeom>
              <a:avLst/>
              <a:gdLst/>
              <a:ahLst/>
              <a:cxnLst>
                <a:cxn ang="0">
                  <a:pos x="10" y="20"/>
                </a:cxn>
                <a:cxn ang="0">
                  <a:pos x="21" y="9"/>
                </a:cxn>
                <a:cxn ang="0">
                  <a:pos x="10" y="0"/>
                </a:cxn>
                <a:cxn ang="0">
                  <a:pos x="0" y="11"/>
                </a:cxn>
                <a:cxn ang="0">
                  <a:pos x="10" y="20"/>
                </a:cxn>
              </a:cxnLst>
              <a:rect l="0" t="0" r="r" b="b"/>
              <a:pathLst>
                <a:path w="21" h="20">
                  <a:moveTo>
                    <a:pt x="10" y="20"/>
                  </a:moveTo>
                  <a:lnTo>
                    <a:pt x="21" y="9"/>
                  </a:lnTo>
                  <a:lnTo>
                    <a:pt x="10" y="0"/>
                  </a:lnTo>
                  <a:lnTo>
                    <a:pt x="0" y="11"/>
                  </a:lnTo>
                  <a:lnTo>
                    <a:pt x="10" y="20"/>
                  </a:lnTo>
                  <a:close/>
                </a:path>
              </a:pathLst>
            </a:custGeom>
            <a:solidFill>
              <a:srgbClr val="000000"/>
            </a:solidFill>
            <a:ln w="9525">
              <a:noFill/>
              <a:round/>
              <a:headEnd/>
              <a:tailEnd/>
            </a:ln>
          </p:spPr>
          <p:txBody>
            <a:bodyPr/>
            <a:lstStyle/>
            <a:p>
              <a:endParaRPr lang="en-US"/>
            </a:p>
          </p:txBody>
        </p:sp>
        <p:sp>
          <p:nvSpPr>
            <p:cNvPr id="41618" name="Freeform 658"/>
            <p:cNvSpPr>
              <a:spLocks/>
            </p:cNvSpPr>
            <p:nvPr/>
          </p:nvSpPr>
          <p:spPr bwMode="auto">
            <a:xfrm>
              <a:off x="4524" y="1009"/>
              <a:ext cx="9" cy="10"/>
            </a:xfrm>
            <a:custGeom>
              <a:avLst/>
              <a:gdLst/>
              <a:ahLst/>
              <a:cxnLst>
                <a:cxn ang="0">
                  <a:pos x="11" y="19"/>
                </a:cxn>
                <a:cxn ang="0">
                  <a:pos x="20" y="9"/>
                </a:cxn>
                <a:cxn ang="0">
                  <a:pos x="9" y="0"/>
                </a:cxn>
                <a:cxn ang="0">
                  <a:pos x="0" y="11"/>
                </a:cxn>
                <a:cxn ang="0">
                  <a:pos x="11" y="19"/>
                </a:cxn>
              </a:cxnLst>
              <a:rect l="0" t="0" r="r" b="b"/>
              <a:pathLst>
                <a:path w="20" h="19">
                  <a:moveTo>
                    <a:pt x="11" y="19"/>
                  </a:moveTo>
                  <a:lnTo>
                    <a:pt x="20" y="9"/>
                  </a:lnTo>
                  <a:lnTo>
                    <a:pt x="9" y="0"/>
                  </a:lnTo>
                  <a:lnTo>
                    <a:pt x="0" y="11"/>
                  </a:lnTo>
                  <a:lnTo>
                    <a:pt x="11" y="19"/>
                  </a:lnTo>
                  <a:close/>
                </a:path>
              </a:pathLst>
            </a:custGeom>
            <a:solidFill>
              <a:srgbClr val="000000"/>
            </a:solidFill>
            <a:ln w="9525">
              <a:noFill/>
              <a:round/>
              <a:headEnd/>
              <a:tailEnd/>
            </a:ln>
          </p:spPr>
          <p:txBody>
            <a:bodyPr/>
            <a:lstStyle/>
            <a:p>
              <a:endParaRPr lang="en-US"/>
            </a:p>
          </p:txBody>
        </p:sp>
        <p:sp>
          <p:nvSpPr>
            <p:cNvPr id="41619" name="Freeform 659"/>
            <p:cNvSpPr>
              <a:spLocks/>
            </p:cNvSpPr>
            <p:nvPr/>
          </p:nvSpPr>
          <p:spPr bwMode="auto">
            <a:xfrm>
              <a:off x="4513" y="1000"/>
              <a:ext cx="10" cy="10"/>
            </a:xfrm>
            <a:custGeom>
              <a:avLst/>
              <a:gdLst/>
              <a:ahLst/>
              <a:cxnLst>
                <a:cxn ang="0">
                  <a:pos x="11" y="21"/>
                </a:cxn>
                <a:cxn ang="0">
                  <a:pos x="20" y="10"/>
                </a:cxn>
                <a:cxn ang="0">
                  <a:pos x="9" y="0"/>
                </a:cxn>
                <a:cxn ang="0">
                  <a:pos x="0" y="10"/>
                </a:cxn>
                <a:cxn ang="0">
                  <a:pos x="11" y="21"/>
                </a:cxn>
              </a:cxnLst>
              <a:rect l="0" t="0" r="r" b="b"/>
              <a:pathLst>
                <a:path w="20" h="21">
                  <a:moveTo>
                    <a:pt x="11" y="21"/>
                  </a:moveTo>
                  <a:lnTo>
                    <a:pt x="20" y="10"/>
                  </a:lnTo>
                  <a:lnTo>
                    <a:pt x="9" y="0"/>
                  </a:lnTo>
                  <a:lnTo>
                    <a:pt x="0" y="10"/>
                  </a:lnTo>
                  <a:lnTo>
                    <a:pt x="11" y="21"/>
                  </a:lnTo>
                  <a:close/>
                </a:path>
              </a:pathLst>
            </a:custGeom>
            <a:solidFill>
              <a:srgbClr val="000000"/>
            </a:solidFill>
            <a:ln w="9525">
              <a:noFill/>
              <a:round/>
              <a:headEnd/>
              <a:tailEnd/>
            </a:ln>
          </p:spPr>
          <p:txBody>
            <a:bodyPr/>
            <a:lstStyle/>
            <a:p>
              <a:endParaRPr lang="en-US"/>
            </a:p>
          </p:txBody>
        </p:sp>
        <p:sp>
          <p:nvSpPr>
            <p:cNvPr id="41620" name="Freeform 660"/>
            <p:cNvSpPr>
              <a:spLocks/>
            </p:cNvSpPr>
            <p:nvPr/>
          </p:nvSpPr>
          <p:spPr bwMode="auto">
            <a:xfrm>
              <a:off x="4503" y="991"/>
              <a:ext cx="9" cy="9"/>
            </a:xfrm>
            <a:custGeom>
              <a:avLst/>
              <a:gdLst/>
              <a:ahLst/>
              <a:cxnLst>
                <a:cxn ang="0">
                  <a:pos x="10" y="19"/>
                </a:cxn>
                <a:cxn ang="0">
                  <a:pos x="19" y="8"/>
                </a:cxn>
                <a:cxn ang="0">
                  <a:pos x="8" y="0"/>
                </a:cxn>
                <a:cxn ang="0">
                  <a:pos x="0" y="10"/>
                </a:cxn>
                <a:cxn ang="0">
                  <a:pos x="10" y="19"/>
                </a:cxn>
              </a:cxnLst>
              <a:rect l="0" t="0" r="r" b="b"/>
              <a:pathLst>
                <a:path w="19" h="19">
                  <a:moveTo>
                    <a:pt x="10" y="19"/>
                  </a:moveTo>
                  <a:lnTo>
                    <a:pt x="19" y="8"/>
                  </a:lnTo>
                  <a:lnTo>
                    <a:pt x="8" y="0"/>
                  </a:lnTo>
                  <a:lnTo>
                    <a:pt x="0" y="10"/>
                  </a:lnTo>
                  <a:lnTo>
                    <a:pt x="10" y="19"/>
                  </a:lnTo>
                  <a:close/>
                </a:path>
              </a:pathLst>
            </a:custGeom>
            <a:solidFill>
              <a:srgbClr val="000000"/>
            </a:solidFill>
            <a:ln w="9525">
              <a:noFill/>
              <a:round/>
              <a:headEnd/>
              <a:tailEnd/>
            </a:ln>
          </p:spPr>
          <p:txBody>
            <a:bodyPr/>
            <a:lstStyle/>
            <a:p>
              <a:endParaRPr lang="en-US"/>
            </a:p>
          </p:txBody>
        </p:sp>
        <p:sp>
          <p:nvSpPr>
            <p:cNvPr id="41621" name="Freeform 661"/>
            <p:cNvSpPr>
              <a:spLocks/>
            </p:cNvSpPr>
            <p:nvPr/>
          </p:nvSpPr>
          <p:spPr bwMode="auto">
            <a:xfrm>
              <a:off x="4491" y="982"/>
              <a:ext cx="10" cy="10"/>
            </a:xfrm>
            <a:custGeom>
              <a:avLst/>
              <a:gdLst/>
              <a:ahLst/>
              <a:cxnLst>
                <a:cxn ang="0">
                  <a:pos x="10" y="19"/>
                </a:cxn>
                <a:cxn ang="0">
                  <a:pos x="19" y="9"/>
                </a:cxn>
                <a:cxn ang="0">
                  <a:pos x="9" y="0"/>
                </a:cxn>
                <a:cxn ang="0">
                  <a:pos x="0" y="11"/>
                </a:cxn>
                <a:cxn ang="0">
                  <a:pos x="10" y="19"/>
                </a:cxn>
              </a:cxnLst>
              <a:rect l="0" t="0" r="r" b="b"/>
              <a:pathLst>
                <a:path w="19" h="19">
                  <a:moveTo>
                    <a:pt x="10" y="19"/>
                  </a:moveTo>
                  <a:lnTo>
                    <a:pt x="19" y="9"/>
                  </a:lnTo>
                  <a:lnTo>
                    <a:pt x="9" y="0"/>
                  </a:lnTo>
                  <a:lnTo>
                    <a:pt x="0" y="11"/>
                  </a:lnTo>
                  <a:lnTo>
                    <a:pt x="10" y="19"/>
                  </a:lnTo>
                  <a:close/>
                </a:path>
              </a:pathLst>
            </a:custGeom>
            <a:solidFill>
              <a:srgbClr val="000000"/>
            </a:solidFill>
            <a:ln w="9525">
              <a:noFill/>
              <a:round/>
              <a:headEnd/>
              <a:tailEnd/>
            </a:ln>
          </p:spPr>
          <p:txBody>
            <a:bodyPr/>
            <a:lstStyle/>
            <a:p>
              <a:endParaRPr lang="en-US"/>
            </a:p>
          </p:txBody>
        </p:sp>
        <p:sp>
          <p:nvSpPr>
            <p:cNvPr id="41622" name="Freeform 662"/>
            <p:cNvSpPr>
              <a:spLocks/>
            </p:cNvSpPr>
            <p:nvPr/>
          </p:nvSpPr>
          <p:spPr bwMode="auto">
            <a:xfrm>
              <a:off x="4480" y="973"/>
              <a:ext cx="11" cy="10"/>
            </a:xfrm>
            <a:custGeom>
              <a:avLst/>
              <a:gdLst/>
              <a:ahLst/>
              <a:cxnLst>
                <a:cxn ang="0">
                  <a:pos x="12" y="19"/>
                </a:cxn>
                <a:cxn ang="0">
                  <a:pos x="21" y="8"/>
                </a:cxn>
                <a:cxn ang="0">
                  <a:pos x="16" y="3"/>
                </a:cxn>
                <a:cxn ang="0">
                  <a:pos x="9" y="0"/>
                </a:cxn>
                <a:cxn ang="0">
                  <a:pos x="0" y="10"/>
                </a:cxn>
                <a:cxn ang="0">
                  <a:pos x="5" y="14"/>
                </a:cxn>
                <a:cxn ang="0">
                  <a:pos x="12" y="19"/>
                </a:cxn>
              </a:cxnLst>
              <a:rect l="0" t="0" r="r" b="b"/>
              <a:pathLst>
                <a:path w="21" h="19">
                  <a:moveTo>
                    <a:pt x="12" y="19"/>
                  </a:moveTo>
                  <a:lnTo>
                    <a:pt x="21" y="8"/>
                  </a:lnTo>
                  <a:lnTo>
                    <a:pt x="16" y="3"/>
                  </a:lnTo>
                  <a:lnTo>
                    <a:pt x="9" y="0"/>
                  </a:lnTo>
                  <a:lnTo>
                    <a:pt x="0" y="10"/>
                  </a:lnTo>
                  <a:lnTo>
                    <a:pt x="5" y="14"/>
                  </a:lnTo>
                  <a:lnTo>
                    <a:pt x="12" y="19"/>
                  </a:lnTo>
                  <a:close/>
                </a:path>
              </a:pathLst>
            </a:custGeom>
            <a:solidFill>
              <a:srgbClr val="000000"/>
            </a:solidFill>
            <a:ln w="9525">
              <a:noFill/>
              <a:round/>
              <a:headEnd/>
              <a:tailEnd/>
            </a:ln>
          </p:spPr>
          <p:txBody>
            <a:bodyPr/>
            <a:lstStyle/>
            <a:p>
              <a:endParaRPr lang="en-US"/>
            </a:p>
          </p:txBody>
        </p:sp>
        <p:sp>
          <p:nvSpPr>
            <p:cNvPr id="41623" name="Freeform 663"/>
            <p:cNvSpPr>
              <a:spLocks/>
            </p:cNvSpPr>
            <p:nvPr/>
          </p:nvSpPr>
          <p:spPr bwMode="auto">
            <a:xfrm>
              <a:off x="4469" y="965"/>
              <a:ext cx="10" cy="9"/>
            </a:xfrm>
            <a:custGeom>
              <a:avLst/>
              <a:gdLst/>
              <a:ahLst/>
              <a:cxnLst>
                <a:cxn ang="0">
                  <a:pos x="13" y="17"/>
                </a:cxn>
                <a:cxn ang="0">
                  <a:pos x="21" y="7"/>
                </a:cxn>
                <a:cxn ang="0">
                  <a:pos x="9" y="0"/>
                </a:cxn>
                <a:cxn ang="0">
                  <a:pos x="0" y="10"/>
                </a:cxn>
                <a:cxn ang="0">
                  <a:pos x="13" y="17"/>
                </a:cxn>
              </a:cxnLst>
              <a:rect l="0" t="0" r="r" b="b"/>
              <a:pathLst>
                <a:path w="21" h="17">
                  <a:moveTo>
                    <a:pt x="13" y="17"/>
                  </a:moveTo>
                  <a:lnTo>
                    <a:pt x="21" y="7"/>
                  </a:lnTo>
                  <a:lnTo>
                    <a:pt x="9" y="0"/>
                  </a:lnTo>
                  <a:lnTo>
                    <a:pt x="0" y="10"/>
                  </a:lnTo>
                  <a:lnTo>
                    <a:pt x="13" y="17"/>
                  </a:lnTo>
                  <a:close/>
                </a:path>
              </a:pathLst>
            </a:custGeom>
            <a:solidFill>
              <a:srgbClr val="000000"/>
            </a:solidFill>
            <a:ln w="9525">
              <a:noFill/>
              <a:round/>
              <a:headEnd/>
              <a:tailEnd/>
            </a:ln>
          </p:spPr>
          <p:txBody>
            <a:bodyPr/>
            <a:lstStyle/>
            <a:p>
              <a:endParaRPr lang="en-US"/>
            </a:p>
          </p:txBody>
        </p:sp>
        <p:sp>
          <p:nvSpPr>
            <p:cNvPr id="41624" name="Freeform 664"/>
            <p:cNvSpPr>
              <a:spLocks/>
            </p:cNvSpPr>
            <p:nvPr/>
          </p:nvSpPr>
          <p:spPr bwMode="auto">
            <a:xfrm>
              <a:off x="4457" y="957"/>
              <a:ext cx="11" cy="9"/>
            </a:xfrm>
            <a:custGeom>
              <a:avLst/>
              <a:gdLst/>
              <a:ahLst/>
              <a:cxnLst>
                <a:cxn ang="0">
                  <a:pos x="12" y="19"/>
                </a:cxn>
                <a:cxn ang="0">
                  <a:pos x="21" y="8"/>
                </a:cxn>
                <a:cxn ang="0">
                  <a:pos x="8" y="0"/>
                </a:cxn>
                <a:cxn ang="0">
                  <a:pos x="0" y="10"/>
                </a:cxn>
                <a:cxn ang="0">
                  <a:pos x="12" y="19"/>
                </a:cxn>
              </a:cxnLst>
              <a:rect l="0" t="0" r="r" b="b"/>
              <a:pathLst>
                <a:path w="21" h="19">
                  <a:moveTo>
                    <a:pt x="12" y="19"/>
                  </a:moveTo>
                  <a:lnTo>
                    <a:pt x="21" y="8"/>
                  </a:lnTo>
                  <a:lnTo>
                    <a:pt x="8" y="0"/>
                  </a:lnTo>
                  <a:lnTo>
                    <a:pt x="0" y="10"/>
                  </a:lnTo>
                  <a:lnTo>
                    <a:pt x="12" y="19"/>
                  </a:lnTo>
                  <a:close/>
                </a:path>
              </a:pathLst>
            </a:custGeom>
            <a:solidFill>
              <a:srgbClr val="000000"/>
            </a:solidFill>
            <a:ln w="9525">
              <a:noFill/>
              <a:round/>
              <a:headEnd/>
              <a:tailEnd/>
            </a:ln>
          </p:spPr>
          <p:txBody>
            <a:bodyPr/>
            <a:lstStyle/>
            <a:p>
              <a:endParaRPr lang="en-US"/>
            </a:p>
          </p:txBody>
        </p:sp>
        <p:sp>
          <p:nvSpPr>
            <p:cNvPr id="41625" name="Freeform 665"/>
            <p:cNvSpPr>
              <a:spLocks/>
            </p:cNvSpPr>
            <p:nvPr/>
          </p:nvSpPr>
          <p:spPr bwMode="auto">
            <a:xfrm>
              <a:off x="4447" y="950"/>
              <a:ext cx="9" cy="9"/>
            </a:xfrm>
            <a:custGeom>
              <a:avLst/>
              <a:gdLst/>
              <a:ahLst/>
              <a:cxnLst>
                <a:cxn ang="0">
                  <a:pos x="10" y="17"/>
                </a:cxn>
                <a:cxn ang="0">
                  <a:pos x="17" y="7"/>
                </a:cxn>
                <a:cxn ang="0">
                  <a:pos x="7" y="0"/>
                </a:cxn>
                <a:cxn ang="0">
                  <a:pos x="0" y="10"/>
                </a:cxn>
                <a:cxn ang="0">
                  <a:pos x="10" y="17"/>
                </a:cxn>
              </a:cxnLst>
              <a:rect l="0" t="0" r="r" b="b"/>
              <a:pathLst>
                <a:path w="17" h="17">
                  <a:moveTo>
                    <a:pt x="10" y="17"/>
                  </a:moveTo>
                  <a:lnTo>
                    <a:pt x="17" y="7"/>
                  </a:lnTo>
                  <a:lnTo>
                    <a:pt x="7" y="0"/>
                  </a:lnTo>
                  <a:lnTo>
                    <a:pt x="0" y="10"/>
                  </a:lnTo>
                  <a:lnTo>
                    <a:pt x="10" y="17"/>
                  </a:lnTo>
                  <a:close/>
                </a:path>
              </a:pathLst>
            </a:custGeom>
            <a:solidFill>
              <a:srgbClr val="000000"/>
            </a:solidFill>
            <a:ln w="9525">
              <a:noFill/>
              <a:round/>
              <a:headEnd/>
              <a:tailEnd/>
            </a:ln>
          </p:spPr>
          <p:txBody>
            <a:bodyPr/>
            <a:lstStyle/>
            <a:p>
              <a:endParaRPr lang="en-US"/>
            </a:p>
          </p:txBody>
        </p:sp>
        <p:sp>
          <p:nvSpPr>
            <p:cNvPr id="41626" name="Freeform 666"/>
            <p:cNvSpPr>
              <a:spLocks/>
            </p:cNvSpPr>
            <p:nvPr/>
          </p:nvSpPr>
          <p:spPr bwMode="auto">
            <a:xfrm>
              <a:off x="4435" y="942"/>
              <a:ext cx="9"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627" name="Freeform 667"/>
            <p:cNvSpPr>
              <a:spLocks/>
            </p:cNvSpPr>
            <p:nvPr/>
          </p:nvSpPr>
          <p:spPr bwMode="auto">
            <a:xfrm>
              <a:off x="4422" y="935"/>
              <a:ext cx="10"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628" name="Freeform 668"/>
            <p:cNvSpPr>
              <a:spLocks/>
            </p:cNvSpPr>
            <p:nvPr/>
          </p:nvSpPr>
          <p:spPr bwMode="auto">
            <a:xfrm>
              <a:off x="4410" y="928"/>
              <a:ext cx="10"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629" name="Freeform 669"/>
            <p:cNvSpPr>
              <a:spLocks/>
            </p:cNvSpPr>
            <p:nvPr/>
          </p:nvSpPr>
          <p:spPr bwMode="auto">
            <a:xfrm>
              <a:off x="4399" y="921"/>
              <a:ext cx="8" cy="9"/>
            </a:xfrm>
            <a:custGeom>
              <a:avLst/>
              <a:gdLst/>
              <a:ahLst/>
              <a:cxnLst>
                <a:cxn ang="0">
                  <a:pos x="11" y="17"/>
                </a:cxn>
                <a:cxn ang="0">
                  <a:pos x="18" y="7"/>
                </a:cxn>
                <a:cxn ang="0">
                  <a:pos x="14" y="5"/>
                </a:cxn>
                <a:cxn ang="0">
                  <a:pos x="6" y="0"/>
                </a:cxn>
                <a:cxn ang="0">
                  <a:pos x="0" y="12"/>
                </a:cxn>
                <a:cxn ang="0">
                  <a:pos x="4" y="16"/>
                </a:cxn>
                <a:cxn ang="0">
                  <a:pos x="11" y="17"/>
                </a:cxn>
              </a:cxnLst>
              <a:rect l="0" t="0" r="r" b="b"/>
              <a:pathLst>
                <a:path w="18" h="17">
                  <a:moveTo>
                    <a:pt x="11" y="17"/>
                  </a:moveTo>
                  <a:lnTo>
                    <a:pt x="18" y="7"/>
                  </a:lnTo>
                  <a:lnTo>
                    <a:pt x="14" y="5"/>
                  </a:lnTo>
                  <a:lnTo>
                    <a:pt x="6" y="0"/>
                  </a:lnTo>
                  <a:lnTo>
                    <a:pt x="0" y="12"/>
                  </a:lnTo>
                  <a:lnTo>
                    <a:pt x="4" y="16"/>
                  </a:lnTo>
                  <a:lnTo>
                    <a:pt x="11" y="17"/>
                  </a:lnTo>
                  <a:close/>
                </a:path>
              </a:pathLst>
            </a:custGeom>
            <a:solidFill>
              <a:srgbClr val="000000"/>
            </a:solidFill>
            <a:ln w="9525">
              <a:noFill/>
              <a:round/>
              <a:headEnd/>
              <a:tailEnd/>
            </a:ln>
          </p:spPr>
          <p:txBody>
            <a:bodyPr/>
            <a:lstStyle/>
            <a:p>
              <a:endParaRPr lang="en-US"/>
            </a:p>
          </p:txBody>
        </p:sp>
        <p:sp>
          <p:nvSpPr>
            <p:cNvPr id="41630" name="Freeform 670"/>
            <p:cNvSpPr>
              <a:spLocks/>
            </p:cNvSpPr>
            <p:nvPr/>
          </p:nvSpPr>
          <p:spPr bwMode="auto">
            <a:xfrm>
              <a:off x="4386" y="915"/>
              <a:ext cx="9" cy="9"/>
            </a:xfrm>
            <a:custGeom>
              <a:avLst/>
              <a:gdLst/>
              <a:ahLst/>
              <a:cxnLst>
                <a:cxn ang="0">
                  <a:pos x="14" y="19"/>
                </a:cxn>
                <a:cxn ang="0">
                  <a:pos x="19" y="7"/>
                </a:cxn>
                <a:cxn ang="0">
                  <a:pos x="5" y="0"/>
                </a:cxn>
                <a:cxn ang="0">
                  <a:pos x="0" y="12"/>
                </a:cxn>
                <a:cxn ang="0">
                  <a:pos x="14" y="19"/>
                </a:cxn>
              </a:cxnLst>
              <a:rect l="0" t="0" r="r" b="b"/>
              <a:pathLst>
                <a:path w="19" h="19">
                  <a:moveTo>
                    <a:pt x="14" y="19"/>
                  </a:moveTo>
                  <a:lnTo>
                    <a:pt x="19" y="7"/>
                  </a:lnTo>
                  <a:lnTo>
                    <a:pt x="5" y="0"/>
                  </a:lnTo>
                  <a:lnTo>
                    <a:pt x="0" y="12"/>
                  </a:lnTo>
                  <a:lnTo>
                    <a:pt x="14" y="19"/>
                  </a:lnTo>
                  <a:close/>
                </a:path>
              </a:pathLst>
            </a:custGeom>
            <a:solidFill>
              <a:srgbClr val="000000"/>
            </a:solidFill>
            <a:ln w="9525">
              <a:noFill/>
              <a:round/>
              <a:headEnd/>
              <a:tailEnd/>
            </a:ln>
          </p:spPr>
          <p:txBody>
            <a:bodyPr/>
            <a:lstStyle/>
            <a:p>
              <a:endParaRPr lang="en-US"/>
            </a:p>
          </p:txBody>
        </p:sp>
        <p:sp>
          <p:nvSpPr>
            <p:cNvPr id="41631" name="Freeform 671"/>
            <p:cNvSpPr>
              <a:spLocks/>
            </p:cNvSpPr>
            <p:nvPr/>
          </p:nvSpPr>
          <p:spPr bwMode="auto">
            <a:xfrm>
              <a:off x="4372" y="909"/>
              <a:ext cx="10" cy="8"/>
            </a:xfrm>
            <a:custGeom>
              <a:avLst/>
              <a:gdLst/>
              <a:ahLst/>
              <a:cxnLst>
                <a:cxn ang="0">
                  <a:pos x="14" y="17"/>
                </a:cxn>
                <a:cxn ang="0">
                  <a:pos x="19" y="5"/>
                </a:cxn>
                <a:cxn ang="0">
                  <a:pos x="10" y="1"/>
                </a:cxn>
                <a:cxn ang="0">
                  <a:pos x="7" y="0"/>
                </a:cxn>
                <a:cxn ang="0">
                  <a:pos x="2" y="12"/>
                </a:cxn>
                <a:cxn ang="0">
                  <a:pos x="0" y="12"/>
                </a:cxn>
                <a:cxn ang="0">
                  <a:pos x="14" y="17"/>
                </a:cxn>
              </a:cxnLst>
              <a:rect l="0" t="0" r="r" b="b"/>
              <a:pathLst>
                <a:path w="19" h="17">
                  <a:moveTo>
                    <a:pt x="14" y="17"/>
                  </a:moveTo>
                  <a:lnTo>
                    <a:pt x="19" y="5"/>
                  </a:lnTo>
                  <a:lnTo>
                    <a:pt x="10" y="1"/>
                  </a:lnTo>
                  <a:lnTo>
                    <a:pt x="7" y="0"/>
                  </a:lnTo>
                  <a:lnTo>
                    <a:pt x="2" y="12"/>
                  </a:lnTo>
                  <a:lnTo>
                    <a:pt x="0" y="12"/>
                  </a:lnTo>
                  <a:lnTo>
                    <a:pt x="14" y="17"/>
                  </a:lnTo>
                  <a:close/>
                </a:path>
              </a:pathLst>
            </a:custGeom>
            <a:solidFill>
              <a:srgbClr val="000000"/>
            </a:solidFill>
            <a:ln w="9525">
              <a:noFill/>
              <a:round/>
              <a:headEnd/>
              <a:tailEnd/>
            </a:ln>
          </p:spPr>
          <p:txBody>
            <a:bodyPr/>
            <a:lstStyle/>
            <a:p>
              <a:endParaRPr lang="en-US"/>
            </a:p>
          </p:txBody>
        </p:sp>
        <p:sp>
          <p:nvSpPr>
            <p:cNvPr id="41632" name="Freeform 672"/>
            <p:cNvSpPr>
              <a:spLocks/>
            </p:cNvSpPr>
            <p:nvPr/>
          </p:nvSpPr>
          <p:spPr bwMode="auto">
            <a:xfrm>
              <a:off x="4360" y="904"/>
              <a:ext cx="10" cy="8"/>
            </a:xfrm>
            <a:custGeom>
              <a:avLst/>
              <a:gdLst/>
              <a:ahLst/>
              <a:cxnLst>
                <a:cxn ang="0">
                  <a:pos x="13" y="18"/>
                </a:cxn>
                <a:cxn ang="0">
                  <a:pos x="19" y="5"/>
                </a:cxn>
                <a:cxn ang="0">
                  <a:pos x="5" y="0"/>
                </a:cxn>
                <a:cxn ang="0">
                  <a:pos x="0" y="12"/>
                </a:cxn>
                <a:cxn ang="0">
                  <a:pos x="13" y="18"/>
                </a:cxn>
              </a:cxnLst>
              <a:rect l="0" t="0" r="r" b="b"/>
              <a:pathLst>
                <a:path w="19" h="18">
                  <a:moveTo>
                    <a:pt x="13" y="18"/>
                  </a:moveTo>
                  <a:lnTo>
                    <a:pt x="19" y="5"/>
                  </a:lnTo>
                  <a:lnTo>
                    <a:pt x="5" y="0"/>
                  </a:lnTo>
                  <a:lnTo>
                    <a:pt x="0" y="12"/>
                  </a:lnTo>
                  <a:lnTo>
                    <a:pt x="13" y="18"/>
                  </a:lnTo>
                  <a:close/>
                </a:path>
              </a:pathLst>
            </a:custGeom>
            <a:solidFill>
              <a:srgbClr val="000000"/>
            </a:solidFill>
            <a:ln w="9525">
              <a:noFill/>
              <a:round/>
              <a:headEnd/>
              <a:tailEnd/>
            </a:ln>
          </p:spPr>
          <p:txBody>
            <a:bodyPr/>
            <a:lstStyle/>
            <a:p>
              <a:endParaRPr lang="en-US"/>
            </a:p>
          </p:txBody>
        </p:sp>
        <p:sp>
          <p:nvSpPr>
            <p:cNvPr id="41633" name="Freeform 673"/>
            <p:cNvSpPr>
              <a:spLocks/>
            </p:cNvSpPr>
            <p:nvPr/>
          </p:nvSpPr>
          <p:spPr bwMode="auto">
            <a:xfrm>
              <a:off x="4348" y="898"/>
              <a:ext cx="9" cy="9"/>
            </a:xfrm>
            <a:custGeom>
              <a:avLst/>
              <a:gdLst/>
              <a:ahLst/>
              <a:cxnLst>
                <a:cxn ang="0">
                  <a:pos x="12" y="17"/>
                </a:cxn>
                <a:cxn ang="0">
                  <a:pos x="18" y="5"/>
                </a:cxn>
                <a:cxn ang="0">
                  <a:pos x="5" y="0"/>
                </a:cxn>
                <a:cxn ang="0">
                  <a:pos x="0" y="12"/>
                </a:cxn>
                <a:cxn ang="0">
                  <a:pos x="12" y="17"/>
                </a:cxn>
              </a:cxnLst>
              <a:rect l="0" t="0" r="r" b="b"/>
              <a:pathLst>
                <a:path w="18" h="17">
                  <a:moveTo>
                    <a:pt x="12" y="17"/>
                  </a:moveTo>
                  <a:lnTo>
                    <a:pt x="18" y="5"/>
                  </a:lnTo>
                  <a:lnTo>
                    <a:pt x="5" y="0"/>
                  </a:lnTo>
                  <a:lnTo>
                    <a:pt x="0" y="12"/>
                  </a:lnTo>
                  <a:lnTo>
                    <a:pt x="12" y="17"/>
                  </a:lnTo>
                  <a:close/>
                </a:path>
              </a:pathLst>
            </a:custGeom>
            <a:solidFill>
              <a:srgbClr val="000000"/>
            </a:solidFill>
            <a:ln w="9525">
              <a:noFill/>
              <a:round/>
              <a:headEnd/>
              <a:tailEnd/>
            </a:ln>
          </p:spPr>
          <p:txBody>
            <a:bodyPr/>
            <a:lstStyle/>
            <a:p>
              <a:endParaRPr lang="en-US"/>
            </a:p>
          </p:txBody>
        </p:sp>
        <p:sp>
          <p:nvSpPr>
            <p:cNvPr id="41634" name="Freeform 674"/>
            <p:cNvSpPr>
              <a:spLocks/>
            </p:cNvSpPr>
            <p:nvPr/>
          </p:nvSpPr>
          <p:spPr bwMode="auto">
            <a:xfrm>
              <a:off x="4335" y="893"/>
              <a:ext cx="9" cy="9"/>
            </a:xfrm>
            <a:custGeom>
              <a:avLst/>
              <a:gdLst/>
              <a:ahLst/>
              <a:cxnLst>
                <a:cxn ang="0">
                  <a:pos x="14" y="18"/>
                </a:cxn>
                <a:cxn ang="0">
                  <a:pos x="17" y="5"/>
                </a:cxn>
                <a:cxn ang="0">
                  <a:pos x="3" y="0"/>
                </a:cxn>
                <a:cxn ang="0">
                  <a:pos x="0" y="12"/>
                </a:cxn>
                <a:cxn ang="0">
                  <a:pos x="14" y="18"/>
                </a:cxn>
              </a:cxnLst>
              <a:rect l="0" t="0" r="r" b="b"/>
              <a:pathLst>
                <a:path w="17" h="18">
                  <a:moveTo>
                    <a:pt x="14" y="18"/>
                  </a:moveTo>
                  <a:lnTo>
                    <a:pt x="17" y="5"/>
                  </a:lnTo>
                  <a:lnTo>
                    <a:pt x="3" y="0"/>
                  </a:lnTo>
                  <a:lnTo>
                    <a:pt x="0" y="12"/>
                  </a:lnTo>
                  <a:lnTo>
                    <a:pt x="14" y="18"/>
                  </a:lnTo>
                  <a:close/>
                </a:path>
              </a:pathLst>
            </a:custGeom>
            <a:solidFill>
              <a:srgbClr val="000000"/>
            </a:solidFill>
            <a:ln w="9525">
              <a:noFill/>
              <a:round/>
              <a:headEnd/>
              <a:tailEnd/>
            </a:ln>
          </p:spPr>
          <p:txBody>
            <a:bodyPr/>
            <a:lstStyle/>
            <a:p>
              <a:endParaRPr lang="en-US"/>
            </a:p>
          </p:txBody>
        </p:sp>
        <p:sp>
          <p:nvSpPr>
            <p:cNvPr id="41635" name="Freeform 675"/>
            <p:cNvSpPr>
              <a:spLocks/>
            </p:cNvSpPr>
            <p:nvPr/>
          </p:nvSpPr>
          <p:spPr bwMode="auto">
            <a:xfrm>
              <a:off x="4322" y="889"/>
              <a:ext cx="9" cy="8"/>
            </a:xfrm>
            <a:custGeom>
              <a:avLst/>
              <a:gdLst/>
              <a:ahLst/>
              <a:cxnLst>
                <a:cxn ang="0">
                  <a:pos x="14" y="16"/>
                </a:cxn>
                <a:cxn ang="0">
                  <a:pos x="17" y="4"/>
                </a:cxn>
                <a:cxn ang="0">
                  <a:pos x="3" y="0"/>
                </a:cxn>
                <a:cxn ang="0">
                  <a:pos x="0" y="13"/>
                </a:cxn>
                <a:cxn ang="0">
                  <a:pos x="14" y="16"/>
                </a:cxn>
              </a:cxnLst>
              <a:rect l="0" t="0" r="r" b="b"/>
              <a:pathLst>
                <a:path w="17" h="16">
                  <a:moveTo>
                    <a:pt x="14" y="16"/>
                  </a:moveTo>
                  <a:lnTo>
                    <a:pt x="17" y="4"/>
                  </a:lnTo>
                  <a:lnTo>
                    <a:pt x="3" y="0"/>
                  </a:lnTo>
                  <a:lnTo>
                    <a:pt x="0" y="13"/>
                  </a:lnTo>
                  <a:lnTo>
                    <a:pt x="14" y="16"/>
                  </a:lnTo>
                  <a:close/>
                </a:path>
              </a:pathLst>
            </a:custGeom>
            <a:solidFill>
              <a:srgbClr val="000000"/>
            </a:solidFill>
            <a:ln w="9525">
              <a:noFill/>
              <a:round/>
              <a:headEnd/>
              <a:tailEnd/>
            </a:ln>
          </p:spPr>
          <p:txBody>
            <a:bodyPr/>
            <a:lstStyle/>
            <a:p>
              <a:endParaRPr lang="en-US"/>
            </a:p>
          </p:txBody>
        </p:sp>
        <p:sp>
          <p:nvSpPr>
            <p:cNvPr id="41636" name="Freeform 676"/>
            <p:cNvSpPr>
              <a:spLocks/>
            </p:cNvSpPr>
            <p:nvPr/>
          </p:nvSpPr>
          <p:spPr bwMode="auto">
            <a:xfrm>
              <a:off x="4309" y="884"/>
              <a:ext cx="8" cy="8"/>
            </a:xfrm>
            <a:custGeom>
              <a:avLst/>
              <a:gdLst/>
              <a:ahLst/>
              <a:cxnLst>
                <a:cxn ang="0">
                  <a:pos x="13" y="15"/>
                </a:cxn>
                <a:cxn ang="0">
                  <a:pos x="16" y="3"/>
                </a:cxn>
                <a:cxn ang="0">
                  <a:pos x="14" y="1"/>
                </a:cxn>
                <a:cxn ang="0">
                  <a:pos x="4" y="0"/>
                </a:cxn>
                <a:cxn ang="0">
                  <a:pos x="0" y="12"/>
                </a:cxn>
                <a:cxn ang="0">
                  <a:pos x="14" y="15"/>
                </a:cxn>
                <a:cxn ang="0">
                  <a:pos x="13" y="15"/>
                </a:cxn>
              </a:cxnLst>
              <a:rect l="0" t="0" r="r" b="b"/>
              <a:pathLst>
                <a:path w="16" h="15">
                  <a:moveTo>
                    <a:pt x="13" y="15"/>
                  </a:moveTo>
                  <a:lnTo>
                    <a:pt x="16" y="3"/>
                  </a:lnTo>
                  <a:lnTo>
                    <a:pt x="14" y="1"/>
                  </a:lnTo>
                  <a:lnTo>
                    <a:pt x="4" y="0"/>
                  </a:lnTo>
                  <a:lnTo>
                    <a:pt x="0" y="12"/>
                  </a:lnTo>
                  <a:lnTo>
                    <a:pt x="14" y="15"/>
                  </a:lnTo>
                  <a:lnTo>
                    <a:pt x="13" y="15"/>
                  </a:lnTo>
                  <a:close/>
                </a:path>
              </a:pathLst>
            </a:custGeom>
            <a:solidFill>
              <a:srgbClr val="000000"/>
            </a:solidFill>
            <a:ln w="9525">
              <a:noFill/>
              <a:round/>
              <a:headEnd/>
              <a:tailEnd/>
            </a:ln>
          </p:spPr>
          <p:txBody>
            <a:bodyPr/>
            <a:lstStyle/>
            <a:p>
              <a:endParaRPr lang="en-US"/>
            </a:p>
          </p:txBody>
        </p:sp>
        <p:sp>
          <p:nvSpPr>
            <p:cNvPr id="41637" name="Freeform 677"/>
            <p:cNvSpPr>
              <a:spLocks/>
            </p:cNvSpPr>
            <p:nvPr/>
          </p:nvSpPr>
          <p:spPr bwMode="auto">
            <a:xfrm>
              <a:off x="4295" y="880"/>
              <a:ext cx="8" cy="8"/>
            </a:xfrm>
            <a:custGeom>
              <a:avLst/>
              <a:gdLst/>
              <a:ahLst/>
              <a:cxnLst>
                <a:cxn ang="0">
                  <a:pos x="14" y="16"/>
                </a:cxn>
                <a:cxn ang="0">
                  <a:pos x="18" y="3"/>
                </a:cxn>
                <a:cxn ang="0">
                  <a:pos x="4" y="0"/>
                </a:cxn>
                <a:cxn ang="0">
                  <a:pos x="0" y="12"/>
                </a:cxn>
                <a:cxn ang="0">
                  <a:pos x="14" y="16"/>
                </a:cxn>
              </a:cxnLst>
              <a:rect l="0" t="0" r="r" b="b"/>
              <a:pathLst>
                <a:path w="18" h="16">
                  <a:moveTo>
                    <a:pt x="14" y="16"/>
                  </a:moveTo>
                  <a:lnTo>
                    <a:pt x="18" y="3"/>
                  </a:lnTo>
                  <a:lnTo>
                    <a:pt x="4" y="0"/>
                  </a:lnTo>
                  <a:lnTo>
                    <a:pt x="0" y="12"/>
                  </a:lnTo>
                  <a:lnTo>
                    <a:pt x="14" y="16"/>
                  </a:lnTo>
                  <a:close/>
                </a:path>
              </a:pathLst>
            </a:custGeom>
            <a:solidFill>
              <a:srgbClr val="000000"/>
            </a:solidFill>
            <a:ln w="9525">
              <a:noFill/>
              <a:round/>
              <a:headEnd/>
              <a:tailEnd/>
            </a:ln>
          </p:spPr>
          <p:txBody>
            <a:bodyPr/>
            <a:lstStyle/>
            <a:p>
              <a:endParaRPr lang="en-US"/>
            </a:p>
          </p:txBody>
        </p:sp>
        <p:sp>
          <p:nvSpPr>
            <p:cNvPr id="41638" name="Freeform 678"/>
            <p:cNvSpPr>
              <a:spLocks/>
            </p:cNvSpPr>
            <p:nvPr/>
          </p:nvSpPr>
          <p:spPr bwMode="auto">
            <a:xfrm>
              <a:off x="4282" y="876"/>
              <a:ext cx="8" cy="8"/>
            </a:xfrm>
            <a:custGeom>
              <a:avLst/>
              <a:gdLst/>
              <a:ahLst/>
              <a:cxnLst>
                <a:cxn ang="0">
                  <a:pos x="12" y="16"/>
                </a:cxn>
                <a:cxn ang="0">
                  <a:pos x="16" y="3"/>
                </a:cxn>
                <a:cxn ang="0">
                  <a:pos x="5" y="0"/>
                </a:cxn>
                <a:cxn ang="0">
                  <a:pos x="2" y="0"/>
                </a:cxn>
                <a:cxn ang="0">
                  <a:pos x="0" y="12"/>
                </a:cxn>
                <a:cxn ang="0">
                  <a:pos x="5" y="14"/>
                </a:cxn>
                <a:cxn ang="0">
                  <a:pos x="12" y="16"/>
                </a:cxn>
              </a:cxnLst>
              <a:rect l="0" t="0" r="r" b="b"/>
              <a:pathLst>
                <a:path w="16" h="16">
                  <a:moveTo>
                    <a:pt x="12" y="16"/>
                  </a:moveTo>
                  <a:lnTo>
                    <a:pt x="16" y="3"/>
                  </a:lnTo>
                  <a:lnTo>
                    <a:pt x="5" y="0"/>
                  </a:lnTo>
                  <a:lnTo>
                    <a:pt x="2" y="0"/>
                  </a:lnTo>
                  <a:lnTo>
                    <a:pt x="0" y="12"/>
                  </a:lnTo>
                  <a:lnTo>
                    <a:pt x="5" y="14"/>
                  </a:lnTo>
                  <a:lnTo>
                    <a:pt x="12" y="16"/>
                  </a:lnTo>
                  <a:close/>
                </a:path>
              </a:pathLst>
            </a:custGeom>
            <a:solidFill>
              <a:srgbClr val="000000"/>
            </a:solidFill>
            <a:ln w="9525">
              <a:noFill/>
              <a:round/>
              <a:headEnd/>
              <a:tailEnd/>
            </a:ln>
          </p:spPr>
          <p:txBody>
            <a:bodyPr/>
            <a:lstStyle/>
            <a:p>
              <a:endParaRPr lang="en-US"/>
            </a:p>
          </p:txBody>
        </p:sp>
        <p:sp>
          <p:nvSpPr>
            <p:cNvPr id="41639" name="Freeform 679"/>
            <p:cNvSpPr>
              <a:spLocks/>
            </p:cNvSpPr>
            <p:nvPr/>
          </p:nvSpPr>
          <p:spPr bwMode="auto">
            <a:xfrm>
              <a:off x="4268" y="874"/>
              <a:ext cx="8" cy="7"/>
            </a:xfrm>
            <a:custGeom>
              <a:avLst/>
              <a:gdLst/>
              <a:ahLst/>
              <a:cxnLst>
                <a:cxn ang="0">
                  <a:pos x="14" y="14"/>
                </a:cxn>
                <a:cxn ang="0">
                  <a:pos x="16" y="1"/>
                </a:cxn>
                <a:cxn ang="0">
                  <a:pos x="2" y="0"/>
                </a:cxn>
                <a:cxn ang="0">
                  <a:pos x="0" y="12"/>
                </a:cxn>
                <a:cxn ang="0">
                  <a:pos x="14" y="14"/>
                </a:cxn>
              </a:cxnLst>
              <a:rect l="0" t="0" r="r" b="b"/>
              <a:pathLst>
                <a:path w="16" h="14">
                  <a:moveTo>
                    <a:pt x="14" y="14"/>
                  </a:moveTo>
                  <a:lnTo>
                    <a:pt x="16" y="1"/>
                  </a:lnTo>
                  <a:lnTo>
                    <a:pt x="2" y="0"/>
                  </a:lnTo>
                  <a:lnTo>
                    <a:pt x="0" y="12"/>
                  </a:lnTo>
                  <a:lnTo>
                    <a:pt x="14" y="14"/>
                  </a:lnTo>
                  <a:close/>
                </a:path>
              </a:pathLst>
            </a:custGeom>
            <a:solidFill>
              <a:srgbClr val="000000"/>
            </a:solidFill>
            <a:ln w="9525">
              <a:noFill/>
              <a:round/>
              <a:headEnd/>
              <a:tailEnd/>
            </a:ln>
          </p:spPr>
          <p:txBody>
            <a:bodyPr/>
            <a:lstStyle/>
            <a:p>
              <a:endParaRPr lang="en-US"/>
            </a:p>
          </p:txBody>
        </p:sp>
        <p:sp>
          <p:nvSpPr>
            <p:cNvPr id="41640" name="Freeform 680"/>
            <p:cNvSpPr>
              <a:spLocks/>
            </p:cNvSpPr>
            <p:nvPr/>
          </p:nvSpPr>
          <p:spPr bwMode="auto">
            <a:xfrm>
              <a:off x="4254" y="870"/>
              <a:ext cx="8" cy="8"/>
            </a:xfrm>
            <a:custGeom>
              <a:avLst/>
              <a:gdLst/>
              <a:ahLst/>
              <a:cxnLst>
                <a:cxn ang="0">
                  <a:pos x="14" y="15"/>
                </a:cxn>
                <a:cxn ang="0">
                  <a:pos x="16" y="3"/>
                </a:cxn>
                <a:cxn ang="0">
                  <a:pos x="2" y="0"/>
                </a:cxn>
                <a:cxn ang="0">
                  <a:pos x="0" y="12"/>
                </a:cxn>
                <a:cxn ang="0">
                  <a:pos x="14" y="15"/>
                </a:cxn>
              </a:cxnLst>
              <a:rect l="0" t="0" r="r" b="b"/>
              <a:pathLst>
                <a:path w="16" h="15">
                  <a:moveTo>
                    <a:pt x="14" y="15"/>
                  </a:moveTo>
                  <a:lnTo>
                    <a:pt x="16" y="3"/>
                  </a:lnTo>
                  <a:lnTo>
                    <a:pt x="2" y="0"/>
                  </a:lnTo>
                  <a:lnTo>
                    <a:pt x="0" y="12"/>
                  </a:lnTo>
                  <a:lnTo>
                    <a:pt x="14" y="15"/>
                  </a:lnTo>
                  <a:close/>
                </a:path>
              </a:pathLst>
            </a:custGeom>
            <a:solidFill>
              <a:srgbClr val="000000"/>
            </a:solidFill>
            <a:ln w="9525">
              <a:noFill/>
              <a:round/>
              <a:headEnd/>
              <a:tailEnd/>
            </a:ln>
          </p:spPr>
          <p:txBody>
            <a:bodyPr/>
            <a:lstStyle/>
            <a:p>
              <a:endParaRPr lang="en-US"/>
            </a:p>
          </p:txBody>
        </p:sp>
        <p:sp>
          <p:nvSpPr>
            <p:cNvPr id="41641" name="Freeform 681"/>
            <p:cNvSpPr>
              <a:spLocks/>
            </p:cNvSpPr>
            <p:nvPr/>
          </p:nvSpPr>
          <p:spPr bwMode="auto">
            <a:xfrm>
              <a:off x="4240" y="868"/>
              <a:ext cx="8" cy="8"/>
            </a:xfrm>
            <a:custGeom>
              <a:avLst/>
              <a:gdLst/>
              <a:ahLst/>
              <a:cxnLst>
                <a:cxn ang="0">
                  <a:pos x="14" y="15"/>
                </a:cxn>
                <a:cxn ang="0">
                  <a:pos x="16" y="1"/>
                </a:cxn>
                <a:cxn ang="0">
                  <a:pos x="2" y="0"/>
                </a:cxn>
                <a:cxn ang="0">
                  <a:pos x="0" y="13"/>
                </a:cxn>
                <a:cxn ang="0">
                  <a:pos x="14" y="15"/>
                </a:cxn>
              </a:cxnLst>
              <a:rect l="0" t="0" r="r" b="b"/>
              <a:pathLst>
                <a:path w="16" h="15">
                  <a:moveTo>
                    <a:pt x="14" y="15"/>
                  </a:moveTo>
                  <a:lnTo>
                    <a:pt x="16" y="1"/>
                  </a:lnTo>
                  <a:lnTo>
                    <a:pt x="2" y="0"/>
                  </a:lnTo>
                  <a:lnTo>
                    <a:pt x="0" y="13"/>
                  </a:lnTo>
                  <a:lnTo>
                    <a:pt x="14" y="15"/>
                  </a:lnTo>
                  <a:close/>
                </a:path>
              </a:pathLst>
            </a:custGeom>
            <a:solidFill>
              <a:srgbClr val="000000"/>
            </a:solidFill>
            <a:ln w="9525">
              <a:noFill/>
              <a:round/>
              <a:headEnd/>
              <a:tailEnd/>
            </a:ln>
          </p:spPr>
          <p:txBody>
            <a:bodyPr/>
            <a:lstStyle/>
            <a:p>
              <a:endParaRPr lang="en-US"/>
            </a:p>
          </p:txBody>
        </p:sp>
        <p:sp>
          <p:nvSpPr>
            <p:cNvPr id="41642" name="Freeform 682"/>
            <p:cNvSpPr>
              <a:spLocks/>
            </p:cNvSpPr>
            <p:nvPr/>
          </p:nvSpPr>
          <p:spPr bwMode="auto">
            <a:xfrm>
              <a:off x="4227" y="865"/>
              <a:ext cx="8" cy="9"/>
            </a:xfrm>
            <a:custGeom>
              <a:avLst/>
              <a:gdLst/>
              <a:ahLst/>
              <a:cxnLst>
                <a:cxn ang="0">
                  <a:pos x="14" y="18"/>
                </a:cxn>
                <a:cxn ang="0">
                  <a:pos x="15" y="4"/>
                </a:cxn>
                <a:cxn ang="0">
                  <a:pos x="1" y="0"/>
                </a:cxn>
                <a:cxn ang="0">
                  <a:pos x="0" y="14"/>
                </a:cxn>
                <a:cxn ang="0">
                  <a:pos x="14" y="18"/>
                </a:cxn>
              </a:cxnLst>
              <a:rect l="0" t="0" r="r" b="b"/>
              <a:pathLst>
                <a:path w="15" h="18">
                  <a:moveTo>
                    <a:pt x="14" y="18"/>
                  </a:moveTo>
                  <a:lnTo>
                    <a:pt x="15" y="4"/>
                  </a:lnTo>
                  <a:lnTo>
                    <a:pt x="1" y="0"/>
                  </a:lnTo>
                  <a:lnTo>
                    <a:pt x="0" y="14"/>
                  </a:lnTo>
                  <a:lnTo>
                    <a:pt x="14" y="18"/>
                  </a:lnTo>
                  <a:close/>
                </a:path>
              </a:pathLst>
            </a:custGeom>
            <a:solidFill>
              <a:srgbClr val="000000"/>
            </a:solidFill>
            <a:ln w="9525">
              <a:noFill/>
              <a:round/>
              <a:headEnd/>
              <a:tailEnd/>
            </a:ln>
          </p:spPr>
          <p:txBody>
            <a:bodyPr/>
            <a:lstStyle/>
            <a:p>
              <a:endParaRPr lang="en-US"/>
            </a:p>
          </p:txBody>
        </p:sp>
        <p:sp>
          <p:nvSpPr>
            <p:cNvPr id="41643" name="Freeform 683"/>
            <p:cNvSpPr>
              <a:spLocks/>
            </p:cNvSpPr>
            <p:nvPr/>
          </p:nvSpPr>
          <p:spPr bwMode="auto">
            <a:xfrm>
              <a:off x="4213" y="864"/>
              <a:ext cx="8" cy="7"/>
            </a:xfrm>
            <a:custGeom>
              <a:avLst/>
              <a:gdLst/>
              <a:ahLst/>
              <a:cxnLst>
                <a:cxn ang="0">
                  <a:pos x="14" y="14"/>
                </a:cxn>
                <a:cxn ang="0">
                  <a:pos x="15" y="0"/>
                </a:cxn>
                <a:cxn ang="0">
                  <a:pos x="2" y="0"/>
                </a:cxn>
                <a:cxn ang="0">
                  <a:pos x="0" y="14"/>
                </a:cxn>
                <a:cxn ang="0">
                  <a:pos x="14" y="14"/>
                </a:cxn>
              </a:cxnLst>
              <a:rect l="0" t="0" r="r" b="b"/>
              <a:pathLst>
                <a:path w="15" h="14">
                  <a:moveTo>
                    <a:pt x="14" y="14"/>
                  </a:moveTo>
                  <a:lnTo>
                    <a:pt x="15" y="0"/>
                  </a:lnTo>
                  <a:lnTo>
                    <a:pt x="2" y="0"/>
                  </a:lnTo>
                  <a:lnTo>
                    <a:pt x="0" y="14"/>
                  </a:lnTo>
                  <a:lnTo>
                    <a:pt x="14" y="14"/>
                  </a:lnTo>
                  <a:close/>
                </a:path>
              </a:pathLst>
            </a:custGeom>
            <a:solidFill>
              <a:srgbClr val="000000"/>
            </a:solidFill>
            <a:ln w="9525">
              <a:noFill/>
              <a:round/>
              <a:headEnd/>
              <a:tailEnd/>
            </a:ln>
          </p:spPr>
          <p:txBody>
            <a:bodyPr/>
            <a:lstStyle/>
            <a:p>
              <a:endParaRPr lang="en-US"/>
            </a:p>
          </p:txBody>
        </p:sp>
        <p:sp>
          <p:nvSpPr>
            <p:cNvPr id="41644" name="Freeform 684"/>
            <p:cNvSpPr>
              <a:spLocks/>
            </p:cNvSpPr>
            <p:nvPr/>
          </p:nvSpPr>
          <p:spPr bwMode="auto">
            <a:xfrm>
              <a:off x="4199" y="863"/>
              <a:ext cx="8" cy="7"/>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645" name="Freeform 685"/>
            <p:cNvSpPr>
              <a:spLocks/>
            </p:cNvSpPr>
            <p:nvPr/>
          </p:nvSpPr>
          <p:spPr bwMode="auto">
            <a:xfrm>
              <a:off x="4185" y="862"/>
              <a:ext cx="8" cy="7"/>
            </a:xfrm>
            <a:custGeom>
              <a:avLst/>
              <a:gdLst/>
              <a:ahLst/>
              <a:cxnLst>
                <a:cxn ang="0">
                  <a:pos x="14" y="14"/>
                </a:cxn>
                <a:cxn ang="0">
                  <a:pos x="16" y="0"/>
                </a:cxn>
                <a:cxn ang="0">
                  <a:pos x="10" y="0"/>
                </a:cxn>
                <a:cxn ang="0">
                  <a:pos x="0" y="0"/>
                </a:cxn>
                <a:cxn ang="0">
                  <a:pos x="0" y="14"/>
                </a:cxn>
                <a:cxn ang="0">
                  <a:pos x="10" y="14"/>
                </a:cxn>
                <a:cxn ang="0">
                  <a:pos x="14" y="14"/>
                </a:cxn>
              </a:cxnLst>
              <a:rect l="0" t="0" r="r" b="b"/>
              <a:pathLst>
                <a:path w="16" h="14">
                  <a:moveTo>
                    <a:pt x="14" y="14"/>
                  </a:moveTo>
                  <a:lnTo>
                    <a:pt x="16" y="0"/>
                  </a:lnTo>
                  <a:lnTo>
                    <a:pt x="10" y="0"/>
                  </a:lnTo>
                  <a:lnTo>
                    <a:pt x="0" y="0"/>
                  </a:lnTo>
                  <a:lnTo>
                    <a:pt x="0" y="14"/>
                  </a:lnTo>
                  <a:lnTo>
                    <a:pt x="10" y="14"/>
                  </a:lnTo>
                  <a:lnTo>
                    <a:pt x="14" y="14"/>
                  </a:lnTo>
                  <a:close/>
                </a:path>
              </a:pathLst>
            </a:custGeom>
            <a:solidFill>
              <a:srgbClr val="000000"/>
            </a:solidFill>
            <a:ln w="9525">
              <a:noFill/>
              <a:round/>
              <a:headEnd/>
              <a:tailEnd/>
            </a:ln>
          </p:spPr>
          <p:txBody>
            <a:bodyPr/>
            <a:lstStyle/>
            <a:p>
              <a:endParaRPr lang="en-US"/>
            </a:p>
          </p:txBody>
        </p:sp>
        <p:sp>
          <p:nvSpPr>
            <p:cNvPr id="41646" name="Freeform 686"/>
            <p:cNvSpPr>
              <a:spLocks/>
            </p:cNvSpPr>
            <p:nvPr/>
          </p:nvSpPr>
          <p:spPr bwMode="auto">
            <a:xfrm>
              <a:off x="4171" y="861"/>
              <a:ext cx="7" cy="8"/>
            </a:xfrm>
            <a:custGeom>
              <a:avLst/>
              <a:gdLst/>
              <a:ahLst/>
              <a:cxnLst>
                <a:cxn ang="0">
                  <a:pos x="14" y="15"/>
                </a:cxn>
                <a:cxn ang="0">
                  <a:pos x="14" y="1"/>
                </a:cxn>
                <a:cxn ang="0">
                  <a:pos x="0" y="0"/>
                </a:cxn>
                <a:cxn ang="0">
                  <a:pos x="0" y="14"/>
                </a:cxn>
                <a:cxn ang="0">
                  <a:pos x="14" y="15"/>
                </a:cxn>
              </a:cxnLst>
              <a:rect l="0" t="0" r="r" b="b"/>
              <a:pathLst>
                <a:path w="14" h="15">
                  <a:moveTo>
                    <a:pt x="14" y="15"/>
                  </a:moveTo>
                  <a:lnTo>
                    <a:pt x="14" y="1"/>
                  </a:lnTo>
                  <a:lnTo>
                    <a:pt x="0" y="0"/>
                  </a:lnTo>
                  <a:lnTo>
                    <a:pt x="0" y="14"/>
                  </a:lnTo>
                  <a:lnTo>
                    <a:pt x="14" y="15"/>
                  </a:lnTo>
                  <a:close/>
                </a:path>
              </a:pathLst>
            </a:custGeom>
            <a:solidFill>
              <a:srgbClr val="000000"/>
            </a:solidFill>
            <a:ln w="9525">
              <a:noFill/>
              <a:round/>
              <a:headEnd/>
              <a:tailEnd/>
            </a:ln>
          </p:spPr>
          <p:txBody>
            <a:bodyPr/>
            <a:lstStyle/>
            <a:p>
              <a:endParaRPr lang="en-US"/>
            </a:p>
          </p:txBody>
        </p:sp>
      </p:grpSp>
      <p:grpSp>
        <p:nvGrpSpPr>
          <p:cNvPr id="6" name="Group 687"/>
          <p:cNvGrpSpPr>
            <a:grpSpLocks/>
          </p:cNvGrpSpPr>
          <p:nvPr/>
        </p:nvGrpSpPr>
        <p:grpSpPr bwMode="auto">
          <a:xfrm>
            <a:off x="3386138" y="4037013"/>
            <a:ext cx="2198687" cy="1433512"/>
            <a:chOff x="2133" y="2543"/>
            <a:chExt cx="1385" cy="903"/>
          </a:xfrm>
        </p:grpSpPr>
        <p:grpSp>
          <p:nvGrpSpPr>
            <p:cNvPr id="7" name="Group 688"/>
            <p:cNvGrpSpPr>
              <a:grpSpLocks/>
            </p:cNvGrpSpPr>
            <p:nvPr/>
          </p:nvGrpSpPr>
          <p:grpSpPr bwMode="auto">
            <a:xfrm>
              <a:off x="2133" y="2543"/>
              <a:ext cx="1385" cy="903"/>
              <a:chOff x="2133" y="2543"/>
              <a:chExt cx="1385" cy="903"/>
            </a:xfrm>
          </p:grpSpPr>
          <p:sp>
            <p:nvSpPr>
              <p:cNvPr id="41649" name="Rectangle 689"/>
              <p:cNvSpPr>
                <a:spLocks noChangeArrowheads="1"/>
              </p:cNvSpPr>
              <p:nvPr/>
            </p:nvSpPr>
            <p:spPr bwMode="auto">
              <a:xfrm>
                <a:off x="2818" y="2543"/>
                <a:ext cx="7" cy="7"/>
              </a:xfrm>
              <a:prstGeom prst="rect">
                <a:avLst/>
              </a:prstGeom>
              <a:solidFill>
                <a:srgbClr val="000000"/>
              </a:solidFill>
              <a:ln w="9525">
                <a:noFill/>
                <a:miter lim="800000"/>
                <a:headEnd/>
                <a:tailEnd/>
              </a:ln>
            </p:spPr>
            <p:txBody>
              <a:bodyPr/>
              <a:lstStyle/>
              <a:p>
                <a:endParaRPr lang="en-US"/>
              </a:p>
            </p:txBody>
          </p:sp>
          <p:sp>
            <p:nvSpPr>
              <p:cNvPr id="41650" name="Rectangle 690"/>
              <p:cNvSpPr>
                <a:spLocks noChangeArrowheads="1"/>
              </p:cNvSpPr>
              <p:nvPr/>
            </p:nvSpPr>
            <p:spPr bwMode="auto">
              <a:xfrm>
                <a:off x="2804" y="2543"/>
                <a:ext cx="7" cy="7"/>
              </a:xfrm>
              <a:prstGeom prst="rect">
                <a:avLst/>
              </a:prstGeom>
              <a:solidFill>
                <a:srgbClr val="000000"/>
              </a:solidFill>
              <a:ln w="9525">
                <a:noFill/>
                <a:miter lim="800000"/>
                <a:headEnd/>
                <a:tailEnd/>
              </a:ln>
            </p:spPr>
            <p:txBody>
              <a:bodyPr/>
              <a:lstStyle/>
              <a:p>
                <a:endParaRPr lang="en-US"/>
              </a:p>
            </p:txBody>
          </p:sp>
          <p:sp>
            <p:nvSpPr>
              <p:cNvPr id="41651" name="Rectangle 691"/>
              <p:cNvSpPr>
                <a:spLocks noChangeArrowheads="1"/>
              </p:cNvSpPr>
              <p:nvPr/>
            </p:nvSpPr>
            <p:spPr bwMode="auto">
              <a:xfrm>
                <a:off x="2790" y="2544"/>
                <a:ext cx="7" cy="7"/>
              </a:xfrm>
              <a:prstGeom prst="rect">
                <a:avLst/>
              </a:prstGeom>
              <a:solidFill>
                <a:srgbClr val="000000"/>
              </a:solidFill>
              <a:ln w="9525">
                <a:noFill/>
                <a:miter lim="800000"/>
                <a:headEnd/>
                <a:tailEnd/>
              </a:ln>
            </p:spPr>
            <p:txBody>
              <a:bodyPr/>
              <a:lstStyle/>
              <a:p>
                <a:endParaRPr lang="en-US"/>
              </a:p>
            </p:txBody>
          </p:sp>
          <p:sp>
            <p:nvSpPr>
              <p:cNvPr id="41652" name="Rectangle 692"/>
              <p:cNvSpPr>
                <a:spLocks noChangeArrowheads="1"/>
              </p:cNvSpPr>
              <p:nvPr/>
            </p:nvSpPr>
            <p:spPr bwMode="auto">
              <a:xfrm>
                <a:off x="2776" y="2544"/>
                <a:ext cx="7" cy="7"/>
              </a:xfrm>
              <a:prstGeom prst="rect">
                <a:avLst/>
              </a:prstGeom>
              <a:solidFill>
                <a:srgbClr val="000000"/>
              </a:solidFill>
              <a:ln w="9525">
                <a:noFill/>
                <a:miter lim="800000"/>
                <a:headEnd/>
                <a:tailEnd/>
              </a:ln>
            </p:spPr>
            <p:txBody>
              <a:bodyPr/>
              <a:lstStyle/>
              <a:p>
                <a:endParaRPr lang="en-US"/>
              </a:p>
            </p:txBody>
          </p:sp>
          <p:sp>
            <p:nvSpPr>
              <p:cNvPr id="41653" name="Rectangle 693"/>
              <p:cNvSpPr>
                <a:spLocks noChangeArrowheads="1"/>
              </p:cNvSpPr>
              <p:nvPr/>
            </p:nvSpPr>
            <p:spPr bwMode="auto">
              <a:xfrm>
                <a:off x="2762" y="2545"/>
                <a:ext cx="7" cy="7"/>
              </a:xfrm>
              <a:prstGeom prst="rect">
                <a:avLst/>
              </a:prstGeom>
              <a:solidFill>
                <a:srgbClr val="000000"/>
              </a:solidFill>
              <a:ln w="9525">
                <a:noFill/>
                <a:miter lim="800000"/>
                <a:headEnd/>
                <a:tailEnd/>
              </a:ln>
            </p:spPr>
            <p:txBody>
              <a:bodyPr/>
              <a:lstStyle/>
              <a:p>
                <a:endParaRPr lang="en-US"/>
              </a:p>
            </p:txBody>
          </p:sp>
          <p:sp>
            <p:nvSpPr>
              <p:cNvPr id="41654" name="Freeform 694"/>
              <p:cNvSpPr>
                <a:spLocks/>
              </p:cNvSpPr>
              <p:nvPr/>
            </p:nvSpPr>
            <p:spPr bwMode="auto">
              <a:xfrm>
                <a:off x="2748" y="2546"/>
                <a:ext cx="7" cy="7"/>
              </a:xfrm>
              <a:custGeom>
                <a:avLst/>
                <a:gdLst/>
                <a:ahLst/>
                <a:cxnLst>
                  <a:cxn ang="0">
                    <a:pos x="14" y="14"/>
                  </a:cxn>
                  <a:cxn ang="0">
                    <a:pos x="14" y="0"/>
                  </a:cxn>
                  <a:cxn ang="0">
                    <a:pos x="13" y="0"/>
                  </a:cxn>
                  <a:cxn ang="0">
                    <a:pos x="0" y="0"/>
                  </a:cxn>
                  <a:cxn ang="0">
                    <a:pos x="0" y="14"/>
                  </a:cxn>
                  <a:cxn ang="0">
                    <a:pos x="13" y="14"/>
                  </a:cxn>
                  <a:cxn ang="0">
                    <a:pos x="14" y="14"/>
                  </a:cxn>
                </a:cxnLst>
                <a:rect l="0" t="0" r="r" b="b"/>
                <a:pathLst>
                  <a:path w="14" h="14">
                    <a:moveTo>
                      <a:pt x="14" y="14"/>
                    </a:moveTo>
                    <a:lnTo>
                      <a:pt x="14" y="0"/>
                    </a:lnTo>
                    <a:lnTo>
                      <a:pt x="13" y="0"/>
                    </a:lnTo>
                    <a:lnTo>
                      <a:pt x="0" y="0"/>
                    </a:lnTo>
                    <a:lnTo>
                      <a:pt x="0" y="14"/>
                    </a:lnTo>
                    <a:lnTo>
                      <a:pt x="13" y="14"/>
                    </a:lnTo>
                    <a:lnTo>
                      <a:pt x="14" y="14"/>
                    </a:lnTo>
                    <a:close/>
                  </a:path>
                </a:pathLst>
              </a:custGeom>
              <a:solidFill>
                <a:srgbClr val="000000"/>
              </a:solidFill>
              <a:ln w="9525">
                <a:noFill/>
                <a:round/>
                <a:headEnd/>
                <a:tailEnd/>
              </a:ln>
            </p:spPr>
            <p:txBody>
              <a:bodyPr/>
              <a:lstStyle/>
              <a:p>
                <a:endParaRPr lang="en-US"/>
              </a:p>
            </p:txBody>
          </p:sp>
          <p:sp>
            <p:nvSpPr>
              <p:cNvPr id="41655" name="Freeform 695"/>
              <p:cNvSpPr>
                <a:spLocks/>
              </p:cNvSpPr>
              <p:nvPr/>
            </p:nvSpPr>
            <p:spPr bwMode="auto">
              <a:xfrm>
                <a:off x="2734" y="2546"/>
                <a:ext cx="7" cy="8"/>
              </a:xfrm>
              <a:custGeom>
                <a:avLst/>
                <a:gdLst/>
                <a:ahLst/>
                <a:cxnLst>
                  <a:cxn ang="0">
                    <a:pos x="14" y="14"/>
                  </a:cxn>
                  <a:cxn ang="0">
                    <a:pos x="14" y="0"/>
                  </a:cxn>
                  <a:cxn ang="0">
                    <a:pos x="0" y="2"/>
                  </a:cxn>
                  <a:cxn ang="0">
                    <a:pos x="0" y="16"/>
                  </a:cxn>
                  <a:cxn ang="0">
                    <a:pos x="14" y="14"/>
                  </a:cxn>
                </a:cxnLst>
                <a:rect l="0" t="0" r="r" b="b"/>
                <a:pathLst>
                  <a:path w="14" h="16">
                    <a:moveTo>
                      <a:pt x="14" y="14"/>
                    </a:moveTo>
                    <a:lnTo>
                      <a:pt x="14" y="0"/>
                    </a:lnTo>
                    <a:lnTo>
                      <a:pt x="0" y="2"/>
                    </a:lnTo>
                    <a:lnTo>
                      <a:pt x="0" y="16"/>
                    </a:lnTo>
                    <a:lnTo>
                      <a:pt x="14" y="14"/>
                    </a:lnTo>
                    <a:close/>
                  </a:path>
                </a:pathLst>
              </a:custGeom>
              <a:solidFill>
                <a:srgbClr val="000000"/>
              </a:solidFill>
              <a:ln w="9525">
                <a:noFill/>
                <a:round/>
                <a:headEnd/>
                <a:tailEnd/>
              </a:ln>
            </p:spPr>
            <p:txBody>
              <a:bodyPr/>
              <a:lstStyle/>
              <a:p>
                <a:endParaRPr lang="en-US"/>
              </a:p>
            </p:txBody>
          </p:sp>
          <p:sp>
            <p:nvSpPr>
              <p:cNvPr id="41656" name="Freeform 696"/>
              <p:cNvSpPr>
                <a:spLocks/>
              </p:cNvSpPr>
              <p:nvPr/>
            </p:nvSpPr>
            <p:spPr bwMode="auto">
              <a:xfrm>
                <a:off x="2720" y="2547"/>
                <a:ext cx="7" cy="8"/>
              </a:xfrm>
              <a:custGeom>
                <a:avLst/>
                <a:gdLst/>
                <a:ahLst/>
                <a:cxnLst>
                  <a:cxn ang="0">
                    <a:pos x="14" y="14"/>
                  </a:cxn>
                  <a:cxn ang="0">
                    <a:pos x="14" y="0"/>
                  </a:cxn>
                  <a:cxn ang="0">
                    <a:pos x="0" y="1"/>
                  </a:cxn>
                  <a:cxn ang="0">
                    <a:pos x="0" y="15"/>
                  </a:cxn>
                  <a:cxn ang="0">
                    <a:pos x="14" y="14"/>
                  </a:cxn>
                </a:cxnLst>
                <a:rect l="0" t="0" r="r" b="b"/>
                <a:pathLst>
                  <a:path w="14" h="15">
                    <a:moveTo>
                      <a:pt x="14" y="14"/>
                    </a:moveTo>
                    <a:lnTo>
                      <a:pt x="14" y="0"/>
                    </a:lnTo>
                    <a:lnTo>
                      <a:pt x="0" y="1"/>
                    </a:lnTo>
                    <a:lnTo>
                      <a:pt x="0" y="15"/>
                    </a:lnTo>
                    <a:lnTo>
                      <a:pt x="14" y="14"/>
                    </a:lnTo>
                    <a:close/>
                  </a:path>
                </a:pathLst>
              </a:custGeom>
              <a:solidFill>
                <a:srgbClr val="000000"/>
              </a:solidFill>
              <a:ln w="9525">
                <a:noFill/>
                <a:round/>
                <a:headEnd/>
                <a:tailEnd/>
              </a:ln>
            </p:spPr>
            <p:txBody>
              <a:bodyPr/>
              <a:lstStyle/>
              <a:p>
                <a:endParaRPr lang="en-US"/>
              </a:p>
            </p:txBody>
          </p:sp>
          <p:sp>
            <p:nvSpPr>
              <p:cNvPr id="41657" name="Freeform 697"/>
              <p:cNvSpPr>
                <a:spLocks/>
              </p:cNvSpPr>
              <p:nvPr/>
            </p:nvSpPr>
            <p:spPr bwMode="auto">
              <a:xfrm>
                <a:off x="2706" y="2549"/>
                <a:ext cx="8" cy="8"/>
              </a:xfrm>
              <a:custGeom>
                <a:avLst/>
                <a:gdLst/>
                <a:ahLst/>
                <a:cxnLst>
                  <a:cxn ang="0">
                    <a:pos x="16" y="14"/>
                  </a:cxn>
                  <a:cxn ang="0">
                    <a:pos x="14" y="0"/>
                  </a:cxn>
                  <a:cxn ang="0">
                    <a:pos x="0" y="2"/>
                  </a:cxn>
                  <a:cxn ang="0">
                    <a:pos x="2" y="16"/>
                  </a:cxn>
                  <a:cxn ang="0">
                    <a:pos x="16" y="14"/>
                  </a:cxn>
                </a:cxnLst>
                <a:rect l="0" t="0" r="r" b="b"/>
                <a:pathLst>
                  <a:path w="16" h="16">
                    <a:moveTo>
                      <a:pt x="16" y="14"/>
                    </a:moveTo>
                    <a:lnTo>
                      <a:pt x="14" y="0"/>
                    </a:lnTo>
                    <a:lnTo>
                      <a:pt x="0" y="2"/>
                    </a:lnTo>
                    <a:lnTo>
                      <a:pt x="2" y="16"/>
                    </a:lnTo>
                    <a:lnTo>
                      <a:pt x="16" y="14"/>
                    </a:lnTo>
                    <a:close/>
                  </a:path>
                </a:pathLst>
              </a:custGeom>
              <a:solidFill>
                <a:srgbClr val="000000"/>
              </a:solidFill>
              <a:ln w="9525">
                <a:noFill/>
                <a:round/>
                <a:headEnd/>
                <a:tailEnd/>
              </a:ln>
            </p:spPr>
            <p:txBody>
              <a:bodyPr/>
              <a:lstStyle/>
              <a:p>
                <a:endParaRPr lang="en-US"/>
              </a:p>
            </p:txBody>
          </p:sp>
          <p:sp>
            <p:nvSpPr>
              <p:cNvPr id="41658" name="Freeform 698"/>
              <p:cNvSpPr>
                <a:spLocks/>
              </p:cNvSpPr>
              <p:nvPr/>
            </p:nvSpPr>
            <p:spPr bwMode="auto">
              <a:xfrm>
                <a:off x="2692" y="2551"/>
                <a:ext cx="8" cy="8"/>
              </a:xfrm>
              <a:custGeom>
                <a:avLst/>
                <a:gdLst/>
                <a:ahLst/>
                <a:cxnLst>
                  <a:cxn ang="0">
                    <a:pos x="16" y="14"/>
                  </a:cxn>
                  <a:cxn ang="0">
                    <a:pos x="14" y="0"/>
                  </a:cxn>
                  <a:cxn ang="0">
                    <a:pos x="0" y="1"/>
                  </a:cxn>
                  <a:cxn ang="0">
                    <a:pos x="2" y="15"/>
                  </a:cxn>
                  <a:cxn ang="0">
                    <a:pos x="16" y="14"/>
                  </a:cxn>
                </a:cxnLst>
                <a:rect l="0" t="0" r="r" b="b"/>
                <a:pathLst>
                  <a:path w="16" h="15">
                    <a:moveTo>
                      <a:pt x="16" y="14"/>
                    </a:moveTo>
                    <a:lnTo>
                      <a:pt x="14" y="0"/>
                    </a:lnTo>
                    <a:lnTo>
                      <a:pt x="0" y="1"/>
                    </a:lnTo>
                    <a:lnTo>
                      <a:pt x="2" y="15"/>
                    </a:lnTo>
                    <a:lnTo>
                      <a:pt x="16" y="14"/>
                    </a:lnTo>
                    <a:close/>
                  </a:path>
                </a:pathLst>
              </a:custGeom>
              <a:solidFill>
                <a:srgbClr val="000000"/>
              </a:solidFill>
              <a:ln w="9525">
                <a:noFill/>
                <a:round/>
                <a:headEnd/>
                <a:tailEnd/>
              </a:ln>
            </p:spPr>
            <p:txBody>
              <a:bodyPr/>
              <a:lstStyle/>
              <a:p>
                <a:endParaRPr lang="en-US"/>
              </a:p>
            </p:txBody>
          </p:sp>
          <p:sp>
            <p:nvSpPr>
              <p:cNvPr id="41659" name="Freeform 699"/>
              <p:cNvSpPr>
                <a:spLocks/>
              </p:cNvSpPr>
              <p:nvPr/>
            </p:nvSpPr>
            <p:spPr bwMode="auto">
              <a:xfrm>
                <a:off x="2678" y="2553"/>
                <a:ext cx="8" cy="7"/>
              </a:xfrm>
              <a:custGeom>
                <a:avLst/>
                <a:gdLst/>
                <a:ahLst/>
                <a:cxnLst>
                  <a:cxn ang="0">
                    <a:pos x="16" y="14"/>
                  </a:cxn>
                  <a:cxn ang="0">
                    <a:pos x="14" y="0"/>
                  </a:cxn>
                  <a:cxn ang="0">
                    <a:pos x="0" y="2"/>
                  </a:cxn>
                  <a:cxn ang="0">
                    <a:pos x="2" y="16"/>
                  </a:cxn>
                  <a:cxn ang="0">
                    <a:pos x="16" y="14"/>
                  </a:cxn>
                </a:cxnLst>
                <a:rect l="0" t="0" r="r" b="b"/>
                <a:pathLst>
                  <a:path w="16" h="16">
                    <a:moveTo>
                      <a:pt x="16" y="14"/>
                    </a:moveTo>
                    <a:lnTo>
                      <a:pt x="14" y="0"/>
                    </a:lnTo>
                    <a:lnTo>
                      <a:pt x="0" y="2"/>
                    </a:lnTo>
                    <a:lnTo>
                      <a:pt x="2" y="16"/>
                    </a:lnTo>
                    <a:lnTo>
                      <a:pt x="16" y="14"/>
                    </a:lnTo>
                    <a:close/>
                  </a:path>
                </a:pathLst>
              </a:custGeom>
              <a:solidFill>
                <a:srgbClr val="000000"/>
              </a:solidFill>
              <a:ln w="9525">
                <a:noFill/>
                <a:round/>
                <a:headEnd/>
                <a:tailEnd/>
              </a:ln>
            </p:spPr>
            <p:txBody>
              <a:bodyPr/>
              <a:lstStyle/>
              <a:p>
                <a:endParaRPr lang="en-US"/>
              </a:p>
            </p:txBody>
          </p:sp>
          <p:sp>
            <p:nvSpPr>
              <p:cNvPr id="41660" name="Freeform 700"/>
              <p:cNvSpPr>
                <a:spLocks/>
              </p:cNvSpPr>
              <p:nvPr/>
            </p:nvSpPr>
            <p:spPr bwMode="auto">
              <a:xfrm>
                <a:off x="2664" y="2554"/>
                <a:ext cx="8" cy="8"/>
              </a:xfrm>
              <a:custGeom>
                <a:avLst/>
                <a:gdLst/>
                <a:ahLst/>
                <a:cxnLst>
                  <a:cxn ang="0">
                    <a:pos x="16" y="14"/>
                  </a:cxn>
                  <a:cxn ang="0">
                    <a:pos x="14" y="0"/>
                  </a:cxn>
                  <a:cxn ang="0">
                    <a:pos x="0" y="1"/>
                  </a:cxn>
                  <a:cxn ang="0">
                    <a:pos x="2" y="15"/>
                  </a:cxn>
                  <a:cxn ang="0">
                    <a:pos x="16" y="14"/>
                  </a:cxn>
                </a:cxnLst>
                <a:rect l="0" t="0" r="r" b="b"/>
                <a:pathLst>
                  <a:path w="16" h="15">
                    <a:moveTo>
                      <a:pt x="16" y="14"/>
                    </a:moveTo>
                    <a:lnTo>
                      <a:pt x="14" y="0"/>
                    </a:lnTo>
                    <a:lnTo>
                      <a:pt x="0" y="1"/>
                    </a:lnTo>
                    <a:lnTo>
                      <a:pt x="2" y="15"/>
                    </a:lnTo>
                    <a:lnTo>
                      <a:pt x="16" y="14"/>
                    </a:lnTo>
                    <a:close/>
                  </a:path>
                </a:pathLst>
              </a:custGeom>
              <a:solidFill>
                <a:srgbClr val="000000"/>
              </a:solidFill>
              <a:ln w="9525">
                <a:noFill/>
                <a:round/>
                <a:headEnd/>
                <a:tailEnd/>
              </a:ln>
            </p:spPr>
            <p:txBody>
              <a:bodyPr/>
              <a:lstStyle/>
              <a:p>
                <a:endParaRPr lang="en-US"/>
              </a:p>
            </p:txBody>
          </p:sp>
          <p:sp>
            <p:nvSpPr>
              <p:cNvPr id="41661" name="Freeform 701"/>
              <p:cNvSpPr>
                <a:spLocks/>
              </p:cNvSpPr>
              <p:nvPr/>
            </p:nvSpPr>
            <p:spPr bwMode="auto">
              <a:xfrm>
                <a:off x="2650" y="2556"/>
                <a:ext cx="8" cy="8"/>
              </a:xfrm>
              <a:custGeom>
                <a:avLst/>
                <a:gdLst/>
                <a:ahLst/>
                <a:cxnLst>
                  <a:cxn ang="0">
                    <a:pos x="16" y="14"/>
                  </a:cxn>
                  <a:cxn ang="0">
                    <a:pos x="14" y="0"/>
                  </a:cxn>
                  <a:cxn ang="0">
                    <a:pos x="6" y="2"/>
                  </a:cxn>
                  <a:cxn ang="0">
                    <a:pos x="0" y="4"/>
                  </a:cxn>
                  <a:cxn ang="0">
                    <a:pos x="2" y="16"/>
                  </a:cxn>
                  <a:cxn ang="0">
                    <a:pos x="6" y="16"/>
                  </a:cxn>
                  <a:cxn ang="0">
                    <a:pos x="16" y="14"/>
                  </a:cxn>
                </a:cxnLst>
                <a:rect l="0" t="0" r="r" b="b"/>
                <a:pathLst>
                  <a:path w="16" h="16">
                    <a:moveTo>
                      <a:pt x="16" y="14"/>
                    </a:moveTo>
                    <a:lnTo>
                      <a:pt x="14" y="0"/>
                    </a:lnTo>
                    <a:lnTo>
                      <a:pt x="6" y="2"/>
                    </a:lnTo>
                    <a:lnTo>
                      <a:pt x="0" y="4"/>
                    </a:lnTo>
                    <a:lnTo>
                      <a:pt x="2" y="16"/>
                    </a:lnTo>
                    <a:lnTo>
                      <a:pt x="6" y="16"/>
                    </a:lnTo>
                    <a:lnTo>
                      <a:pt x="16" y="14"/>
                    </a:lnTo>
                    <a:close/>
                  </a:path>
                </a:pathLst>
              </a:custGeom>
              <a:solidFill>
                <a:srgbClr val="000000"/>
              </a:solidFill>
              <a:ln w="9525">
                <a:noFill/>
                <a:round/>
                <a:headEnd/>
                <a:tailEnd/>
              </a:ln>
            </p:spPr>
            <p:txBody>
              <a:bodyPr/>
              <a:lstStyle/>
              <a:p>
                <a:endParaRPr lang="en-US"/>
              </a:p>
            </p:txBody>
          </p:sp>
          <p:sp>
            <p:nvSpPr>
              <p:cNvPr id="41662" name="Freeform 702"/>
              <p:cNvSpPr>
                <a:spLocks/>
              </p:cNvSpPr>
              <p:nvPr/>
            </p:nvSpPr>
            <p:spPr bwMode="auto">
              <a:xfrm>
                <a:off x="2637" y="2560"/>
                <a:ext cx="8" cy="7"/>
              </a:xfrm>
              <a:custGeom>
                <a:avLst/>
                <a:gdLst/>
                <a:ahLst/>
                <a:cxnLst>
                  <a:cxn ang="0">
                    <a:pos x="16" y="12"/>
                  </a:cxn>
                  <a:cxn ang="0">
                    <a:pos x="14" y="0"/>
                  </a:cxn>
                  <a:cxn ang="0">
                    <a:pos x="0" y="2"/>
                  </a:cxn>
                  <a:cxn ang="0">
                    <a:pos x="2" y="14"/>
                  </a:cxn>
                  <a:cxn ang="0">
                    <a:pos x="16" y="12"/>
                  </a:cxn>
                </a:cxnLst>
                <a:rect l="0" t="0" r="r" b="b"/>
                <a:pathLst>
                  <a:path w="16" h="14">
                    <a:moveTo>
                      <a:pt x="16" y="12"/>
                    </a:moveTo>
                    <a:lnTo>
                      <a:pt x="14" y="0"/>
                    </a:lnTo>
                    <a:lnTo>
                      <a:pt x="0" y="2"/>
                    </a:lnTo>
                    <a:lnTo>
                      <a:pt x="2" y="14"/>
                    </a:lnTo>
                    <a:lnTo>
                      <a:pt x="16" y="12"/>
                    </a:lnTo>
                    <a:close/>
                  </a:path>
                </a:pathLst>
              </a:custGeom>
              <a:solidFill>
                <a:srgbClr val="000000"/>
              </a:solidFill>
              <a:ln w="9525">
                <a:noFill/>
                <a:round/>
                <a:headEnd/>
                <a:tailEnd/>
              </a:ln>
            </p:spPr>
            <p:txBody>
              <a:bodyPr/>
              <a:lstStyle/>
              <a:p>
                <a:endParaRPr lang="en-US"/>
              </a:p>
            </p:txBody>
          </p:sp>
          <p:sp>
            <p:nvSpPr>
              <p:cNvPr id="41663" name="Freeform 703"/>
              <p:cNvSpPr>
                <a:spLocks/>
              </p:cNvSpPr>
              <p:nvPr/>
            </p:nvSpPr>
            <p:spPr bwMode="auto">
              <a:xfrm>
                <a:off x="2623" y="2561"/>
                <a:ext cx="8" cy="8"/>
              </a:xfrm>
              <a:custGeom>
                <a:avLst/>
                <a:gdLst/>
                <a:ahLst/>
                <a:cxnLst>
                  <a:cxn ang="0">
                    <a:pos x="16" y="12"/>
                  </a:cxn>
                  <a:cxn ang="0">
                    <a:pos x="14" y="0"/>
                  </a:cxn>
                  <a:cxn ang="0">
                    <a:pos x="0" y="3"/>
                  </a:cxn>
                  <a:cxn ang="0">
                    <a:pos x="2" y="15"/>
                  </a:cxn>
                  <a:cxn ang="0">
                    <a:pos x="16" y="12"/>
                  </a:cxn>
                </a:cxnLst>
                <a:rect l="0" t="0" r="r" b="b"/>
                <a:pathLst>
                  <a:path w="16" h="15">
                    <a:moveTo>
                      <a:pt x="16" y="12"/>
                    </a:moveTo>
                    <a:lnTo>
                      <a:pt x="14" y="0"/>
                    </a:lnTo>
                    <a:lnTo>
                      <a:pt x="0" y="3"/>
                    </a:lnTo>
                    <a:lnTo>
                      <a:pt x="2" y="15"/>
                    </a:lnTo>
                    <a:lnTo>
                      <a:pt x="16" y="12"/>
                    </a:lnTo>
                    <a:close/>
                  </a:path>
                </a:pathLst>
              </a:custGeom>
              <a:solidFill>
                <a:srgbClr val="000000"/>
              </a:solidFill>
              <a:ln w="9525">
                <a:noFill/>
                <a:round/>
                <a:headEnd/>
                <a:tailEnd/>
              </a:ln>
            </p:spPr>
            <p:txBody>
              <a:bodyPr/>
              <a:lstStyle/>
              <a:p>
                <a:endParaRPr lang="en-US"/>
              </a:p>
            </p:txBody>
          </p:sp>
          <p:sp>
            <p:nvSpPr>
              <p:cNvPr id="41664" name="Freeform 704"/>
              <p:cNvSpPr>
                <a:spLocks/>
              </p:cNvSpPr>
              <p:nvPr/>
            </p:nvSpPr>
            <p:spPr bwMode="auto">
              <a:xfrm>
                <a:off x="2609" y="2564"/>
                <a:ext cx="8" cy="8"/>
              </a:xfrm>
              <a:custGeom>
                <a:avLst/>
                <a:gdLst/>
                <a:ahLst/>
                <a:cxnLst>
                  <a:cxn ang="0">
                    <a:pos x="16" y="12"/>
                  </a:cxn>
                  <a:cxn ang="0">
                    <a:pos x="14" y="0"/>
                  </a:cxn>
                  <a:cxn ang="0">
                    <a:pos x="0" y="3"/>
                  </a:cxn>
                  <a:cxn ang="0">
                    <a:pos x="2" y="16"/>
                  </a:cxn>
                  <a:cxn ang="0">
                    <a:pos x="16" y="12"/>
                  </a:cxn>
                </a:cxnLst>
                <a:rect l="0" t="0" r="r" b="b"/>
                <a:pathLst>
                  <a:path w="16" h="16">
                    <a:moveTo>
                      <a:pt x="16" y="12"/>
                    </a:moveTo>
                    <a:lnTo>
                      <a:pt x="14" y="0"/>
                    </a:lnTo>
                    <a:lnTo>
                      <a:pt x="0" y="3"/>
                    </a:lnTo>
                    <a:lnTo>
                      <a:pt x="2" y="16"/>
                    </a:lnTo>
                    <a:lnTo>
                      <a:pt x="16" y="12"/>
                    </a:lnTo>
                    <a:close/>
                  </a:path>
                </a:pathLst>
              </a:custGeom>
              <a:solidFill>
                <a:srgbClr val="000000"/>
              </a:solidFill>
              <a:ln w="9525">
                <a:noFill/>
                <a:round/>
                <a:headEnd/>
                <a:tailEnd/>
              </a:ln>
            </p:spPr>
            <p:txBody>
              <a:bodyPr/>
              <a:lstStyle/>
              <a:p>
                <a:endParaRPr lang="en-US"/>
              </a:p>
            </p:txBody>
          </p:sp>
          <p:sp>
            <p:nvSpPr>
              <p:cNvPr id="41665" name="Freeform 705"/>
              <p:cNvSpPr>
                <a:spLocks/>
              </p:cNvSpPr>
              <p:nvPr/>
            </p:nvSpPr>
            <p:spPr bwMode="auto">
              <a:xfrm>
                <a:off x="2596" y="2567"/>
                <a:ext cx="7" cy="8"/>
              </a:xfrm>
              <a:custGeom>
                <a:avLst/>
                <a:gdLst/>
                <a:ahLst/>
                <a:cxnLst>
                  <a:cxn ang="0">
                    <a:pos x="14" y="12"/>
                  </a:cxn>
                  <a:cxn ang="0">
                    <a:pos x="12" y="0"/>
                  </a:cxn>
                  <a:cxn ang="0">
                    <a:pos x="0" y="3"/>
                  </a:cxn>
                  <a:cxn ang="0">
                    <a:pos x="2" y="16"/>
                  </a:cxn>
                  <a:cxn ang="0">
                    <a:pos x="14" y="12"/>
                  </a:cxn>
                </a:cxnLst>
                <a:rect l="0" t="0" r="r" b="b"/>
                <a:pathLst>
                  <a:path w="14" h="16">
                    <a:moveTo>
                      <a:pt x="14" y="12"/>
                    </a:moveTo>
                    <a:lnTo>
                      <a:pt x="12" y="0"/>
                    </a:lnTo>
                    <a:lnTo>
                      <a:pt x="0" y="3"/>
                    </a:lnTo>
                    <a:lnTo>
                      <a:pt x="2" y="16"/>
                    </a:lnTo>
                    <a:lnTo>
                      <a:pt x="14" y="12"/>
                    </a:lnTo>
                    <a:close/>
                  </a:path>
                </a:pathLst>
              </a:custGeom>
              <a:solidFill>
                <a:srgbClr val="000000"/>
              </a:solidFill>
              <a:ln w="9525">
                <a:noFill/>
                <a:round/>
                <a:headEnd/>
                <a:tailEnd/>
              </a:ln>
            </p:spPr>
            <p:txBody>
              <a:bodyPr/>
              <a:lstStyle/>
              <a:p>
                <a:endParaRPr lang="en-US"/>
              </a:p>
            </p:txBody>
          </p:sp>
          <p:sp>
            <p:nvSpPr>
              <p:cNvPr id="41666" name="Freeform 706"/>
              <p:cNvSpPr>
                <a:spLocks/>
              </p:cNvSpPr>
              <p:nvPr/>
            </p:nvSpPr>
            <p:spPr bwMode="auto">
              <a:xfrm>
                <a:off x="2582" y="2570"/>
                <a:ext cx="8" cy="8"/>
              </a:xfrm>
              <a:custGeom>
                <a:avLst/>
                <a:gdLst/>
                <a:ahLst/>
                <a:cxnLst>
                  <a:cxn ang="0">
                    <a:pos x="16" y="12"/>
                  </a:cxn>
                  <a:cxn ang="0">
                    <a:pos x="14" y="0"/>
                  </a:cxn>
                  <a:cxn ang="0">
                    <a:pos x="12" y="0"/>
                  </a:cxn>
                  <a:cxn ang="0">
                    <a:pos x="0" y="4"/>
                  </a:cxn>
                  <a:cxn ang="0">
                    <a:pos x="4" y="16"/>
                  </a:cxn>
                  <a:cxn ang="0">
                    <a:pos x="12" y="14"/>
                  </a:cxn>
                  <a:cxn ang="0">
                    <a:pos x="16" y="12"/>
                  </a:cxn>
                </a:cxnLst>
                <a:rect l="0" t="0" r="r" b="b"/>
                <a:pathLst>
                  <a:path w="16" h="16">
                    <a:moveTo>
                      <a:pt x="16" y="12"/>
                    </a:moveTo>
                    <a:lnTo>
                      <a:pt x="14" y="0"/>
                    </a:lnTo>
                    <a:lnTo>
                      <a:pt x="12" y="0"/>
                    </a:lnTo>
                    <a:lnTo>
                      <a:pt x="0" y="4"/>
                    </a:lnTo>
                    <a:lnTo>
                      <a:pt x="4" y="16"/>
                    </a:lnTo>
                    <a:lnTo>
                      <a:pt x="12" y="14"/>
                    </a:lnTo>
                    <a:lnTo>
                      <a:pt x="16" y="12"/>
                    </a:lnTo>
                    <a:close/>
                  </a:path>
                </a:pathLst>
              </a:custGeom>
              <a:solidFill>
                <a:srgbClr val="000000"/>
              </a:solidFill>
              <a:ln w="9525">
                <a:noFill/>
                <a:round/>
                <a:headEnd/>
                <a:tailEnd/>
              </a:ln>
            </p:spPr>
            <p:txBody>
              <a:bodyPr/>
              <a:lstStyle/>
              <a:p>
                <a:endParaRPr lang="en-US"/>
              </a:p>
            </p:txBody>
          </p:sp>
          <p:sp>
            <p:nvSpPr>
              <p:cNvPr id="41667" name="Freeform 707"/>
              <p:cNvSpPr>
                <a:spLocks/>
              </p:cNvSpPr>
              <p:nvPr/>
            </p:nvSpPr>
            <p:spPr bwMode="auto">
              <a:xfrm>
                <a:off x="2568" y="2574"/>
                <a:ext cx="9" cy="7"/>
              </a:xfrm>
              <a:custGeom>
                <a:avLst/>
                <a:gdLst/>
                <a:ahLst/>
                <a:cxnLst>
                  <a:cxn ang="0">
                    <a:pos x="18" y="12"/>
                  </a:cxn>
                  <a:cxn ang="0">
                    <a:pos x="14" y="0"/>
                  </a:cxn>
                  <a:cxn ang="0">
                    <a:pos x="0" y="4"/>
                  </a:cxn>
                  <a:cxn ang="0">
                    <a:pos x="4" y="16"/>
                  </a:cxn>
                  <a:cxn ang="0">
                    <a:pos x="18" y="12"/>
                  </a:cxn>
                </a:cxnLst>
                <a:rect l="0" t="0" r="r" b="b"/>
                <a:pathLst>
                  <a:path w="18" h="16">
                    <a:moveTo>
                      <a:pt x="18" y="12"/>
                    </a:moveTo>
                    <a:lnTo>
                      <a:pt x="14" y="0"/>
                    </a:lnTo>
                    <a:lnTo>
                      <a:pt x="0" y="4"/>
                    </a:lnTo>
                    <a:lnTo>
                      <a:pt x="4" y="16"/>
                    </a:lnTo>
                    <a:lnTo>
                      <a:pt x="18" y="12"/>
                    </a:lnTo>
                    <a:close/>
                  </a:path>
                </a:pathLst>
              </a:custGeom>
              <a:solidFill>
                <a:srgbClr val="000000"/>
              </a:solidFill>
              <a:ln w="9525">
                <a:noFill/>
                <a:round/>
                <a:headEnd/>
                <a:tailEnd/>
              </a:ln>
            </p:spPr>
            <p:txBody>
              <a:bodyPr/>
              <a:lstStyle/>
              <a:p>
                <a:endParaRPr lang="en-US"/>
              </a:p>
            </p:txBody>
          </p:sp>
          <p:sp>
            <p:nvSpPr>
              <p:cNvPr id="41668" name="Freeform 708"/>
              <p:cNvSpPr>
                <a:spLocks/>
              </p:cNvSpPr>
              <p:nvPr/>
            </p:nvSpPr>
            <p:spPr bwMode="auto">
              <a:xfrm>
                <a:off x="2555" y="2577"/>
                <a:ext cx="8" cy="8"/>
              </a:xfrm>
              <a:custGeom>
                <a:avLst/>
                <a:gdLst/>
                <a:ahLst/>
                <a:cxnLst>
                  <a:cxn ang="0">
                    <a:pos x="16" y="12"/>
                  </a:cxn>
                  <a:cxn ang="0">
                    <a:pos x="12" y="0"/>
                  </a:cxn>
                  <a:cxn ang="0">
                    <a:pos x="3" y="2"/>
                  </a:cxn>
                  <a:cxn ang="0">
                    <a:pos x="0" y="4"/>
                  </a:cxn>
                  <a:cxn ang="0">
                    <a:pos x="3" y="16"/>
                  </a:cxn>
                  <a:cxn ang="0">
                    <a:pos x="3" y="16"/>
                  </a:cxn>
                  <a:cxn ang="0">
                    <a:pos x="16" y="12"/>
                  </a:cxn>
                </a:cxnLst>
                <a:rect l="0" t="0" r="r" b="b"/>
                <a:pathLst>
                  <a:path w="16" h="16">
                    <a:moveTo>
                      <a:pt x="16" y="12"/>
                    </a:moveTo>
                    <a:lnTo>
                      <a:pt x="12" y="0"/>
                    </a:lnTo>
                    <a:lnTo>
                      <a:pt x="3" y="2"/>
                    </a:lnTo>
                    <a:lnTo>
                      <a:pt x="0" y="4"/>
                    </a:lnTo>
                    <a:lnTo>
                      <a:pt x="3" y="16"/>
                    </a:lnTo>
                    <a:lnTo>
                      <a:pt x="3" y="16"/>
                    </a:lnTo>
                    <a:lnTo>
                      <a:pt x="16" y="12"/>
                    </a:lnTo>
                    <a:close/>
                  </a:path>
                </a:pathLst>
              </a:custGeom>
              <a:solidFill>
                <a:srgbClr val="000000"/>
              </a:solidFill>
              <a:ln w="9525">
                <a:noFill/>
                <a:round/>
                <a:headEnd/>
                <a:tailEnd/>
              </a:ln>
            </p:spPr>
            <p:txBody>
              <a:bodyPr/>
              <a:lstStyle/>
              <a:p>
                <a:endParaRPr lang="en-US"/>
              </a:p>
            </p:txBody>
          </p:sp>
          <p:sp>
            <p:nvSpPr>
              <p:cNvPr id="41669" name="Freeform 709"/>
              <p:cNvSpPr>
                <a:spLocks/>
              </p:cNvSpPr>
              <p:nvPr/>
            </p:nvSpPr>
            <p:spPr bwMode="auto">
              <a:xfrm>
                <a:off x="2541" y="2581"/>
                <a:ext cx="9" cy="8"/>
              </a:xfrm>
              <a:custGeom>
                <a:avLst/>
                <a:gdLst/>
                <a:ahLst/>
                <a:cxnLst>
                  <a:cxn ang="0">
                    <a:pos x="17" y="12"/>
                  </a:cxn>
                  <a:cxn ang="0">
                    <a:pos x="14" y="0"/>
                  </a:cxn>
                  <a:cxn ang="0">
                    <a:pos x="0" y="3"/>
                  </a:cxn>
                  <a:cxn ang="0">
                    <a:pos x="3" y="15"/>
                  </a:cxn>
                  <a:cxn ang="0">
                    <a:pos x="17" y="12"/>
                  </a:cxn>
                </a:cxnLst>
                <a:rect l="0" t="0" r="r" b="b"/>
                <a:pathLst>
                  <a:path w="17" h="15">
                    <a:moveTo>
                      <a:pt x="17" y="12"/>
                    </a:moveTo>
                    <a:lnTo>
                      <a:pt x="14" y="0"/>
                    </a:lnTo>
                    <a:lnTo>
                      <a:pt x="0" y="3"/>
                    </a:lnTo>
                    <a:lnTo>
                      <a:pt x="3" y="15"/>
                    </a:lnTo>
                    <a:lnTo>
                      <a:pt x="17" y="12"/>
                    </a:lnTo>
                    <a:close/>
                  </a:path>
                </a:pathLst>
              </a:custGeom>
              <a:solidFill>
                <a:srgbClr val="000000"/>
              </a:solidFill>
              <a:ln w="9525">
                <a:noFill/>
                <a:round/>
                <a:headEnd/>
                <a:tailEnd/>
              </a:ln>
            </p:spPr>
            <p:txBody>
              <a:bodyPr/>
              <a:lstStyle/>
              <a:p>
                <a:endParaRPr lang="en-US"/>
              </a:p>
            </p:txBody>
          </p:sp>
          <p:sp>
            <p:nvSpPr>
              <p:cNvPr id="41670" name="Freeform 710"/>
              <p:cNvSpPr>
                <a:spLocks/>
              </p:cNvSpPr>
              <p:nvPr/>
            </p:nvSpPr>
            <p:spPr bwMode="auto">
              <a:xfrm>
                <a:off x="2528" y="2585"/>
                <a:ext cx="9" cy="8"/>
              </a:xfrm>
              <a:custGeom>
                <a:avLst/>
                <a:gdLst/>
                <a:ahLst/>
                <a:cxnLst>
                  <a:cxn ang="0">
                    <a:pos x="17" y="12"/>
                  </a:cxn>
                  <a:cxn ang="0">
                    <a:pos x="14" y="0"/>
                  </a:cxn>
                  <a:cxn ang="0">
                    <a:pos x="0" y="3"/>
                  </a:cxn>
                  <a:cxn ang="0">
                    <a:pos x="3" y="15"/>
                  </a:cxn>
                  <a:cxn ang="0">
                    <a:pos x="17" y="12"/>
                  </a:cxn>
                </a:cxnLst>
                <a:rect l="0" t="0" r="r" b="b"/>
                <a:pathLst>
                  <a:path w="17" h="15">
                    <a:moveTo>
                      <a:pt x="17" y="12"/>
                    </a:moveTo>
                    <a:lnTo>
                      <a:pt x="14" y="0"/>
                    </a:lnTo>
                    <a:lnTo>
                      <a:pt x="0" y="3"/>
                    </a:lnTo>
                    <a:lnTo>
                      <a:pt x="3" y="15"/>
                    </a:lnTo>
                    <a:lnTo>
                      <a:pt x="17" y="12"/>
                    </a:lnTo>
                    <a:close/>
                  </a:path>
                </a:pathLst>
              </a:custGeom>
              <a:solidFill>
                <a:srgbClr val="000000"/>
              </a:solidFill>
              <a:ln w="9525">
                <a:noFill/>
                <a:round/>
                <a:headEnd/>
                <a:tailEnd/>
              </a:ln>
            </p:spPr>
            <p:txBody>
              <a:bodyPr/>
              <a:lstStyle/>
              <a:p>
                <a:endParaRPr lang="en-US"/>
              </a:p>
            </p:txBody>
          </p:sp>
          <p:sp>
            <p:nvSpPr>
              <p:cNvPr id="41671" name="Freeform 711"/>
              <p:cNvSpPr>
                <a:spLocks/>
              </p:cNvSpPr>
              <p:nvPr/>
            </p:nvSpPr>
            <p:spPr bwMode="auto">
              <a:xfrm>
                <a:off x="2515" y="2589"/>
                <a:ext cx="8" cy="8"/>
              </a:xfrm>
              <a:custGeom>
                <a:avLst/>
                <a:gdLst/>
                <a:ahLst/>
                <a:cxnLst>
                  <a:cxn ang="0">
                    <a:pos x="16" y="13"/>
                  </a:cxn>
                  <a:cxn ang="0">
                    <a:pos x="13" y="0"/>
                  </a:cxn>
                  <a:cxn ang="0">
                    <a:pos x="0" y="4"/>
                  </a:cxn>
                  <a:cxn ang="0">
                    <a:pos x="4" y="16"/>
                  </a:cxn>
                  <a:cxn ang="0">
                    <a:pos x="16" y="13"/>
                  </a:cxn>
                </a:cxnLst>
                <a:rect l="0" t="0" r="r" b="b"/>
                <a:pathLst>
                  <a:path w="16" h="16">
                    <a:moveTo>
                      <a:pt x="16" y="13"/>
                    </a:moveTo>
                    <a:lnTo>
                      <a:pt x="13" y="0"/>
                    </a:lnTo>
                    <a:lnTo>
                      <a:pt x="0" y="4"/>
                    </a:lnTo>
                    <a:lnTo>
                      <a:pt x="4" y="16"/>
                    </a:lnTo>
                    <a:lnTo>
                      <a:pt x="16" y="13"/>
                    </a:lnTo>
                    <a:close/>
                  </a:path>
                </a:pathLst>
              </a:custGeom>
              <a:solidFill>
                <a:srgbClr val="000000"/>
              </a:solidFill>
              <a:ln w="9525">
                <a:noFill/>
                <a:round/>
                <a:headEnd/>
                <a:tailEnd/>
              </a:ln>
            </p:spPr>
            <p:txBody>
              <a:bodyPr/>
              <a:lstStyle/>
              <a:p>
                <a:endParaRPr lang="en-US"/>
              </a:p>
            </p:txBody>
          </p:sp>
          <p:sp>
            <p:nvSpPr>
              <p:cNvPr id="41672" name="Freeform 712"/>
              <p:cNvSpPr>
                <a:spLocks/>
              </p:cNvSpPr>
              <p:nvPr/>
            </p:nvSpPr>
            <p:spPr bwMode="auto">
              <a:xfrm>
                <a:off x="2502" y="2594"/>
                <a:ext cx="7" cy="7"/>
              </a:xfrm>
              <a:custGeom>
                <a:avLst/>
                <a:gdLst/>
                <a:ahLst/>
                <a:cxnLst>
                  <a:cxn ang="0">
                    <a:pos x="16" y="12"/>
                  </a:cxn>
                  <a:cxn ang="0">
                    <a:pos x="12" y="0"/>
                  </a:cxn>
                  <a:cxn ang="0">
                    <a:pos x="0" y="4"/>
                  </a:cxn>
                  <a:cxn ang="0">
                    <a:pos x="4" y="16"/>
                  </a:cxn>
                  <a:cxn ang="0">
                    <a:pos x="16" y="12"/>
                  </a:cxn>
                </a:cxnLst>
                <a:rect l="0" t="0" r="r" b="b"/>
                <a:pathLst>
                  <a:path w="16" h="16">
                    <a:moveTo>
                      <a:pt x="16" y="12"/>
                    </a:moveTo>
                    <a:lnTo>
                      <a:pt x="12" y="0"/>
                    </a:lnTo>
                    <a:lnTo>
                      <a:pt x="0" y="4"/>
                    </a:lnTo>
                    <a:lnTo>
                      <a:pt x="4" y="16"/>
                    </a:lnTo>
                    <a:lnTo>
                      <a:pt x="16" y="12"/>
                    </a:lnTo>
                    <a:close/>
                  </a:path>
                </a:pathLst>
              </a:custGeom>
              <a:solidFill>
                <a:srgbClr val="000000"/>
              </a:solidFill>
              <a:ln w="9525">
                <a:noFill/>
                <a:round/>
                <a:headEnd/>
                <a:tailEnd/>
              </a:ln>
            </p:spPr>
            <p:txBody>
              <a:bodyPr/>
              <a:lstStyle/>
              <a:p>
                <a:endParaRPr lang="en-US"/>
              </a:p>
            </p:txBody>
          </p:sp>
          <p:sp>
            <p:nvSpPr>
              <p:cNvPr id="41673" name="Freeform 713"/>
              <p:cNvSpPr>
                <a:spLocks/>
              </p:cNvSpPr>
              <p:nvPr/>
            </p:nvSpPr>
            <p:spPr bwMode="auto">
              <a:xfrm>
                <a:off x="2488" y="2598"/>
                <a:ext cx="8" cy="9"/>
              </a:xfrm>
              <a:custGeom>
                <a:avLst/>
                <a:gdLst/>
                <a:ahLst/>
                <a:cxnLst>
                  <a:cxn ang="0">
                    <a:pos x="18" y="12"/>
                  </a:cxn>
                  <a:cxn ang="0">
                    <a:pos x="14" y="0"/>
                  </a:cxn>
                  <a:cxn ang="0">
                    <a:pos x="0" y="5"/>
                  </a:cxn>
                  <a:cxn ang="0">
                    <a:pos x="4" y="17"/>
                  </a:cxn>
                  <a:cxn ang="0">
                    <a:pos x="18" y="12"/>
                  </a:cxn>
                </a:cxnLst>
                <a:rect l="0" t="0" r="r" b="b"/>
                <a:pathLst>
                  <a:path w="18" h="17">
                    <a:moveTo>
                      <a:pt x="18" y="12"/>
                    </a:moveTo>
                    <a:lnTo>
                      <a:pt x="14" y="0"/>
                    </a:lnTo>
                    <a:lnTo>
                      <a:pt x="0" y="5"/>
                    </a:lnTo>
                    <a:lnTo>
                      <a:pt x="4" y="17"/>
                    </a:lnTo>
                    <a:lnTo>
                      <a:pt x="18" y="12"/>
                    </a:lnTo>
                    <a:close/>
                  </a:path>
                </a:pathLst>
              </a:custGeom>
              <a:solidFill>
                <a:srgbClr val="000000"/>
              </a:solidFill>
              <a:ln w="9525">
                <a:noFill/>
                <a:round/>
                <a:headEnd/>
                <a:tailEnd/>
              </a:ln>
            </p:spPr>
            <p:txBody>
              <a:bodyPr/>
              <a:lstStyle/>
              <a:p>
                <a:endParaRPr lang="en-US"/>
              </a:p>
            </p:txBody>
          </p:sp>
          <p:sp>
            <p:nvSpPr>
              <p:cNvPr id="41674" name="Freeform 714"/>
              <p:cNvSpPr>
                <a:spLocks/>
              </p:cNvSpPr>
              <p:nvPr/>
            </p:nvSpPr>
            <p:spPr bwMode="auto">
              <a:xfrm>
                <a:off x="2475" y="2603"/>
                <a:ext cx="8" cy="8"/>
              </a:xfrm>
              <a:custGeom>
                <a:avLst/>
                <a:gdLst/>
                <a:ahLst/>
                <a:cxnLst>
                  <a:cxn ang="0">
                    <a:pos x="16" y="13"/>
                  </a:cxn>
                  <a:cxn ang="0">
                    <a:pos x="12" y="0"/>
                  </a:cxn>
                  <a:cxn ang="0">
                    <a:pos x="0" y="4"/>
                  </a:cxn>
                  <a:cxn ang="0">
                    <a:pos x="3" y="16"/>
                  </a:cxn>
                  <a:cxn ang="0">
                    <a:pos x="16" y="13"/>
                  </a:cxn>
                </a:cxnLst>
                <a:rect l="0" t="0" r="r" b="b"/>
                <a:pathLst>
                  <a:path w="16" h="16">
                    <a:moveTo>
                      <a:pt x="16" y="13"/>
                    </a:moveTo>
                    <a:lnTo>
                      <a:pt x="12" y="0"/>
                    </a:lnTo>
                    <a:lnTo>
                      <a:pt x="0" y="4"/>
                    </a:lnTo>
                    <a:lnTo>
                      <a:pt x="3" y="16"/>
                    </a:lnTo>
                    <a:lnTo>
                      <a:pt x="16" y="13"/>
                    </a:lnTo>
                    <a:close/>
                  </a:path>
                </a:pathLst>
              </a:custGeom>
              <a:solidFill>
                <a:srgbClr val="000000"/>
              </a:solidFill>
              <a:ln w="9525">
                <a:noFill/>
                <a:round/>
                <a:headEnd/>
                <a:tailEnd/>
              </a:ln>
            </p:spPr>
            <p:txBody>
              <a:bodyPr/>
              <a:lstStyle/>
              <a:p>
                <a:endParaRPr lang="en-US"/>
              </a:p>
            </p:txBody>
          </p:sp>
          <p:sp>
            <p:nvSpPr>
              <p:cNvPr id="41675" name="Freeform 715"/>
              <p:cNvSpPr>
                <a:spLocks/>
              </p:cNvSpPr>
              <p:nvPr/>
            </p:nvSpPr>
            <p:spPr bwMode="auto">
              <a:xfrm>
                <a:off x="2461" y="2608"/>
                <a:ext cx="9" cy="8"/>
              </a:xfrm>
              <a:custGeom>
                <a:avLst/>
                <a:gdLst/>
                <a:ahLst/>
                <a:cxnLst>
                  <a:cxn ang="0">
                    <a:pos x="17" y="12"/>
                  </a:cxn>
                  <a:cxn ang="0">
                    <a:pos x="14" y="0"/>
                  </a:cxn>
                  <a:cxn ang="0">
                    <a:pos x="14" y="0"/>
                  </a:cxn>
                  <a:cxn ang="0">
                    <a:pos x="0" y="5"/>
                  </a:cxn>
                  <a:cxn ang="0">
                    <a:pos x="5" y="18"/>
                  </a:cxn>
                  <a:cxn ang="0">
                    <a:pos x="14" y="14"/>
                  </a:cxn>
                  <a:cxn ang="0">
                    <a:pos x="17" y="12"/>
                  </a:cxn>
                </a:cxnLst>
                <a:rect l="0" t="0" r="r" b="b"/>
                <a:pathLst>
                  <a:path w="17" h="18">
                    <a:moveTo>
                      <a:pt x="17" y="12"/>
                    </a:moveTo>
                    <a:lnTo>
                      <a:pt x="14" y="0"/>
                    </a:lnTo>
                    <a:lnTo>
                      <a:pt x="14" y="0"/>
                    </a:lnTo>
                    <a:lnTo>
                      <a:pt x="0" y="5"/>
                    </a:lnTo>
                    <a:lnTo>
                      <a:pt x="5" y="18"/>
                    </a:lnTo>
                    <a:lnTo>
                      <a:pt x="14" y="14"/>
                    </a:lnTo>
                    <a:lnTo>
                      <a:pt x="17" y="12"/>
                    </a:lnTo>
                    <a:close/>
                  </a:path>
                </a:pathLst>
              </a:custGeom>
              <a:solidFill>
                <a:srgbClr val="000000"/>
              </a:solidFill>
              <a:ln w="9525">
                <a:noFill/>
                <a:round/>
                <a:headEnd/>
                <a:tailEnd/>
              </a:ln>
            </p:spPr>
            <p:txBody>
              <a:bodyPr/>
              <a:lstStyle/>
              <a:p>
                <a:endParaRPr lang="en-US"/>
              </a:p>
            </p:txBody>
          </p:sp>
          <p:sp>
            <p:nvSpPr>
              <p:cNvPr id="41676" name="Freeform 716"/>
              <p:cNvSpPr>
                <a:spLocks/>
              </p:cNvSpPr>
              <p:nvPr/>
            </p:nvSpPr>
            <p:spPr bwMode="auto">
              <a:xfrm>
                <a:off x="2448" y="2613"/>
                <a:ext cx="10" cy="9"/>
              </a:xfrm>
              <a:custGeom>
                <a:avLst/>
                <a:gdLst/>
                <a:ahLst/>
                <a:cxnLst>
                  <a:cxn ang="0">
                    <a:pos x="19" y="12"/>
                  </a:cxn>
                  <a:cxn ang="0">
                    <a:pos x="14" y="0"/>
                  </a:cxn>
                  <a:cxn ang="0">
                    <a:pos x="0" y="5"/>
                  </a:cxn>
                  <a:cxn ang="0">
                    <a:pos x="5" y="17"/>
                  </a:cxn>
                  <a:cxn ang="0">
                    <a:pos x="19" y="12"/>
                  </a:cxn>
                </a:cxnLst>
                <a:rect l="0" t="0" r="r" b="b"/>
                <a:pathLst>
                  <a:path w="19" h="17">
                    <a:moveTo>
                      <a:pt x="19" y="12"/>
                    </a:moveTo>
                    <a:lnTo>
                      <a:pt x="14" y="0"/>
                    </a:lnTo>
                    <a:lnTo>
                      <a:pt x="0" y="5"/>
                    </a:lnTo>
                    <a:lnTo>
                      <a:pt x="5" y="17"/>
                    </a:lnTo>
                    <a:lnTo>
                      <a:pt x="19" y="12"/>
                    </a:lnTo>
                    <a:close/>
                  </a:path>
                </a:pathLst>
              </a:custGeom>
              <a:solidFill>
                <a:srgbClr val="000000"/>
              </a:solidFill>
              <a:ln w="9525">
                <a:noFill/>
                <a:round/>
                <a:headEnd/>
                <a:tailEnd/>
              </a:ln>
            </p:spPr>
            <p:txBody>
              <a:bodyPr/>
              <a:lstStyle/>
              <a:p>
                <a:endParaRPr lang="en-US"/>
              </a:p>
            </p:txBody>
          </p:sp>
          <p:sp>
            <p:nvSpPr>
              <p:cNvPr id="41677" name="Freeform 717"/>
              <p:cNvSpPr>
                <a:spLocks/>
              </p:cNvSpPr>
              <p:nvPr/>
            </p:nvSpPr>
            <p:spPr bwMode="auto">
              <a:xfrm>
                <a:off x="2436" y="2619"/>
                <a:ext cx="9" cy="9"/>
              </a:xfrm>
              <a:custGeom>
                <a:avLst/>
                <a:gdLst/>
                <a:ahLst/>
                <a:cxnLst>
                  <a:cxn ang="0">
                    <a:pos x="18" y="12"/>
                  </a:cxn>
                  <a:cxn ang="0">
                    <a:pos x="12" y="0"/>
                  </a:cxn>
                  <a:cxn ang="0">
                    <a:pos x="9" y="2"/>
                  </a:cxn>
                  <a:cxn ang="0">
                    <a:pos x="4" y="3"/>
                  </a:cxn>
                  <a:cxn ang="0">
                    <a:pos x="0" y="5"/>
                  </a:cxn>
                  <a:cxn ang="0">
                    <a:pos x="5" y="17"/>
                  </a:cxn>
                  <a:cxn ang="0">
                    <a:pos x="14" y="14"/>
                  </a:cxn>
                  <a:cxn ang="0">
                    <a:pos x="9" y="9"/>
                  </a:cxn>
                  <a:cxn ang="0">
                    <a:pos x="9" y="15"/>
                  </a:cxn>
                  <a:cxn ang="0">
                    <a:pos x="18" y="12"/>
                  </a:cxn>
                </a:cxnLst>
                <a:rect l="0" t="0" r="r" b="b"/>
                <a:pathLst>
                  <a:path w="18" h="17">
                    <a:moveTo>
                      <a:pt x="18" y="12"/>
                    </a:moveTo>
                    <a:lnTo>
                      <a:pt x="12" y="0"/>
                    </a:lnTo>
                    <a:lnTo>
                      <a:pt x="9" y="2"/>
                    </a:lnTo>
                    <a:lnTo>
                      <a:pt x="4" y="3"/>
                    </a:lnTo>
                    <a:lnTo>
                      <a:pt x="0" y="5"/>
                    </a:lnTo>
                    <a:lnTo>
                      <a:pt x="5" y="17"/>
                    </a:lnTo>
                    <a:lnTo>
                      <a:pt x="14" y="14"/>
                    </a:lnTo>
                    <a:lnTo>
                      <a:pt x="9" y="9"/>
                    </a:lnTo>
                    <a:lnTo>
                      <a:pt x="9" y="15"/>
                    </a:lnTo>
                    <a:lnTo>
                      <a:pt x="18" y="12"/>
                    </a:lnTo>
                    <a:close/>
                  </a:path>
                </a:pathLst>
              </a:custGeom>
              <a:solidFill>
                <a:srgbClr val="000000"/>
              </a:solidFill>
              <a:ln w="9525">
                <a:noFill/>
                <a:round/>
                <a:headEnd/>
                <a:tailEnd/>
              </a:ln>
            </p:spPr>
            <p:txBody>
              <a:bodyPr/>
              <a:lstStyle/>
              <a:p>
                <a:endParaRPr lang="en-US"/>
              </a:p>
            </p:txBody>
          </p:sp>
          <p:sp>
            <p:nvSpPr>
              <p:cNvPr id="41678" name="Freeform 718"/>
              <p:cNvSpPr>
                <a:spLocks/>
              </p:cNvSpPr>
              <p:nvPr/>
            </p:nvSpPr>
            <p:spPr bwMode="auto">
              <a:xfrm>
                <a:off x="2423" y="2624"/>
                <a:ext cx="9" cy="9"/>
              </a:xfrm>
              <a:custGeom>
                <a:avLst/>
                <a:gdLst/>
                <a:ahLst/>
                <a:cxnLst>
                  <a:cxn ang="0">
                    <a:pos x="17" y="12"/>
                  </a:cxn>
                  <a:cxn ang="0">
                    <a:pos x="12" y="0"/>
                  </a:cxn>
                  <a:cxn ang="0">
                    <a:pos x="0" y="5"/>
                  </a:cxn>
                  <a:cxn ang="0">
                    <a:pos x="5" y="18"/>
                  </a:cxn>
                  <a:cxn ang="0">
                    <a:pos x="17" y="12"/>
                  </a:cxn>
                </a:cxnLst>
                <a:rect l="0" t="0" r="r" b="b"/>
                <a:pathLst>
                  <a:path w="17" h="18">
                    <a:moveTo>
                      <a:pt x="17" y="12"/>
                    </a:moveTo>
                    <a:lnTo>
                      <a:pt x="12" y="0"/>
                    </a:lnTo>
                    <a:lnTo>
                      <a:pt x="0" y="5"/>
                    </a:lnTo>
                    <a:lnTo>
                      <a:pt x="5" y="18"/>
                    </a:lnTo>
                    <a:lnTo>
                      <a:pt x="17" y="12"/>
                    </a:lnTo>
                    <a:close/>
                  </a:path>
                </a:pathLst>
              </a:custGeom>
              <a:solidFill>
                <a:srgbClr val="000000"/>
              </a:solidFill>
              <a:ln w="9525">
                <a:noFill/>
                <a:round/>
                <a:headEnd/>
                <a:tailEnd/>
              </a:ln>
            </p:spPr>
            <p:txBody>
              <a:bodyPr/>
              <a:lstStyle/>
              <a:p>
                <a:endParaRPr lang="en-US"/>
              </a:p>
            </p:txBody>
          </p:sp>
          <p:sp>
            <p:nvSpPr>
              <p:cNvPr id="41679" name="Freeform 719"/>
              <p:cNvSpPr>
                <a:spLocks/>
              </p:cNvSpPr>
              <p:nvPr/>
            </p:nvSpPr>
            <p:spPr bwMode="auto">
              <a:xfrm>
                <a:off x="2411" y="2630"/>
                <a:ext cx="8" cy="9"/>
              </a:xfrm>
              <a:custGeom>
                <a:avLst/>
                <a:gdLst/>
                <a:ahLst/>
                <a:cxnLst>
                  <a:cxn ang="0">
                    <a:pos x="18" y="13"/>
                  </a:cxn>
                  <a:cxn ang="0">
                    <a:pos x="13" y="0"/>
                  </a:cxn>
                  <a:cxn ang="0">
                    <a:pos x="0" y="6"/>
                  </a:cxn>
                  <a:cxn ang="0">
                    <a:pos x="0" y="6"/>
                  </a:cxn>
                  <a:cxn ang="0">
                    <a:pos x="6" y="18"/>
                  </a:cxn>
                  <a:cxn ang="0">
                    <a:pos x="11" y="16"/>
                  </a:cxn>
                  <a:cxn ang="0">
                    <a:pos x="18" y="13"/>
                  </a:cxn>
                </a:cxnLst>
                <a:rect l="0" t="0" r="r" b="b"/>
                <a:pathLst>
                  <a:path w="18" h="18">
                    <a:moveTo>
                      <a:pt x="18" y="13"/>
                    </a:moveTo>
                    <a:lnTo>
                      <a:pt x="13" y="0"/>
                    </a:lnTo>
                    <a:lnTo>
                      <a:pt x="0" y="6"/>
                    </a:lnTo>
                    <a:lnTo>
                      <a:pt x="0" y="6"/>
                    </a:lnTo>
                    <a:lnTo>
                      <a:pt x="6" y="18"/>
                    </a:lnTo>
                    <a:lnTo>
                      <a:pt x="11" y="16"/>
                    </a:lnTo>
                    <a:lnTo>
                      <a:pt x="18" y="13"/>
                    </a:lnTo>
                    <a:close/>
                  </a:path>
                </a:pathLst>
              </a:custGeom>
              <a:solidFill>
                <a:srgbClr val="000000"/>
              </a:solidFill>
              <a:ln w="9525">
                <a:noFill/>
                <a:round/>
                <a:headEnd/>
                <a:tailEnd/>
              </a:ln>
            </p:spPr>
            <p:txBody>
              <a:bodyPr/>
              <a:lstStyle/>
              <a:p>
                <a:endParaRPr lang="en-US"/>
              </a:p>
            </p:txBody>
          </p:sp>
          <p:sp>
            <p:nvSpPr>
              <p:cNvPr id="41680" name="Freeform 720"/>
              <p:cNvSpPr>
                <a:spLocks/>
              </p:cNvSpPr>
              <p:nvPr/>
            </p:nvSpPr>
            <p:spPr bwMode="auto">
              <a:xfrm>
                <a:off x="2398" y="2636"/>
                <a:ext cx="9" cy="10"/>
              </a:xfrm>
              <a:custGeom>
                <a:avLst/>
                <a:gdLst/>
                <a:ahLst/>
                <a:cxnLst>
                  <a:cxn ang="0">
                    <a:pos x="19" y="12"/>
                  </a:cxn>
                  <a:cxn ang="0">
                    <a:pos x="14" y="0"/>
                  </a:cxn>
                  <a:cxn ang="0">
                    <a:pos x="0" y="7"/>
                  </a:cxn>
                  <a:cxn ang="0">
                    <a:pos x="5" y="19"/>
                  </a:cxn>
                  <a:cxn ang="0">
                    <a:pos x="19" y="12"/>
                  </a:cxn>
                </a:cxnLst>
                <a:rect l="0" t="0" r="r" b="b"/>
                <a:pathLst>
                  <a:path w="19" h="19">
                    <a:moveTo>
                      <a:pt x="19" y="12"/>
                    </a:moveTo>
                    <a:lnTo>
                      <a:pt x="14" y="0"/>
                    </a:lnTo>
                    <a:lnTo>
                      <a:pt x="0" y="7"/>
                    </a:lnTo>
                    <a:lnTo>
                      <a:pt x="5" y="19"/>
                    </a:lnTo>
                    <a:lnTo>
                      <a:pt x="19" y="12"/>
                    </a:lnTo>
                    <a:close/>
                  </a:path>
                </a:pathLst>
              </a:custGeom>
              <a:solidFill>
                <a:srgbClr val="000000"/>
              </a:solidFill>
              <a:ln w="9525">
                <a:noFill/>
                <a:round/>
                <a:headEnd/>
                <a:tailEnd/>
              </a:ln>
            </p:spPr>
            <p:txBody>
              <a:bodyPr/>
              <a:lstStyle/>
              <a:p>
                <a:endParaRPr lang="en-US"/>
              </a:p>
            </p:txBody>
          </p:sp>
          <p:sp>
            <p:nvSpPr>
              <p:cNvPr id="41681" name="Freeform 721"/>
              <p:cNvSpPr>
                <a:spLocks/>
              </p:cNvSpPr>
              <p:nvPr/>
            </p:nvSpPr>
            <p:spPr bwMode="auto">
              <a:xfrm>
                <a:off x="2384" y="2642"/>
                <a:ext cx="10" cy="9"/>
              </a:xfrm>
              <a:custGeom>
                <a:avLst/>
                <a:gdLst/>
                <a:ahLst/>
                <a:cxnLst>
                  <a:cxn ang="0">
                    <a:pos x="19" y="12"/>
                  </a:cxn>
                  <a:cxn ang="0">
                    <a:pos x="14" y="0"/>
                  </a:cxn>
                  <a:cxn ang="0">
                    <a:pos x="0" y="7"/>
                  </a:cxn>
                  <a:cxn ang="0">
                    <a:pos x="2" y="7"/>
                  </a:cxn>
                  <a:cxn ang="0">
                    <a:pos x="9" y="17"/>
                  </a:cxn>
                  <a:cxn ang="0">
                    <a:pos x="10" y="17"/>
                  </a:cxn>
                  <a:cxn ang="0">
                    <a:pos x="19" y="12"/>
                  </a:cxn>
                </a:cxnLst>
                <a:rect l="0" t="0" r="r" b="b"/>
                <a:pathLst>
                  <a:path w="19" h="17">
                    <a:moveTo>
                      <a:pt x="19" y="12"/>
                    </a:moveTo>
                    <a:lnTo>
                      <a:pt x="14" y="0"/>
                    </a:lnTo>
                    <a:lnTo>
                      <a:pt x="0" y="7"/>
                    </a:lnTo>
                    <a:lnTo>
                      <a:pt x="2" y="7"/>
                    </a:lnTo>
                    <a:lnTo>
                      <a:pt x="9" y="17"/>
                    </a:lnTo>
                    <a:lnTo>
                      <a:pt x="10" y="17"/>
                    </a:lnTo>
                    <a:lnTo>
                      <a:pt x="19" y="12"/>
                    </a:lnTo>
                    <a:close/>
                  </a:path>
                </a:pathLst>
              </a:custGeom>
              <a:solidFill>
                <a:srgbClr val="000000"/>
              </a:solidFill>
              <a:ln w="9525">
                <a:noFill/>
                <a:round/>
                <a:headEnd/>
                <a:tailEnd/>
              </a:ln>
            </p:spPr>
            <p:txBody>
              <a:bodyPr/>
              <a:lstStyle/>
              <a:p>
                <a:endParaRPr lang="en-US"/>
              </a:p>
            </p:txBody>
          </p:sp>
          <p:sp>
            <p:nvSpPr>
              <p:cNvPr id="41682" name="Freeform 722"/>
              <p:cNvSpPr>
                <a:spLocks/>
              </p:cNvSpPr>
              <p:nvPr/>
            </p:nvSpPr>
            <p:spPr bwMode="auto">
              <a:xfrm>
                <a:off x="2373" y="2649"/>
                <a:ext cx="10"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683" name="Freeform 723"/>
              <p:cNvSpPr>
                <a:spLocks/>
              </p:cNvSpPr>
              <p:nvPr/>
            </p:nvSpPr>
            <p:spPr bwMode="auto">
              <a:xfrm>
                <a:off x="2361" y="2656"/>
                <a:ext cx="9"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684" name="Freeform 724"/>
              <p:cNvSpPr>
                <a:spLocks/>
              </p:cNvSpPr>
              <p:nvPr/>
            </p:nvSpPr>
            <p:spPr bwMode="auto">
              <a:xfrm>
                <a:off x="2349" y="2663"/>
                <a:ext cx="9" cy="9"/>
              </a:xfrm>
              <a:custGeom>
                <a:avLst/>
                <a:gdLst/>
                <a:ahLst/>
                <a:cxnLst>
                  <a:cxn ang="0">
                    <a:pos x="19" y="10"/>
                  </a:cxn>
                  <a:cxn ang="0">
                    <a:pos x="13" y="0"/>
                  </a:cxn>
                  <a:cxn ang="0">
                    <a:pos x="0" y="7"/>
                  </a:cxn>
                  <a:cxn ang="0">
                    <a:pos x="7" y="17"/>
                  </a:cxn>
                  <a:cxn ang="0">
                    <a:pos x="19" y="10"/>
                  </a:cxn>
                </a:cxnLst>
                <a:rect l="0" t="0" r="r" b="b"/>
                <a:pathLst>
                  <a:path w="19" h="17">
                    <a:moveTo>
                      <a:pt x="19" y="10"/>
                    </a:moveTo>
                    <a:lnTo>
                      <a:pt x="13"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685" name="Freeform 725"/>
              <p:cNvSpPr>
                <a:spLocks/>
              </p:cNvSpPr>
              <p:nvPr/>
            </p:nvSpPr>
            <p:spPr bwMode="auto">
              <a:xfrm>
                <a:off x="2337" y="2671"/>
                <a:ext cx="9" cy="9"/>
              </a:xfrm>
              <a:custGeom>
                <a:avLst/>
                <a:gdLst/>
                <a:ahLst/>
                <a:cxnLst>
                  <a:cxn ang="0">
                    <a:pos x="17" y="11"/>
                  </a:cxn>
                  <a:cxn ang="0">
                    <a:pos x="10" y="0"/>
                  </a:cxn>
                  <a:cxn ang="0">
                    <a:pos x="0" y="7"/>
                  </a:cxn>
                  <a:cxn ang="0">
                    <a:pos x="7" y="18"/>
                  </a:cxn>
                  <a:cxn ang="0">
                    <a:pos x="17" y="11"/>
                  </a:cxn>
                </a:cxnLst>
                <a:rect l="0" t="0" r="r" b="b"/>
                <a:pathLst>
                  <a:path w="17" h="18">
                    <a:moveTo>
                      <a:pt x="17" y="11"/>
                    </a:moveTo>
                    <a:lnTo>
                      <a:pt x="10" y="0"/>
                    </a:lnTo>
                    <a:lnTo>
                      <a:pt x="0" y="7"/>
                    </a:lnTo>
                    <a:lnTo>
                      <a:pt x="7" y="18"/>
                    </a:lnTo>
                    <a:lnTo>
                      <a:pt x="17" y="11"/>
                    </a:lnTo>
                    <a:close/>
                  </a:path>
                </a:pathLst>
              </a:custGeom>
              <a:solidFill>
                <a:srgbClr val="000000"/>
              </a:solidFill>
              <a:ln w="9525">
                <a:noFill/>
                <a:round/>
                <a:headEnd/>
                <a:tailEnd/>
              </a:ln>
            </p:spPr>
            <p:txBody>
              <a:bodyPr/>
              <a:lstStyle/>
              <a:p>
                <a:endParaRPr lang="en-US"/>
              </a:p>
            </p:txBody>
          </p:sp>
          <p:sp>
            <p:nvSpPr>
              <p:cNvPr id="41686" name="Freeform 726"/>
              <p:cNvSpPr>
                <a:spLocks/>
              </p:cNvSpPr>
              <p:nvPr/>
            </p:nvSpPr>
            <p:spPr bwMode="auto">
              <a:xfrm>
                <a:off x="2325" y="2678"/>
                <a:ext cx="10" cy="10"/>
              </a:xfrm>
              <a:custGeom>
                <a:avLst/>
                <a:gdLst/>
                <a:ahLst/>
                <a:cxnLst>
                  <a:cxn ang="0">
                    <a:pos x="19" y="11"/>
                  </a:cxn>
                  <a:cxn ang="0">
                    <a:pos x="12" y="0"/>
                  </a:cxn>
                  <a:cxn ang="0">
                    <a:pos x="0" y="9"/>
                  </a:cxn>
                  <a:cxn ang="0">
                    <a:pos x="7" y="20"/>
                  </a:cxn>
                  <a:cxn ang="0">
                    <a:pos x="19" y="11"/>
                  </a:cxn>
                </a:cxnLst>
                <a:rect l="0" t="0" r="r" b="b"/>
                <a:pathLst>
                  <a:path w="19" h="20">
                    <a:moveTo>
                      <a:pt x="19" y="11"/>
                    </a:moveTo>
                    <a:lnTo>
                      <a:pt x="12" y="0"/>
                    </a:lnTo>
                    <a:lnTo>
                      <a:pt x="0" y="9"/>
                    </a:lnTo>
                    <a:lnTo>
                      <a:pt x="7" y="20"/>
                    </a:lnTo>
                    <a:lnTo>
                      <a:pt x="19" y="11"/>
                    </a:lnTo>
                    <a:close/>
                  </a:path>
                </a:pathLst>
              </a:custGeom>
              <a:solidFill>
                <a:srgbClr val="000000"/>
              </a:solidFill>
              <a:ln w="9525">
                <a:noFill/>
                <a:round/>
                <a:headEnd/>
                <a:tailEnd/>
              </a:ln>
            </p:spPr>
            <p:txBody>
              <a:bodyPr/>
              <a:lstStyle/>
              <a:p>
                <a:endParaRPr lang="en-US"/>
              </a:p>
            </p:txBody>
          </p:sp>
          <p:sp>
            <p:nvSpPr>
              <p:cNvPr id="41687" name="Freeform 727"/>
              <p:cNvSpPr>
                <a:spLocks/>
              </p:cNvSpPr>
              <p:nvPr/>
            </p:nvSpPr>
            <p:spPr bwMode="auto">
              <a:xfrm>
                <a:off x="2314" y="2686"/>
                <a:ext cx="9" cy="10"/>
              </a:xfrm>
              <a:custGeom>
                <a:avLst/>
                <a:gdLst/>
                <a:ahLst/>
                <a:cxnLst>
                  <a:cxn ang="0">
                    <a:pos x="20" y="11"/>
                  </a:cxn>
                  <a:cxn ang="0">
                    <a:pos x="13" y="0"/>
                  </a:cxn>
                  <a:cxn ang="0">
                    <a:pos x="0" y="9"/>
                  </a:cxn>
                  <a:cxn ang="0">
                    <a:pos x="7" y="19"/>
                  </a:cxn>
                  <a:cxn ang="0">
                    <a:pos x="20" y="11"/>
                  </a:cxn>
                </a:cxnLst>
                <a:rect l="0" t="0" r="r" b="b"/>
                <a:pathLst>
                  <a:path w="20" h="19">
                    <a:moveTo>
                      <a:pt x="20" y="11"/>
                    </a:moveTo>
                    <a:lnTo>
                      <a:pt x="13" y="0"/>
                    </a:lnTo>
                    <a:lnTo>
                      <a:pt x="0" y="9"/>
                    </a:lnTo>
                    <a:lnTo>
                      <a:pt x="7" y="19"/>
                    </a:lnTo>
                    <a:lnTo>
                      <a:pt x="20" y="11"/>
                    </a:lnTo>
                    <a:close/>
                  </a:path>
                </a:pathLst>
              </a:custGeom>
              <a:solidFill>
                <a:srgbClr val="000000"/>
              </a:solidFill>
              <a:ln w="9525">
                <a:noFill/>
                <a:round/>
                <a:headEnd/>
                <a:tailEnd/>
              </a:ln>
            </p:spPr>
            <p:txBody>
              <a:bodyPr/>
              <a:lstStyle/>
              <a:p>
                <a:endParaRPr lang="en-US"/>
              </a:p>
            </p:txBody>
          </p:sp>
          <p:sp>
            <p:nvSpPr>
              <p:cNvPr id="41688" name="Freeform 728"/>
              <p:cNvSpPr>
                <a:spLocks/>
              </p:cNvSpPr>
              <p:nvPr/>
            </p:nvSpPr>
            <p:spPr bwMode="auto">
              <a:xfrm>
                <a:off x="2302" y="2695"/>
                <a:ext cx="10" cy="9"/>
              </a:xfrm>
              <a:custGeom>
                <a:avLst/>
                <a:gdLst/>
                <a:ahLst/>
                <a:cxnLst>
                  <a:cxn ang="0">
                    <a:pos x="19" y="10"/>
                  </a:cxn>
                  <a:cxn ang="0">
                    <a:pos x="10" y="0"/>
                  </a:cxn>
                  <a:cxn ang="0">
                    <a:pos x="0" y="8"/>
                  </a:cxn>
                  <a:cxn ang="0">
                    <a:pos x="8" y="19"/>
                  </a:cxn>
                  <a:cxn ang="0">
                    <a:pos x="19" y="10"/>
                  </a:cxn>
                </a:cxnLst>
                <a:rect l="0" t="0" r="r" b="b"/>
                <a:pathLst>
                  <a:path w="19" h="19">
                    <a:moveTo>
                      <a:pt x="19" y="10"/>
                    </a:moveTo>
                    <a:lnTo>
                      <a:pt x="10" y="0"/>
                    </a:lnTo>
                    <a:lnTo>
                      <a:pt x="0" y="8"/>
                    </a:lnTo>
                    <a:lnTo>
                      <a:pt x="8" y="19"/>
                    </a:lnTo>
                    <a:lnTo>
                      <a:pt x="19" y="10"/>
                    </a:lnTo>
                    <a:close/>
                  </a:path>
                </a:pathLst>
              </a:custGeom>
              <a:solidFill>
                <a:srgbClr val="000000"/>
              </a:solidFill>
              <a:ln w="9525">
                <a:noFill/>
                <a:round/>
                <a:headEnd/>
                <a:tailEnd/>
              </a:ln>
            </p:spPr>
            <p:txBody>
              <a:bodyPr/>
              <a:lstStyle/>
              <a:p>
                <a:endParaRPr lang="en-US"/>
              </a:p>
            </p:txBody>
          </p:sp>
          <p:sp>
            <p:nvSpPr>
              <p:cNvPr id="41689" name="Freeform 729"/>
              <p:cNvSpPr>
                <a:spLocks/>
              </p:cNvSpPr>
              <p:nvPr/>
            </p:nvSpPr>
            <p:spPr bwMode="auto">
              <a:xfrm>
                <a:off x="2291" y="2703"/>
                <a:ext cx="10" cy="9"/>
              </a:xfrm>
              <a:custGeom>
                <a:avLst/>
                <a:gdLst/>
                <a:ahLst/>
                <a:cxnLst>
                  <a:cxn ang="0">
                    <a:pos x="19" y="11"/>
                  </a:cxn>
                  <a:cxn ang="0">
                    <a:pos x="10" y="0"/>
                  </a:cxn>
                  <a:cxn ang="0">
                    <a:pos x="0" y="9"/>
                  </a:cxn>
                  <a:cxn ang="0">
                    <a:pos x="0" y="9"/>
                  </a:cxn>
                  <a:cxn ang="0">
                    <a:pos x="9" y="19"/>
                  </a:cxn>
                  <a:cxn ang="0">
                    <a:pos x="10" y="19"/>
                  </a:cxn>
                  <a:cxn ang="0">
                    <a:pos x="19" y="11"/>
                  </a:cxn>
                </a:cxnLst>
                <a:rect l="0" t="0" r="r" b="b"/>
                <a:pathLst>
                  <a:path w="19" h="19">
                    <a:moveTo>
                      <a:pt x="19" y="11"/>
                    </a:moveTo>
                    <a:lnTo>
                      <a:pt x="10" y="0"/>
                    </a:lnTo>
                    <a:lnTo>
                      <a:pt x="0" y="9"/>
                    </a:lnTo>
                    <a:lnTo>
                      <a:pt x="0" y="9"/>
                    </a:lnTo>
                    <a:lnTo>
                      <a:pt x="9" y="19"/>
                    </a:lnTo>
                    <a:lnTo>
                      <a:pt x="10" y="19"/>
                    </a:lnTo>
                    <a:lnTo>
                      <a:pt x="19" y="11"/>
                    </a:lnTo>
                    <a:close/>
                  </a:path>
                </a:pathLst>
              </a:custGeom>
              <a:solidFill>
                <a:srgbClr val="000000"/>
              </a:solidFill>
              <a:ln w="9525">
                <a:noFill/>
                <a:round/>
                <a:headEnd/>
                <a:tailEnd/>
              </a:ln>
            </p:spPr>
            <p:txBody>
              <a:bodyPr/>
              <a:lstStyle/>
              <a:p>
                <a:endParaRPr lang="en-US"/>
              </a:p>
            </p:txBody>
          </p:sp>
          <p:sp>
            <p:nvSpPr>
              <p:cNvPr id="41690" name="Freeform 730"/>
              <p:cNvSpPr>
                <a:spLocks/>
              </p:cNvSpPr>
              <p:nvPr/>
            </p:nvSpPr>
            <p:spPr bwMode="auto">
              <a:xfrm>
                <a:off x="2280" y="2711"/>
                <a:ext cx="10" cy="10"/>
              </a:xfrm>
              <a:custGeom>
                <a:avLst/>
                <a:gdLst/>
                <a:ahLst/>
                <a:cxnLst>
                  <a:cxn ang="0">
                    <a:pos x="19" y="10"/>
                  </a:cxn>
                  <a:cxn ang="0">
                    <a:pos x="10" y="0"/>
                  </a:cxn>
                  <a:cxn ang="0">
                    <a:pos x="0" y="8"/>
                  </a:cxn>
                  <a:cxn ang="0">
                    <a:pos x="9" y="19"/>
                  </a:cxn>
                  <a:cxn ang="0">
                    <a:pos x="19" y="10"/>
                  </a:cxn>
                </a:cxnLst>
                <a:rect l="0" t="0" r="r" b="b"/>
                <a:pathLst>
                  <a:path w="19" h="19">
                    <a:moveTo>
                      <a:pt x="19" y="10"/>
                    </a:moveTo>
                    <a:lnTo>
                      <a:pt x="10" y="0"/>
                    </a:lnTo>
                    <a:lnTo>
                      <a:pt x="0" y="8"/>
                    </a:lnTo>
                    <a:lnTo>
                      <a:pt x="9" y="19"/>
                    </a:lnTo>
                    <a:lnTo>
                      <a:pt x="19" y="10"/>
                    </a:lnTo>
                    <a:close/>
                  </a:path>
                </a:pathLst>
              </a:custGeom>
              <a:solidFill>
                <a:srgbClr val="000000"/>
              </a:solidFill>
              <a:ln w="9525">
                <a:noFill/>
                <a:round/>
                <a:headEnd/>
                <a:tailEnd/>
              </a:ln>
            </p:spPr>
            <p:txBody>
              <a:bodyPr/>
              <a:lstStyle/>
              <a:p>
                <a:endParaRPr lang="en-US"/>
              </a:p>
            </p:txBody>
          </p:sp>
          <p:sp>
            <p:nvSpPr>
              <p:cNvPr id="41691" name="Freeform 731"/>
              <p:cNvSpPr>
                <a:spLocks/>
              </p:cNvSpPr>
              <p:nvPr/>
            </p:nvSpPr>
            <p:spPr bwMode="auto">
              <a:xfrm>
                <a:off x="2269" y="2720"/>
                <a:ext cx="11" cy="11"/>
              </a:xfrm>
              <a:custGeom>
                <a:avLst/>
                <a:gdLst/>
                <a:ahLst/>
                <a:cxnLst>
                  <a:cxn ang="0">
                    <a:pos x="21" y="11"/>
                  </a:cxn>
                  <a:cxn ang="0">
                    <a:pos x="12" y="0"/>
                  </a:cxn>
                  <a:cxn ang="0">
                    <a:pos x="4" y="7"/>
                  </a:cxn>
                  <a:cxn ang="0">
                    <a:pos x="0" y="11"/>
                  </a:cxn>
                  <a:cxn ang="0">
                    <a:pos x="9" y="21"/>
                  </a:cxn>
                  <a:cxn ang="0">
                    <a:pos x="14" y="18"/>
                  </a:cxn>
                  <a:cxn ang="0">
                    <a:pos x="21" y="11"/>
                  </a:cxn>
                </a:cxnLst>
                <a:rect l="0" t="0" r="r" b="b"/>
                <a:pathLst>
                  <a:path w="21" h="21">
                    <a:moveTo>
                      <a:pt x="21" y="11"/>
                    </a:moveTo>
                    <a:lnTo>
                      <a:pt x="12" y="0"/>
                    </a:lnTo>
                    <a:lnTo>
                      <a:pt x="4" y="7"/>
                    </a:lnTo>
                    <a:lnTo>
                      <a:pt x="0" y="11"/>
                    </a:lnTo>
                    <a:lnTo>
                      <a:pt x="9" y="21"/>
                    </a:lnTo>
                    <a:lnTo>
                      <a:pt x="14" y="18"/>
                    </a:lnTo>
                    <a:lnTo>
                      <a:pt x="21" y="11"/>
                    </a:lnTo>
                    <a:close/>
                  </a:path>
                </a:pathLst>
              </a:custGeom>
              <a:solidFill>
                <a:srgbClr val="000000"/>
              </a:solidFill>
              <a:ln w="9525">
                <a:noFill/>
                <a:round/>
                <a:headEnd/>
                <a:tailEnd/>
              </a:ln>
            </p:spPr>
            <p:txBody>
              <a:bodyPr/>
              <a:lstStyle/>
              <a:p>
                <a:endParaRPr lang="en-US"/>
              </a:p>
            </p:txBody>
          </p:sp>
          <p:sp>
            <p:nvSpPr>
              <p:cNvPr id="41692" name="Freeform 732"/>
              <p:cNvSpPr>
                <a:spLocks/>
              </p:cNvSpPr>
              <p:nvPr/>
            </p:nvSpPr>
            <p:spPr bwMode="auto">
              <a:xfrm>
                <a:off x="2259" y="2730"/>
                <a:ext cx="10" cy="9"/>
              </a:xfrm>
              <a:custGeom>
                <a:avLst/>
                <a:gdLst/>
                <a:ahLst/>
                <a:cxnLst>
                  <a:cxn ang="0">
                    <a:pos x="19" y="11"/>
                  </a:cxn>
                  <a:cxn ang="0">
                    <a:pos x="10" y="0"/>
                  </a:cxn>
                  <a:cxn ang="0">
                    <a:pos x="0" y="9"/>
                  </a:cxn>
                  <a:cxn ang="0">
                    <a:pos x="9" y="20"/>
                  </a:cxn>
                  <a:cxn ang="0">
                    <a:pos x="19" y="11"/>
                  </a:cxn>
                </a:cxnLst>
                <a:rect l="0" t="0" r="r" b="b"/>
                <a:pathLst>
                  <a:path w="19" h="20">
                    <a:moveTo>
                      <a:pt x="19" y="11"/>
                    </a:moveTo>
                    <a:lnTo>
                      <a:pt x="10" y="0"/>
                    </a:lnTo>
                    <a:lnTo>
                      <a:pt x="0" y="9"/>
                    </a:lnTo>
                    <a:lnTo>
                      <a:pt x="9" y="20"/>
                    </a:lnTo>
                    <a:lnTo>
                      <a:pt x="19" y="11"/>
                    </a:lnTo>
                    <a:close/>
                  </a:path>
                </a:pathLst>
              </a:custGeom>
              <a:solidFill>
                <a:srgbClr val="000000"/>
              </a:solidFill>
              <a:ln w="9525">
                <a:noFill/>
                <a:round/>
                <a:headEnd/>
                <a:tailEnd/>
              </a:ln>
            </p:spPr>
            <p:txBody>
              <a:bodyPr/>
              <a:lstStyle/>
              <a:p>
                <a:endParaRPr lang="en-US"/>
              </a:p>
            </p:txBody>
          </p:sp>
          <p:sp>
            <p:nvSpPr>
              <p:cNvPr id="41693" name="Freeform 733"/>
              <p:cNvSpPr>
                <a:spLocks/>
              </p:cNvSpPr>
              <p:nvPr/>
            </p:nvSpPr>
            <p:spPr bwMode="auto">
              <a:xfrm>
                <a:off x="2249" y="2739"/>
                <a:ext cx="10" cy="10"/>
              </a:xfrm>
              <a:custGeom>
                <a:avLst/>
                <a:gdLst/>
                <a:ahLst/>
                <a:cxnLst>
                  <a:cxn ang="0">
                    <a:pos x="19" y="10"/>
                  </a:cxn>
                  <a:cxn ang="0">
                    <a:pos x="10" y="0"/>
                  </a:cxn>
                  <a:cxn ang="0">
                    <a:pos x="5" y="3"/>
                  </a:cxn>
                  <a:cxn ang="0">
                    <a:pos x="0" y="8"/>
                  </a:cxn>
                  <a:cxn ang="0">
                    <a:pos x="10" y="19"/>
                  </a:cxn>
                  <a:cxn ang="0">
                    <a:pos x="16" y="14"/>
                  </a:cxn>
                  <a:cxn ang="0">
                    <a:pos x="19" y="10"/>
                  </a:cxn>
                </a:cxnLst>
                <a:rect l="0" t="0" r="r" b="b"/>
                <a:pathLst>
                  <a:path w="19" h="19">
                    <a:moveTo>
                      <a:pt x="19" y="10"/>
                    </a:moveTo>
                    <a:lnTo>
                      <a:pt x="10" y="0"/>
                    </a:lnTo>
                    <a:lnTo>
                      <a:pt x="5" y="3"/>
                    </a:lnTo>
                    <a:lnTo>
                      <a:pt x="0" y="8"/>
                    </a:lnTo>
                    <a:lnTo>
                      <a:pt x="10" y="19"/>
                    </a:lnTo>
                    <a:lnTo>
                      <a:pt x="16" y="14"/>
                    </a:lnTo>
                    <a:lnTo>
                      <a:pt x="19" y="10"/>
                    </a:lnTo>
                    <a:close/>
                  </a:path>
                </a:pathLst>
              </a:custGeom>
              <a:solidFill>
                <a:srgbClr val="000000"/>
              </a:solidFill>
              <a:ln w="9525">
                <a:noFill/>
                <a:round/>
                <a:headEnd/>
                <a:tailEnd/>
              </a:ln>
            </p:spPr>
            <p:txBody>
              <a:bodyPr/>
              <a:lstStyle/>
              <a:p>
                <a:endParaRPr lang="en-US"/>
              </a:p>
            </p:txBody>
          </p:sp>
          <p:sp>
            <p:nvSpPr>
              <p:cNvPr id="41694" name="Freeform 734"/>
              <p:cNvSpPr>
                <a:spLocks/>
              </p:cNvSpPr>
              <p:nvPr/>
            </p:nvSpPr>
            <p:spPr bwMode="auto">
              <a:xfrm>
                <a:off x="2238" y="2749"/>
                <a:ext cx="11" cy="10"/>
              </a:xfrm>
              <a:custGeom>
                <a:avLst/>
                <a:gdLst/>
                <a:ahLst/>
                <a:cxnLst>
                  <a:cxn ang="0">
                    <a:pos x="21" y="10"/>
                  </a:cxn>
                  <a:cxn ang="0">
                    <a:pos x="10" y="0"/>
                  </a:cxn>
                  <a:cxn ang="0">
                    <a:pos x="0" y="10"/>
                  </a:cxn>
                  <a:cxn ang="0">
                    <a:pos x="10" y="21"/>
                  </a:cxn>
                  <a:cxn ang="0">
                    <a:pos x="21" y="10"/>
                  </a:cxn>
                </a:cxnLst>
                <a:rect l="0" t="0" r="r" b="b"/>
                <a:pathLst>
                  <a:path w="21" h="21">
                    <a:moveTo>
                      <a:pt x="21" y="10"/>
                    </a:moveTo>
                    <a:lnTo>
                      <a:pt x="10" y="0"/>
                    </a:lnTo>
                    <a:lnTo>
                      <a:pt x="0" y="10"/>
                    </a:lnTo>
                    <a:lnTo>
                      <a:pt x="10" y="21"/>
                    </a:lnTo>
                    <a:lnTo>
                      <a:pt x="21" y="10"/>
                    </a:lnTo>
                    <a:close/>
                  </a:path>
                </a:pathLst>
              </a:custGeom>
              <a:solidFill>
                <a:srgbClr val="000000"/>
              </a:solidFill>
              <a:ln w="9525">
                <a:noFill/>
                <a:round/>
                <a:headEnd/>
                <a:tailEnd/>
              </a:ln>
            </p:spPr>
            <p:txBody>
              <a:bodyPr/>
              <a:lstStyle/>
              <a:p>
                <a:endParaRPr lang="en-US"/>
              </a:p>
            </p:txBody>
          </p:sp>
          <p:sp>
            <p:nvSpPr>
              <p:cNvPr id="41695" name="Freeform 735"/>
              <p:cNvSpPr>
                <a:spLocks/>
              </p:cNvSpPr>
              <p:nvPr/>
            </p:nvSpPr>
            <p:spPr bwMode="auto">
              <a:xfrm>
                <a:off x="2229" y="2759"/>
                <a:ext cx="10" cy="10"/>
              </a:xfrm>
              <a:custGeom>
                <a:avLst/>
                <a:gdLst/>
                <a:ahLst/>
                <a:cxnLst>
                  <a:cxn ang="0">
                    <a:pos x="21" y="10"/>
                  </a:cxn>
                  <a:cxn ang="0">
                    <a:pos x="10" y="0"/>
                  </a:cxn>
                  <a:cxn ang="0">
                    <a:pos x="8" y="0"/>
                  </a:cxn>
                  <a:cxn ang="0">
                    <a:pos x="0" y="10"/>
                  </a:cxn>
                  <a:cxn ang="0">
                    <a:pos x="10" y="19"/>
                  </a:cxn>
                  <a:cxn ang="0">
                    <a:pos x="19" y="10"/>
                  </a:cxn>
                  <a:cxn ang="0">
                    <a:pos x="21" y="10"/>
                  </a:cxn>
                </a:cxnLst>
                <a:rect l="0" t="0" r="r" b="b"/>
                <a:pathLst>
                  <a:path w="21" h="19">
                    <a:moveTo>
                      <a:pt x="21" y="10"/>
                    </a:moveTo>
                    <a:lnTo>
                      <a:pt x="10" y="0"/>
                    </a:lnTo>
                    <a:lnTo>
                      <a:pt x="8" y="0"/>
                    </a:lnTo>
                    <a:lnTo>
                      <a:pt x="0" y="10"/>
                    </a:lnTo>
                    <a:lnTo>
                      <a:pt x="10" y="19"/>
                    </a:lnTo>
                    <a:lnTo>
                      <a:pt x="19" y="10"/>
                    </a:lnTo>
                    <a:lnTo>
                      <a:pt x="21" y="10"/>
                    </a:lnTo>
                    <a:close/>
                  </a:path>
                </a:pathLst>
              </a:custGeom>
              <a:solidFill>
                <a:srgbClr val="000000"/>
              </a:solidFill>
              <a:ln w="9525">
                <a:noFill/>
                <a:round/>
                <a:headEnd/>
                <a:tailEnd/>
              </a:ln>
            </p:spPr>
            <p:txBody>
              <a:bodyPr/>
              <a:lstStyle/>
              <a:p>
                <a:endParaRPr lang="en-US"/>
              </a:p>
            </p:txBody>
          </p:sp>
          <p:sp>
            <p:nvSpPr>
              <p:cNvPr id="41696" name="Freeform 736"/>
              <p:cNvSpPr>
                <a:spLocks/>
              </p:cNvSpPr>
              <p:nvPr/>
            </p:nvSpPr>
            <p:spPr bwMode="auto">
              <a:xfrm>
                <a:off x="2220" y="2770"/>
                <a:ext cx="10" cy="9"/>
              </a:xfrm>
              <a:custGeom>
                <a:avLst/>
                <a:gdLst/>
                <a:ahLst/>
                <a:cxnLst>
                  <a:cxn ang="0">
                    <a:pos x="19" y="8"/>
                  </a:cxn>
                  <a:cxn ang="0">
                    <a:pos x="9" y="0"/>
                  </a:cxn>
                  <a:cxn ang="0">
                    <a:pos x="0" y="10"/>
                  </a:cxn>
                  <a:cxn ang="0">
                    <a:pos x="11" y="19"/>
                  </a:cxn>
                  <a:cxn ang="0">
                    <a:pos x="19" y="8"/>
                  </a:cxn>
                </a:cxnLst>
                <a:rect l="0" t="0" r="r" b="b"/>
                <a:pathLst>
                  <a:path w="19" h="19">
                    <a:moveTo>
                      <a:pt x="19" y="8"/>
                    </a:moveTo>
                    <a:lnTo>
                      <a:pt x="9" y="0"/>
                    </a:lnTo>
                    <a:lnTo>
                      <a:pt x="0" y="10"/>
                    </a:lnTo>
                    <a:lnTo>
                      <a:pt x="11" y="19"/>
                    </a:lnTo>
                    <a:lnTo>
                      <a:pt x="19" y="8"/>
                    </a:lnTo>
                    <a:close/>
                  </a:path>
                </a:pathLst>
              </a:custGeom>
              <a:solidFill>
                <a:srgbClr val="000000"/>
              </a:solidFill>
              <a:ln w="9525">
                <a:noFill/>
                <a:round/>
                <a:headEnd/>
                <a:tailEnd/>
              </a:ln>
            </p:spPr>
            <p:txBody>
              <a:bodyPr/>
              <a:lstStyle/>
              <a:p>
                <a:endParaRPr lang="en-US"/>
              </a:p>
            </p:txBody>
          </p:sp>
          <p:sp>
            <p:nvSpPr>
              <p:cNvPr id="41697" name="Freeform 737"/>
              <p:cNvSpPr>
                <a:spLocks/>
              </p:cNvSpPr>
              <p:nvPr/>
            </p:nvSpPr>
            <p:spPr bwMode="auto">
              <a:xfrm>
                <a:off x="2211" y="2780"/>
                <a:ext cx="10" cy="10"/>
              </a:xfrm>
              <a:custGeom>
                <a:avLst/>
                <a:gdLst/>
                <a:ahLst/>
                <a:cxnLst>
                  <a:cxn ang="0">
                    <a:pos x="19" y="8"/>
                  </a:cxn>
                  <a:cxn ang="0">
                    <a:pos x="8" y="0"/>
                  </a:cxn>
                  <a:cxn ang="0">
                    <a:pos x="0" y="10"/>
                  </a:cxn>
                  <a:cxn ang="0">
                    <a:pos x="10" y="19"/>
                  </a:cxn>
                  <a:cxn ang="0">
                    <a:pos x="19" y="8"/>
                  </a:cxn>
                </a:cxnLst>
                <a:rect l="0" t="0" r="r" b="b"/>
                <a:pathLst>
                  <a:path w="19" h="19">
                    <a:moveTo>
                      <a:pt x="19" y="8"/>
                    </a:moveTo>
                    <a:lnTo>
                      <a:pt x="8" y="0"/>
                    </a:lnTo>
                    <a:lnTo>
                      <a:pt x="0" y="10"/>
                    </a:lnTo>
                    <a:lnTo>
                      <a:pt x="10" y="19"/>
                    </a:lnTo>
                    <a:lnTo>
                      <a:pt x="19" y="8"/>
                    </a:lnTo>
                    <a:close/>
                  </a:path>
                </a:pathLst>
              </a:custGeom>
              <a:solidFill>
                <a:srgbClr val="000000"/>
              </a:solidFill>
              <a:ln w="9525">
                <a:noFill/>
                <a:round/>
                <a:headEnd/>
                <a:tailEnd/>
              </a:ln>
            </p:spPr>
            <p:txBody>
              <a:bodyPr/>
              <a:lstStyle/>
              <a:p>
                <a:endParaRPr lang="en-US"/>
              </a:p>
            </p:txBody>
          </p:sp>
          <p:sp>
            <p:nvSpPr>
              <p:cNvPr id="41698" name="Freeform 738"/>
              <p:cNvSpPr>
                <a:spLocks/>
              </p:cNvSpPr>
              <p:nvPr/>
            </p:nvSpPr>
            <p:spPr bwMode="auto">
              <a:xfrm>
                <a:off x="2203" y="2792"/>
                <a:ext cx="9" cy="9"/>
              </a:xfrm>
              <a:custGeom>
                <a:avLst/>
                <a:gdLst/>
                <a:ahLst/>
                <a:cxnLst>
                  <a:cxn ang="0">
                    <a:pos x="20" y="9"/>
                  </a:cxn>
                  <a:cxn ang="0">
                    <a:pos x="9" y="0"/>
                  </a:cxn>
                  <a:cxn ang="0">
                    <a:pos x="0" y="11"/>
                  </a:cxn>
                  <a:cxn ang="0">
                    <a:pos x="11" y="19"/>
                  </a:cxn>
                  <a:cxn ang="0">
                    <a:pos x="20" y="9"/>
                  </a:cxn>
                </a:cxnLst>
                <a:rect l="0" t="0" r="r" b="b"/>
                <a:pathLst>
                  <a:path w="20" h="19">
                    <a:moveTo>
                      <a:pt x="20" y="9"/>
                    </a:moveTo>
                    <a:lnTo>
                      <a:pt x="9" y="0"/>
                    </a:lnTo>
                    <a:lnTo>
                      <a:pt x="0" y="11"/>
                    </a:lnTo>
                    <a:lnTo>
                      <a:pt x="11" y="19"/>
                    </a:lnTo>
                    <a:lnTo>
                      <a:pt x="20" y="9"/>
                    </a:lnTo>
                    <a:close/>
                  </a:path>
                </a:pathLst>
              </a:custGeom>
              <a:solidFill>
                <a:srgbClr val="000000"/>
              </a:solidFill>
              <a:ln w="9525">
                <a:noFill/>
                <a:round/>
                <a:headEnd/>
                <a:tailEnd/>
              </a:ln>
            </p:spPr>
            <p:txBody>
              <a:bodyPr/>
              <a:lstStyle/>
              <a:p>
                <a:endParaRPr lang="en-US"/>
              </a:p>
            </p:txBody>
          </p:sp>
          <p:sp>
            <p:nvSpPr>
              <p:cNvPr id="41699" name="Freeform 739"/>
              <p:cNvSpPr>
                <a:spLocks/>
              </p:cNvSpPr>
              <p:nvPr/>
            </p:nvSpPr>
            <p:spPr bwMode="auto">
              <a:xfrm>
                <a:off x="2195" y="2803"/>
                <a:ext cx="9" cy="10"/>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1700" name="Freeform 740"/>
              <p:cNvSpPr>
                <a:spLocks/>
              </p:cNvSpPr>
              <p:nvPr/>
            </p:nvSpPr>
            <p:spPr bwMode="auto">
              <a:xfrm>
                <a:off x="2187" y="2814"/>
                <a:ext cx="9" cy="10"/>
              </a:xfrm>
              <a:custGeom>
                <a:avLst/>
                <a:gdLst/>
                <a:ahLst/>
                <a:cxnLst>
                  <a:cxn ang="0">
                    <a:pos x="17" y="7"/>
                  </a:cxn>
                  <a:cxn ang="0">
                    <a:pos x="7" y="0"/>
                  </a:cxn>
                  <a:cxn ang="0">
                    <a:pos x="2" y="5"/>
                  </a:cxn>
                  <a:cxn ang="0">
                    <a:pos x="0" y="12"/>
                  </a:cxn>
                  <a:cxn ang="0">
                    <a:pos x="10" y="19"/>
                  </a:cxn>
                  <a:cxn ang="0">
                    <a:pos x="12" y="15"/>
                  </a:cxn>
                  <a:cxn ang="0">
                    <a:pos x="17" y="7"/>
                  </a:cxn>
                </a:cxnLst>
                <a:rect l="0" t="0" r="r" b="b"/>
                <a:pathLst>
                  <a:path w="17" h="19">
                    <a:moveTo>
                      <a:pt x="17" y="7"/>
                    </a:moveTo>
                    <a:lnTo>
                      <a:pt x="7" y="0"/>
                    </a:lnTo>
                    <a:lnTo>
                      <a:pt x="2" y="5"/>
                    </a:lnTo>
                    <a:lnTo>
                      <a:pt x="0" y="12"/>
                    </a:lnTo>
                    <a:lnTo>
                      <a:pt x="10" y="19"/>
                    </a:lnTo>
                    <a:lnTo>
                      <a:pt x="12" y="15"/>
                    </a:lnTo>
                    <a:lnTo>
                      <a:pt x="17" y="7"/>
                    </a:lnTo>
                    <a:close/>
                  </a:path>
                </a:pathLst>
              </a:custGeom>
              <a:solidFill>
                <a:srgbClr val="000000"/>
              </a:solidFill>
              <a:ln w="9525">
                <a:noFill/>
                <a:round/>
                <a:headEnd/>
                <a:tailEnd/>
              </a:ln>
            </p:spPr>
            <p:txBody>
              <a:bodyPr/>
              <a:lstStyle/>
              <a:p>
                <a:endParaRPr lang="en-US"/>
              </a:p>
            </p:txBody>
          </p:sp>
          <p:sp>
            <p:nvSpPr>
              <p:cNvPr id="41701" name="Freeform 741"/>
              <p:cNvSpPr>
                <a:spLocks/>
              </p:cNvSpPr>
              <p:nvPr/>
            </p:nvSpPr>
            <p:spPr bwMode="auto">
              <a:xfrm>
                <a:off x="2179" y="2827"/>
                <a:ext cx="9" cy="8"/>
              </a:xfrm>
              <a:custGeom>
                <a:avLst/>
                <a:gdLst/>
                <a:ahLst/>
                <a:cxnLst>
                  <a:cxn ang="0">
                    <a:pos x="18" y="7"/>
                  </a:cxn>
                  <a:cxn ang="0">
                    <a:pos x="7" y="0"/>
                  </a:cxn>
                  <a:cxn ang="0">
                    <a:pos x="0" y="11"/>
                  </a:cxn>
                  <a:cxn ang="0">
                    <a:pos x="11" y="18"/>
                  </a:cxn>
                  <a:cxn ang="0">
                    <a:pos x="18" y="7"/>
                  </a:cxn>
                </a:cxnLst>
                <a:rect l="0" t="0" r="r" b="b"/>
                <a:pathLst>
                  <a:path w="18" h="18">
                    <a:moveTo>
                      <a:pt x="18" y="7"/>
                    </a:moveTo>
                    <a:lnTo>
                      <a:pt x="7" y="0"/>
                    </a:lnTo>
                    <a:lnTo>
                      <a:pt x="0" y="11"/>
                    </a:lnTo>
                    <a:lnTo>
                      <a:pt x="11" y="18"/>
                    </a:lnTo>
                    <a:lnTo>
                      <a:pt x="18" y="7"/>
                    </a:lnTo>
                    <a:close/>
                  </a:path>
                </a:pathLst>
              </a:custGeom>
              <a:solidFill>
                <a:srgbClr val="000000"/>
              </a:solidFill>
              <a:ln w="9525">
                <a:noFill/>
                <a:round/>
                <a:headEnd/>
                <a:tailEnd/>
              </a:ln>
            </p:spPr>
            <p:txBody>
              <a:bodyPr/>
              <a:lstStyle/>
              <a:p>
                <a:endParaRPr lang="en-US"/>
              </a:p>
            </p:txBody>
          </p:sp>
          <p:sp>
            <p:nvSpPr>
              <p:cNvPr id="41702" name="Freeform 742"/>
              <p:cNvSpPr>
                <a:spLocks/>
              </p:cNvSpPr>
              <p:nvPr/>
            </p:nvSpPr>
            <p:spPr bwMode="auto">
              <a:xfrm>
                <a:off x="2172" y="2838"/>
                <a:ext cx="9" cy="9"/>
              </a:xfrm>
              <a:custGeom>
                <a:avLst/>
                <a:gdLst/>
                <a:ahLst/>
                <a:cxnLst>
                  <a:cxn ang="0">
                    <a:pos x="18" y="7"/>
                  </a:cxn>
                  <a:cxn ang="0">
                    <a:pos x="7" y="0"/>
                  </a:cxn>
                  <a:cxn ang="0">
                    <a:pos x="7" y="0"/>
                  </a:cxn>
                  <a:cxn ang="0">
                    <a:pos x="0" y="14"/>
                  </a:cxn>
                  <a:cxn ang="0">
                    <a:pos x="11" y="19"/>
                  </a:cxn>
                  <a:cxn ang="0">
                    <a:pos x="18" y="10"/>
                  </a:cxn>
                  <a:cxn ang="0">
                    <a:pos x="18" y="7"/>
                  </a:cxn>
                </a:cxnLst>
                <a:rect l="0" t="0" r="r" b="b"/>
                <a:pathLst>
                  <a:path w="18" h="19">
                    <a:moveTo>
                      <a:pt x="18" y="7"/>
                    </a:moveTo>
                    <a:lnTo>
                      <a:pt x="7" y="0"/>
                    </a:lnTo>
                    <a:lnTo>
                      <a:pt x="7" y="0"/>
                    </a:lnTo>
                    <a:lnTo>
                      <a:pt x="0" y="14"/>
                    </a:lnTo>
                    <a:lnTo>
                      <a:pt x="11" y="19"/>
                    </a:lnTo>
                    <a:lnTo>
                      <a:pt x="18" y="10"/>
                    </a:lnTo>
                    <a:lnTo>
                      <a:pt x="18" y="7"/>
                    </a:lnTo>
                    <a:close/>
                  </a:path>
                </a:pathLst>
              </a:custGeom>
              <a:solidFill>
                <a:srgbClr val="000000"/>
              </a:solidFill>
              <a:ln w="9525">
                <a:noFill/>
                <a:round/>
                <a:headEnd/>
                <a:tailEnd/>
              </a:ln>
            </p:spPr>
            <p:txBody>
              <a:bodyPr/>
              <a:lstStyle/>
              <a:p>
                <a:endParaRPr lang="en-US"/>
              </a:p>
            </p:txBody>
          </p:sp>
          <p:sp>
            <p:nvSpPr>
              <p:cNvPr id="41703" name="Freeform 743"/>
              <p:cNvSpPr>
                <a:spLocks/>
              </p:cNvSpPr>
              <p:nvPr/>
            </p:nvSpPr>
            <p:spPr bwMode="auto">
              <a:xfrm>
                <a:off x="2166" y="2851"/>
                <a:ext cx="9" cy="9"/>
              </a:xfrm>
              <a:custGeom>
                <a:avLst/>
                <a:gdLst/>
                <a:ahLst/>
                <a:cxnLst>
                  <a:cxn ang="0">
                    <a:pos x="17" y="5"/>
                  </a:cxn>
                  <a:cxn ang="0">
                    <a:pos x="7" y="0"/>
                  </a:cxn>
                  <a:cxn ang="0">
                    <a:pos x="0" y="12"/>
                  </a:cxn>
                  <a:cxn ang="0">
                    <a:pos x="10" y="17"/>
                  </a:cxn>
                  <a:cxn ang="0">
                    <a:pos x="17" y="5"/>
                  </a:cxn>
                </a:cxnLst>
                <a:rect l="0" t="0" r="r" b="b"/>
                <a:pathLst>
                  <a:path w="17" h="17">
                    <a:moveTo>
                      <a:pt x="17" y="5"/>
                    </a:moveTo>
                    <a:lnTo>
                      <a:pt x="7" y="0"/>
                    </a:lnTo>
                    <a:lnTo>
                      <a:pt x="0" y="12"/>
                    </a:lnTo>
                    <a:lnTo>
                      <a:pt x="10" y="17"/>
                    </a:lnTo>
                    <a:lnTo>
                      <a:pt x="17" y="5"/>
                    </a:lnTo>
                    <a:close/>
                  </a:path>
                </a:pathLst>
              </a:custGeom>
              <a:solidFill>
                <a:srgbClr val="000000"/>
              </a:solidFill>
              <a:ln w="9525">
                <a:noFill/>
                <a:round/>
                <a:headEnd/>
                <a:tailEnd/>
              </a:ln>
            </p:spPr>
            <p:txBody>
              <a:bodyPr/>
              <a:lstStyle/>
              <a:p>
                <a:endParaRPr lang="en-US"/>
              </a:p>
            </p:txBody>
          </p:sp>
          <p:sp>
            <p:nvSpPr>
              <p:cNvPr id="41704" name="Freeform 744"/>
              <p:cNvSpPr>
                <a:spLocks/>
              </p:cNvSpPr>
              <p:nvPr/>
            </p:nvSpPr>
            <p:spPr bwMode="auto">
              <a:xfrm>
                <a:off x="2160" y="2863"/>
                <a:ext cx="9" cy="10"/>
              </a:xfrm>
              <a:custGeom>
                <a:avLst/>
                <a:gdLst/>
                <a:ahLst/>
                <a:cxnLst>
                  <a:cxn ang="0">
                    <a:pos x="17" y="6"/>
                  </a:cxn>
                  <a:cxn ang="0">
                    <a:pos x="5" y="0"/>
                  </a:cxn>
                  <a:cxn ang="0">
                    <a:pos x="0" y="14"/>
                  </a:cxn>
                  <a:cxn ang="0">
                    <a:pos x="12" y="20"/>
                  </a:cxn>
                  <a:cxn ang="0">
                    <a:pos x="17" y="6"/>
                  </a:cxn>
                </a:cxnLst>
                <a:rect l="0" t="0" r="r" b="b"/>
                <a:pathLst>
                  <a:path w="17" h="20">
                    <a:moveTo>
                      <a:pt x="17" y="6"/>
                    </a:moveTo>
                    <a:lnTo>
                      <a:pt x="5" y="0"/>
                    </a:lnTo>
                    <a:lnTo>
                      <a:pt x="0" y="14"/>
                    </a:lnTo>
                    <a:lnTo>
                      <a:pt x="12" y="20"/>
                    </a:lnTo>
                    <a:lnTo>
                      <a:pt x="17" y="6"/>
                    </a:lnTo>
                    <a:close/>
                  </a:path>
                </a:pathLst>
              </a:custGeom>
              <a:solidFill>
                <a:srgbClr val="000000"/>
              </a:solidFill>
              <a:ln w="9525">
                <a:noFill/>
                <a:round/>
                <a:headEnd/>
                <a:tailEnd/>
              </a:ln>
            </p:spPr>
            <p:txBody>
              <a:bodyPr/>
              <a:lstStyle/>
              <a:p>
                <a:endParaRPr lang="en-US"/>
              </a:p>
            </p:txBody>
          </p:sp>
          <p:sp>
            <p:nvSpPr>
              <p:cNvPr id="41705" name="Freeform 745"/>
              <p:cNvSpPr>
                <a:spLocks/>
              </p:cNvSpPr>
              <p:nvPr/>
            </p:nvSpPr>
            <p:spPr bwMode="auto">
              <a:xfrm>
                <a:off x="2155" y="2876"/>
                <a:ext cx="8" cy="9"/>
              </a:xfrm>
              <a:custGeom>
                <a:avLst/>
                <a:gdLst/>
                <a:ahLst/>
                <a:cxnLst>
                  <a:cxn ang="0">
                    <a:pos x="18" y="5"/>
                  </a:cxn>
                  <a:cxn ang="0">
                    <a:pos x="5" y="0"/>
                  </a:cxn>
                  <a:cxn ang="0">
                    <a:pos x="2" y="7"/>
                  </a:cxn>
                  <a:cxn ang="0">
                    <a:pos x="0" y="12"/>
                  </a:cxn>
                  <a:cxn ang="0">
                    <a:pos x="0" y="14"/>
                  </a:cxn>
                  <a:cxn ang="0">
                    <a:pos x="12" y="17"/>
                  </a:cxn>
                  <a:cxn ang="0">
                    <a:pos x="14" y="12"/>
                  </a:cxn>
                  <a:cxn ang="0">
                    <a:pos x="7" y="12"/>
                  </a:cxn>
                  <a:cxn ang="0">
                    <a:pos x="12" y="17"/>
                  </a:cxn>
                  <a:cxn ang="0">
                    <a:pos x="18" y="5"/>
                  </a:cxn>
                </a:cxnLst>
                <a:rect l="0" t="0" r="r" b="b"/>
                <a:pathLst>
                  <a:path w="18" h="17">
                    <a:moveTo>
                      <a:pt x="18" y="5"/>
                    </a:moveTo>
                    <a:lnTo>
                      <a:pt x="5" y="0"/>
                    </a:lnTo>
                    <a:lnTo>
                      <a:pt x="2" y="7"/>
                    </a:lnTo>
                    <a:lnTo>
                      <a:pt x="0" y="12"/>
                    </a:lnTo>
                    <a:lnTo>
                      <a:pt x="0" y="14"/>
                    </a:lnTo>
                    <a:lnTo>
                      <a:pt x="12" y="17"/>
                    </a:lnTo>
                    <a:lnTo>
                      <a:pt x="14" y="12"/>
                    </a:lnTo>
                    <a:lnTo>
                      <a:pt x="7" y="12"/>
                    </a:lnTo>
                    <a:lnTo>
                      <a:pt x="12" y="17"/>
                    </a:lnTo>
                    <a:lnTo>
                      <a:pt x="18" y="5"/>
                    </a:lnTo>
                    <a:close/>
                  </a:path>
                </a:pathLst>
              </a:custGeom>
              <a:solidFill>
                <a:srgbClr val="000000"/>
              </a:solidFill>
              <a:ln w="9525">
                <a:noFill/>
                <a:round/>
                <a:headEnd/>
                <a:tailEnd/>
              </a:ln>
            </p:spPr>
            <p:txBody>
              <a:bodyPr/>
              <a:lstStyle/>
              <a:p>
                <a:endParaRPr lang="en-US"/>
              </a:p>
            </p:txBody>
          </p:sp>
          <p:sp>
            <p:nvSpPr>
              <p:cNvPr id="41706" name="Freeform 746"/>
              <p:cNvSpPr>
                <a:spLocks/>
              </p:cNvSpPr>
              <p:nvPr/>
            </p:nvSpPr>
            <p:spPr bwMode="auto">
              <a:xfrm>
                <a:off x="2149" y="2889"/>
                <a:ext cx="9" cy="9"/>
              </a:xfrm>
              <a:custGeom>
                <a:avLst/>
                <a:gdLst/>
                <a:ahLst/>
                <a:cxnLst>
                  <a:cxn ang="0">
                    <a:pos x="17" y="3"/>
                  </a:cxn>
                  <a:cxn ang="0">
                    <a:pos x="5" y="0"/>
                  </a:cxn>
                  <a:cxn ang="0">
                    <a:pos x="0" y="14"/>
                  </a:cxn>
                  <a:cxn ang="0">
                    <a:pos x="12" y="17"/>
                  </a:cxn>
                  <a:cxn ang="0">
                    <a:pos x="17" y="3"/>
                  </a:cxn>
                </a:cxnLst>
                <a:rect l="0" t="0" r="r" b="b"/>
                <a:pathLst>
                  <a:path w="17" h="17">
                    <a:moveTo>
                      <a:pt x="17" y="3"/>
                    </a:moveTo>
                    <a:lnTo>
                      <a:pt x="5" y="0"/>
                    </a:lnTo>
                    <a:lnTo>
                      <a:pt x="0" y="14"/>
                    </a:lnTo>
                    <a:lnTo>
                      <a:pt x="12" y="17"/>
                    </a:lnTo>
                    <a:lnTo>
                      <a:pt x="17" y="3"/>
                    </a:lnTo>
                    <a:close/>
                  </a:path>
                </a:pathLst>
              </a:custGeom>
              <a:solidFill>
                <a:srgbClr val="000000"/>
              </a:solidFill>
              <a:ln w="9525">
                <a:noFill/>
                <a:round/>
                <a:headEnd/>
                <a:tailEnd/>
              </a:ln>
            </p:spPr>
            <p:txBody>
              <a:bodyPr/>
              <a:lstStyle/>
              <a:p>
                <a:endParaRPr lang="en-US"/>
              </a:p>
            </p:txBody>
          </p:sp>
          <p:sp>
            <p:nvSpPr>
              <p:cNvPr id="41707" name="Freeform 747"/>
              <p:cNvSpPr>
                <a:spLocks/>
              </p:cNvSpPr>
              <p:nvPr/>
            </p:nvSpPr>
            <p:spPr bwMode="auto">
              <a:xfrm>
                <a:off x="2145" y="2902"/>
                <a:ext cx="9" cy="9"/>
              </a:xfrm>
              <a:custGeom>
                <a:avLst/>
                <a:gdLst/>
                <a:ahLst/>
                <a:cxnLst>
                  <a:cxn ang="0">
                    <a:pos x="17" y="3"/>
                  </a:cxn>
                  <a:cxn ang="0">
                    <a:pos x="5" y="0"/>
                  </a:cxn>
                  <a:cxn ang="0">
                    <a:pos x="3" y="3"/>
                  </a:cxn>
                  <a:cxn ang="0">
                    <a:pos x="0" y="14"/>
                  </a:cxn>
                  <a:cxn ang="0">
                    <a:pos x="12" y="17"/>
                  </a:cxn>
                  <a:cxn ang="0">
                    <a:pos x="17" y="3"/>
                  </a:cxn>
                </a:cxnLst>
                <a:rect l="0" t="0" r="r" b="b"/>
                <a:pathLst>
                  <a:path w="17" h="17">
                    <a:moveTo>
                      <a:pt x="17" y="3"/>
                    </a:moveTo>
                    <a:lnTo>
                      <a:pt x="5" y="0"/>
                    </a:lnTo>
                    <a:lnTo>
                      <a:pt x="3" y="3"/>
                    </a:lnTo>
                    <a:lnTo>
                      <a:pt x="0" y="14"/>
                    </a:lnTo>
                    <a:lnTo>
                      <a:pt x="12" y="17"/>
                    </a:lnTo>
                    <a:lnTo>
                      <a:pt x="17" y="3"/>
                    </a:lnTo>
                    <a:close/>
                  </a:path>
                </a:pathLst>
              </a:custGeom>
              <a:solidFill>
                <a:srgbClr val="000000"/>
              </a:solidFill>
              <a:ln w="9525">
                <a:noFill/>
                <a:round/>
                <a:headEnd/>
                <a:tailEnd/>
              </a:ln>
            </p:spPr>
            <p:txBody>
              <a:bodyPr/>
              <a:lstStyle/>
              <a:p>
                <a:endParaRPr lang="en-US"/>
              </a:p>
            </p:txBody>
          </p:sp>
          <p:sp>
            <p:nvSpPr>
              <p:cNvPr id="41708" name="Freeform 748"/>
              <p:cNvSpPr>
                <a:spLocks/>
              </p:cNvSpPr>
              <p:nvPr/>
            </p:nvSpPr>
            <p:spPr bwMode="auto">
              <a:xfrm>
                <a:off x="2141" y="2916"/>
                <a:ext cx="8" cy="9"/>
              </a:xfrm>
              <a:custGeom>
                <a:avLst/>
                <a:gdLst/>
                <a:ahLst/>
                <a:cxnLst>
                  <a:cxn ang="0">
                    <a:pos x="16" y="3"/>
                  </a:cxn>
                  <a:cxn ang="0">
                    <a:pos x="3" y="0"/>
                  </a:cxn>
                  <a:cxn ang="0">
                    <a:pos x="0" y="14"/>
                  </a:cxn>
                  <a:cxn ang="0">
                    <a:pos x="12" y="17"/>
                  </a:cxn>
                  <a:cxn ang="0">
                    <a:pos x="16" y="3"/>
                  </a:cxn>
                </a:cxnLst>
                <a:rect l="0" t="0" r="r" b="b"/>
                <a:pathLst>
                  <a:path w="16" h="17">
                    <a:moveTo>
                      <a:pt x="16" y="3"/>
                    </a:moveTo>
                    <a:lnTo>
                      <a:pt x="3" y="0"/>
                    </a:lnTo>
                    <a:lnTo>
                      <a:pt x="0" y="14"/>
                    </a:lnTo>
                    <a:lnTo>
                      <a:pt x="12" y="17"/>
                    </a:lnTo>
                    <a:lnTo>
                      <a:pt x="16" y="3"/>
                    </a:lnTo>
                    <a:close/>
                  </a:path>
                </a:pathLst>
              </a:custGeom>
              <a:solidFill>
                <a:srgbClr val="000000"/>
              </a:solidFill>
              <a:ln w="9525">
                <a:noFill/>
                <a:round/>
                <a:headEnd/>
                <a:tailEnd/>
              </a:ln>
            </p:spPr>
            <p:txBody>
              <a:bodyPr/>
              <a:lstStyle/>
              <a:p>
                <a:endParaRPr lang="en-US"/>
              </a:p>
            </p:txBody>
          </p:sp>
          <p:sp>
            <p:nvSpPr>
              <p:cNvPr id="41709" name="Freeform 749"/>
              <p:cNvSpPr>
                <a:spLocks/>
              </p:cNvSpPr>
              <p:nvPr/>
            </p:nvSpPr>
            <p:spPr bwMode="auto">
              <a:xfrm>
                <a:off x="2139" y="2930"/>
                <a:ext cx="8" cy="8"/>
              </a:xfrm>
              <a:custGeom>
                <a:avLst/>
                <a:gdLst/>
                <a:ahLst/>
                <a:cxnLst>
                  <a:cxn ang="0">
                    <a:pos x="15" y="1"/>
                  </a:cxn>
                  <a:cxn ang="0">
                    <a:pos x="3" y="0"/>
                  </a:cxn>
                  <a:cxn ang="0">
                    <a:pos x="0" y="14"/>
                  </a:cxn>
                  <a:cxn ang="0">
                    <a:pos x="12" y="15"/>
                  </a:cxn>
                  <a:cxn ang="0">
                    <a:pos x="15" y="1"/>
                  </a:cxn>
                </a:cxnLst>
                <a:rect l="0" t="0" r="r" b="b"/>
                <a:pathLst>
                  <a:path w="15" h="15">
                    <a:moveTo>
                      <a:pt x="15" y="1"/>
                    </a:moveTo>
                    <a:lnTo>
                      <a:pt x="3" y="0"/>
                    </a:lnTo>
                    <a:lnTo>
                      <a:pt x="0" y="14"/>
                    </a:lnTo>
                    <a:lnTo>
                      <a:pt x="12" y="15"/>
                    </a:lnTo>
                    <a:lnTo>
                      <a:pt x="15" y="1"/>
                    </a:lnTo>
                    <a:close/>
                  </a:path>
                </a:pathLst>
              </a:custGeom>
              <a:solidFill>
                <a:srgbClr val="000000"/>
              </a:solidFill>
              <a:ln w="9525">
                <a:noFill/>
                <a:round/>
                <a:headEnd/>
                <a:tailEnd/>
              </a:ln>
            </p:spPr>
            <p:txBody>
              <a:bodyPr/>
              <a:lstStyle/>
              <a:p>
                <a:endParaRPr lang="en-US"/>
              </a:p>
            </p:txBody>
          </p:sp>
          <p:sp>
            <p:nvSpPr>
              <p:cNvPr id="41710" name="Freeform 750"/>
              <p:cNvSpPr>
                <a:spLocks/>
              </p:cNvSpPr>
              <p:nvPr/>
            </p:nvSpPr>
            <p:spPr bwMode="auto">
              <a:xfrm>
                <a:off x="2136" y="2944"/>
                <a:ext cx="7" cy="7"/>
              </a:xfrm>
              <a:custGeom>
                <a:avLst/>
                <a:gdLst/>
                <a:ahLst/>
                <a:cxnLst>
                  <a:cxn ang="0">
                    <a:pos x="14" y="1"/>
                  </a:cxn>
                  <a:cxn ang="0">
                    <a:pos x="2" y="0"/>
                  </a:cxn>
                  <a:cxn ang="0">
                    <a:pos x="0" y="8"/>
                  </a:cxn>
                  <a:cxn ang="0">
                    <a:pos x="0" y="12"/>
                  </a:cxn>
                  <a:cxn ang="0">
                    <a:pos x="14" y="14"/>
                  </a:cxn>
                  <a:cxn ang="0">
                    <a:pos x="14" y="8"/>
                  </a:cxn>
                  <a:cxn ang="0">
                    <a:pos x="14" y="1"/>
                  </a:cxn>
                </a:cxnLst>
                <a:rect l="0" t="0" r="r" b="b"/>
                <a:pathLst>
                  <a:path w="14" h="14">
                    <a:moveTo>
                      <a:pt x="14" y="1"/>
                    </a:moveTo>
                    <a:lnTo>
                      <a:pt x="2" y="0"/>
                    </a:lnTo>
                    <a:lnTo>
                      <a:pt x="0" y="8"/>
                    </a:lnTo>
                    <a:lnTo>
                      <a:pt x="0" y="12"/>
                    </a:lnTo>
                    <a:lnTo>
                      <a:pt x="14" y="14"/>
                    </a:lnTo>
                    <a:lnTo>
                      <a:pt x="14" y="8"/>
                    </a:lnTo>
                    <a:lnTo>
                      <a:pt x="14" y="1"/>
                    </a:lnTo>
                    <a:close/>
                  </a:path>
                </a:pathLst>
              </a:custGeom>
              <a:solidFill>
                <a:srgbClr val="000000"/>
              </a:solidFill>
              <a:ln w="9525">
                <a:noFill/>
                <a:round/>
                <a:headEnd/>
                <a:tailEnd/>
              </a:ln>
            </p:spPr>
            <p:txBody>
              <a:bodyPr/>
              <a:lstStyle/>
              <a:p>
                <a:endParaRPr lang="en-US"/>
              </a:p>
            </p:txBody>
          </p:sp>
          <p:sp>
            <p:nvSpPr>
              <p:cNvPr id="41711" name="Freeform 751"/>
              <p:cNvSpPr>
                <a:spLocks/>
              </p:cNvSpPr>
              <p:nvPr/>
            </p:nvSpPr>
            <p:spPr bwMode="auto">
              <a:xfrm>
                <a:off x="2134" y="2957"/>
                <a:ext cx="8"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1712" name="Rectangle 752"/>
              <p:cNvSpPr>
                <a:spLocks noChangeArrowheads="1"/>
              </p:cNvSpPr>
              <p:nvPr/>
            </p:nvSpPr>
            <p:spPr bwMode="auto">
              <a:xfrm>
                <a:off x="2134" y="2972"/>
                <a:ext cx="7" cy="7"/>
              </a:xfrm>
              <a:prstGeom prst="rect">
                <a:avLst/>
              </a:prstGeom>
              <a:solidFill>
                <a:srgbClr val="000000"/>
              </a:solidFill>
              <a:ln w="9525">
                <a:noFill/>
                <a:miter lim="800000"/>
                <a:headEnd/>
                <a:tailEnd/>
              </a:ln>
            </p:spPr>
            <p:txBody>
              <a:bodyPr/>
              <a:lstStyle/>
              <a:p>
                <a:endParaRPr lang="en-US"/>
              </a:p>
            </p:txBody>
          </p:sp>
          <p:sp>
            <p:nvSpPr>
              <p:cNvPr id="41713" name="Rectangle 753"/>
              <p:cNvSpPr>
                <a:spLocks noChangeArrowheads="1"/>
              </p:cNvSpPr>
              <p:nvPr/>
            </p:nvSpPr>
            <p:spPr bwMode="auto">
              <a:xfrm>
                <a:off x="2133" y="2986"/>
                <a:ext cx="7" cy="7"/>
              </a:xfrm>
              <a:prstGeom prst="rect">
                <a:avLst/>
              </a:prstGeom>
              <a:solidFill>
                <a:srgbClr val="000000"/>
              </a:solidFill>
              <a:ln w="9525">
                <a:noFill/>
                <a:miter lim="800000"/>
                <a:headEnd/>
                <a:tailEnd/>
              </a:ln>
            </p:spPr>
            <p:txBody>
              <a:bodyPr/>
              <a:lstStyle/>
              <a:p>
                <a:endParaRPr lang="en-US"/>
              </a:p>
            </p:txBody>
          </p:sp>
          <p:sp>
            <p:nvSpPr>
              <p:cNvPr id="41714" name="Freeform 754"/>
              <p:cNvSpPr>
                <a:spLocks/>
              </p:cNvSpPr>
              <p:nvPr/>
            </p:nvSpPr>
            <p:spPr bwMode="auto">
              <a:xfrm>
                <a:off x="2133" y="3000"/>
                <a:ext cx="8" cy="7"/>
              </a:xfrm>
              <a:custGeom>
                <a:avLst/>
                <a:gdLst/>
                <a:ahLst/>
                <a:cxnLst>
                  <a:cxn ang="0">
                    <a:pos x="14" y="0"/>
                  </a:cxn>
                  <a:cxn ang="0">
                    <a:pos x="0" y="0"/>
                  </a:cxn>
                  <a:cxn ang="0">
                    <a:pos x="2" y="14"/>
                  </a:cxn>
                  <a:cxn ang="0">
                    <a:pos x="16" y="14"/>
                  </a:cxn>
                  <a:cxn ang="0">
                    <a:pos x="14" y="0"/>
                  </a:cxn>
                </a:cxnLst>
                <a:rect l="0" t="0" r="r" b="b"/>
                <a:pathLst>
                  <a:path w="16" h="14">
                    <a:moveTo>
                      <a:pt x="14" y="0"/>
                    </a:moveTo>
                    <a:lnTo>
                      <a:pt x="0" y="0"/>
                    </a:lnTo>
                    <a:lnTo>
                      <a:pt x="2" y="14"/>
                    </a:lnTo>
                    <a:lnTo>
                      <a:pt x="16" y="14"/>
                    </a:lnTo>
                    <a:lnTo>
                      <a:pt x="14" y="0"/>
                    </a:lnTo>
                    <a:close/>
                  </a:path>
                </a:pathLst>
              </a:custGeom>
              <a:solidFill>
                <a:srgbClr val="000000"/>
              </a:solidFill>
              <a:ln w="9525">
                <a:noFill/>
                <a:round/>
                <a:headEnd/>
                <a:tailEnd/>
              </a:ln>
            </p:spPr>
            <p:txBody>
              <a:bodyPr/>
              <a:lstStyle/>
              <a:p>
                <a:endParaRPr lang="en-US"/>
              </a:p>
            </p:txBody>
          </p:sp>
          <p:sp>
            <p:nvSpPr>
              <p:cNvPr id="41715" name="Freeform 755"/>
              <p:cNvSpPr>
                <a:spLocks/>
              </p:cNvSpPr>
              <p:nvPr/>
            </p:nvSpPr>
            <p:spPr bwMode="auto">
              <a:xfrm>
                <a:off x="2134" y="3014"/>
                <a:ext cx="7" cy="7"/>
              </a:xfrm>
              <a:custGeom>
                <a:avLst/>
                <a:gdLst/>
                <a:ahLst/>
                <a:cxnLst>
                  <a:cxn ang="0">
                    <a:pos x="14" y="0"/>
                  </a:cxn>
                  <a:cxn ang="0">
                    <a:pos x="0" y="0"/>
                  </a:cxn>
                  <a:cxn ang="0">
                    <a:pos x="0" y="6"/>
                  </a:cxn>
                  <a:cxn ang="0">
                    <a:pos x="2" y="14"/>
                  </a:cxn>
                  <a:cxn ang="0">
                    <a:pos x="16" y="12"/>
                  </a:cxn>
                  <a:cxn ang="0">
                    <a:pos x="14" y="6"/>
                  </a:cxn>
                  <a:cxn ang="0">
                    <a:pos x="14" y="0"/>
                  </a:cxn>
                </a:cxnLst>
                <a:rect l="0" t="0" r="r" b="b"/>
                <a:pathLst>
                  <a:path w="16" h="14">
                    <a:moveTo>
                      <a:pt x="14" y="0"/>
                    </a:moveTo>
                    <a:lnTo>
                      <a:pt x="0" y="0"/>
                    </a:lnTo>
                    <a:lnTo>
                      <a:pt x="0" y="6"/>
                    </a:lnTo>
                    <a:lnTo>
                      <a:pt x="2" y="14"/>
                    </a:lnTo>
                    <a:lnTo>
                      <a:pt x="16" y="12"/>
                    </a:lnTo>
                    <a:lnTo>
                      <a:pt x="14" y="6"/>
                    </a:lnTo>
                    <a:lnTo>
                      <a:pt x="14" y="0"/>
                    </a:lnTo>
                    <a:close/>
                  </a:path>
                </a:pathLst>
              </a:custGeom>
              <a:solidFill>
                <a:srgbClr val="000000"/>
              </a:solidFill>
              <a:ln w="9525">
                <a:noFill/>
                <a:round/>
                <a:headEnd/>
                <a:tailEnd/>
              </a:ln>
            </p:spPr>
            <p:txBody>
              <a:bodyPr/>
              <a:lstStyle/>
              <a:p>
                <a:endParaRPr lang="en-US"/>
              </a:p>
            </p:txBody>
          </p:sp>
          <p:sp>
            <p:nvSpPr>
              <p:cNvPr id="41716" name="Freeform 756"/>
              <p:cNvSpPr>
                <a:spLocks/>
              </p:cNvSpPr>
              <p:nvPr/>
            </p:nvSpPr>
            <p:spPr bwMode="auto">
              <a:xfrm>
                <a:off x="2134" y="3027"/>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1717" name="Freeform 757"/>
              <p:cNvSpPr>
                <a:spLocks/>
              </p:cNvSpPr>
              <p:nvPr/>
            </p:nvSpPr>
            <p:spPr bwMode="auto">
              <a:xfrm>
                <a:off x="2137" y="3041"/>
                <a:ext cx="7" cy="8"/>
              </a:xfrm>
              <a:custGeom>
                <a:avLst/>
                <a:gdLst/>
                <a:ahLst/>
                <a:cxnLst>
                  <a:cxn ang="0">
                    <a:pos x="12" y="0"/>
                  </a:cxn>
                  <a:cxn ang="0">
                    <a:pos x="0" y="2"/>
                  </a:cxn>
                  <a:cxn ang="0">
                    <a:pos x="2" y="16"/>
                  </a:cxn>
                  <a:cxn ang="0">
                    <a:pos x="14" y="14"/>
                  </a:cxn>
                  <a:cxn ang="0">
                    <a:pos x="12" y="0"/>
                  </a:cxn>
                </a:cxnLst>
                <a:rect l="0" t="0" r="r" b="b"/>
                <a:pathLst>
                  <a:path w="14" h="16">
                    <a:moveTo>
                      <a:pt x="12" y="0"/>
                    </a:moveTo>
                    <a:lnTo>
                      <a:pt x="0" y="2"/>
                    </a:lnTo>
                    <a:lnTo>
                      <a:pt x="2" y="16"/>
                    </a:lnTo>
                    <a:lnTo>
                      <a:pt x="14" y="14"/>
                    </a:lnTo>
                    <a:lnTo>
                      <a:pt x="12" y="0"/>
                    </a:lnTo>
                    <a:close/>
                  </a:path>
                </a:pathLst>
              </a:custGeom>
              <a:solidFill>
                <a:srgbClr val="000000"/>
              </a:solidFill>
              <a:ln w="9525">
                <a:noFill/>
                <a:round/>
                <a:headEnd/>
                <a:tailEnd/>
              </a:ln>
            </p:spPr>
            <p:txBody>
              <a:bodyPr/>
              <a:lstStyle/>
              <a:p>
                <a:endParaRPr lang="en-US"/>
              </a:p>
            </p:txBody>
          </p:sp>
          <p:sp>
            <p:nvSpPr>
              <p:cNvPr id="41718" name="Freeform 758"/>
              <p:cNvSpPr>
                <a:spLocks/>
              </p:cNvSpPr>
              <p:nvPr/>
            </p:nvSpPr>
            <p:spPr bwMode="auto">
              <a:xfrm>
                <a:off x="2140" y="3055"/>
                <a:ext cx="8" cy="8"/>
              </a:xfrm>
              <a:custGeom>
                <a:avLst/>
                <a:gdLst/>
                <a:ahLst/>
                <a:cxnLst>
                  <a:cxn ang="0">
                    <a:pos x="13" y="0"/>
                  </a:cxn>
                  <a:cxn ang="0">
                    <a:pos x="0" y="2"/>
                  </a:cxn>
                  <a:cxn ang="0">
                    <a:pos x="4" y="16"/>
                  </a:cxn>
                  <a:cxn ang="0">
                    <a:pos x="16" y="14"/>
                  </a:cxn>
                  <a:cxn ang="0">
                    <a:pos x="13" y="0"/>
                  </a:cxn>
                </a:cxnLst>
                <a:rect l="0" t="0" r="r" b="b"/>
                <a:pathLst>
                  <a:path w="16" h="16">
                    <a:moveTo>
                      <a:pt x="13" y="0"/>
                    </a:moveTo>
                    <a:lnTo>
                      <a:pt x="0" y="2"/>
                    </a:lnTo>
                    <a:lnTo>
                      <a:pt x="4" y="16"/>
                    </a:lnTo>
                    <a:lnTo>
                      <a:pt x="16" y="14"/>
                    </a:lnTo>
                    <a:lnTo>
                      <a:pt x="13" y="0"/>
                    </a:lnTo>
                    <a:close/>
                  </a:path>
                </a:pathLst>
              </a:custGeom>
              <a:solidFill>
                <a:srgbClr val="000000"/>
              </a:solidFill>
              <a:ln w="9525">
                <a:noFill/>
                <a:round/>
                <a:headEnd/>
                <a:tailEnd/>
              </a:ln>
            </p:spPr>
            <p:txBody>
              <a:bodyPr/>
              <a:lstStyle/>
              <a:p>
                <a:endParaRPr lang="en-US"/>
              </a:p>
            </p:txBody>
          </p:sp>
          <p:sp>
            <p:nvSpPr>
              <p:cNvPr id="41719" name="Freeform 759"/>
              <p:cNvSpPr>
                <a:spLocks/>
              </p:cNvSpPr>
              <p:nvPr/>
            </p:nvSpPr>
            <p:spPr bwMode="auto">
              <a:xfrm>
                <a:off x="2143" y="3068"/>
                <a:ext cx="8" cy="9"/>
              </a:xfrm>
              <a:custGeom>
                <a:avLst/>
                <a:gdLst/>
                <a:ahLst/>
                <a:cxnLst>
                  <a:cxn ang="0">
                    <a:pos x="13" y="0"/>
                  </a:cxn>
                  <a:cxn ang="0">
                    <a:pos x="0" y="4"/>
                  </a:cxn>
                  <a:cxn ang="0">
                    <a:pos x="4" y="18"/>
                  </a:cxn>
                  <a:cxn ang="0">
                    <a:pos x="16" y="14"/>
                  </a:cxn>
                  <a:cxn ang="0">
                    <a:pos x="13" y="0"/>
                  </a:cxn>
                </a:cxnLst>
                <a:rect l="0" t="0" r="r" b="b"/>
                <a:pathLst>
                  <a:path w="16" h="18">
                    <a:moveTo>
                      <a:pt x="13" y="0"/>
                    </a:moveTo>
                    <a:lnTo>
                      <a:pt x="0" y="4"/>
                    </a:lnTo>
                    <a:lnTo>
                      <a:pt x="4" y="18"/>
                    </a:lnTo>
                    <a:lnTo>
                      <a:pt x="16" y="14"/>
                    </a:lnTo>
                    <a:lnTo>
                      <a:pt x="13" y="0"/>
                    </a:lnTo>
                    <a:close/>
                  </a:path>
                </a:pathLst>
              </a:custGeom>
              <a:solidFill>
                <a:srgbClr val="000000"/>
              </a:solidFill>
              <a:ln w="9525">
                <a:noFill/>
                <a:round/>
                <a:headEnd/>
                <a:tailEnd/>
              </a:ln>
            </p:spPr>
            <p:txBody>
              <a:bodyPr/>
              <a:lstStyle/>
              <a:p>
                <a:endParaRPr lang="en-US"/>
              </a:p>
            </p:txBody>
          </p:sp>
          <p:sp>
            <p:nvSpPr>
              <p:cNvPr id="41720" name="Freeform 760"/>
              <p:cNvSpPr>
                <a:spLocks/>
              </p:cNvSpPr>
              <p:nvPr/>
            </p:nvSpPr>
            <p:spPr bwMode="auto">
              <a:xfrm>
                <a:off x="2147" y="3081"/>
                <a:ext cx="8" cy="9"/>
              </a:xfrm>
              <a:custGeom>
                <a:avLst/>
                <a:gdLst/>
                <a:ahLst/>
                <a:cxnLst>
                  <a:cxn ang="0">
                    <a:pos x="13" y="0"/>
                  </a:cxn>
                  <a:cxn ang="0">
                    <a:pos x="0" y="3"/>
                  </a:cxn>
                  <a:cxn ang="0">
                    <a:pos x="0" y="7"/>
                  </a:cxn>
                  <a:cxn ang="0">
                    <a:pos x="4" y="17"/>
                  </a:cxn>
                  <a:cxn ang="0">
                    <a:pos x="16" y="14"/>
                  </a:cxn>
                  <a:cxn ang="0">
                    <a:pos x="14" y="7"/>
                  </a:cxn>
                  <a:cxn ang="0">
                    <a:pos x="13" y="0"/>
                  </a:cxn>
                </a:cxnLst>
                <a:rect l="0" t="0" r="r" b="b"/>
                <a:pathLst>
                  <a:path w="16" h="17">
                    <a:moveTo>
                      <a:pt x="13" y="0"/>
                    </a:moveTo>
                    <a:lnTo>
                      <a:pt x="0" y="3"/>
                    </a:lnTo>
                    <a:lnTo>
                      <a:pt x="0" y="7"/>
                    </a:lnTo>
                    <a:lnTo>
                      <a:pt x="4" y="17"/>
                    </a:lnTo>
                    <a:lnTo>
                      <a:pt x="16" y="14"/>
                    </a:lnTo>
                    <a:lnTo>
                      <a:pt x="14" y="7"/>
                    </a:lnTo>
                    <a:lnTo>
                      <a:pt x="13" y="0"/>
                    </a:lnTo>
                    <a:close/>
                  </a:path>
                </a:pathLst>
              </a:custGeom>
              <a:solidFill>
                <a:srgbClr val="000000"/>
              </a:solidFill>
              <a:ln w="9525">
                <a:noFill/>
                <a:round/>
                <a:headEnd/>
                <a:tailEnd/>
              </a:ln>
            </p:spPr>
            <p:txBody>
              <a:bodyPr/>
              <a:lstStyle/>
              <a:p>
                <a:endParaRPr lang="en-US"/>
              </a:p>
            </p:txBody>
          </p:sp>
          <p:sp>
            <p:nvSpPr>
              <p:cNvPr id="41721" name="Freeform 761"/>
              <p:cNvSpPr>
                <a:spLocks/>
              </p:cNvSpPr>
              <p:nvPr/>
            </p:nvSpPr>
            <p:spPr bwMode="auto">
              <a:xfrm>
                <a:off x="2151" y="3094"/>
                <a:ext cx="9" cy="9"/>
              </a:xfrm>
              <a:custGeom>
                <a:avLst/>
                <a:gdLst/>
                <a:ahLst/>
                <a:cxnLst>
                  <a:cxn ang="0">
                    <a:pos x="12" y="0"/>
                  </a:cxn>
                  <a:cxn ang="0">
                    <a:pos x="0" y="3"/>
                  </a:cxn>
                  <a:cxn ang="0">
                    <a:pos x="5" y="17"/>
                  </a:cxn>
                  <a:cxn ang="0">
                    <a:pos x="18" y="14"/>
                  </a:cxn>
                  <a:cxn ang="0">
                    <a:pos x="12" y="0"/>
                  </a:cxn>
                </a:cxnLst>
                <a:rect l="0" t="0" r="r" b="b"/>
                <a:pathLst>
                  <a:path w="18" h="17">
                    <a:moveTo>
                      <a:pt x="12" y="0"/>
                    </a:moveTo>
                    <a:lnTo>
                      <a:pt x="0" y="3"/>
                    </a:lnTo>
                    <a:lnTo>
                      <a:pt x="5" y="17"/>
                    </a:lnTo>
                    <a:lnTo>
                      <a:pt x="18" y="14"/>
                    </a:lnTo>
                    <a:lnTo>
                      <a:pt x="12" y="0"/>
                    </a:lnTo>
                    <a:close/>
                  </a:path>
                </a:pathLst>
              </a:custGeom>
              <a:solidFill>
                <a:srgbClr val="000000"/>
              </a:solidFill>
              <a:ln w="9525">
                <a:noFill/>
                <a:round/>
                <a:headEnd/>
                <a:tailEnd/>
              </a:ln>
            </p:spPr>
            <p:txBody>
              <a:bodyPr/>
              <a:lstStyle/>
              <a:p>
                <a:endParaRPr lang="en-US"/>
              </a:p>
            </p:txBody>
          </p:sp>
          <p:sp>
            <p:nvSpPr>
              <p:cNvPr id="41722" name="Freeform 762"/>
              <p:cNvSpPr>
                <a:spLocks/>
              </p:cNvSpPr>
              <p:nvPr/>
            </p:nvSpPr>
            <p:spPr bwMode="auto">
              <a:xfrm>
                <a:off x="2156" y="3107"/>
                <a:ext cx="9" cy="9"/>
              </a:xfrm>
              <a:custGeom>
                <a:avLst/>
                <a:gdLst/>
                <a:ahLst/>
                <a:cxnLst>
                  <a:cxn ang="0">
                    <a:pos x="12" y="0"/>
                  </a:cxn>
                  <a:cxn ang="0">
                    <a:pos x="0" y="5"/>
                  </a:cxn>
                  <a:cxn ang="0">
                    <a:pos x="5" y="17"/>
                  </a:cxn>
                  <a:cxn ang="0">
                    <a:pos x="17" y="12"/>
                  </a:cxn>
                  <a:cxn ang="0">
                    <a:pos x="12" y="0"/>
                  </a:cxn>
                </a:cxnLst>
                <a:rect l="0" t="0" r="r" b="b"/>
                <a:pathLst>
                  <a:path w="17" h="17">
                    <a:moveTo>
                      <a:pt x="12" y="0"/>
                    </a:moveTo>
                    <a:lnTo>
                      <a:pt x="0" y="5"/>
                    </a:lnTo>
                    <a:lnTo>
                      <a:pt x="5" y="17"/>
                    </a:lnTo>
                    <a:lnTo>
                      <a:pt x="17" y="12"/>
                    </a:lnTo>
                    <a:lnTo>
                      <a:pt x="12" y="0"/>
                    </a:lnTo>
                    <a:close/>
                  </a:path>
                </a:pathLst>
              </a:custGeom>
              <a:solidFill>
                <a:srgbClr val="000000"/>
              </a:solidFill>
              <a:ln w="9525">
                <a:noFill/>
                <a:round/>
                <a:headEnd/>
                <a:tailEnd/>
              </a:ln>
            </p:spPr>
            <p:txBody>
              <a:bodyPr/>
              <a:lstStyle/>
              <a:p>
                <a:endParaRPr lang="en-US"/>
              </a:p>
            </p:txBody>
          </p:sp>
          <p:sp>
            <p:nvSpPr>
              <p:cNvPr id="41723" name="Freeform 763"/>
              <p:cNvSpPr>
                <a:spLocks/>
              </p:cNvSpPr>
              <p:nvPr/>
            </p:nvSpPr>
            <p:spPr bwMode="auto">
              <a:xfrm>
                <a:off x="2162" y="3121"/>
                <a:ext cx="8" cy="9"/>
              </a:xfrm>
              <a:custGeom>
                <a:avLst/>
                <a:gdLst/>
                <a:ahLst/>
                <a:cxnLst>
                  <a:cxn ang="0">
                    <a:pos x="12" y="0"/>
                  </a:cxn>
                  <a:cxn ang="0">
                    <a:pos x="0" y="5"/>
                  </a:cxn>
                  <a:cxn ang="0">
                    <a:pos x="5" y="19"/>
                  </a:cxn>
                  <a:cxn ang="0">
                    <a:pos x="5" y="18"/>
                  </a:cxn>
                  <a:cxn ang="0">
                    <a:pos x="18" y="11"/>
                  </a:cxn>
                  <a:cxn ang="0">
                    <a:pos x="16" y="9"/>
                  </a:cxn>
                  <a:cxn ang="0">
                    <a:pos x="12" y="0"/>
                  </a:cxn>
                </a:cxnLst>
                <a:rect l="0" t="0" r="r" b="b"/>
                <a:pathLst>
                  <a:path w="18" h="19">
                    <a:moveTo>
                      <a:pt x="12" y="0"/>
                    </a:moveTo>
                    <a:lnTo>
                      <a:pt x="0" y="5"/>
                    </a:lnTo>
                    <a:lnTo>
                      <a:pt x="5" y="19"/>
                    </a:lnTo>
                    <a:lnTo>
                      <a:pt x="5" y="18"/>
                    </a:lnTo>
                    <a:lnTo>
                      <a:pt x="18" y="11"/>
                    </a:lnTo>
                    <a:lnTo>
                      <a:pt x="16" y="9"/>
                    </a:lnTo>
                    <a:lnTo>
                      <a:pt x="12" y="0"/>
                    </a:lnTo>
                    <a:close/>
                  </a:path>
                </a:pathLst>
              </a:custGeom>
              <a:solidFill>
                <a:srgbClr val="000000"/>
              </a:solidFill>
              <a:ln w="9525">
                <a:noFill/>
                <a:round/>
                <a:headEnd/>
                <a:tailEnd/>
              </a:ln>
            </p:spPr>
            <p:txBody>
              <a:bodyPr/>
              <a:lstStyle/>
              <a:p>
                <a:endParaRPr lang="en-US"/>
              </a:p>
            </p:txBody>
          </p:sp>
          <p:sp>
            <p:nvSpPr>
              <p:cNvPr id="41724" name="Freeform 764"/>
              <p:cNvSpPr>
                <a:spLocks/>
              </p:cNvSpPr>
              <p:nvPr/>
            </p:nvSpPr>
            <p:spPr bwMode="auto">
              <a:xfrm>
                <a:off x="2168" y="3133"/>
                <a:ext cx="9" cy="9"/>
              </a:xfrm>
              <a:custGeom>
                <a:avLst/>
                <a:gdLst/>
                <a:ahLst/>
                <a:cxnLst>
                  <a:cxn ang="0">
                    <a:pos x="13" y="0"/>
                  </a:cxn>
                  <a:cxn ang="0">
                    <a:pos x="0" y="7"/>
                  </a:cxn>
                  <a:cxn ang="0">
                    <a:pos x="7" y="19"/>
                  </a:cxn>
                  <a:cxn ang="0">
                    <a:pos x="20" y="12"/>
                  </a:cxn>
                  <a:cxn ang="0">
                    <a:pos x="13" y="0"/>
                  </a:cxn>
                </a:cxnLst>
                <a:rect l="0" t="0" r="r" b="b"/>
                <a:pathLst>
                  <a:path w="20" h="19">
                    <a:moveTo>
                      <a:pt x="13" y="0"/>
                    </a:moveTo>
                    <a:lnTo>
                      <a:pt x="0" y="7"/>
                    </a:lnTo>
                    <a:lnTo>
                      <a:pt x="7" y="19"/>
                    </a:lnTo>
                    <a:lnTo>
                      <a:pt x="20" y="12"/>
                    </a:lnTo>
                    <a:lnTo>
                      <a:pt x="13" y="0"/>
                    </a:lnTo>
                    <a:close/>
                  </a:path>
                </a:pathLst>
              </a:custGeom>
              <a:solidFill>
                <a:srgbClr val="000000"/>
              </a:solidFill>
              <a:ln w="9525">
                <a:noFill/>
                <a:round/>
                <a:headEnd/>
                <a:tailEnd/>
              </a:ln>
            </p:spPr>
            <p:txBody>
              <a:bodyPr/>
              <a:lstStyle/>
              <a:p>
                <a:endParaRPr lang="en-US"/>
              </a:p>
            </p:txBody>
          </p:sp>
          <p:sp>
            <p:nvSpPr>
              <p:cNvPr id="41725" name="Freeform 765"/>
              <p:cNvSpPr>
                <a:spLocks/>
              </p:cNvSpPr>
              <p:nvPr/>
            </p:nvSpPr>
            <p:spPr bwMode="auto">
              <a:xfrm>
                <a:off x="2174" y="3145"/>
                <a:ext cx="9" cy="10"/>
              </a:xfrm>
              <a:custGeom>
                <a:avLst/>
                <a:gdLst/>
                <a:ahLst/>
                <a:cxnLst>
                  <a:cxn ang="0">
                    <a:pos x="12" y="0"/>
                  </a:cxn>
                  <a:cxn ang="0">
                    <a:pos x="0" y="7"/>
                  </a:cxn>
                  <a:cxn ang="0">
                    <a:pos x="3" y="12"/>
                  </a:cxn>
                  <a:cxn ang="0">
                    <a:pos x="8" y="19"/>
                  </a:cxn>
                  <a:cxn ang="0">
                    <a:pos x="19" y="12"/>
                  </a:cxn>
                  <a:cxn ang="0">
                    <a:pos x="14" y="2"/>
                  </a:cxn>
                  <a:cxn ang="0">
                    <a:pos x="12" y="0"/>
                  </a:cxn>
                </a:cxnLst>
                <a:rect l="0" t="0" r="r" b="b"/>
                <a:pathLst>
                  <a:path w="19" h="19">
                    <a:moveTo>
                      <a:pt x="12" y="0"/>
                    </a:moveTo>
                    <a:lnTo>
                      <a:pt x="0" y="7"/>
                    </a:lnTo>
                    <a:lnTo>
                      <a:pt x="3" y="12"/>
                    </a:lnTo>
                    <a:lnTo>
                      <a:pt x="8" y="19"/>
                    </a:lnTo>
                    <a:lnTo>
                      <a:pt x="19" y="12"/>
                    </a:lnTo>
                    <a:lnTo>
                      <a:pt x="14" y="2"/>
                    </a:lnTo>
                    <a:lnTo>
                      <a:pt x="12" y="0"/>
                    </a:lnTo>
                    <a:close/>
                  </a:path>
                </a:pathLst>
              </a:custGeom>
              <a:solidFill>
                <a:srgbClr val="000000"/>
              </a:solidFill>
              <a:ln w="9525">
                <a:noFill/>
                <a:round/>
                <a:headEnd/>
                <a:tailEnd/>
              </a:ln>
            </p:spPr>
            <p:txBody>
              <a:bodyPr/>
              <a:lstStyle/>
              <a:p>
                <a:endParaRPr lang="en-US"/>
              </a:p>
            </p:txBody>
          </p:sp>
          <p:sp>
            <p:nvSpPr>
              <p:cNvPr id="41726" name="Freeform 766"/>
              <p:cNvSpPr>
                <a:spLocks/>
              </p:cNvSpPr>
              <p:nvPr/>
            </p:nvSpPr>
            <p:spPr bwMode="auto">
              <a:xfrm>
                <a:off x="2182" y="3156"/>
                <a:ext cx="8" cy="10"/>
              </a:xfrm>
              <a:custGeom>
                <a:avLst/>
                <a:gdLst/>
                <a:ahLst/>
                <a:cxnLst>
                  <a:cxn ang="0">
                    <a:pos x="11" y="0"/>
                  </a:cxn>
                  <a:cxn ang="0">
                    <a:pos x="0" y="7"/>
                  </a:cxn>
                  <a:cxn ang="0">
                    <a:pos x="7" y="19"/>
                  </a:cxn>
                  <a:cxn ang="0">
                    <a:pos x="18" y="12"/>
                  </a:cxn>
                  <a:cxn ang="0">
                    <a:pos x="11" y="0"/>
                  </a:cxn>
                </a:cxnLst>
                <a:rect l="0" t="0" r="r" b="b"/>
                <a:pathLst>
                  <a:path w="18" h="19">
                    <a:moveTo>
                      <a:pt x="11" y="0"/>
                    </a:moveTo>
                    <a:lnTo>
                      <a:pt x="0" y="7"/>
                    </a:lnTo>
                    <a:lnTo>
                      <a:pt x="7" y="19"/>
                    </a:lnTo>
                    <a:lnTo>
                      <a:pt x="18" y="12"/>
                    </a:lnTo>
                    <a:lnTo>
                      <a:pt x="11" y="0"/>
                    </a:lnTo>
                    <a:close/>
                  </a:path>
                </a:pathLst>
              </a:custGeom>
              <a:solidFill>
                <a:srgbClr val="000000"/>
              </a:solidFill>
              <a:ln w="9525">
                <a:noFill/>
                <a:round/>
                <a:headEnd/>
                <a:tailEnd/>
              </a:ln>
            </p:spPr>
            <p:txBody>
              <a:bodyPr/>
              <a:lstStyle/>
              <a:p>
                <a:endParaRPr lang="en-US"/>
              </a:p>
            </p:txBody>
          </p:sp>
          <p:sp>
            <p:nvSpPr>
              <p:cNvPr id="41727" name="Freeform 767"/>
              <p:cNvSpPr>
                <a:spLocks/>
              </p:cNvSpPr>
              <p:nvPr/>
            </p:nvSpPr>
            <p:spPr bwMode="auto">
              <a:xfrm>
                <a:off x="2189" y="3169"/>
                <a:ext cx="9" cy="9"/>
              </a:xfrm>
              <a:custGeom>
                <a:avLst/>
                <a:gdLst/>
                <a:ahLst/>
                <a:cxnLst>
                  <a:cxn ang="0">
                    <a:pos x="11" y="0"/>
                  </a:cxn>
                  <a:cxn ang="0">
                    <a:pos x="0" y="7"/>
                  </a:cxn>
                  <a:cxn ang="0">
                    <a:pos x="9" y="19"/>
                  </a:cxn>
                  <a:cxn ang="0">
                    <a:pos x="20" y="12"/>
                  </a:cxn>
                  <a:cxn ang="0">
                    <a:pos x="11" y="0"/>
                  </a:cxn>
                </a:cxnLst>
                <a:rect l="0" t="0" r="r" b="b"/>
                <a:pathLst>
                  <a:path w="20" h="19">
                    <a:moveTo>
                      <a:pt x="11" y="0"/>
                    </a:moveTo>
                    <a:lnTo>
                      <a:pt x="0" y="7"/>
                    </a:lnTo>
                    <a:lnTo>
                      <a:pt x="9" y="19"/>
                    </a:lnTo>
                    <a:lnTo>
                      <a:pt x="20" y="12"/>
                    </a:lnTo>
                    <a:lnTo>
                      <a:pt x="11" y="0"/>
                    </a:lnTo>
                    <a:close/>
                  </a:path>
                </a:pathLst>
              </a:custGeom>
              <a:solidFill>
                <a:srgbClr val="000000"/>
              </a:solidFill>
              <a:ln w="9525">
                <a:noFill/>
                <a:round/>
                <a:headEnd/>
                <a:tailEnd/>
              </a:ln>
            </p:spPr>
            <p:txBody>
              <a:bodyPr/>
              <a:lstStyle/>
              <a:p>
                <a:endParaRPr lang="en-US"/>
              </a:p>
            </p:txBody>
          </p:sp>
          <p:sp>
            <p:nvSpPr>
              <p:cNvPr id="41728" name="Freeform 768"/>
              <p:cNvSpPr>
                <a:spLocks/>
              </p:cNvSpPr>
              <p:nvPr/>
            </p:nvSpPr>
            <p:spPr bwMode="auto">
              <a:xfrm>
                <a:off x="2197" y="3180"/>
                <a:ext cx="9" cy="10"/>
              </a:xfrm>
              <a:custGeom>
                <a:avLst/>
                <a:gdLst/>
                <a:ahLst/>
                <a:cxnLst>
                  <a:cxn ang="0">
                    <a:pos x="11" y="0"/>
                  </a:cxn>
                  <a:cxn ang="0">
                    <a:pos x="0" y="7"/>
                  </a:cxn>
                  <a:cxn ang="0">
                    <a:pos x="9" y="19"/>
                  </a:cxn>
                  <a:cxn ang="0">
                    <a:pos x="19" y="12"/>
                  </a:cxn>
                  <a:cxn ang="0">
                    <a:pos x="11" y="0"/>
                  </a:cxn>
                </a:cxnLst>
                <a:rect l="0" t="0" r="r" b="b"/>
                <a:pathLst>
                  <a:path w="19" h="19">
                    <a:moveTo>
                      <a:pt x="11" y="0"/>
                    </a:moveTo>
                    <a:lnTo>
                      <a:pt x="0" y="7"/>
                    </a:lnTo>
                    <a:lnTo>
                      <a:pt x="9" y="19"/>
                    </a:lnTo>
                    <a:lnTo>
                      <a:pt x="19" y="12"/>
                    </a:lnTo>
                    <a:lnTo>
                      <a:pt x="11" y="0"/>
                    </a:lnTo>
                    <a:close/>
                  </a:path>
                </a:pathLst>
              </a:custGeom>
              <a:solidFill>
                <a:srgbClr val="000000"/>
              </a:solidFill>
              <a:ln w="9525">
                <a:noFill/>
                <a:round/>
                <a:headEnd/>
                <a:tailEnd/>
              </a:ln>
            </p:spPr>
            <p:txBody>
              <a:bodyPr/>
              <a:lstStyle/>
              <a:p>
                <a:endParaRPr lang="en-US"/>
              </a:p>
            </p:txBody>
          </p:sp>
          <p:sp>
            <p:nvSpPr>
              <p:cNvPr id="41729" name="Freeform 769"/>
              <p:cNvSpPr>
                <a:spLocks/>
              </p:cNvSpPr>
              <p:nvPr/>
            </p:nvSpPr>
            <p:spPr bwMode="auto">
              <a:xfrm>
                <a:off x="2205" y="3191"/>
                <a:ext cx="10" cy="10"/>
              </a:xfrm>
              <a:custGeom>
                <a:avLst/>
                <a:gdLst/>
                <a:ahLst/>
                <a:cxnLst>
                  <a:cxn ang="0">
                    <a:pos x="10" y="0"/>
                  </a:cxn>
                  <a:cxn ang="0">
                    <a:pos x="0" y="8"/>
                  </a:cxn>
                  <a:cxn ang="0">
                    <a:pos x="8" y="19"/>
                  </a:cxn>
                  <a:cxn ang="0">
                    <a:pos x="19" y="10"/>
                  </a:cxn>
                  <a:cxn ang="0">
                    <a:pos x="10" y="0"/>
                  </a:cxn>
                </a:cxnLst>
                <a:rect l="0" t="0" r="r" b="b"/>
                <a:pathLst>
                  <a:path w="19" h="19">
                    <a:moveTo>
                      <a:pt x="10" y="0"/>
                    </a:moveTo>
                    <a:lnTo>
                      <a:pt x="0" y="8"/>
                    </a:lnTo>
                    <a:lnTo>
                      <a:pt x="8" y="19"/>
                    </a:lnTo>
                    <a:lnTo>
                      <a:pt x="19" y="10"/>
                    </a:lnTo>
                    <a:lnTo>
                      <a:pt x="10" y="0"/>
                    </a:lnTo>
                    <a:close/>
                  </a:path>
                </a:pathLst>
              </a:custGeom>
              <a:solidFill>
                <a:srgbClr val="000000"/>
              </a:solidFill>
              <a:ln w="9525">
                <a:noFill/>
                <a:round/>
                <a:headEnd/>
                <a:tailEnd/>
              </a:ln>
            </p:spPr>
            <p:txBody>
              <a:bodyPr/>
              <a:lstStyle/>
              <a:p>
                <a:endParaRPr lang="en-US"/>
              </a:p>
            </p:txBody>
          </p:sp>
          <p:sp>
            <p:nvSpPr>
              <p:cNvPr id="41730" name="Freeform 770"/>
              <p:cNvSpPr>
                <a:spLocks/>
              </p:cNvSpPr>
              <p:nvPr/>
            </p:nvSpPr>
            <p:spPr bwMode="auto">
              <a:xfrm>
                <a:off x="2214" y="3202"/>
                <a:ext cx="10" cy="9"/>
              </a:xfrm>
              <a:custGeom>
                <a:avLst/>
                <a:gdLst/>
                <a:ahLst/>
                <a:cxnLst>
                  <a:cxn ang="0">
                    <a:pos x="10" y="0"/>
                  </a:cxn>
                  <a:cxn ang="0">
                    <a:pos x="0" y="9"/>
                  </a:cxn>
                  <a:cxn ang="0">
                    <a:pos x="5" y="18"/>
                  </a:cxn>
                  <a:cxn ang="0">
                    <a:pos x="9" y="20"/>
                  </a:cxn>
                  <a:cxn ang="0">
                    <a:pos x="19" y="11"/>
                  </a:cxn>
                  <a:cxn ang="0">
                    <a:pos x="16" y="7"/>
                  </a:cxn>
                  <a:cxn ang="0">
                    <a:pos x="10" y="0"/>
                  </a:cxn>
                </a:cxnLst>
                <a:rect l="0" t="0" r="r" b="b"/>
                <a:pathLst>
                  <a:path w="19" h="20">
                    <a:moveTo>
                      <a:pt x="10" y="0"/>
                    </a:moveTo>
                    <a:lnTo>
                      <a:pt x="0" y="9"/>
                    </a:lnTo>
                    <a:lnTo>
                      <a:pt x="5" y="18"/>
                    </a:lnTo>
                    <a:lnTo>
                      <a:pt x="9" y="20"/>
                    </a:lnTo>
                    <a:lnTo>
                      <a:pt x="19" y="11"/>
                    </a:lnTo>
                    <a:lnTo>
                      <a:pt x="16" y="7"/>
                    </a:lnTo>
                    <a:lnTo>
                      <a:pt x="10" y="0"/>
                    </a:lnTo>
                    <a:close/>
                  </a:path>
                </a:pathLst>
              </a:custGeom>
              <a:solidFill>
                <a:srgbClr val="000000"/>
              </a:solidFill>
              <a:ln w="9525">
                <a:noFill/>
                <a:round/>
                <a:headEnd/>
                <a:tailEnd/>
              </a:ln>
            </p:spPr>
            <p:txBody>
              <a:bodyPr/>
              <a:lstStyle/>
              <a:p>
                <a:endParaRPr lang="en-US"/>
              </a:p>
            </p:txBody>
          </p:sp>
          <p:sp>
            <p:nvSpPr>
              <p:cNvPr id="41731" name="Freeform 771"/>
              <p:cNvSpPr>
                <a:spLocks/>
              </p:cNvSpPr>
              <p:nvPr/>
            </p:nvSpPr>
            <p:spPr bwMode="auto">
              <a:xfrm>
                <a:off x="2223" y="3212"/>
                <a:ext cx="9" cy="10"/>
              </a:xfrm>
              <a:custGeom>
                <a:avLst/>
                <a:gdLst/>
                <a:ahLst/>
                <a:cxnLst>
                  <a:cxn ang="0">
                    <a:pos x="11" y="0"/>
                  </a:cxn>
                  <a:cxn ang="0">
                    <a:pos x="0" y="9"/>
                  </a:cxn>
                  <a:cxn ang="0">
                    <a:pos x="9" y="20"/>
                  </a:cxn>
                  <a:cxn ang="0">
                    <a:pos x="20" y="11"/>
                  </a:cxn>
                  <a:cxn ang="0">
                    <a:pos x="11" y="0"/>
                  </a:cxn>
                </a:cxnLst>
                <a:rect l="0" t="0" r="r" b="b"/>
                <a:pathLst>
                  <a:path w="20" h="20">
                    <a:moveTo>
                      <a:pt x="11" y="0"/>
                    </a:moveTo>
                    <a:lnTo>
                      <a:pt x="0" y="9"/>
                    </a:lnTo>
                    <a:lnTo>
                      <a:pt x="9" y="20"/>
                    </a:lnTo>
                    <a:lnTo>
                      <a:pt x="20" y="11"/>
                    </a:lnTo>
                    <a:lnTo>
                      <a:pt x="11" y="0"/>
                    </a:lnTo>
                    <a:close/>
                  </a:path>
                </a:pathLst>
              </a:custGeom>
              <a:solidFill>
                <a:srgbClr val="000000"/>
              </a:solidFill>
              <a:ln w="9525">
                <a:noFill/>
                <a:round/>
                <a:headEnd/>
                <a:tailEnd/>
              </a:ln>
            </p:spPr>
            <p:txBody>
              <a:bodyPr/>
              <a:lstStyle/>
              <a:p>
                <a:endParaRPr lang="en-US"/>
              </a:p>
            </p:txBody>
          </p:sp>
          <p:sp>
            <p:nvSpPr>
              <p:cNvPr id="41732" name="Freeform 772"/>
              <p:cNvSpPr>
                <a:spLocks/>
              </p:cNvSpPr>
              <p:nvPr/>
            </p:nvSpPr>
            <p:spPr bwMode="auto">
              <a:xfrm>
                <a:off x="2232" y="3223"/>
                <a:ext cx="10" cy="10"/>
              </a:xfrm>
              <a:custGeom>
                <a:avLst/>
                <a:gdLst/>
                <a:ahLst/>
                <a:cxnLst>
                  <a:cxn ang="0">
                    <a:pos x="10" y="0"/>
                  </a:cxn>
                  <a:cxn ang="0">
                    <a:pos x="0" y="9"/>
                  </a:cxn>
                  <a:cxn ang="0">
                    <a:pos x="1" y="14"/>
                  </a:cxn>
                  <a:cxn ang="0">
                    <a:pos x="8" y="21"/>
                  </a:cxn>
                  <a:cxn ang="0">
                    <a:pos x="19" y="11"/>
                  </a:cxn>
                  <a:cxn ang="0">
                    <a:pos x="12" y="4"/>
                  </a:cxn>
                  <a:cxn ang="0">
                    <a:pos x="10" y="0"/>
                  </a:cxn>
                </a:cxnLst>
                <a:rect l="0" t="0" r="r" b="b"/>
                <a:pathLst>
                  <a:path w="19" h="21">
                    <a:moveTo>
                      <a:pt x="10" y="0"/>
                    </a:moveTo>
                    <a:lnTo>
                      <a:pt x="0" y="9"/>
                    </a:lnTo>
                    <a:lnTo>
                      <a:pt x="1" y="14"/>
                    </a:lnTo>
                    <a:lnTo>
                      <a:pt x="8" y="21"/>
                    </a:lnTo>
                    <a:lnTo>
                      <a:pt x="19" y="11"/>
                    </a:lnTo>
                    <a:lnTo>
                      <a:pt x="12" y="4"/>
                    </a:lnTo>
                    <a:lnTo>
                      <a:pt x="10" y="0"/>
                    </a:lnTo>
                    <a:close/>
                  </a:path>
                </a:pathLst>
              </a:custGeom>
              <a:solidFill>
                <a:srgbClr val="000000"/>
              </a:solidFill>
              <a:ln w="9525">
                <a:noFill/>
                <a:round/>
                <a:headEnd/>
                <a:tailEnd/>
              </a:ln>
            </p:spPr>
            <p:txBody>
              <a:bodyPr/>
              <a:lstStyle/>
              <a:p>
                <a:endParaRPr lang="en-US"/>
              </a:p>
            </p:txBody>
          </p:sp>
          <p:sp>
            <p:nvSpPr>
              <p:cNvPr id="41733" name="Freeform 773"/>
              <p:cNvSpPr>
                <a:spLocks/>
              </p:cNvSpPr>
              <p:nvPr/>
            </p:nvSpPr>
            <p:spPr bwMode="auto">
              <a:xfrm>
                <a:off x="2242" y="3232"/>
                <a:ext cx="10" cy="11"/>
              </a:xfrm>
              <a:custGeom>
                <a:avLst/>
                <a:gdLst/>
                <a:ahLst/>
                <a:cxnLst>
                  <a:cxn ang="0">
                    <a:pos x="10" y="0"/>
                  </a:cxn>
                  <a:cxn ang="0">
                    <a:pos x="0" y="10"/>
                  </a:cxn>
                  <a:cxn ang="0">
                    <a:pos x="9" y="20"/>
                  </a:cxn>
                  <a:cxn ang="0">
                    <a:pos x="19" y="10"/>
                  </a:cxn>
                  <a:cxn ang="0">
                    <a:pos x="10" y="0"/>
                  </a:cxn>
                </a:cxnLst>
                <a:rect l="0" t="0" r="r" b="b"/>
                <a:pathLst>
                  <a:path w="19" h="20">
                    <a:moveTo>
                      <a:pt x="10" y="0"/>
                    </a:moveTo>
                    <a:lnTo>
                      <a:pt x="0" y="10"/>
                    </a:lnTo>
                    <a:lnTo>
                      <a:pt x="9" y="20"/>
                    </a:lnTo>
                    <a:lnTo>
                      <a:pt x="19" y="10"/>
                    </a:lnTo>
                    <a:lnTo>
                      <a:pt x="10" y="0"/>
                    </a:lnTo>
                    <a:close/>
                  </a:path>
                </a:pathLst>
              </a:custGeom>
              <a:solidFill>
                <a:srgbClr val="000000"/>
              </a:solidFill>
              <a:ln w="9525">
                <a:noFill/>
                <a:round/>
                <a:headEnd/>
                <a:tailEnd/>
              </a:ln>
            </p:spPr>
            <p:txBody>
              <a:bodyPr/>
              <a:lstStyle/>
              <a:p>
                <a:endParaRPr lang="en-US"/>
              </a:p>
            </p:txBody>
          </p:sp>
          <p:sp>
            <p:nvSpPr>
              <p:cNvPr id="41734" name="Freeform 774"/>
              <p:cNvSpPr>
                <a:spLocks/>
              </p:cNvSpPr>
              <p:nvPr/>
            </p:nvSpPr>
            <p:spPr bwMode="auto">
              <a:xfrm>
                <a:off x="2252" y="3243"/>
                <a:ext cx="9" cy="9"/>
              </a:xfrm>
              <a:custGeom>
                <a:avLst/>
                <a:gdLst/>
                <a:ahLst/>
                <a:cxnLst>
                  <a:cxn ang="0">
                    <a:pos x="9" y="0"/>
                  </a:cxn>
                  <a:cxn ang="0">
                    <a:pos x="0" y="11"/>
                  </a:cxn>
                  <a:cxn ang="0">
                    <a:pos x="9" y="20"/>
                  </a:cxn>
                  <a:cxn ang="0">
                    <a:pos x="17" y="9"/>
                  </a:cxn>
                  <a:cxn ang="0">
                    <a:pos x="9" y="0"/>
                  </a:cxn>
                </a:cxnLst>
                <a:rect l="0" t="0" r="r" b="b"/>
                <a:pathLst>
                  <a:path w="17" h="20">
                    <a:moveTo>
                      <a:pt x="9" y="0"/>
                    </a:moveTo>
                    <a:lnTo>
                      <a:pt x="0" y="11"/>
                    </a:lnTo>
                    <a:lnTo>
                      <a:pt x="9" y="20"/>
                    </a:lnTo>
                    <a:lnTo>
                      <a:pt x="17" y="9"/>
                    </a:lnTo>
                    <a:lnTo>
                      <a:pt x="9" y="0"/>
                    </a:lnTo>
                    <a:close/>
                  </a:path>
                </a:pathLst>
              </a:custGeom>
              <a:solidFill>
                <a:srgbClr val="000000"/>
              </a:solidFill>
              <a:ln w="9525">
                <a:noFill/>
                <a:round/>
                <a:headEnd/>
                <a:tailEnd/>
              </a:ln>
            </p:spPr>
            <p:txBody>
              <a:bodyPr/>
              <a:lstStyle/>
              <a:p>
                <a:endParaRPr lang="en-US"/>
              </a:p>
            </p:txBody>
          </p:sp>
          <p:sp>
            <p:nvSpPr>
              <p:cNvPr id="41735" name="Freeform 775"/>
              <p:cNvSpPr>
                <a:spLocks/>
              </p:cNvSpPr>
              <p:nvPr/>
            </p:nvSpPr>
            <p:spPr bwMode="auto">
              <a:xfrm>
                <a:off x="2262" y="3252"/>
                <a:ext cx="10" cy="10"/>
              </a:xfrm>
              <a:custGeom>
                <a:avLst/>
                <a:gdLst/>
                <a:ahLst/>
                <a:cxnLst>
                  <a:cxn ang="0">
                    <a:pos x="9" y="0"/>
                  </a:cxn>
                  <a:cxn ang="0">
                    <a:pos x="0" y="10"/>
                  </a:cxn>
                  <a:cxn ang="0">
                    <a:pos x="11" y="19"/>
                  </a:cxn>
                  <a:cxn ang="0">
                    <a:pos x="19" y="8"/>
                  </a:cxn>
                  <a:cxn ang="0">
                    <a:pos x="9" y="0"/>
                  </a:cxn>
                </a:cxnLst>
                <a:rect l="0" t="0" r="r" b="b"/>
                <a:pathLst>
                  <a:path w="19" h="19">
                    <a:moveTo>
                      <a:pt x="9" y="0"/>
                    </a:moveTo>
                    <a:lnTo>
                      <a:pt x="0" y="10"/>
                    </a:lnTo>
                    <a:lnTo>
                      <a:pt x="11" y="19"/>
                    </a:lnTo>
                    <a:lnTo>
                      <a:pt x="19" y="8"/>
                    </a:lnTo>
                    <a:lnTo>
                      <a:pt x="9" y="0"/>
                    </a:lnTo>
                    <a:close/>
                  </a:path>
                </a:pathLst>
              </a:custGeom>
              <a:solidFill>
                <a:srgbClr val="000000"/>
              </a:solidFill>
              <a:ln w="9525">
                <a:noFill/>
                <a:round/>
                <a:headEnd/>
                <a:tailEnd/>
              </a:ln>
            </p:spPr>
            <p:txBody>
              <a:bodyPr/>
              <a:lstStyle/>
              <a:p>
                <a:endParaRPr lang="en-US"/>
              </a:p>
            </p:txBody>
          </p:sp>
          <p:sp>
            <p:nvSpPr>
              <p:cNvPr id="41736" name="Freeform 776"/>
              <p:cNvSpPr>
                <a:spLocks/>
              </p:cNvSpPr>
              <p:nvPr/>
            </p:nvSpPr>
            <p:spPr bwMode="auto">
              <a:xfrm>
                <a:off x="2273" y="3261"/>
                <a:ext cx="9" cy="10"/>
              </a:xfrm>
              <a:custGeom>
                <a:avLst/>
                <a:gdLst/>
                <a:ahLst/>
                <a:cxnLst>
                  <a:cxn ang="0">
                    <a:pos x="9" y="0"/>
                  </a:cxn>
                  <a:cxn ang="0">
                    <a:pos x="0" y="11"/>
                  </a:cxn>
                  <a:cxn ang="0">
                    <a:pos x="11" y="19"/>
                  </a:cxn>
                  <a:cxn ang="0">
                    <a:pos x="19" y="9"/>
                  </a:cxn>
                  <a:cxn ang="0">
                    <a:pos x="9" y="0"/>
                  </a:cxn>
                </a:cxnLst>
                <a:rect l="0" t="0" r="r" b="b"/>
                <a:pathLst>
                  <a:path w="19" h="19">
                    <a:moveTo>
                      <a:pt x="9" y="0"/>
                    </a:moveTo>
                    <a:lnTo>
                      <a:pt x="0" y="11"/>
                    </a:lnTo>
                    <a:lnTo>
                      <a:pt x="11" y="19"/>
                    </a:lnTo>
                    <a:lnTo>
                      <a:pt x="19" y="9"/>
                    </a:lnTo>
                    <a:lnTo>
                      <a:pt x="9" y="0"/>
                    </a:lnTo>
                    <a:close/>
                  </a:path>
                </a:pathLst>
              </a:custGeom>
              <a:solidFill>
                <a:srgbClr val="000000"/>
              </a:solidFill>
              <a:ln w="9525">
                <a:noFill/>
                <a:round/>
                <a:headEnd/>
                <a:tailEnd/>
              </a:ln>
            </p:spPr>
            <p:txBody>
              <a:bodyPr/>
              <a:lstStyle/>
              <a:p>
                <a:endParaRPr lang="en-US"/>
              </a:p>
            </p:txBody>
          </p:sp>
          <p:sp>
            <p:nvSpPr>
              <p:cNvPr id="41737" name="Freeform 777"/>
              <p:cNvSpPr>
                <a:spLocks/>
              </p:cNvSpPr>
              <p:nvPr/>
            </p:nvSpPr>
            <p:spPr bwMode="auto">
              <a:xfrm>
                <a:off x="2284" y="3271"/>
                <a:ext cx="10" cy="9"/>
              </a:xfrm>
              <a:custGeom>
                <a:avLst/>
                <a:gdLst/>
                <a:ahLst/>
                <a:cxnLst>
                  <a:cxn ang="0">
                    <a:pos x="9" y="0"/>
                  </a:cxn>
                  <a:cxn ang="0">
                    <a:pos x="0" y="11"/>
                  </a:cxn>
                  <a:cxn ang="0">
                    <a:pos x="10" y="20"/>
                  </a:cxn>
                  <a:cxn ang="0">
                    <a:pos x="19" y="9"/>
                  </a:cxn>
                  <a:cxn ang="0">
                    <a:pos x="9" y="0"/>
                  </a:cxn>
                </a:cxnLst>
                <a:rect l="0" t="0" r="r" b="b"/>
                <a:pathLst>
                  <a:path w="19" h="20">
                    <a:moveTo>
                      <a:pt x="9" y="0"/>
                    </a:moveTo>
                    <a:lnTo>
                      <a:pt x="0" y="11"/>
                    </a:lnTo>
                    <a:lnTo>
                      <a:pt x="10" y="20"/>
                    </a:lnTo>
                    <a:lnTo>
                      <a:pt x="19" y="9"/>
                    </a:lnTo>
                    <a:lnTo>
                      <a:pt x="9" y="0"/>
                    </a:lnTo>
                    <a:close/>
                  </a:path>
                </a:pathLst>
              </a:custGeom>
              <a:solidFill>
                <a:srgbClr val="000000"/>
              </a:solidFill>
              <a:ln w="9525">
                <a:noFill/>
                <a:round/>
                <a:headEnd/>
                <a:tailEnd/>
              </a:ln>
            </p:spPr>
            <p:txBody>
              <a:bodyPr/>
              <a:lstStyle/>
              <a:p>
                <a:endParaRPr lang="en-US"/>
              </a:p>
            </p:txBody>
          </p:sp>
          <p:sp>
            <p:nvSpPr>
              <p:cNvPr id="41738" name="Freeform 778"/>
              <p:cNvSpPr>
                <a:spLocks/>
              </p:cNvSpPr>
              <p:nvPr/>
            </p:nvSpPr>
            <p:spPr bwMode="auto">
              <a:xfrm>
                <a:off x="2294" y="3279"/>
                <a:ext cx="10" cy="9"/>
              </a:xfrm>
              <a:custGeom>
                <a:avLst/>
                <a:gdLst/>
                <a:ahLst/>
                <a:cxnLst>
                  <a:cxn ang="0">
                    <a:pos x="9" y="0"/>
                  </a:cxn>
                  <a:cxn ang="0">
                    <a:pos x="0" y="10"/>
                  </a:cxn>
                  <a:cxn ang="0">
                    <a:pos x="10" y="17"/>
                  </a:cxn>
                  <a:cxn ang="0">
                    <a:pos x="19" y="7"/>
                  </a:cxn>
                  <a:cxn ang="0">
                    <a:pos x="9" y="0"/>
                  </a:cxn>
                </a:cxnLst>
                <a:rect l="0" t="0" r="r" b="b"/>
                <a:pathLst>
                  <a:path w="19" h="17">
                    <a:moveTo>
                      <a:pt x="9" y="0"/>
                    </a:moveTo>
                    <a:lnTo>
                      <a:pt x="0" y="10"/>
                    </a:lnTo>
                    <a:lnTo>
                      <a:pt x="10" y="17"/>
                    </a:lnTo>
                    <a:lnTo>
                      <a:pt x="19" y="7"/>
                    </a:lnTo>
                    <a:lnTo>
                      <a:pt x="9" y="0"/>
                    </a:lnTo>
                    <a:close/>
                  </a:path>
                </a:pathLst>
              </a:custGeom>
              <a:solidFill>
                <a:srgbClr val="000000"/>
              </a:solidFill>
              <a:ln w="9525">
                <a:noFill/>
                <a:round/>
                <a:headEnd/>
                <a:tailEnd/>
              </a:ln>
            </p:spPr>
            <p:txBody>
              <a:bodyPr/>
              <a:lstStyle/>
              <a:p>
                <a:endParaRPr lang="en-US"/>
              </a:p>
            </p:txBody>
          </p:sp>
          <p:sp>
            <p:nvSpPr>
              <p:cNvPr id="41739" name="Freeform 779"/>
              <p:cNvSpPr>
                <a:spLocks/>
              </p:cNvSpPr>
              <p:nvPr/>
            </p:nvSpPr>
            <p:spPr bwMode="auto">
              <a:xfrm>
                <a:off x="2306" y="3287"/>
                <a:ext cx="9" cy="10"/>
              </a:xfrm>
              <a:custGeom>
                <a:avLst/>
                <a:gdLst/>
                <a:ahLst/>
                <a:cxnLst>
                  <a:cxn ang="0">
                    <a:pos x="8" y="0"/>
                  </a:cxn>
                  <a:cxn ang="0">
                    <a:pos x="0" y="11"/>
                  </a:cxn>
                  <a:cxn ang="0">
                    <a:pos x="10" y="20"/>
                  </a:cxn>
                  <a:cxn ang="0">
                    <a:pos x="19" y="9"/>
                  </a:cxn>
                  <a:cxn ang="0">
                    <a:pos x="8" y="0"/>
                  </a:cxn>
                </a:cxnLst>
                <a:rect l="0" t="0" r="r" b="b"/>
                <a:pathLst>
                  <a:path w="19" h="20">
                    <a:moveTo>
                      <a:pt x="8" y="0"/>
                    </a:moveTo>
                    <a:lnTo>
                      <a:pt x="0" y="11"/>
                    </a:lnTo>
                    <a:lnTo>
                      <a:pt x="10" y="20"/>
                    </a:lnTo>
                    <a:lnTo>
                      <a:pt x="19" y="9"/>
                    </a:lnTo>
                    <a:lnTo>
                      <a:pt x="8" y="0"/>
                    </a:lnTo>
                    <a:close/>
                  </a:path>
                </a:pathLst>
              </a:custGeom>
              <a:solidFill>
                <a:srgbClr val="000000"/>
              </a:solidFill>
              <a:ln w="9525">
                <a:noFill/>
                <a:round/>
                <a:headEnd/>
                <a:tailEnd/>
              </a:ln>
            </p:spPr>
            <p:txBody>
              <a:bodyPr/>
              <a:lstStyle/>
              <a:p>
                <a:endParaRPr lang="en-US"/>
              </a:p>
            </p:txBody>
          </p:sp>
          <p:sp>
            <p:nvSpPr>
              <p:cNvPr id="41740" name="Freeform 780"/>
              <p:cNvSpPr>
                <a:spLocks/>
              </p:cNvSpPr>
              <p:nvPr/>
            </p:nvSpPr>
            <p:spPr bwMode="auto">
              <a:xfrm>
                <a:off x="2317" y="3296"/>
                <a:ext cx="10" cy="9"/>
              </a:xfrm>
              <a:custGeom>
                <a:avLst/>
                <a:gdLst/>
                <a:ahLst/>
                <a:cxnLst>
                  <a:cxn ang="0">
                    <a:pos x="7" y="0"/>
                  </a:cxn>
                  <a:cxn ang="0">
                    <a:pos x="0" y="10"/>
                  </a:cxn>
                  <a:cxn ang="0">
                    <a:pos x="13" y="17"/>
                  </a:cxn>
                  <a:cxn ang="0">
                    <a:pos x="20" y="7"/>
                  </a:cxn>
                  <a:cxn ang="0">
                    <a:pos x="7" y="0"/>
                  </a:cxn>
                </a:cxnLst>
                <a:rect l="0" t="0" r="r" b="b"/>
                <a:pathLst>
                  <a:path w="20" h="17">
                    <a:moveTo>
                      <a:pt x="7" y="0"/>
                    </a:moveTo>
                    <a:lnTo>
                      <a:pt x="0" y="10"/>
                    </a:lnTo>
                    <a:lnTo>
                      <a:pt x="13" y="17"/>
                    </a:lnTo>
                    <a:lnTo>
                      <a:pt x="20" y="7"/>
                    </a:lnTo>
                    <a:lnTo>
                      <a:pt x="7" y="0"/>
                    </a:lnTo>
                    <a:close/>
                  </a:path>
                </a:pathLst>
              </a:custGeom>
              <a:solidFill>
                <a:srgbClr val="000000"/>
              </a:solidFill>
              <a:ln w="9525">
                <a:noFill/>
                <a:round/>
                <a:headEnd/>
                <a:tailEnd/>
              </a:ln>
            </p:spPr>
            <p:txBody>
              <a:bodyPr/>
              <a:lstStyle/>
              <a:p>
                <a:endParaRPr lang="en-US"/>
              </a:p>
            </p:txBody>
          </p:sp>
          <p:sp>
            <p:nvSpPr>
              <p:cNvPr id="41741" name="Freeform 781"/>
              <p:cNvSpPr>
                <a:spLocks/>
              </p:cNvSpPr>
              <p:nvPr/>
            </p:nvSpPr>
            <p:spPr bwMode="auto">
              <a:xfrm>
                <a:off x="2329" y="3304"/>
                <a:ext cx="9"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1742" name="Freeform 782"/>
              <p:cNvSpPr>
                <a:spLocks/>
              </p:cNvSpPr>
              <p:nvPr/>
            </p:nvSpPr>
            <p:spPr bwMode="auto">
              <a:xfrm>
                <a:off x="2341" y="3312"/>
                <a:ext cx="9" cy="8"/>
              </a:xfrm>
              <a:custGeom>
                <a:avLst/>
                <a:gdLst/>
                <a:ahLst/>
                <a:cxnLst>
                  <a:cxn ang="0">
                    <a:pos x="7" y="0"/>
                  </a:cxn>
                  <a:cxn ang="0">
                    <a:pos x="0" y="11"/>
                  </a:cxn>
                  <a:cxn ang="0">
                    <a:pos x="12" y="18"/>
                  </a:cxn>
                  <a:cxn ang="0">
                    <a:pos x="19" y="7"/>
                  </a:cxn>
                  <a:cxn ang="0">
                    <a:pos x="7" y="0"/>
                  </a:cxn>
                </a:cxnLst>
                <a:rect l="0" t="0" r="r" b="b"/>
                <a:pathLst>
                  <a:path w="19" h="18">
                    <a:moveTo>
                      <a:pt x="7" y="0"/>
                    </a:moveTo>
                    <a:lnTo>
                      <a:pt x="0" y="11"/>
                    </a:lnTo>
                    <a:lnTo>
                      <a:pt x="12" y="18"/>
                    </a:lnTo>
                    <a:lnTo>
                      <a:pt x="19" y="7"/>
                    </a:lnTo>
                    <a:lnTo>
                      <a:pt x="7" y="0"/>
                    </a:lnTo>
                    <a:close/>
                  </a:path>
                </a:pathLst>
              </a:custGeom>
              <a:solidFill>
                <a:srgbClr val="000000"/>
              </a:solidFill>
              <a:ln w="9525">
                <a:noFill/>
                <a:round/>
                <a:headEnd/>
                <a:tailEnd/>
              </a:ln>
            </p:spPr>
            <p:txBody>
              <a:bodyPr/>
              <a:lstStyle/>
              <a:p>
                <a:endParaRPr lang="en-US"/>
              </a:p>
            </p:txBody>
          </p:sp>
          <p:sp>
            <p:nvSpPr>
              <p:cNvPr id="41743" name="Freeform 783"/>
              <p:cNvSpPr>
                <a:spLocks/>
              </p:cNvSpPr>
              <p:nvPr/>
            </p:nvSpPr>
            <p:spPr bwMode="auto">
              <a:xfrm>
                <a:off x="2352" y="3319"/>
                <a:ext cx="10" cy="8"/>
              </a:xfrm>
              <a:custGeom>
                <a:avLst/>
                <a:gdLst/>
                <a:ahLst/>
                <a:cxnLst>
                  <a:cxn ang="0">
                    <a:pos x="7" y="0"/>
                  </a:cxn>
                  <a:cxn ang="0">
                    <a:pos x="0" y="11"/>
                  </a:cxn>
                  <a:cxn ang="0">
                    <a:pos x="12" y="18"/>
                  </a:cxn>
                  <a:cxn ang="0">
                    <a:pos x="19" y="7"/>
                  </a:cxn>
                  <a:cxn ang="0">
                    <a:pos x="7" y="0"/>
                  </a:cxn>
                </a:cxnLst>
                <a:rect l="0" t="0" r="r" b="b"/>
                <a:pathLst>
                  <a:path w="19" h="18">
                    <a:moveTo>
                      <a:pt x="7" y="0"/>
                    </a:moveTo>
                    <a:lnTo>
                      <a:pt x="0" y="11"/>
                    </a:lnTo>
                    <a:lnTo>
                      <a:pt x="12" y="18"/>
                    </a:lnTo>
                    <a:lnTo>
                      <a:pt x="19" y="7"/>
                    </a:lnTo>
                    <a:lnTo>
                      <a:pt x="7" y="0"/>
                    </a:lnTo>
                    <a:close/>
                  </a:path>
                </a:pathLst>
              </a:custGeom>
              <a:solidFill>
                <a:srgbClr val="000000"/>
              </a:solidFill>
              <a:ln w="9525">
                <a:noFill/>
                <a:round/>
                <a:headEnd/>
                <a:tailEnd/>
              </a:ln>
            </p:spPr>
            <p:txBody>
              <a:bodyPr/>
              <a:lstStyle/>
              <a:p>
                <a:endParaRPr lang="en-US"/>
              </a:p>
            </p:txBody>
          </p:sp>
          <p:sp>
            <p:nvSpPr>
              <p:cNvPr id="41744" name="Freeform 784"/>
              <p:cNvSpPr>
                <a:spLocks/>
              </p:cNvSpPr>
              <p:nvPr/>
            </p:nvSpPr>
            <p:spPr bwMode="auto">
              <a:xfrm>
                <a:off x="2364" y="3326"/>
                <a:ext cx="10" cy="8"/>
              </a:xfrm>
              <a:custGeom>
                <a:avLst/>
                <a:gdLst/>
                <a:ahLst/>
                <a:cxnLst>
                  <a:cxn ang="0">
                    <a:pos x="7" y="0"/>
                  </a:cxn>
                  <a:cxn ang="0">
                    <a:pos x="0" y="11"/>
                  </a:cxn>
                  <a:cxn ang="0">
                    <a:pos x="12" y="18"/>
                  </a:cxn>
                  <a:cxn ang="0">
                    <a:pos x="19" y="7"/>
                  </a:cxn>
                  <a:cxn ang="0">
                    <a:pos x="7" y="0"/>
                  </a:cxn>
                </a:cxnLst>
                <a:rect l="0" t="0" r="r" b="b"/>
                <a:pathLst>
                  <a:path w="19" h="18">
                    <a:moveTo>
                      <a:pt x="7" y="0"/>
                    </a:moveTo>
                    <a:lnTo>
                      <a:pt x="0" y="11"/>
                    </a:lnTo>
                    <a:lnTo>
                      <a:pt x="12" y="18"/>
                    </a:lnTo>
                    <a:lnTo>
                      <a:pt x="19" y="7"/>
                    </a:lnTo>
                    <a:lnTo>
                      <a:pt x="7" y="0"/>
                    </a:lnTo>
                    <a:close/>
                  </a:path>
                </a:pathLst>
              </a:custGeom>
              <a:solidFill>
                <a:srgbClr val="000000"/>
              </a:solidFill>
              <a:ln w="9525">
                <a:noFill/>
                <a:round/>
                <a:headEnd/>
                <a:tailEnd/>
              </a:ln>
            </p:spPr>
            <p:txBody>
              <a:bodyPr/>
              <a:lstStyle/>
              <a:p>
                <a:endParaRPr lang="en-US"/>
              </a:p>
            </p:txBody>
          </p:sp>
          <p:sp>
            <p:nvSpPr>
              <p:cNvPr id="41745" name="Freeform 785"/>
              <p:cNvSpPr>
                <a:spLocks/>
              </p:cNvSpPr>
              <p:nvPr/>
            </p:nvSpPr>
            <p:spPr bwMode="auto">
              <a:xfrm>
                <a:off x="2377" y="3333"/>
                <a:ext cx="9" cy="8"/>
              </a:xfrm>
              <a:custGeom>
                <a:avLst/>
                <a:gdLst/>
                <a:ahLst/>
                <a:cxnLst>
                  <a:cxn ang="0">
                    <a:pos x="7" y="0"/>
                  </a:cxn>
                  <a:cxn ang="0">
                    <a:pos x="0" y="11"/>
                  </a:cxn>
                  <a:cxn ang="0">
                    <a:pos x="12" y="18"/>
                  </a:cxn>
                  <a:cxn ang="0">
                    <a:pos x="19" y="7"/>
                  </a:cxn>
                  <a:cxn ang="0">
                    <a:pos x="7" y="0"/>
                  </a:cxn>
                </a:cxnLst>
                <a:rect l="0" t="0" r="r" b="b"/>
                <a:pathLst>
                  <a:path w="19" h="18">
                    <a:moveTo>
                      <a:pt x="7" y="0"/>
                    </a:moveTo>
                    <a:lnTo>
                      <a:pt x="0" y="11"/>
                    </a:lnTo>
                    <a:lnTo>
                      <a:pt x="12" y="18"/>
                    </a:lnTo>
                    <a:lnTo>
                      <a:pt x="19" y="7"/>
                    </a:lnTo>
                    <a:lnTo>
                      <a:pt x="7" y="0"/>
                    </a:lnTo>
                    <a:close/>
                  </a:path>
                </a:pathLst>
              </a:custGeom>
              <a:solidFill>
                <a:srgbClr val="000000"/>
              </a:solidFill>
              <a:ln w="9525">
                <a:noFill/>
                <a:round/>
                <a:headEnd/>
                <a:tailEnd/>
              </a:ln>
            </p:spPr>
            <p:txBody>
              <a:bodyPr/>
              <a:lstStyle/>
              <a:p>
                <a:endParaRPr lang="en-US"/>
              </a:p>
            </p:txBody>
          </p:sp>
          <p:sp>
            <p:nvSpPr>
              <p:cNvPr id="41746" name="Freeform 786"/>
              <p:cNvSpPr>
                <a:spLocks/>
              </p:cNvSpPr>
              <p:nvPr/>
            </p:nvSpPr>
            <p:spPr bwMode="auto">
              <a:xfrm>
                <a:off x="2389" y="3339"/>
                <a:ext cx="9" cy="9"/>
              </a:xfrm>
              <a:custGeom>
                <a:avLst/>
                <a:gdLst/>
                <a:ahLst/>
                <a:cxnLst>
                  <a:cxn ang="0">
                    <a:pos x="5" y="0"/>
                  </a:cxn>
                  <a:cxn ang="0">
                    <a:pos x="0" y="13"/>
                  </a:cxn>
                  <a:cxn ang="0">
                    <a:pos x="14" y="20"/>
                  </a:cxn>
                  <a:cxn ang="0">
                    <a:pos x="19" y="7"/>
                  </a:cxn>
                  <a:cxn ang="0">
                    <a:pos x="5" y="0"/>
                  </a:cxn>
                </a:cxnLst>
                <a:rect l="0" t="0" r="r" b="b"/>
                <a:pathLst>
                  <a:path w="19" h="20">
                    <a:moveTo>
                      <a:pt x="5" y="0"/>
                    </a:moveTo>
                    <a:lnTo>
                      <a:pt x="0" y="13"/>
                    </a:lnTo>
                    <a:lnTo>
                      <a:pt x="14" y="20"/>
                    </a:lnTo>
                    <a:lnTo>
                      <a:pt x="19" y="7"/>
                    </a:lnTo>
                    <a:lnTo>
                      <a:pt x="5" y="0"/>
                    </a:lnTo>
                    <a:close/>
                  </a:path>
                </a:pathLst>
              </a:custGeom>
              <a:solidFill>
                <a:srgbClr val="000000"/>
              </a:solidFill>
              <a:ln w="9525">
                <a:noFill/>
                <a:round/>
                <a:headEnd/>
                <a:tailEnd/>
              </a:ln>
            </p:spPr>
            <p:txBody>
              <a:bodyPr/>
              <a:lstStyle/>
              <a:p>
                <a:endParaRPr lang="en-US"/>
              </a:p>
            </p:txBody>
          </p:sp>
          <p:sp>
            <p:nvSpPr>
              <p:cNvPr id="41747" name="Freeform 787"/>
              <p:cNvSpPr>
                <a:spLocks/>
              </p:cNvSpPr>
              <p:nvPr/>
            </p:nvSpPr>
            <p:spPr bwMode="auto">
              <a:xfrm>
                <a:off x="2402" y="3346"/>
                <a:ext cx="9" cy="8"/>
              </a:xfrm>
              <a:custGeom>
                <a:avLst/>
                <a:gdLst/>
                <a:ahLst/>
                <a:cxnLst>
                  <a:cxn ang="0">
                    <a:pos x="5" y="0"/>
                  </a:cxn>
                  <a:cxn ang="0">
                    <a:pos x="0" y="13"/>
                  </a:cxn>
                  <a:cxn ang="0">
                    <a:pos x="12" y="18"/>
                  </a:cxn>
                  <a:cxn ang="0">
                    <a:pos x="17" y="6"/>
                  </a:cxn>
                  <a:cxn ang="0">
                    <a:pos x="5" y="0"/>
                  </a:cxn>
                </a:cxnLst>
                <a:rect l="0" t="0" r="r" b="b"/>
                <a:pathLst>
                  <a:path w="17" h="18">
                    <a:moveTo>
                      <a:pt x="5" y="0"/>
                    </a:moveTo>
                    <a:lnTo>
                      <a:pt x="0" y="13"/>
                    </a:lnTo>
                    <a:lnTo>
                      <a:pt x="12" y="18"/>
                    </a:lnTo>
                    <a:lnTo>
                      <a:pt x="17" y="6"/>
                    </a:lnTo>
                    <a:lnTo>
                      <a:pt x="5" y="0"/>
                    </a:lnTo>
                    <a:close/>
                  </a:path>
                </a:pathLst>
              </a:custGeom>
              <a:solidFill>
                <a:srgbClr val="000000"/>
              </a:solidFill>
              <a:ln w="9525">
                <a:noFill/>
                <a:round/>
                <a:headEnd/>
                <a:tailEnd/>
              </a:ln>
            </p:spPr>
            <p:txBody>
              <a:bodyPr/>
              <a:lstStyle/>
              <a:p>
                <a:endParaRPr lang="en-US"/>
              </a:p>
            </p:txBody>
          </p:sp>
          <p:sp>
            <p:nvSpPr>
              <p:cNvPr id="41748" name="Freeform 788"/>
              <p:cNvSpPr>
                <a:spLocks/>
              </p:cNvSpPr>
              <p:nvPr/>
            </p:nvSpPr>
            <p:spPr bwMode="auto">
              <a:xfrm>
                <a:off x="2414" y="3352"/>
                <a:ext cx="9" cy="9"/>
              </a:xfrm>
              <a:custGeom>
                <a:avLst/>
                <a:gdLst/>
                <a:ahLst/>
                <a:cxnLst>
                  <a:cxn ang="0">
                    <a:pos x="6" y="0"/>
                  </a:cxn>
                  <a:cxn ang="0">
                    <a:pos x="0" y="12"/>
                  </a:cxn>
                  <a:cxn ang="0">
                    <a:pos x="13" y="17"/>
                  </a:cxn>
                  <a:cxn ang="0">
                    <a:pos x="18" y="5"/>
                  </a:cxn>
                  <a:cxn ang="0">
                    <a:pos x="6" y="0"/>
                  </a:cxn>
                </a:cxnLst>
                <a:rect l="0" t="0" r="r" b="b"/>
                <a:pathLst>
                  <a:path w="18" h="17">
                    <a:moveTo>
                      <a:pt x="6" y="0"/>
                    </a:moveTo>
                    <a:lnTo>
                      <a:pt x="0" y="12"/>
                    </a:lnTo>
                    <a:lnTo>
                      <a:pt x="13" y="17"/>
                    </a:lnTo>
                    <a:lnTo>
                      <a:pt x="18" y="5"/>
                    </a:lnTo>
                    <a:lnTo>
                      <a:pt x="6" y="0"/>
                    </a:lnTo>
                    <a:close/>
                  </a:path>
                </a:pathLst>
              </a:custGeom>
              <a:solidFill>
                <a:srgbClr val="000000"/>
              </a:solidFill>
              <a:ln w="9525">
                <a:noFill/>
                <a:round/>
                <a:headEnd/>
                <a:tailEnd/>
              </a:ln>
            </p:spPr>
            <p:txBody>
              <a:bodyPr/>
              <a:lstStyle/>
              <a:p>
                <a:endParaRPr lang="en-US"/>
              </a:p>
            </p:txBody>
          </p:sp>
          <p:sp>
            <p:nvSpPr>
              <p:cNvPr id="41749" name="Freeform 789"/>
              <p:cNvSpPr>
                <a:spLocks/>
              </p:cNvSpPr>
              <p:nvPr/>
            </p:nvSpPr>
            <p:spPr bwMode="auto">
              <a:xfrm>
                <a:off x="2427" y="3357"/>
                <a:ext cx="9" cy="10"/>
              </a:xfrm>
              <a:custGeom>
                <a:avLst/>
                <a:gdLst/>
                <a:ahLst/>
                <a:cxnLst>
                  <a:cxn ang="0">
                    <a:pos x="5" y="0"/>
                  </a:cxn>
                  <a:cxn ang="0">
                    <a:pos x="0" y="12"/>
                  </a:cxn>
                  <a:cxn ang="0">
                    <a:pos x="12" y="19"/>
                  </a:cxn>
                  <a:cxn ang="0">
                    <a:pos x="17" y="7"/>
                  </a:cxn>
                  <a:cxn ang="0">
                    <a:pos x="5" y="0"/>
                  </a:cxn>
                </a:cxnLst>
                <a:rect l="0" t="0" r="r" b="b"/>
                <a:pathLst>
                  <a:path w="17" h="19">
                    <a:moveTo>
                      <a:pt x="5" y="0"/>
                    </a:moveTo>
                    <a:lnTo>
                      <a:pt x="0" y="12"/>
                    </a:lnTo>
                    <a:lnTo>
                      <a:pt x="12" y="19"/>
                    </a:lnTo>
                    <a:lnTo>
                      <a:pt x="17" y="7"/>
                    </a:lnTo>
                    <a:lnTo>
                      <a:pt x="5" y="0"/>
                    </a:lnTo>
                    <a:close/>
                  </a:path>
                </a:pathLst>
              </a:custGeom>
              <a:solidFill>
                <a:srgbClr val="000000"/>
              </a:solidFill>
              <a:ln w="9525">
                <a:noFill/>
                <a:round/>
                <a:headEnd/>
                <a:tailEnd/>
              </a:ln>
            </p:spPr>
            <p:txBody>
              <a:bodyPr/>
              <a:lstStyle/>
              <a:p>
                <a:endParaRPr lang="en-US"/>
              </a:p>
            </p:txBody>
          </p:sp>
          <p:sp>
            <p:nvSpPr>
              <p:cNvPr id="41750" name="Freeform 790"/>
              <p:cNvSpPr>
                <a:spLocks/>
              </p:cNvSpPr>
              <p:nvPr/>
            </p:nvSpPr>
            <p:spPr bwMode="auto">
              <a:xfrm>
                <a:off x="2440" y="3363"/>
                <a:ext cx="8" cy="9"/>
              </a:xfrm>
              <a:custGeom>
                <a:avLst/>
                <a:gdLst/>
                <a:ahLst/>
                <a:cxnLst>
                  <a:cxn ang="0">
                    <a:pos x="5" y="0"/>
                  </a:cxn>
                  <a:cxn ang="0">
                    <a:pos x="0" y="12"/>
                  </a:cxn>
                  <a:cxn ang="0">
                    <a:pos x="12" y="18"/>
                  </a:cxn>
                  <a:cxn ang="0">
                    <a:pos x="18" y="6"/>
                  </a:cxn>
                  <a:cxn ang="0">
                    <a:pos x="5" y="0"/>
                  </a:cxn>
                </a:cxnLst>
                <a:rect l="0" t="0" r="r" b="b"/>
                <a:pathLst>
                  <a:path w="18" h="18">
                    <a:moveTo>
                      <a:pt x="5" y="0"/>
                    </a:moveTo>
                    <a:lnTo>
                      <a:pt x="0" y="12"/>
                    </a:lnTo>
                    <a:lnTo>
                      <a:pt x="12" y="18"/>
                    </a:lnTo>
                    <a:lnTo>
                      <a:pt x="18" y="6"/>
                    </a:lnTo>
                    <a:lnTo>
                      <a:pt x="5" y="0"/>
                    </a:lnTo>
                    <a:close/>
                  </a:path>
                </a:pathLst>
              </a:custGeom>
              <a:solidFill>
                <a:srgbClr val="000000"/>
              </a:solidFill>
              <a:ln w="9525">
                <a:noFill/>
                <a:round/>
                <a:headEnd/>
                <a:tailEnd/>
              </a:ln>
            </p:spPr>
            <p:txBody>
              <a:bodyPr/>
              <a:lstStyle/>
              <a:p>
                <a:endParaRPr lang="en-US"/>
              </a:p>
            </p:txBody>
          </p:sp>
          <p:sp>
            <p:nvSpPr>
              <p:cNvPr id="41751" name="Freeform 791"/>
              <p:cNvSpPr>
                <a:spLocks/>
              </p:cNvSpPr>
              <p:nvPr/>
            </p:nvSpPr>
            <p:spPr bwMode="auto">
              <a:xfrm>
                <a:off x="2453" y="3368"/>
                <a:ext cx="8" cy="9"/>
              </a:xfrm>
              <a:custGeom>
                <a:avLst/>
                <a:gdLst/>
                <a:ahLst/>
                <a:cxnLst>
                  <a:cxn ang="0">
                    <a:pos x="6" y="0"/>
                  </a:cxn>
                  <a:cxn ang="0">
                    <a:pos x="0" y="12"/>
                  </a:cxn>
                  <a:cxn ang="0">
                    <a:pos x="13" y="17"/>
                  </a:cxn>
                  <a:cxn ang="0">
                    <a:pos x="18" y="5"/>
                  </a:cxn>
                  <a:cxn ang="0">
                    <a:pos x="6" y="0"/>
                  </a:cxn>
                </a:cxnLst>
                <a:rect l="0" t="0" r="r" b="b"/>
                <a:pathLst>
                  <a:path w="18" h="17">
                    <a:moveTo>
                      <a:pt x="6" y="0"/>
                    </a:moveTo>
                    <a:lnTo>
                      <a:pt x="0" y="12"/>
                    </a:lnTo>
                    <a:lnTo>
                      <a:pt x="13" y="17"/>
                    </a:lnTo>
                    <a:lnTo>
                      <a:pt x="18" y="5"/>
                    </a:lnTo>
                    <a:lnTo>
                      <a:pt x="6" y="0"/>
                    </a:lnTo>
                    <a:close/>
                  </a:path>
                </a:pathLst>
              </a:custGeom>
              <a:solidFill>
                <a:srgbClr val="000000"/>
              </a:solidFill>
              <a:ln w="9525">
                <a:noFill/>
                <a:round/>
                <a:headEnd/>
                <a:tailEnd/>
              </a:ln>
            </p:spPr>
            <p:txBody>
              <a:bodyPr/>
              <a:lstStyle/>
              <a:p>
                <a:endParaRPr lang="en-US"/>
              </a:p>
            </p:txBody>
          </p:sp>
          <p:sp>
            <p:nvSpPr>
              <p:cNvPr id="41752" name="Freeform 792"/>
              <p:cNvSpPr>
                <a:spLocks/>
              </p:cNvSpPr>
              <p:nvPr/>
            </p:nvSpPr>
            <p:spPr bwMode="auto">
              <a:xfrm>
                <a:off x="2466" y="3374"/>
                <a:ext cx="9" cy="8"/>
              </a:xfrm>
              <a:custGeom>
                <a:avLst/>
                <a:gdLst/>
                <a:ahLst/>
                <a:cxnLst>
                  <a:cxn ang="0">
                    <a:pos x="5" y="0"/>
                  </a:cxn>
                  <a:cxn ang="0">
                    <a:pos x="0" y="12"/>
                  </a:cxn>
                  <a:cxn ang="0">
                    <a:pos x="0" y="12"/>
                  </a:cxn>
                  <a:cxn ang="0">
                    <a:pos x="5" y="14"/>
                  </a:cxn>
                  <a:cxn ang="0">
                    <a:pos x="12" y="16"/>
                  </a:cxn>
                  <a:cxn ang="0">
                    <a:pos x="17" y="3"/>
                  </a:cxn>
                  <a:cxn ang="0">
                    <a:pos x="5" y="0"/>
                  </a:cxn>
                  <a:cxn ang="0">
                    <a:pos x="5" y="7"/>
                  </a:cxn>
                  <a:cxn ang="0">
                    <a:pos x="10" y="2"/>
                  </a:cxn>
                  <a:cxn ang="0">
                    <a:pos x="5" y="0"/>
                  </a:cxn>
                </a:cxnLst>
                <a:rect l="0" t="0" r="r" b="b"/>
                <a:pathLst>
                  <a:path w="17" h="16">
                    <a:moveTo>
                      <a:pt x="5" y="0"/>
                    </a:moveTo>
                    <a:lnTo>
                      <a:pt x="0" y="12"/>
                    </a:lnTo>
                    <a:lnTo>
                      <a:pt x="0" y="12"/>
                    </a:lnTo>
                    <a:lnTo>
                      <a:pt x="5" y="14"/>
                    </a:lnTo>
                    <a:lnTo>
                      <a:pt x="12" y="16"/>
                    </a:lnTo>
                    <a:lnTo>
                      <a:pt x="17" y="3"/>
                    </a:lnTo>
                    <a:lnTo>
                      <a:pt x="5" y="0"/>
                    </a:lnTo>
                    <a:lnTo>
                      <a:pt x="5" y="7"/>
                    </a:lnTo>
                    <a:lnTo>
                      <a:pt x="10" y="2"/>
                    </a:lnTo>
                    <a:lnTo>
                      <a:pt x="5" y="0"/>
                    </a:lnTo>
                    <a:close/>
                  </a:path>
                </a:pathLst>
              </a:custGeom>
              <a:solidFill>
                <a:srgbClr val="000000"/>
              </a:solidFill>
              <a:ln w="9525">
                <a:noFill/>
                <a:round/>
                <a:headEnd/>
                <a:tailEnd/>
              </a:ln>
            </p:spPr>
            <p:txBody>
              <a:bodyPr/>
              <a:lstStyle/>
              <a:p>
                <a:endParaRPr lang="en-US"/>
              </a:p>
            </p:txBody>
          </p:sp>
          <p:sp>
            <p:nvSpPr>
              <p:cNvPr id="41753" name="Freeform 793"/>
              <p:cNvSpPr>
                <a:spLocks/>
              </p:cNvSpPr>
              <p:nvPr/>
            </p:nvSpPr>
            <p:spPr bwMode="auto">
              <a:xfrm>
                <a:off x="2479" y="3379"/>
                <a:ext cx="9" cy="9"/>
              </a:xfrm>
              <a:custGeom>
                <a:avLst/>
                <a:gdLst/>
                <a:ahLst/>
                <a:cxnLst>
                  <a:cxn ang="0">
                    <a:pos x="5" y="0"/>
                  </a:cxn>
                  <a:cxn ang="0">
                    <a:pos x="0" y="12"/>
                  </a:cxn>
                  <a:cxn ang="0">
                    <a:pos x="12" y="17"/>
                  </a:cxn>
                  <a:cxn ang="0">
                    <a:pos x="17" y="5"/>
                  </a:cxn>
                  <a:cxn ang="0">
                    <a:pos x="5" y="0"/>
                  </a:cxn>
                </a:cxnLst>
                <a:rect l="0" t="0" r="r" b="b"/>
                <a:pathLst>
                  <a:path w="17" h="17">
                    <a:moveTo>
                      <a:pt x="5" y="0"/>
                    </a:moveTo>
                    <a:lnTo>
                      <a:pt x="0" y="12"/>
                    </a:lnTo>
                    <a:lnTo>
                      <a:pt x="12" y="17"/>
                    </a:lnTo>
                    <a:lnTo>
                      <a:pt x="17" y="5"/>
                    </a:lnTo>
                    <a:lnTo>
                      <a:pt x="5" y="0"/>
                    </a:lnTo>
                    <a:close/>
                  </a:path>
                </a:pathLst>
              </a:custGeom>
              <a:solidFill>
                <a:srgbClr val="000000"/>
              </a:solidFill>
              <a:ln w="9525">
                <a:noFill/>
                <a:round/>
                <a:headEnd/>
                <a:tailEnd/>
              </a:ln>
            </p:spPr>
            <p:txBody>
              <a:bodyPr/>
              <a:lstStyle/>
              <a:p>
                <a:endParaRPr lang="en-US"/>
              </a:p>
            </p:txBody>
          </p:sp>
          <p:sp>
            <p:nvSpPr>
              <p:cNvPr id="41754" name="Freeform 794"/>
              <p:cNvSpPr>
                <a:spLocks/>
              </p:cNvSpPr>
              <p:nvPr/>
            </p:nvSpPr>
            <p:spPr bwMode="auto">
              <a:xfrm>
                <a:off x="2492" y="3384"/>
                <a:ext cx="9" cy="9"/>
              </a:xfrm>
              <a:custGeom>
                <a:avLst/>
                <a:gdLst/>
                <a:ahLst/>
                <a:cxnLst>
                  <a:cxn ang="0">
                    <a:pos x="5" y="0"/>
                  </a:cxn>
                  <a:cxn ang="0">
                    <a:pos x="0" y="12"/>
                  </a:cxn>
                  <a:cxn ang="0">
                    <a:pos x="11" y="16"/>
                  </a:cxn>
                  <a:cxn ang="0">
                    <a:pos x="14" y="18"/>
                  </a:cxn>
                  <a:cxn ang="0">
                    <a:pos x="18" y="5"/>
                  </a:cxn>
                  <a:cxn ang="0">
                    <a:pos x="11" y="2"/>
                  </a:cxn>
                  <a:cxn ang="0">
                    <a:pos x="5" y="0"/>
                  </a:cxn>
                </a:cxnLst>
                <a:rect l="0" t="0" r="r" b="b"/>
                <a:pathLst>
                  <a:path w="18" h="18">
                    <a:moveTo>
                      <a:pt x="5" y="0"/>
                    </a:moveTo>
                    <a:lnTo>
                      <a:pt x="0" y="12"/>
                    </a:lnTo>
                    <a:lnTo>
                      <a:pt x="11" y="16"/>
                    </a:lnTo>
                    <a:lnTo>
                      <a:pt x="14" y="18"/>
                    </a:lnTo>
                    <a:lnTo>
                      <a:pt x="18" y="5"/>
                    </a:lnTo>
                    <a:lnTo>
                      <a:pt x="11" y="2"/>
                    </a:lnTo>
                    <a:lnTo>
                      <a:pt x="5" y="0"/>
                    </a:lnTo>
                    <a:close/>
                  </a:path>
                </a:pathLst>
              </a:custGeom>
              <a:solidFill>
                <a:srgbClr val="000000"/>
              </a:solidFill>
              <a:ln w="9525">
                <a:noFill/>
                <a:round/>
                <a:headEnd/>
                <a:tailEnd/>
              </a:ln>
            </p:spPr>
            <p:txBody>
              <a:bodyPr/>
              <a:lstStyle/>
              <a:p>
                <a:endParaRPr lang="en-US"/>
              </a:p>
            </p:txBody>
          </p:sp>
          <p:sp>
            <p:nvSpPr>
              <p:cNvPr id="41755" name="Freeform 795"/>
              <p:cNvSpPr>
                <a:spLocks/>
              </p:cNvSpPr>
              <p:nvPr/>
            </p:nvSpPr>
            <p:spPr bwMode="auto">
              <a:xfrm>
                <a:off x="2505" y="3388"/>
                <a:ext cx="9" cy="9"/>
              </a:xfrm>
              <a:custGeom>
                <a:avLst/>
                <a:gdLst/>
                <a:ahLst/>
                <a:cxnLst>
                  <a:cxn ang="0">
                    <a:pos x="4" y="0"/>
                  </a:cxn>
                  <a:cxn ang="0">
                    <a:pos x="0" y="12"/>
                  </a:cxn>
                  <a:cxn ang="0">
                    <a:pos x="14" y="17"/>
                  </a:cxn>
                  <a:cxn ang="0">
                    <a:pos x="18" y="5"/>
                  </a:cxn>
                  <a:cxn ang="0">
                    <a:pos x="4" y="0"/>
                  </a:cxn>
                </a:cxnLst>
                <a:rect l="0" t="0" r="r" b="b"/>
                <a:pathLst>
                  <a:path w="18" h="17">
                    <a:moveTo>
                      <a:pt x="4" y="0"/>
                    </a:moveTo>
                    <a:lnTo>
                      <a:pt x="0" y="12"/>
                    </a:lnTo>
                    <a:lnTo>
                      <a:pt x="14" y="17"/>
                    </a:lnTo>
                    <a:lnTo>
                      <a:pt x="18" y="5"/>
                    </a:lnTo>
                    <a:lnTo>
                      <a:pt x="4" y="0"/>
                    </a:lnTo>
                    <a:close/>
                  </a:path>
                </a:pathLst>
              </a:custGeom>
              <a:solidFill>
                <a:srgbClr val="000000"/>
              </a:solidFill>
              <a:ln w="9525">
                <a:noFill/>
                <a:round/>
                <a:headEnd/>
                <a:tailEnd/>
              </a:ln>
            </p:spPr>
            <p:txBody>
              <a:bodyPr/>
              <a:lstStyle/>
              <a:p>
                <a:endParaRPr lang="en-US"/>
              </a:p>
            </p:txBody>
          </p:sp>
          <p:sp>
            <p:nvSpPr>
              <p:cNvPr id="41756" name="Freeform 796"/>
              <p:cNvSpPr>
                <a:spLocks/>
              </p:cNvSpPr>
              <p:nvPr/>
            </p:nvSpPr>
            <p:spPr bwMode="auto">
              <a:xfrm>
                <a:off x="2518" y="3393"/>
                <a:ext cx="9" cy="9"/>
              </a:xfrm>
              <a:custGeom>
                <a:avLst/>
                <a:gdLst/>
                <a:ahLst/>
                <a:cxnLst>
                  <a:cxn ang="0">
                    <a:pos x="4" y="0"/>
                  </a:cxn>
                  <a:cxn ang="0">
                    <a:pos x="0" y="12"/>
                  </a:cxn>
                  <a:cxn ang="0">
                    <a:pos x="14" y="17"/>
                  </a:cxn>
                  <a:cxn ang="0">
                    <a:pos x="18" y="5"/>
                  </a:cxn>
                  <a:cxn ang="0">
                    <a:pos x="4" y="0"/>
                  </a:cxn>
                </a:cxnLst>
                <a:rect l="0" t="0" r="r" b="b"/>
                <a:pathLst>
                  <a:path w="18" h="17">
                    <a:moveTo>
                      <a:pt x="4" y="0"/>
                    </a:moveTo>
                    <a:lnTo>
                      <a:pt x="0" y="12"/>
                    </a:lnTo>
                    <a:lnTo>
                      <a:pt x="14" y="17"/>
                    </a:lnTo>
                    <a:lnTo>
                      <a:pt x="18" y="5"/>
                    </a:lnTo>
                    <a:lnTo>
                      <a:pt x="4" y="0"/>
                    </a:lnTo>
                    <a:close/>
                  </a:path>
                </a:pathLst>
              </a:custGeom>
              <a:solidFill>
                <a:srgbClr val="000000"/>
              </a:solidFill>
              <a:ln w="9525">
                <a:noFill/>
                <a:round/>
                <a:headEnd/>
                <a:tailEnd/>
              </a:ln>
            </p:spPr>
            <p:txBody>
              <a:bodyPr/>
              <a:lstStyle/>
              <a:p>
                <a:endParaRPr lang="en-US"/>
              </a:p>
            </p:txBody>
          </p:sp>
          <p:sp>
            <p:nvSpPr>
              <p:cNvPr id="41757" name="Freeform 797"/>
              <p:cNvSpPr>
                <a:spLocks/>
              </p:cNvSpPr>
              <p:nvPr/>
            </p:nvSpPr>
            <p:spPr bwMode="auto">
              <a:xfrm>
                <a:off x="2532" y="3397"/>
                <a:ext cx="8" cy="8"/>
              </a:xfrm>
              <a:custGeom>
                <a:avLst/>
                <a:gdLst/>
                <a:ahLst/>
                <a:cxnLst>
                  <a:cxn ang="0">
                    <a:pos x="4" y="0"/>
                  </a:cxn>
                  <a:cxn ang="0">
                    <a:pos x="0" y="13"/>
                  </a:cxn>
                  <a:cxn ang="0">
                    <a:pos x="13" y="16"/>
                  </a:cxn>
                  <a:cxn ang="0">
                    <a:pos x="16" y="4"/>
                  </a:cxn>
                  <a:cxn ang="0">
                    <a:pos x="4" y="0"/>
                  </a:cxn>
                </a:cxnLst>
                <a:rect l="0" t="0" r="r" b="b"/>
                <a:pathLst>
                  <a:path w="16" h="16">
                    <a:moveTo>
                      <a:pt x="4" y="0"/>
                    </a:moveTo>
                    <a:lnTo>
                      <a:pt x="0" y="13"/>
                    </a:lnTo>
                    <a:lnTo>
                      <a:pt x="13" y="16"/>
                    </a:lnTo>
                    <a:lnTo>
                      <a:pt x="16" y="4"/>
                    </a:lnTo>
                    <a:lnTo>
                      <a:pt x="4" y="0"/>
                    </a:lnTo>
                    <a:close/>
                  </a:path>
                </a:pathLst>
              </a:custGeom>
              <a:solidFill>
                <a:srgbClr val="000000"/>
              </a:solidFill>
              <a:ln w="9525">
                <a:noFill/>
                <a:round/>
                <a:headEnd/>
                <a:tailEnd/>
              </a:ln>
            </p:spPr>
            <p:txBody>
              <a:bodyPr/>
              <a:lstStyle/>
              <a:p>
                <a:endParaRPr lang="en-US"/>
              </a:p>
            </p:txBody>
          </p:sp>
          <p:sp>
            <p:nvSpPr>
              <p:cNvPr id="41758" name="Freeform 798"/>
              <p:cNvSpPr>
                <a:spLocks/>
              </p:cNvSpPr>
              <p:nvPr/>
            </p:nvSpPr>
            <p:spPr bwMode="auto">
              <a:xfrm>
                <a:off x="2545" y="3401"/>
                <a:ext cx="9" cy="8"/>
              </a:xfrm>
              <a:custGeom>
                <a:avLst/>
                <a:gdLst/>
                <a:ahLst/>
                <a:cxnLst>
                  <a:cxn ang="0">
                    <a:pos x="3" y="0"/>
                  </a:cxn>
                  <a:cxn ang="0">
                    <a:pos x="0" y="13"/>
                  </a:cxn>
                  <a:cxn ang="0">
                    <a:pos x="14" y="18"/>
                  </a:cxn>
                  <a:cxn ang="0">
                    <a:pos x="17" y="6"/>
                  </a:cxn>
                  <a:cxn ang="0">
                    <a:pos x="3" y="0"/>
                  </a:cxn>
                </a:cxnLst>
                <a:rect l="0" t="0" r="r" b="b"/>
                <a:pathLst>
                  <a:path w="17" h="18">
                    <a:moveTo>
                      <a:pt x="3" y="0"/>
                    </a:moveTo>
                    <a:lnTo>
                      <a:pt x="0" y="13"/>
                    </a:lnTo>
                    <a:lnTo>
                      <a:pt x="14" y="18"/>
                    </a:lnTo>
                    <a:lnTo>
                      <a:pt x="17" y="6"/>
                    </a:lnTo>
                    <a:lnTo>
                      <a:pt x="3" y="0"/>
                    </a:lnTo>
                    <a:close/>
                  </a:path>
                </a:pathLst>
              </a:custGeom>
              <a:solidFill>
                <a:srgbClr val="000000"/>
              </a:solidFill>
              <a:ln w="9525">
                <a:noFill/>
                <a:round/>
                <a:headEnd/>
                <a:tailEnd/>
              </a:ln>
            </p:spPr>
            <p:txBody>
              <a:bodyPr/>
              <a:lstStyle/>
              <a:p>
                <a:endParaRPr lang="en-US"/>
              </a:p>
            </p:txBody>
          </p:sp>
          <p:sp>
            <p:nvSpPr>
              <p:cNvPr id="41759" name="Freeform 799"/>
              <p:cNvSpPr>
                <a:spLocks/>
              </p:cNvSpPr>
              <p:nvPr/>
            </p:nvSpPr>
            <p:spPr bwMode="auto">
              <a:xfrm>
                <a:off x="2558" y="3405"/>
                <a:ext cx="9" cy="8"/>
              </a:xfrm>
              <a:custGeom>
                <a:avLst/>
                <a:gdLst/>
                <a:ahLst/>
                <a:cxnLst>
                  <a:cxn ang="0">
                    <a:pos x="3" y="0"/>
                  </a:cxn>
                  <a:cxn ang="0">
                    <a:pos x="0" y="12"/>
                  </a:cxn>
                  <a:cxn ang="0">
                    <a:pos x="14" y="16"/>
                  </a:cxn>
                  <a:cxn ang="0">
                    <a:pos x="17" y="4"/>
                  </a:cxn>
                  <a:cxn ang="0">
                    <a:pos x="3" y="0"/>
                  </a:cxn>
                </a:cxnLst>
                <a:rect l="0" t="0" r="r" b="b"/>
                <a:pathLst>
                  <a:path w="17" h="16">
                    <a:moveTo>
                      <a:pt x="3" y="0"/>
                    </a:moveTo>
                    <a:lnTo>
                      <a:pt x="0" y="12"/>
                    </a:lnTo>
                    <a:lnTo>
                      <a:pt x="14" y="16"/>
                    </a:lnTo>
                    <a:lnTo>
                      <a:pt x="17" y="4"/>
                    </a:lnTo>
                    <a:lnTo>
                      <a:pt x="3" y="0"/>
                    </a:lnTo>
                    <a:close/>
                  </a:path>
                </a:pathLst>
              </a:custGeom>
              <a:solidFill>
                <a:srgbClr val="000000"/>
              </a:solidFill>
              <a:ln w="9525">
                <a:noFill/>
                <a:round/>
                <a:headEnd/>
                <a:tailEnd/>
              </a:ln>
            </p:spPr>
            <p:txBody>
              <a:bodyPr/>
              <a:lstStyle/>
              <a:p>
                <a:endParaRPr lang="en-US"/>
              </a:p>
            </p:txBody>
          </p:sp>
          <p:sp>
            <p:nvSpPr>
              <p:cNvPr id="41760" name="Freeform 800"/>
              <p:cNvSpPr>
                <a:spLocks/>
              </p:cNvSpPr>
              <p:nvPr/>
            </p:nvSpPr>
            <p:spPr bwMode="auto">
              <a:xfrm>
                <a:off x="2572" y="3409"/>
                <a:ext cx="9" cy="7"/>
              </a:xfrm>
              <a:custGeom>
                <a:avLst/>
                <a:gdLst/>
                <a:ahLst/>
                <a:cxnLst>
                  <a:cxn ang="0">
                    <a:pos x="3" y="0"/>
                  </a:cxn>
                  <a:cxn ang="0">
                    <a:pos x="0" y="12"/>
                  </a:cxn>
                  <a:cxn ang="0">
                    <a:pos x="14" y="16"/>
                  </a:cxn>
                  <a:cxn ang="0">
                    <a:pos x="17" y="4"/>
                  </a:cxn>
                  <a:cxn ang="0">
                    <a:pos x="3" y="0"/>
                  </a:cxn>
                </a:cxnLst>
                <a:rect l="0" t="0" r="r" b="b"/>
                <a:pathLst>
                  <a:path w="17" h="16">
                    <a:moveTo>
                      <a:pt x="3" y="0"/>
                    </a:moveTo>
                    <a:lnTo>
                      <a:pt x="0" y="12"/>
                    </a:lnTo>
                    <a:lnTo>
                      <a:pt x="14" y="16"/>
                    </a:lnTo>
                    <a:lnTo>
                      <a:pt x="17" y="4"/>
                    </a:lnTo>
                    <a:lnTo>
                      <a:pt x="3" y="0"/>
                    </a:lnTo>
                    <a:close/>
                  </a:path>
                </a:pathLst>
              </a:custGeom>
              <a:solidFill>
                <a:srgbClr val="000000"/>
              </a:solidFill>
              <a:ln w="9525">
                <a:noFill/>
                <a:round/>
                <a:headEnd/>
                <a:tailEnd/>
              </a:ln>
            </p:spPr>
            <p:txBody>
              <a:bodyPr/>
              <a:lstStyle/>
              <a:p>
                <a:endParaRPr lang="en-US"/>
              </a:p>
            </p:txBody>
          </p:sp>
          <p:sp>
            <p:nvSpPr>
              <p:cNvPr id="41761" name="Freeform 801"/>
              <p:cNvSpPr>
                <a:spLocks/>
              </p:cNvSpPr>
              <p:nvPr/>
            </p:nvSpPr>
            <p:spPr bwMode="auto">
              <a:xfrm>
                <a:off x="2586" y="3412"/>
                <a:ext cx="8" cy="8"/>
              </a:xfrm>
              <a:custGeom>
                <a:avLst/>
                <a:gdLst/>
                <a:ahLst/>
                <a:cxnLst>
                  <a:cxn ang="0">
                    <a:pos x="4" y="0"/>
                  </a:cxn>
                  <a:cxn ang="0">
                    <a:pos x="0" y="12"/>
                  </a:cxn>
                  <a:cxn ang="0">
                    <a:pos x="5" y="14"/>
                  </a:cxn>
                  <a:cxn ang="0">
                    <a:pos x="16" y="16"/>
                  </a:cxn>
                  <a:cxn ang="0">
                    <a:pos x="18" y="3"/>
                  </a:cxn>
                  <a:cxn ang="0">
                    <a:pos x="5" y="0"/>
                  </a:cxn>
                  <a:cxn ang="0">
                    <a:pos x="4" y="0"/>
                  </a:cxn>
                </a:cxnLst>
                <a:rect l="0" t="0" r="r" b="b"/>
                <a:pathLst>
                  <a:path w="18" h="16">
                    <a:moveTo>
                      <a:pt x="4" y="0"/>
                    </a:moveTo>
                    <a:lnTo>
                      <a:pt x="0" y="12"/>
                    </a:lnTo>
                    <a:lnTo>
                      <a:pt x="5" y="14"/>
                    </a:lnTo>
                    <a:lnTo>
                      <a:pt x="16" y="16"/>
                    </a:lnTo>
                    <a:lnTo>
                      <a:pt x="18" y="3"/>
                    </a:lnTo>
                    <a:lnTo>
                      <a:pt x="5" y="0"/>
                    </a:lnTo>
                    <a:lnTo>
                      <a:pt x="4" y="0"/>
                    </a:lnTo>
                    <a:close/>
                  </a:path>
                </a:pathLst>
              </a:custGeom>
              <a:solidFill>
                <a:srgbClr val="000000"/>
              </a:solidFill>
              <a:ln w="9525">
                <a:noFill/>
                <a:round/>
                <a:headEnd/>
                <a:tailEnd/>
              </a:ln>
            </p:spPr>
            <p:txBody>
              <a:bodyPr/>
              <a:lstStyle/>
              <a:p>
                <a:endParaRPr lang="en-US"/>
              </a:p>
            </p:txBody>
          </p:sp>
          <p:sp>
            <p:nvSpPr>
              <p:cNvPr id="41762" name="Freeform 802"/>
              <p:cNvSpPr>
                <a:spLocks/>
              </p:cNvSpPr>
              <p:nvPr/>
            </p:nvSpPr>
            <p:spPr bwMode="auto">
              <a:xfrm>
                <a:off x="2600" y="3415"/>
                <a:ext cx="7" cy="7"/>
              </a:xfrm>
              <a:custGeom>
                <a:avLst/>
                <a:gdLst/>
                <a:ahLst/>
                <a:cxnLst>
                  <a:cxn ang="0">
                    <a:pos x="2" y="0"/>
                  </a:cxn>
                  <a:cxn ang="0">
                    <a:pos x="0" y="12"/>
                  </a:cxn>
                  <a:cxn ang="0">
                    <a:pos x="14" y="16"/>
                  </a:cxn>
                  <a:cxn ang="0">
                    <a:pos x="16" y="4"/>
                  </a:cxn>
                  <a:cxn ang="0">
                    <a:pos x="2" y="0"/>
                  </a:cxn>
                </a:cxnLst>
                <a:rect l="0" t="0" r="r" b="b"/>
                <a:pathLst>
                  <a:path w="16" h="16">
                    <a:moveTo>
                      <a:pt x="2" y="0"/>
                    </a:moveTo>
                    <a:lnTo>
                      <a:pt x="0" y="12"/>
                    </a:lnTo>
                    <a:lnTo>
                      <a:pt x="14" y="16"/>
                    </a:lnTo>
                    <a:lnTo>
                      <a:pt x="16" y="4"/>
                    </a:lnTo>
                    <a:lnTo>
                      <a:pt x="2" y="0"/>
                    </a:lnTo>
                    <a:close/>
                  </a:path>
                </a:pathLst>
              </a:custGeom>
              <a:solidFill>
                <a:srgbClr val="000000"/>
              </a:solidFill>
              <a:ln w="9525">
                <a:noFill/>
                <a:round/>
                <a:headEnd/>
                <a:tailEnd/>
              </a:ln>
            </p:spPr>
            <p:txBody>
              <a:bodyPr/>
              <a:lstStyle/>
              <a:p>
                <a:endParaRPr lang="en-US"/>
              </a:p>
            </p:txBody>
          </p:sp>
          <p:sp>
            <p:nvSpPr>
              <p:cNvPr id="41763" name="Freeform 803"/>
              <p:cNvSpPr>
                <a:spLocks/>
              </p:cNvSpPr>
              <p:nvPr/>
            </p:nvSpPr>
            <p:spPr bwMode="auto">
              <a:xfrm>
                <a:off x="2614" y="3418"/>
                <a:ext cx="7" cy="8"/>
              </a:xfrm>
              <a:custGeom>
                <a:avLst/>
                <a:gdLst/>
                <a:ahLst/>
                <a:cxnLst>
                  <a:cxn ang="0">
                    <a:pos x="2" y="0"/>
                  </a:cxn>
                  <a:cxn ang="0">
                    <a:pos x="0" y="12"/>
                  </a:cxn>
                  <a:cxn ang="0">
                    <a:pos x="14" y="16"/>
                  </a:cxn>
                  <a:cxn ang="0">
                    <a:pos x="14" y="14"/>
                  </a:cxn>
                  <a:cxn ang="0">
                    <a:pos x="16" y="2"/>
                  </a:cxn>
                  <a:cxn ang="0">
                    <a:pos x="14" y="2"/>
                  </a:cxn>
                  <a:cxn ang="0">
                    <a:pos x="2" y="0"/>
                  </a:cxn>
                </a:cxnLst>
                <a:rect l="0" t="0" r="r" b="b"/>
                <a:pathLst>
                  <a:path w="16" h="16">
                    <a:moveTo>
                      <a:pt x="2" y="0"/>
                    </a:moveTo>
                    <a:lnTo>
                      <a:pt x="0" y="12"/>
                    </a:lnTo>
                    <a:lnTo>
                      <a:pt x="14" y="16"/>
                    </a:lnTo>
                    <a:lnTo>
                      <a:pt x="14" y="14"/>
                    </a:lnTo>
                    <a:lnTo>
                      <a:pt x="16" y="2"/>
                    </a:lnTo>
                    <a:lnTo>
                      <a:pt x="14" y="2"/>
                    </a:lnTo>
                    <a:lnTo>
                      <a:pt x="2" y="0"/>
                    </a:lnTo>
                    <a:close/>
                  </a:path>
                </a:pathLst>
              </a:custGeom>
              <a:solidFill>
                <a:srgbClr val="000000"/>
              </a:solidFill>
              <a:ln w="9525">
                <a:noFill/>
                <a:round/>
                <a:headEnd/>
                <a:tailEnd/>
              </a:ln>
            </p:spPr>
            <p:txBody>
              <a:bodyPr/>
              <a:lstStyle/>
              <a:p>
                <a:endParaRPr lang="en-US"/>
              </a:p>
            </p:txBody>
          </p:sp>
          <p:sp>
            <p:nvSpPr>
              <p:cNvPr id="41764" name="Freeform 804"/>
              <p:cNvSpPr>
                <a:spLocks/>
              </p:cNvSpPr>
              <p:nvPr/>
            </p:nvSpPr>
            <p:spPr bwMode="auto">
              <a:xfrm>
                <a:off x="2628" y="3421"/>
                <a:ext cx="7" cy="7"/>
              </a:xfrm>
              <a:custGeom>
                <a:avLst/>
                <a:gdLst/>
                <a:ahLst/>
                <a:cxnLst>
                  <a:cxn ang="0">
                    <a:pos x="2" y="0"/>
                  </a:cxn>
                  <a:cxn ang="0">
                    <a:pos x="0" y="13"/>
                  </a:cxn>
                  <a:cxn ang="0">
                    <a:pos x="14" y="14"/>
                  </a:cxn>
                  <a:cxn ang="0">
                    <a:pos x="16" y="2"/>
                  </a:cxn>
                  <a:cxn ang="0">
                    <a:pos x="2" y="0"/>
                  </a:cxn>
                </a:cxnLst>
                <a:rect l="0" t="0" r="r" b="b"/>
                <a:pathLst>
                  <a:path w="16" h="14">
                    <a:moveTo>
                      <a:pt x="2" y="0"/>
                    </a:moveTo>
                    <a:lnTo>
                      <a:pt x="0" y="13"/>
                    </a:lnTo>
                    <a:lnTo>
                      <a:pt x="14" y="14"/>
                    </a:lnTo>
                    <a:lnTo>
                      <a:pt x="16" y="2"/>
                    </a:lnTo>
                    <a:lnTo>
                      <a:pt x="2" y="0"/>
                    </a:lnTo>
                    <a:close/>
                  </a:path>
                </a:pathLst>
              </a:custGeom>
              <a:solidFill>
                <a:srgbClr val="000000"/>
              </a:solidFill>
              <a:ln w="9525">
                <a:noFill/>
                <a:round/>
                <a:headEnd/>
                <a:tailEnd/>
              </a:ln>
            </p:spPr>
            <p:txBody>
              <a:bodyPr/>
              <a:lstStyle/>
              <a:p>
                <a:endParaRPr lang="en-US"/>
              </a:p>
            </p:txBody>
          </p:sp>
          <p:sp>
            <p:nvSpPr>
              <p:cNvPr id="41765" name="Freeform 805"/>
              <p:cNvSpPr>
                <a:spLocks/>
              </p:cNvSpPr>
              <p:nvPr/>
            </p:nvSpPr>
            <p:spPr bwMode="auto">
              <a:xfrm>
                <a:off x="2641" y="3423"/>
                <a:ext cx="7" cy="7"/>
              </a:xfrm>
              <a:custGeom>
                <a:avLst/>
                <a:gdLst/>
                <a:ahLst/>
                <a:cxnLst>
                  <a:cxn ang="0">
                    <a:pos x="2" y="0"/>
                  </a:cxn>
                  <a:cxn ang="0">
                    <a:pos x="0" y="12"/>
                  </a:cxn>
                  <a:cxn ang="0">
                    <a:pos x="14" y="14"/>
                  </a:cxn>
                  <a:cxn ang="0">
                    <a:pos x="16" y="1"/>
                  </a:cxn>
                  <a:cxn ang="0">
                    <a:pos x="2" y="0"/>
                  </a:cxn>
                </a:cxnLst>
                <a:rect l="0" t="0" r="r" b="b"/>
                <a:pathLst>
                  <a:path w="16" h="14">
                    <a:moveTo>
                      <a:pt x="2" y="0"/>
                    </a:moveTo>
                    <a:lnTo>
                      <a:pt x="0" y="12"/>
                    </a:lnTo>
                    <a:lnTo>
                      <a:pt x="14" y="14"/>
                    </a:lnTo>
                    <a:lnTo>
                      <a:pt x="16" y="1"/>
                    </a:lnTo>
                    <a:lnTo>
                      <a:pt x="2" y="0"/>
                    </a:lnTo>
                    <a:close/>
                  </a:path>
                </a:pathLst>
              </a:custGeom>
              <a:solidFill>
                <a:srgbClr val="000000"/>
              </a:solidFill>
              <a:ln w="9525">
                <a:noFill/>
                <a:round/>
                <a:headEnd/>
                <a:tailEnd/>
              </a:ln>
            </p:spPr>
            <p:txBody>
              <a:bodyPr/>
              <a:lstStyle/>
              <a:p>
                <a:endParaRPr lang="en-US"/>
              </a:p>
            </p:txBody>
          </p:sp>
          <p:sp>
            <p:nvSpPr>
              <p:cNvPr id="41766" name="Freeform 806"/>
              <p:cNvSpPr>
                <a:spLocks/>
              </p:cNvSpPr>
              <p:nvPr/>
            </p:nvSpPr>
            <p:spPr bwMode="auto">
              <a:xfrm>
                <a:off x="2655" y="3425"/>
                <a:ext cx="7"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767" name="Freeform 807"/>
              <p:cNvSpPr>
                <a:spLocks/>
              </p:cNvSpPr>
              <p:nvPr/>
            </p:nvSpPr>
            <p:spPr bwMode="auto">
              <a:xfrm>
                <a:off x="2669" y="3428"/>
                <a:ext cx="7"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768" name="Freeform 808"/>
              <p:cNvSpPr>
                <a:spLocks/>
              </p:cNvSpPr>
              <p:nvPr/>
            </p:nvSpPr>
            <p:spPr bwMode="auto">
              <a:xfrm>
                <a:off x="2683" y="3429"/>
                <a:ext cx="7" cy="8"/>
              </a:xfrm>
              <a:custGeom>
                <a:avLst/>
                <a:gdLst/>
                <a:ahLst/>
                <a:cxnLst>
                  <a:cxn ang="0">
                    <a:pos x="2" y="0"/>
                  </a:cxn>
                  <a:cxn ang="0">
                    <a:pos x="0" y="14"/>
                  </a:cxn>
                  <a:cxn ang="0">
                    <a:pos x="7" y="16"/>
                  </a:cxn>
                  <a:cxn ang="0">
                    <a:pos x="14" y="16"/>
                  </a:cxn>
                  <a:cxn ang="0">
                    <a:pos x="16" y="2"/>
                  </a:cxn>
                  <a:cxn ang="0">
                    <a:pos x="7" y="2"/>
                  </a:cxn>
                  <a:cxn ang="0">
                    <a:pos x="2" y="0"/>
                  </a:cxn>
                </a:cxnLst>
                <a:rect l="0" t="0" r="r" b="b"/>
                <a:pathLst>
                  <a:path w="16" h="16">
                    <a:moveTo>
                      <a:pt x="2" y="0"/>
                    </a:moveTo>
                    <a:lnTo>
                      <a:pt x="0" y="14"/>
                    </a:lnTo>
                    <a:lnTo>
                      <a:pt x="7" y="16"/>
                    </a:lnTo>
                    <a:lnTo>
                      <a:pt x="14" y="16"/>
                    </a:lnTo>
                    <a:lnTo>
                      <a:pt x="16" y="2"/>
                    </a:lnTo>
                    <a:lnTo>
                      <a:pt x="7" y="2"/>
                    </a:lnTo>
                    <a:lnTo>
                      <a:pt x="2" y="0"/>
                    </a:lnTo>
                    <a:close/>
                  </a:path>
                </a:pathLst>
              </a:custGeom>
              <a:solidFill>
                <a:srgbClr val="000000"/>
              </a:solidFill>
              <a:ln w="9525">
                <a:noFill/>
                <a:round/>
                <a:headEnd/>
                <a:tailEnd/>
              </a:ln>
            </p:spPr>
            <p:txBody>
              <a:bodyPr/>
              <a:lstStyle/>
              <a:p>
                <a:endParaRPr lang="en-US"/>
              </a:p>
            </p:txBody>
          </p:sp>
          <p:sp>
            <p:nvSpPr>
              <p:cNvPr id="41769" name="Freeform 809"/>
              <p:cNvSpPr>
                <a:spLocks/>
              </p:cNvSpPr>
              <p:nvPr/>
            </p:nvSpPr>
            <p:spPr bwMode="auto">
              <a:xfrm>
                <a:off x="2697" y="3431"/>
                <a:ext cx="7"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770" name="Freeform 810"/>
              <p:cNvSpPr>
                <a:spLocks/>
              </p:cNvSpPr>
              <p:nvPr/>
            </p:nvSpPr>
            <p:spPr bwMode="auto">
              <a:xfrm>
                <a:off x="2711" y="3433"/>
                <a:ext cx="7"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1771" name="Freeform 811"/>
              <p:cNvSpPr>
                <a:spLocks/>
              </p:cNvSpPr>
              <p:nvPr/>
            </p:nvSpPr>
            <p:spPr bwMode="auto">
              <a:xfrm>
                <a:off x="2724" y="3434"/>
                <a:ext cx="8" cy="8"/>
              </a:xfrm>
              <a:custGeom>
                <a:avLst/>
                <a:gdLst/>
                <a:ahLst/>
                <a:cxnLst>
                  <a:cxn ang="0">
                    <a:pos x="2" y="0"/>
                  </a:cxn>
                  <a:cxn ang="0">
                    <a:pos x="0" y="14"/>
                  </a:cxn>
                  <a:cxn ang="0">
                    <a:pos x="14" y="15"/>
                  </a:cxn>
                  <a:cxn ang="0">
                    <a:pos x="16" y="1"/>
                  </a:cxn>
                  <a:cxn ang="0">
                    <a:pos x="2" y="0"/>
                  </a:cxn>
                </a:cxnLst>
                <a:rect l="0" t="0" r="r" b="b"/>
                <a:pathLst>
                  <a:path w="16" h="15">
                    <a:moveTo>
                      <a:pt x="2" y="0"/>
                    </a:moveTo>
                    <a:lnTo>
                      <a:pt x="0" y="14"/>
                    </a:lnTo>
                    <a:lnTo>
                      <a:pt x="14" y="15"/>
                    </a:lnTo>
                    <a:lnTo>
                      <a:pt x="16" y="1"/>
                    </a:lnTo>
                    <a:lnTo>
                      <a:pt x="2" y="0"/>
                    </a:lnTo>
                    <a:close/>
                  </a:path>
                </a:pathLst>
              </a:custGeom>
              <a:solidFill>
                <a:srgbClr val="000000"/>
              </a:solidFill>
              <a:ln w="9525">
                <a:noFill/>
                <a:round/>
                <a:headEnd/>
                <a:tailEnd/>
              </a:ln>
            </p:spPr>
            <p:txBody>
              <a:bodyPr/>
              <a:lstStyle/>
              <a:p>
                <a:endParaRPr lang="en-US"/>
              </a:p>
            </p:txBody>
          </p:sp>
          <p:sp>
            <p:nvSpPr>
              <p:cNvPr id="41772" name="Freeform 812"/>
              <p:cNvSpPr>
                <a:spLocks/>
              </p:cNvSpPr>
              <p:nvPr/>
            </p:nvSpPr>
            <p:spPr bwMode="auto">
              <a:xfrm>
                <a:off x="2738" y="3436"/>
                <a:ext cx="8" cy="7"/>
              </a:xfrm>
              <a:custGeom>
                <a:avLst/>
                <a:gdLst/>
                <a:ahLst/>
                <a:cxnLst>
                  <a:cxn ang="0">
                    <a:pos x="2" y="0"/>
                  </a:cxn>
                  <a:cxn ang="0">
                    <a:pos x="0" y="14"/>
                  </a:cxn>
                  <a:cxn ang="0">
                    <a:pos x="14" y="14"/>
                  </a:cxn>
                  <a:cxn ang="0">
                    <a:pos x="16" y="0"/>
                  </a:cxn>
                  <a:cxn ang="0">
                    <a:pos x="2" y="0"/>
                  </a:cxn>
                </a:cxnLst>
                <a:rect l="0" t="0" r="r" b="b"/>
                <a:pathLst>
                  <a:path w="16" h="14">
                    <a:moveTo>
                      <a:pt x="2" y="0"/>
                    </a:moveTo>
                    <a:lnTo>
                      <a:pt x="0" y="14"/>
                    </a:lnTo>
                    <a:lnTo>
                      <a:pt x="14" y="14"/>
                    </a:lnTo>
                    <a:lnTo>
                      <a:pt x="16" y="0"/>
                    </a:lnTo>
                    <a:lnTo>
                      <a:pt x="2" y="0"/>
                    </a:lnTo>
                    <a:close/>
                  </a:path>
                </a:pathLst>
              </a:custGeom>
              <a:solidFill>
                <a:srgbClr val="000000"/>
              </a:solidFill>
              <a:ln w="9525">
                <a:noFill/>
                <a:round/>
                <a:headEnd/>
                <a:tailEnd/>
              </a:ln>
            </p:spPr>
            <p:txBody>
              <a:bodyPr/>
              <a:lstStyle/>
              <a:p>
                <a:endParaRPr lang="en-US"/>
              </a:p>
            </p:txBody>
          </p:sp>
          <p:sp>
            <p:nvSpPr>
              <p:cNvPr id="41773" name="Freeform 813"/>
              <p:cNvSpPr>
                <a:spLocks/>
              </p:cNvSpPr>
              <p:nvPr/>
            </p:nvSpPr>
            <p:spPr bwMode="auto">
              <a:xfrm>
                <a:off x="2752" y="3436"/>
                <a:ext cx="8" cy="8"/>
              </a:xfrm>
              <a:custGeom>
                <a:avLst/>
                <a:gdLst/>
                <a:ahLst/>
                <a:cxnLst>
                  <a:cxn ang="0">
                    <a:pos x="2" y="0"/>
                  </a:cxn>
                  <a:cxn ang="0">
                    <a:pos x="0" y="14"/>
                  </a:cxn>
                  <a:cxn ang="0">
                    <a:pos x="6" y="14"/>
                  </a:cxn>
                  <a:cxn ang="0">
                    <a:pos x="16" y="16"/>
                  </a:cxn>
                  <a:cxn ang="0">
                    <a:pos x="16" y="2"/>
                  </a:cxn>
                  <a:cxn ang="0">
                    <a:pos x="6" y="0"/>
                  </a:cxn>
                  <a:cxn ang="0">
                    <a:pos x="2" y="0"/>
                  </a:cxn>
                </a:cxnLst>
                <a:rect l="0" t="0" r="r" b="b"/>
                <a:pathLst>
                  <a:path w="16" h="16">
                    <a:moveTo>
                      <a:pt x="2" y="0"/>
                    </a:moveTo>
                    <a:lnTo>
                      <a:pt x="0" y="14"/>
                    </a:lnTo>
                    <a:lnTo>
                      <a:pt x="6" y="14"/>
                    </a:lnTo>
                    <a:lnTo>
                      <a:pt x="16" y="16"/>
                    </a:lnTo>
                    <a:lnTo>
                      <a:pt x="16" y="2"/>
                    </a:lnTo>
                    <a:lnTo>
                      <a:pt x="6" y="0"/>
                    </a:lnTo>
                    <a:lnTo>
                      <a:pt x="2" y="0"/>
                    </a:lnTo>
                    <a:close/>
                  </a:path>
                </a:pathLst>
              </a:custGeom>
              <a:solidFill>
                <a:srgbClr val="000000"/>
              </a:solidFill>
              <a:ln w="9525">
                <a:noFill/>
                <a:round/>
                <a:headEnd/>
                <a:tailEnd/>
              </a:ln>
            </p:spPr>
            <p:txBody>
              <a:bodyPr/>
              <a:lstStyle/>
              <a:p>
                <a:endParaRPr lang="en-US"/>
              </a:p>
            </p:txBody>
          </p:sp>
          <p:sp>
            <p:nvSpPr>
              <p:cNvPr id="41774" name="Rectangle 814"/>
              <p:cNvSpPr>
                <a:spLocks noChangeArrowheads="1"/>
              </p:cNvSpPr>
              <p:nvPr/>
            </p:nvSpPr>
            <p:spPr bwMode="auto">
              <a:xfrm>
                <a:off x="2767" y="3437"/>
                <a:ext cx="7" cy="7"/>
              </a:xfrm>
              <a:prstGeom prst="rect">
                <a:avLst/>
              </a:prstGeom>
              <a:solidFill>
                <a:srgbClr val="000000"/>
              </a:solidFill>
              <a:ln w="9525">
                <a:noFill/>
                <a:miter lim="800000"/>
                <a:headEnd/>
                <a:tailEnd/>
              </a:ln>
            </p:spPr>
            <p:txBody>
              <a:bodyPr/>
              <a:lstStyle/>
              <a:p>
                <a:endParaRPr lang="en-US"/>
              </a:p>
            </p:txBody>
          </p:sp>
          <p:sp>
            <p:nvSpPr>
              <p:cNvPr id="41775" name="Rectangle 815"/>
              <p:cNvSpPr>
                <a:spLocks noChangeArrowheads="1"/>
              </p:cNvSpPr>
              <p:nvPr/>
            </p:nvSpPr>
            <p:spPr bwMode="auto">
              <a:xfrm>
                <a:off x="2781" y="3438"/>
                <a:ext cx="7" cy="7"/>
              </a:xfrm>
              <a:prstGeom prst="rect">
                <a:avLst/>
              </a:prstGeom>
              <a:solidFill>
                <a:srgbClr val="000000"/>
              </a:solidFill>
              <a:ln w="9525">
                <a:noFill/>
                <a:miter lim="800000"/>
                <a:headEnd/>
                <a:tailEnd/>
              </a:ln>
            </p:spPr>
            <p:txBody>
              <a:bodyPr/>
              <a:lstStyle/>
              <a:p>
                <a:endParaRPr lang="en-US"/>
              </a:p>
            </p:txBody>
          </p:sp>
          <p:sp>
            <p:nvSpPr>
              <p:cNvPr id="41776" name="Freeform 816"/>
              <p:cNvSpPr>
                <a:spLocks/>
              </p:cNvSpPr>
              <p:nvPr/>
            </p:nvSpPr>
            <p:spPr bwMode="auto">
              <a:xfrm>
                <a:off x="2794" y="3438"/>
                <a:ext cx="7" cy="8"/>
              </a:xfrm>
              <a:custGeom>
                <a:avLst/>
                <a:gdLst/>
                <a:ahLst/>
                <a:cxnLst>
                  <a:cxn ang="0">
                    <a:pos x="0" y="0"/>
                  </a:cxn>
                  <a:cxn ang="0">
                    <a:pos x="0" y="14"/>
                  </a:cxn>
                  <a:cxn ang="0">
                    <a:pos x="14" y="16"/>
                  </a:cxn>
                  <a:cxn ang="0">
                    <a:pos x="14" y="2"/>
                  </a:cxn>
                  <a:cxn ang="0">
                    <a:pos x="0" y="0"/>
                  </a:cxn>
                </a:cxnLst>
                <a:rect l="0" t="0" r="r" b="b"/>
                <a:pathLst>
                  <a:path w="14" h="16">
                    <a:moveTo>
                      <a:pt x="0" y="0"/>
                    </a:moveTo>
                    <a:lnTo>
                      <a:pt x="0" y="14"/>
                    </a:lnTo>
                    <a:lnTo>
                      <a:pt x="14" y="16"/>
                    </a:lnTo>
                    <a:lnTo>
                      <a:pt x="14" y="2"/>
                    </a:lnTo>
                    <a:lnTo>
                      <a:pt x="0" y="0"/>
                    </a:lnTo>
                    <a:close/>
                  </a:path>
                </a:pathLst>
              </a:custGeom>
              <a:solidFill>
                <a:srgbClr val="000000"/>
              </a:solidFill>
              <a:ln w="9525">
                <a:noFill/>
                <a:round/>
                <a:headEnd/>
                <a:tailEnd/>
              </a:ln>
            </p:spPr>
            <p:txBody>
              <a:bodyPr/>
              <a:lstStyle/>
              <a:p>
                <a:endParaRPr lang="en-US"/>
              </a:p>
            </p:txBody>
          </p:sp>
          <p:sp>
            <p:nvSpPr>
              <p:cNvPr id="41777" name="Rectangle 817"/>
              <p:cNvSpPr>
                <a:spLocks noChangeArrowheads="1"/>
              </p:cNvSpPr>
              <p:nvPr/>
            </p:nvSpPr>
            <p:spPr bwMode="auto">
              <a:xfrm>
                <a:off x="2808" y="3439"/>
                <a:ext cx="7" cy="7"/>
              </a:xfrm>
              <a:prstGeom prst="rect">
                <a:avLst/>
              </a:prstGeom>
              <a:solidFill>
                <a:srgbClr val="000000"/>
              </a:solidFill>
              <a:ln w="9525">
                <a:noFill/>
                <a:miter lim="800000"/>
                <a:headEnd/>
                <a:tailEnd/>
              </a:ln>
            </p:spPr>
            <p:txBody>
              <a:bodyPr/>
              <a:lstStyle/>
              <a:p>
                <a:endParaRPr lang="en-US"/>
              </a:p>
            </p:txBody>
          </p:sp>
          <p:sp>
            <p:nvSpPr>
              <p:cNvPr id="41778" name="Freeform 818"/>
              <p:cNvSpPr>
                <a:spLocks/>
              </p:cNvSpPr>
              <p:nvPr/>
            </p:nvSpPr>
            <p:spPr bwMode="auto">
              <a:xfrm>
                <a:off x="2822" y="3439"/>
                <a:ext cx="7" cy="7"/>
              </a:xfrm>
              <a:custGeom>
                <a:avLst/>
                <a:gdLst/>
                <a:ahLst/>
                <a:cxnLst>
                  <a:cxn ang="0">
                    <a:pos x="0" y="0"/>
                  </a:cxn>
                  <a:cxn ang="0">
                    <a:pos x="0" y="14"/>
                  </a:cxn>
                  <a:cxn ang="0">
                    <a:pos x="5" y="14"/>
                  </a:cxn>
                  <a:cxn ang="0">
                    <a:pos x="14" y="14"/>
                  </a:cxn>
                  <a:cxn ang="0">
                    <a:pos x="14" y="0"/>
                  </a:cxn>
                  <a:cxn ang="0">
                    <a:pos x="5" y="0"/>
                  </a:cxn>
                  <a:cxn ang="0">
                    <a:pos x="0" y="0"/>
                  </a:cxn>
                </a:cxnLst>
                <a:rect l="0" t="0" r="r" b="b"/>
                <a:pathLst>
                  <a:path w="14" h="14">
                    <a:moveTo>
                      <a:pt x="0" y="0"/>
                    </a:moveTo>
                    <a:lnTo>
                      <a:pt x="0" y="14"/>
                    </a:lnTo>
                    <a:lnTo>
                      <a:pt x="5" y="14"/>
                    </a:lnTo>
                    <a:lnTo>
                      <a:pt x="14" y="14"/>
                    </a:lnTo>
                    <a:lnTo>
                      <a:pt x="14" y="0"/>
                    </a:lnTo>
                    <a:lnTo>
                      <a:pt x="5" y="0"/>
                    </a:lnTo>
                    <a:lnTo>
                      <a:pt x="0" y="0"/>
                    </a:lnTo>
                    <a:close/>
                  </a:path>
                </a:pathLst>
              </a:custGeom>
              <a:solidFill>
                <a:srgbClr val="000000"/>
              </a:solidFill>
              <a:ln w="9525">
                <a:noFill/>
                <a:round/>
                <a:headEnd/>
                <a:tailEnd/>
              </a:ln>
            </p:spPr>
            <p:txBody>
              <a:bodyPr/>
              <a:lstStyle/>
              <a:p>
                <a:endParaRPr lang="en-US"/>
              </a:p>
            </p:txBody>
          </p:sp>
          <p:sp>
            <p:nvSpPr>
              <p:cNvPr id="41779" name="Rectangle 819"/>
              <p:cNvSpPr>
                <a:spLocks noChangeArrowheads="1"/>
              </p:cNvSpPr>
              <p:nvPr/>
            </p:nvSpPr>
            <p:spPr bwMode="auto">
              <a:xfrm>
                <a:off x="2836" y="3439"/>
                <a:ext cx="7" cy="7"/>
              </a:xfrm>
              <a:prstGeom prst="rect">
                <a:avLst/>
              </a:prstGeom>
              <a:solidFill>
                <a:srgbClr val="000000"/>
              </a:solidFill>
              <a:ln w="9525">
                <a:noFill/>
                <a:miter lim="800000"/>
                <a:headEnd/>
                <a:tailEnd/>
              </a:ln>
            </p:spPr>
            <p:txBody>
              <a:bodyPr/>
              <a:lstStyle/>
              <a:p>
                <a:endParaRPr lang="en-US"/>
              </a:p>
            </p:txBody>
          </p:sp>
          <p:sp>
            <p:nvSpPr>
              <p:cNvPr id="41780" name="Freeform 820"/>
              <p:cNvSpPr>
                <a:spLocks/>
              </p:cNvSpPr>
              <p:nvPr/>
            </p:nvSpPr>
            <p:spPr bwMode="auto">
              <a:xfrm>
                <a:off x="2850" y="3438"/>
                <a:ext cx="7" cy="8"/>
              </a:xfrm>
              <a:custGeom>
                <a:avLst/>
                <a:gdLst/>
                <a:ahLst/>
                <a:cxnLst>
                  <a:cxn ang="0">
                    <a:pos x="0" y="2"/>
                  </a:cxn>
                  <a:cxn ang="0">
                    <a:pos x="0" y="16"/>
                  </a:cxn>
                  <a:cxn ang="0">
                    <a:pos x="14" y="14"/>
                  </a:cxn>
                  <a:cxn ang="0">
                    <a:pos x="14" y="0"/>
                  </a:cxn>
                  <a:cxn ang="0">
                    <a:pos x="0" y="2"/>
                  </a:cxn>
                </a:cxnLst>
                <a:rect l="0" t="0" r="r" b="b"/>
                <a:pathLst>
                  <a:path w="14" h="16">
                    <a:moveTo>
                      <a:pt x="0" y="2"/>
                    </a:moveTo>
                    <a:lnTo>
                      <a:pt x="0" y="16"/>
                    </a:lnTo>
                    <a:lnTo>
                      <a:pt x="14" y="14"/>
                    </a:lnTo>
                    <a:lnTo>
                      <a:pt x="14" y="0"/>
                    </a:lnTo>
                    <a:lnTo>
                      <a:pt x="0" y="2"/>
                    </a:lnTo>
                    <a:close/>
                  </a:path>
                </a:pathLst>
              </a:custGeom>
              <a:solidFill>
                <a:srgbClr val="000000"/>
              </a:solidFill>
              <a:ln w="9525">
                <a:noFill/>
                <a:round/>
                <a:headEnd/>
                <a:tailEnd/>
              </a:ln>
            </p:spPr>
            <p:txBody>
              <a:bodyPr/>
              <a:lstStyle/>
              <a:p>
                <a:endParaRPr lang="en-US"/>
              </a:p>
            </p:txBody>
          </p:sp>
          <p:sp>
            <p:nvSpPr>
              <p:cNvPr id="41781" name="Rectangle 821"/>
              <p:cNvSpPr>
                <a:spLocks noChangeArrowheads="1"/>
              </p:cNvSpPr>
              <p:nvPr/>
            </p:nvSpPr>
            <p:spPr bwMode="auto">
              <a:xfrm>
                <a:off x="2864" y="3438"/>
                <a:ext cx="7" cy="7"/>
              </a:xfrm>
              <a:prstGeom prst="rect">
                <a:avLst/>
              </a:prstGeom>
              <a:solidFill>
                <a:srgbClr val="000000"/>
              </a:solidFill>
              <a:ln w="9525">
                <a:noFill/>
                <a:miter lim="800000"/>
                <a:headEnd/>
                <a:tailEnd/>
              </a:ln>
            </p:spPr>
            <p:txBody>
              <a:bodyPr/>
              <a:lstStyle/>
              <a:p>
                <a:endParaRPr lang="en-US"/>
              </a:p>
            </p:txBody>
          </p:sp>
          <p:sp>
            <p:nvSpPr>
              <p:cNvPr id="41782" name="Rectangle 822"/>
              <p:cNvSpPr>
                <a:spLocks noChangeArrowheads="1"/>
              </p:cNvSpPr>
              <p:nvPr/>
            </p:nvSpPr>
            <p:spPr bwMode="auto">
              <a:xfrm>
                <a:off x="2878" y="3437"/>
                <a:ext cx="7" cy="7"/>
              </a:xfrm>
              <a:prstGeom prst="rect">
                <a:avLst/>
              </a:prstGeom>
              <a:solidFill>
                <a:srgbClr val="000000"/>
              </a:solidFill>
              <a:ln w="9525">
                <a:noFill/>
                <a:miter lim="800000"/>
                <a:headEnd/>
                <a:tailEnd/>
              </a:ln>
            </p:spPr>
            <p:txBody>
              <a:bodyPr/>
              <a:lstStyle/>
              <a:p>
                <a:endParaRPr lang="en-US"/>
              </a:p>
            </p:txBody>
          </p:sp>
          <p:sp>
            <p:nvSpPr>
              <p:cNvPr id="41783" name="Freeform 823"/>
              <p:cNvSpPr>
                <a:spLocks/>
              </p:cNvSpPr>
              <p:nvPr/>
            </p:nvSpPr>
            <p:spPr bwMode="auto">
              <a:xfrm>
                <a:off x="2892" y="3436"/>
                <a:ext cx="7" cy="8"/>
              </a:xfrm>
              <a:custGeom>
                <a:avLst/>
                <a:gdLst/>
                <a:ahLst/>
                <a:cxnLst>
                  <a:cxn ang="0">
                    <a:pos x="0" y="2"/>
                  </a:cxn>
                  <a:cxn ang="0">
                    <a:pos x="0" y="16"/>
                  </a:cxn>
                  <a:cxn ang="0">
                    <a:pos x="7" y="14"/>
                  </a:cxn>
                  <a:cxn ang="0">
                    <a:pos x="14" y="14"/>
                  </a:cxn>
                  <a:cxn ang="0">
                    <a:pos x="14" y="0"/>
                  </a:cxn>
                  <a:cxn ang="0">
                    <a:pos x="7" y="0"/>
                  </a:cxn>
                  <a:cxn ang="0">
                    <a:pos x="0" y="2"/>
                  </a:cxn>
                </a:cxnLst>
                <a:rect l="0" t="0" r="r" b="b"/>
                <a:pathLst>
                  <a:path w="14" h="16">
                    <a:moveTo>
                      <a:pt x="0" y="2"/>
                    </a:moveTo>
                    <a:lnTo>
                      <a:pt x="0" y="16"/>
                    </a:lnTo>
                    <a:lnTo>
                      <a:pt x="7" y="14"/>
                    </a:lnTo>
                    <a:lnTo>
                      <a:pt x="14" y="14"/>
                    </a:lnTo>
                    <a:lnTo>
                      <a:pt x="14" y="0"/>
                    </a:lnTo>
                    <a:lnTo>
                      <a:pt x="7" y="0"/>
                    </a:lnTo>
                    <a:lnTo>
                      <a:pt x="0" y="2"/>
                    </a:lnTo>
                    <a:close/>
                  </a:path>
                </a:pathLst>
              </a:custGeom>
              <a:solidFill>
                <a:srgbClr val="000000"/>
              </a:solidFill>
              <a:ln w="9525">
                <a:noFill/>
                <a:round/>
                <a:headEnd/>
                <a:tailEnd/>
              </a:ln>
            </p:spPr>
            <p:txBody>
              <a:bodyPr/>
              <a:lstStyle/>
              <a:p>
                <a:endParaRPr lang="en-US"/>
              </a:p>
            </p:txBody>
          </p:sp>
          <p:sp>
            <p:nvSpPr>
              <p:cNvPr id="41784" name="Rectangle 824"/>
              <p:cNvSpPr>
                <a:spLocks noChangeArrowheads="1"/>
              </p:cNvSpPr>
              <p:nvPr/>
            </p:nvSpPr>
            <p:spPr bwMode="auto">
              <a:xfrm>
                <a:off x="2906" y="3436"/>
                <a:ext cx="7" cy="7"/>
              </a:xfrm>
              <a:prstGeom prst="rect">
                <a:avLst/>
              </a:prstGeom>
              <a:solidFill>
                <a:srgbClr val="000000"/>
              </a:solidFill>
              <a:ln w="9525">
                <a:noFill/>
                <a:miter lim="800000"/>
                <a:headEnd/>
                <a:tailEnd/>
              </a:ln>
            </p:spPr>
            <p:txBody>
              <a:bodyPr/>
              <a:lstStyle/>
              <a:p>
                <a:endParaRPr lang="en-US"/>
              </a:p>
            </p:txBody>
          </p:sp>
          <p:sp>
            <p:nvSpPr>
              <p:cNvPr id="41785" name="Freeform 825"/>
              <p:cNvSpPr>
                <a:spLocks/>
              </p:cNvSpPr>
              <p:nvPr/>
            </p:nvSpPr>
            <p:spPr bwMode="auto">
              <a:xfrm>
                <a:off x="2920" y="3434"/>
                <a:ext cx="7" cy="8"/>
              </a:xfrm>
              <a:custGeom>
                <a:avLst/>
                <a:gdLst/>
                <a:ahLst/>
                <a:cxnLst>
                  <a:cxn ang="0">
                    <a:pos x="0" y="1"/>
                  </a:cxn>
                  <a:cxn ang="0">
                    <a:pos x="0" y="15"/>
                  </a:cxn>
                  <a:cxn ang="0">
                    <a:pos x="14" y="14"/>
                  </a:cxn>
                  <a:cxn ang="0">
                    <a:pos x="14" y="0"/>
                  </a:cxn>
                  <a:cxn ang="0">
                    <a:pos x="0" y="1"/>
                  </a:cxn>
                </a:cxnLst>
                <a:rect l="0" t="0" r="r" b="b"/>
                <a:pathLst>
                  <a:path w="14" h="15">
                    <a:moveTo>
                      <a:pt x="0" y="1"/>
                    </a:moveTo>
                    <a:lnTo>
                      <a:pt x="0" y="15"/>
                    </a:lnTo>
                    <a:lnTo>
                      <a:pt x="14" y="14"/>
                    </a:lnTo>
                    <a:lnTo>
                      <a:pt x="14" y="0"/>
                    </a:lnTo>
                    <a:lnTo>
                      <a:pt x="0" y="1"/>
                    </a:lnTo>
                    <a:close/>
                  </a:path>
                </a:pathLst>
              </a:custGeom>
              <a:solidFill>
                <a:srgbClr val="000000"/>
              </a:solidFill>
              <a:ln w="9525">
                <a:noFill/>
                <a:round/>
                <a:headEnd/>
                <a:tailEnd/>
              </a:ln>
            </p:spPr>
            <p:txBody>
              <a:bodyPr/>
              <a:lstStyle/>
              <a:p>
                <a:endParaRPr lang="en-US"/>
              </a:p>
            </p:txBody>
          </p:sp>
          <p:sp>
            <p:nvSpPr>
              <p:cNvPr id="41786" name="Freeform 826"/>
              <p:cNvSpPr>
                <a:spLocks/>
              </p:cNvSpPr>
              <p:nvPr/>
            </p:nvSpPr>
            <p:spPr bwMode="auto">
              <a:xfrm>
                <a:off x="2933" y="3433"/>
                <a:ext cx="8" cy="8"/>
              </a:xfrm>
              <a:custGeom>
                <a:avLst/>
                <a:gdLst/>
                <a:ahLst/>
                <a:cxnLst>
                  <a:cxn ang="0">
                    <a:pos x="0" y="2"/>
                  </a:cxn>
                  <a:cxn ang="0">
                    <a:pos x="2" y="16"/>
                  </a:cxn>
                  <a:cxn ang="0">
                    <a:pos x="16" y="14"/>
                  </a:cxn>
                  <a:cxn ang="0">
                    <a:pos x="14" y="0"/>
                  </a:cxn>
                  <a:cxn ang="0">
                    <a:pos x="0" y="2"/>
                  </a:cxn>
                </a:cxnLst>
                <a:rect l="0" t="0" r="r" b="b"/>
                <a:pathLst>
                  <a:path w="16" h="16">
                    <a:moveTo>
                      <a:pt x="0" y="2"/>
                    </a:moveTo>
                    <a:lnTo>
                      <a:pt x="2" y="16"/>
                    </a:lnTo>
                    <a:lnTo>
                      <a:pt x="16" y="14"/>
                    </a:lnTo>
                    <a:lnTo>
                      <a:pt x="14" y="0"/>
                    </a:lnTo>
                    <a:lnTo>
                      <a:pt x="0" y="2"/>
                    </a:lnTo>
                    <a:close/>
                  </a:path>
                </a:pathLst>
              </a:custGeom>
              <a:solidFill>
                <a:srgbClr val="000000"/>
              </a:solidFill>
              <a:ln w="9525">
                <a:noFill/>
                <a:round/>
                <a:headEnd/>
                <a:tailEnd/>
              </a:ln>
            </p:spPr>
            <p:txBody>
              <a:bodyPr/>
              <a:lstStyle/>
              <a:p>
                <a:endParaRPr lang="en-US"/>
              </a:p>
            </p:txBody>
          </p:sp>
          <p:sp>
            <p:nvSpPr>
              <p:cNvPr id="41787" name="Freeform 827"/>
              <p:cNvSpPr>
                <a:spLocks/>
              </p:cNvSpPr>
              <p:nvPr/>
            </p:nvSpPr>
            <p:spPr bwMode="auto">
              <a:xfrm>
                <a:off x="2947" y="3431"/>
                <a:ext cx="8" cy="8"/>
              </a:xfrm>
              <a:custGeom>
                <a:avLst/>
                <a:gdLst/>
                <a:ahLst/>
                <a:cxnLst>
                  <a:cxn ang="0">
                    <a:pos x="0" y="2"/>
                  </a:cxn>
                  <a:cxn ang="0">
                    <a:pos x="2" y="16"/>
                  </a:cxn>
                  <a:cxn ang="0">
                    <a:pos x="16" y="14"/>
                  </a:cxn>
                  <a:cxn ang="0">
                    <a:pos x="14" y="0"/>
                  </a:cxn>
                  <a:cxn ang="0">
                    <a:pos x="0" y="2"/>
                  </a:cxn>
                </a:cxnLst>
                <a:rect l="0" t="0" r="r" b="b"/>
                <a:pathLst>
                  <a:path w="16" h="16">
                    <a:moveTo>
                      <a:pt x="0" y="2"/>
                    </a:moveTo>
                    <a:lnTo>
                      <a:pt x="2" y="16"/>
                    </a:lnTo>
                    <a:lnTo>
                      <a:pt x="16" y="14"/>
                    </a:lnTo>
                    <a:lnTo>
                      <a:pt x="14" y="0"/>
                    </a:lnTo>
                    <a:lnTo>
                      <a:pt x="0" y="2"/>
                    </a:lnTo>
                    <a:close/>
                  </a:path>
                </a:pathLst>
              </a:custGeom>
              <a:solidFill>
                <a:srgbClr val="000000"/>
              </a:solidFill>
              <a:ln w="9525">
                <a:noFill/>
                <a:round/>
                <a:headEnd/>
                <a:tailEnd/>
              </a:ln>
            </p:spPr>
            <p:txBody>
              <a:bodyPr/>
              <a:lstStyle/>
              <a:p>
                <a:endParaRPr lang="en-US"/>
              </a:p>
            </p:txBody>
          </p:sp>
          <p:sp>
            <p:nvSpPr>
              <p:cNvPr id="41788" name="Freeform 828"/>
              <p:cNvSpPr>
                <a:spLocks/>
              </p:cNvSpPr>
              <p:nvPr/>
            </p:nvSpPr>
            <p:spPr bwMode="auto">
              <a:xfrm>
                <a:off x="2961" y="3429"/>
                <a:ext cx="8" cy="8"/>
              </a:xfrm>
              <a:custGeom>
                <a:avLst/>
                <a:gdLst/>
                <a:ahLst/>
                <a:cxnLst>
                  <a:cxn ang="0">
                    <a:pos x="0" y="2"/>
                  </a:cxn>
                  <a:cxn ang="0">
                    <a:pos x="2" y="16"/>
                  </a:cxn>
                  <a:cxn ang="0">
                    <a:pos x="5" y="16"/>
                  </a:cxn>
                  <a:cxn ang="0">
                    <a:pos x="16" y="14"/>
                  </a:cxn>
                  <a:cxn ang="0">
                    <a:pos x="14" y="0"/>
                  </a:cxn>
                  <a:cxn ang="0">
                    <a:pos x="5" y="2"/>
                  </a:cxn>
                  <a:cxn ang="0">
                    <a:pos x="0" y="2"/>
                  </a:cxn>
                </a:cxnLst>
                <a:rect l="0" t="0" r="r" b="b"/>
                <a:pathLst>
                  <a:path w="16" h="16">
                    <a:moveTo>
                      <a:pt x="0" y="2"/>
                    </a:moveTo>
                    <a:lnTo>
                      <a:pt x="2" y="16"/>
                    </a:lnTo>
                    <a:lnTo>
                      <a:pt x="5" y="16"/>
                    </a:lnTo>
                    <a:lnTo>
                      <a:pt x="16" y="14"/>
                    </a:lnTo>
                    <a:lnTo>
                      <a:pt x="14" y="0"/>
                    </a:lnTo>
                    <a:lnTo>
                      <a:pt x="5" y="2"/>
                    </a:lnTo>
                    <a:lnTo>
                      <a:pt x="0" y="2"/>
                    </a:lnTo>
                    <a:close/>
                  </a:path>
                </a:pathLst>
              </a:custGeom>
              <a:solidFill>
                <a:srgbClr val="000000"/>
              </a:solidFill>
              <a:ln w="9525">
                <a:noFill/>
                <a:round/>
                <a:headEnd/>
                <a:tailEnd/>
              </a:ln>
            </p:spPr>
            <p:txBody>
              <a:bodyPr/>
              <a:lstStyle/>
              <a:p>
                <a:endParaRPr lang="en-US"/>
              </a:p>
            </p:txBody>
          </p:sp>
          <p:sp>
            <p:nvSpPr>
              <p:cNvPr id="41789" name="Freeform 829"/>
              <p:cNvSpPr>
                <a:spLocks/>
              </p:cNvSpPr>
              <p:nvPr/>
            </p:nvSpPr>
            <p:spPr bwMode="auto">
              <a:xfrm>
                <a:off x="2975" y="3427"/>
                <a:ext cx="8" cy="9"/>
              </a:xfrm>
              <a:custGeom>
                <a:avLst/>
                <a:gdLst/>
                <a:ahLst/>
                <a:cxnLst>
                  <a:cxn ang="0">
                    <a:pos x="0" y="3"/>
                  </a:cxn>
                  <a:cxn ang="0">
                    <a:pos x="2" y="17"/>
                  </a:cxn>
                  <a:cxn ang="0">
                    <a:pos x="16" y="14"/>
                  </a:cxn>
                  <a:cxn ang="0">
                    <a:pos x="14" y="0"/>
                  </a:cxn>
                  <a:cxn ang="0">
                    <a:pos x="0" y="3"/>
                  </a:cxn>
                </a:cxnLst>
                <a:rect l="0" t="0" r="r" b="b"/>
                <a:pathLst>
                  <a:path w="16" h="17">
                    <a:moveTo>
                      <a:pt x="0" y="3"/>
                    </a:moveTo>
                    <a:lnTo>
                      <a:pt x="2" y="17"/>
                    </a:lnTo>
                    <a:lnTo>
                      <a:pt x="16" y="14"/>
                    </a:lnTo>
                    <a:lnTo>
                      <a:pt x="14" y="0"/>
                    </a:lnTo>
                    <a:lnTo>
                      <a:pt x="0" y="3"/>
                    </a:lnTo>
                    <a:close/>
                  </a:path>
                </a:pathLst>
              </a:custGeom>
              <a:solidFill>
                <a:srgbClr val="000000"/>
              </a:solidFill>
              <a:ln w="9525">
                <a:noFill/>
                <a:round/>
                <a:headEnd/>
                <a:tailEnd/>
              </a:ln>
            </p:spPr>
            <p:txBody>
              <a:bodyPr/>
              <a:lstStyle/>
              <a:p>
                <a:endParaRPr lang="en-US"/>
              </a:p>
            </p:txBody>
          </p:sp>
          <p:sp>
            <p:nvSpPr>
              <p:cNvPr id="41790" name="Freeform 830"/>
              <p:cNvSpPr>
                <a:spLocks/>
              </p:cNvSpPr>
              <p:nvPr/>
            </p:nvSpPr>
            <p:spPr bwMode="auto">
              <a:xfrm>
                <a:off x="2989" y="3425"/>
                <a:ext cx="7" cy="8"/>
              </a:xfrm>
              <a:custGeom>
                <a:avLst/>
                <a:gdLst/>
                <a:ahLst/>
                <a:cxnLst>
                  <a:cxn ang="0">
                    <a:pos x="0" y="2"/>
                  </a:cxn>
                  <a:cxn ang="0">
                    <a:pos x="2" y="16"/>
                  </a:cxn>
                  <a:cxn ang="0">
                    <a:pos x="14" y="14"/>
                  </a:cxn>
                  <a:cxn ang="0">
                    <a:pos x="12" y="0"/>
                  </a:cxn>
                  <a:cxn ang="0">
                    <a:pos x="0" y="2"/>
                  </a:cxn>
                </a:cxnLst>
                <a:rect l="0" t="0" r="r" b="b"/>
                <a:pathLst>
                  <a:path w="14" h="16">
                    <a:moveTo>
                      <a:pt x="0" y="2"/>
                    </a:moveTo>
                    <a:lnTo>
                      <a:pt x="2" y="16"/>
                    </a:lnTo>
                    <a:lnTo>
                      <a:pt x="14" y="14"/>
                    </a:lnTo>
                    <a:lnTo>
                      <a:pt x="12" y="0"/>
                    </a:lnTo>
                    <a:lnTo>
                      <a:pt x="0" y="2"/>
                    </a:lnTo>
                    <a:close/>
                  </a:path>
                </a:pathLst>
              </a:custGeom>
              <a:solidFill>
                <a:srgbClr val="000000"/>
              </a:solidFill>
              <a:ln w="9525">
                <a:noFill/>
                <a:round/>
                <a:headEnd/>
                <a:tailEnd/>
              </a:ln>
            </p:spPr>
            <p:txBody>
              <a:bodyPr/>
              <a:lstStyle/>
              <a:p>
                <a:endParaRPr lang="en-US"/>
              </a:p>
            </p:txBody>
          </p:sp>
          <p:sp>
            <p:nvSpPr>
              <p:cNvPr id="41791" name="Freeform 831"/>
              <p:cNvSpPr>
                <a:spLocks/>
              </p:cNvSpPr>
              <p:nvPr/>
            </p:nvSpPr>
            <p:spPr bwMode="auto">
              <a:xfrm>
                <a:off x="3003" y="3423"/>
                <a:ext cx="7" cy="7"/>
              </a:xfrm>
              <a:custGeom>
                <a:avLst/>
                <a:gdLst/>
                <a:ahLst/>
                <a:cxnLst>
                  <a:cxn ang="0">
                    <a:pos x="0" y="1"/>
                  </a:cxn>
                  <a:cxn ang="0">
                    <a:pos x="2" y="14"/>
                  </a:cxn>
                  <a:cxn ang="0">
                    <a:pos x="16" y="12"/>
                  </a:cxn>
                  <a:cxn ang="0">
                    <a:pos x="14" y="0"/>
                  </a:cxn>
                  <a:cxn ang="0">
                    <a:pos x="0" y="1"/>
                  </a:cxn>
                </a:cxnLst>
                <a:rect l="0" t="0" r="r" b="b"/>
                <a:pathLst>
                  <a:path w="16" h="14">
                    <a:moveTo>
                      <a:pt x="0" y="1"/>
                    </a:moveTo>
                    <a:lnTo>
                      <a:pt x="2" y="14"/>
                    </a:lnTo>
                    <a:lnTo>
                      <a:pt x="16" y="12"/>
                    </a:lnTo>
                    <a:lnTo>
                      <a:pt x="14" y="0"/>
                    </a:lnTo>
                    <a:lnTo>
                      <a:pt x="0" y="1"/>
                    </a:lnTo>
                    <a:close/>
                  </a:path>
                </a:pathLst>
              </a:custGeom>
              <a:solidFill>
                <a:srgbClr val="000000"/>
              </a:solidFill>
              <a:ln w="9525">
                <a:noFill/>
                <a:round/>
                <a:headEnd/>
                <a:tailEnd/>
              </a:ln>
            </p:spPr>
            <p:txBody>
              <a:bodyPr/>
              <a:lstStyle/>
              <a:p>
                <a:endParaRPr lang="en-US"/>
              </a:p>
            </p:txBody>
          </p:sp>
          <p:sp>
            <p:nvSpPr>
              <p:cNvPr id="41792" name="Freeform 832"/>
              <p:cNvSpPr>
                <a:spLocks/>
              </p:cNvSpPr>
              <p:nvPr/>
            </p:nvSpPr>
            <p:spPr bwMode="auto">
              <a:xfrm>
                <a:off x="3017" y="3421"/>
                <a:ext cx="7" cy="7"/>
              </a:xfrm>
              <a:custGeom>
                <a:avLst/>
                <a:gdLst/>
                <a:ahLst/>
                <a:cxnLst>
                  <a:cxn ang="0">
                    <a:pos x="0" y="2"/>
                  </a:cxn>
                  <a:cxn ang="0">
                    <a:pos x="2" y="14"/>
                  </a:cxn>
                  <a:cxn ang="0">
                    <a:pos x="16" y="13"/>
                  </a:cxn>
                  <a:cxn ang="0">
                    <a:pos x="14" y="0"/>
                  </a:cxn>
                  <a:cxn ang="0">
                    <a:pos x="0" y="2"/>
                  </a:cxn>
                </a:cxnLst>
                <a:rect l="0" t="0" r="r" b="b"/>
                <a:pathLst>
                  <a:path w="16" h="14">
                    <a:moveTo>
                      <a:pt x="0" y="2"/>
                    </a:moveTo>
                    <a:lnTo>
                      <a:pt x="2" y="14"/>
                    </a:lnTo>
                    <a:lnTo>
                      <a:pt x="16" y="13"/>
                    </a:lnTo>
                    <a:lnTo>
                      <a:pt x="14" y="0"/>
                    </a:lnTo>
                    <a:lnTo>
                      <a:pt x="0" y="2"/>
                    </a:lnTo>
                    <a:close/>
                  </a:path>
                </a:pathLst>
              </a:custGeom>
              <a:solidFill>
                <a:srgbClr val="000000"/>
              </a:solidFill>
              <a:ln w="9525">
                <a:noFill/>
                <a:round/>
                <a:headEnd/>
                <a:tailEnd/>
              </a:ln>
            </p:spPr>
            <p:txBody>
              <a:bodyPr/>
              <a:lstStyle/>
              <a:p>
                <a:endParaRPr lang="en-US"/>
              </a:p>
            </p:txBody>
          </p:sp>
          <p:sp>
            <p:nvSpPr>
              <p:cNvPr id="41793" name="Freeform 833"/>
              <p:cNvSpPr>
                <a:spLocks/>
              </p:cNvSpPr>
              <p:nvPr/>
            </p:nvSpPr>
            <p:spPr bwMode="auto">
              <a:xfrm>
                <a:off x="3031" y="3418"/>
                <a:ext cx="7" cy="7"/>
              </a:xfrm>
              <a:custGeom>
                <a:avLst/>
                <a:gdLst/>
                <a:ahLst/>
                <a:cxnLst>
                  <a:cxn ang="0">
                    <a:pos x="0" y="2"/>
                  </a:cxn>
                  <a:cxn ang="0">
                    <a:pos x="2" y="14"/>
                  </a:cxn>
                  <a:cxn ang="0">
                    <a:pos x="16" y="12"/>
                  </a:cxn>
                  <a:cxn ang="0">
                    <a:pos x="14" y="0"/>
                  </a:cxn>
                  <a:cxn ang="0">
                    <a:pos x="0" y="2"/>
                  </a:cxn>
                </a:cxnLst>
                <a:rect l="0" t="0" r="r" b="b"/>
                <a:pathLst>
                  <a:path w="16" h="14">
                    <a:moveTo>
                      <a:pt x="0" y="2"/>
                    </a:moveTo>
                    <a:lnTo>
                      <a:pt x="2" y="14"/>
                    </a:lnTo>
                    <a:lnTo>
                      <a:pt x="16" y="12"/>
                    </a:lnTo>
                    <a:lnTo>
                      <a:pt x="14" y="0"/>
                    </a:lnTo>
                    <a:lnTo>
                      <a:pt x="0" y="2"/>
                    </a:lnTo>
                    <a:close/>
                  </a:path>
                </a:pathLst>
              </a:custGeom>
              <a:solidFill>
                <a:srgbClr val="000000"/>
              </a:solidFill>
              <a:ln w="9525">
                <a:noFill/>
                <a:round/>
                <a:headEnd/>
                <a:tailEnd/>
              </a:ln>
            </p:spPr>
            <p:txBody>
              <a:bodyPr/>
              <a:lstStyle/>
              <a:p>
                <a:endParaRPr lang="en-US"/>
              </a:p>
            </p:txBody>
          </p:sp>
          <p:sp>
            <p:nvSpPr>
              <p:cNvPr id="41794" name="Freeform 834"/>
              <p:cNvSpPr>
                <a:spLocks/>
              </p:cNvSpPr>
              <p:nvPr/>
            </p:nvSpPr>
            <p:spPr bwMode="auto">
              <a:xfrm>
                <a:off x="3044" y="3415"/>
                <a:ext cx="8" cy="7"/>
              </a:xfrm>
              <a:custGeom>
                <a:avLst/>
                <a:gdLst/>
                <a:ahLst/>
                <a:cxnLst>
                  <a:cxn ang="0">
                    <a:pos x="0" y="4"/>
                  </a:cxn>
                  <a:cxn ang="0">
                    <a:pos x="2" y="16"/>
                  </a:cxn>
                  <a:cxn ang="0">
                    <a:pos x="16" y="12"/>
                  </a:cxn>
                  <a:cxn ang="0">
                    <a:pos x="14" y="0"/>
                  </a:cxn>
                  <a:cxn ang="0">
                    <a:pos x="0" y="4"/>
                  </a:cxn>
                </a:cxnLst>
                <a:rect l="0" t="0" r="r" b="b"/>
                <a:pathLst>
                  <a:path w="16" h="16">
                    <a:moveTo>
                      <a:pt x="0" y="4"/>
                    </a:moveTo>
                    <a:lnTo>
                      <a:pt x="2" y="16"/>
                    </a:lnTo>
                    <a:lnTo>
                      <a:pt x="16" y="12"/>
                    </a:lnTo>
                    <a:lnTo>
                      <a:pt x="14" y="0"/>
                    </a:lnTo>
                    <a:lnTo>
                      <a:pt x="0" y="4"/>
                    </a:lnTo>
                    <a:close/>
                  </a:path>
                </a:pathLst>
              </a:custGeom>
              <a:solidFill>
                <a:srgbClr val="000000"/>
              </a:solidFill>
              <a:ln w="9525">
                <a:noFill/>
                <a:round/>
                <a:headEnd/>
                <a:tailEnd/>
              </a:ln>
            </p:spPr>
            <p:txBody>
              <a:bodyPr/>
              <a:lstStyle/>
              <a:p>
                <a:endParaRPr lang="en-US"/>
              </a:p>
            </p:txBody>
          </p:sp>
          <p:sp>
            <p:nvSpPr>
              <p:cNvPr id="41795" name="Freeform 835"/>
              <p:cNvSpPr>
                <a:spLocks/>
              </p:cNvSpPr>
              <p:nvPr/>
            </p:nvSpPr>
            <p:spPr bwMode="auto">
              <a:xfrm>
                <a:off x="3058" y="3412"/>
                <a:ext cx="8" cy="7"/>
              </a:xfrm>
              <a:custGeom>
                <a:avLst/>
                <a:gdLst/>
                <a:ahLst/>
                <a:cxnLst>
                  <a:cxn ang="0">
                    <a:pos x="0" y="2"/>
                  </a:cxn>
                  <a:cxn ang="0">
                    <a:pos x="2" y="14"/>
                  </a:cxn>
                  <a:cxn ang="0">
                    <a:pos x="9" y="14"/>
                  </a:cxn>
                  <a:cxn ang="0">
                    <a:pos x="16" y="12"/>
                  </a:cxn>
                  <a:cxn ang="0">
                    <a:pos x="13" y="0"/>
                  </a:cxn>
                  <a:cxn ang="0">
                    <a:pos x="9" y="0"/>
                  </a:cxn>
                  <a:cxn ang="0">
                    <a:pos x="0" y="2"/>
                  </a:cxn>
                </a:cxnLst>
                <a:rect l="0" t="0" r="r" b="b"/>
                <a:pathLst>
                  <a:path w="16" h="14">
                    <a:moveTo>
                      <a:pt x="0" y="2"/>
                    </a:moveTo>
                    <a:lnTo>
                      <a:pt x="2" y="14"/>
                    </a:lnTo>
                    <a:lnTo>
                      <a:pt x="9" y="14"/>
                    </a:lnTo>
                    <a:lnTo>
                      <a:pt x="16" y="12"/>
                    </a:lnTo>
                    <a:lnTo>
                      <a:pt x="13" y="0"/>
                    </a:lnTo>
                    <a:lnTo>
                      <a:pt x="9" y="0"/>
                    </a:lnTo>
                    <a:lnTo>
                      <a:pt x="0" y="2"/>
                    </a:lnTo>
                    <a:close/>
                  </a:path>
                </a:pathLst>
              </a:custGeom>
              <a:solidFill>
                <a:srgbClr val="000000"/>
              </a:solidFill>
              <a:ln w="9525">
                <a:noFill/>
                <a:round/>
                <a:headEnd/>
                <a:tailEnd/>
              </a:ln>
            </p:spPr>
            <p:txBody>
              <a:bodyPr/>
              <a:lstStyle/>
              <a:p>
                <a:endParaRPr lang="en-US"/>
              </a:p>
            </p:txBody>
          </p:sp>
          <p:sp>
            <p:nvSpPr>
              <p:cNvPr id="41796" name="Freeform 836"/>
              <p:cNvSpPr>
                <a:spLocks/>
              </p:cNvSpPr>
              <p:nvPr/>
            </p:nvSpPr>
            <p:spPr bwMode="auto">
              <a:xfrm>
                <a:off x="3071" y="3409"/>
                <a:ext cx="8" cy="7"/>
              </a:xfrm>
              <a:custGeom>
                <a:avLst/>
                <a:gdLst/>
                <a:ahLst/>
                <a:cxnLst>
                  <a:cxn ang="0">
                    <a:pos x="0" y="4"/>
                  </a:cxn>
                  <a:cxn ang="0">
                    <a:pos x="3" y="16"/>
                  </a:cxn>
                  <a:cxn ang="0">
                    <a:pos x="17" y="12"/>
                  </a:cxn>
                  <a:cxn ang="0">
                    <a:pos x="13" y="0"/>
                  </a:cxn>
                  <a:cxn ang="0">
                    <a:pos x="0" y="4"/>
                  </a:cxn>
                </a:cxnLst>
                <a:rect l="0" t="0" r="r" b="b"/>
                <a:pathLst>
                  <a:path w="17" h="16">
                    <a:moveTo>
                      <a:pt x="0" y="4"/>
                    </a:moveTo>
                    <a:lnTo>
                      <a:pt x="3" y="16"/>
                    </a:lnTo>
                    <a:lnTo>
                      <a:pt x="17" y="12"/>
                    </a:lnTo>
                    <a:lnTo>
                      <a:pt x="13" y="0"/>
                    </a:lnTo>
                    <a:lnTo>
                      <a:pt x="0" y="4"/>
                    </a:lnTo>
                    <a:close/>
                  </a:path>
                </a:pathLst>
              </a:custGeom>
              <a:solidFill>
                <a:srgbClr val="000000"/>
              </a:solidFill>
              <a:ln w="9525">
                <a:noFill/>
                <a:round/>
                <a:headEnd/>
                <a:tailEnd/>
              </a:ln>
            </p:spPr>
            <p:txBody>
              <a:bodyPr/>
              <a:lstStyle/>
              <a:p>
                <a:endParaRPr lang="en-US"/>
              </a:p>
            </p:txBody>
          </p:sp>
          <p:sp>
            <p:nvSpPr>
              <p:cNvPr id="41797" name="Freeform 837"/>
              <p:cNvSpPr>
                <a:spLocks/>
              </p:cNvSpPr>
              <p:nvPr/>
            </p:nvSpPr>
            <p:spPr bwMode="auto">
              <a:xfrm>
                <a:off x="3085" y="3405"/>
                <a:ext cx="8" cy="8"/>
              </a:xfrm>
              <a:custGeom>
                <a:avLst/>
                <a:gdLst/>
                <a:ahLst/>
                <a:cxnLst>
                  <a:cxn ang="0">
                    <a:pos x="0" y="4"/>
                  </a:cxn>
                  <a:cxn ang="0">
                    <a:pos x="4" y="16"/>
                  </a:cxn>
                  <a:cxn ang="0">
                    <a:pos x="16" y="12"/>
                  </a:cxn>
                  <a:cxn ang="0">
                    <a:pos x="13" y="0"/>
                  </a:cxn>
                  <a:cxn ang="0">
                    <a:pos x="0" y="4"/>
                  </a:cxn>
                </a:cxnLst>
                <a:rect l="0" t="0" r="r" b="b"/>
                <a:pathLst>
                  <a:path w="16" h="16">
                    <a:moveTo>
                      <a:pt x="0" y="4"/>
                    </a:moveTo>
                    <a:lnTo>
                      <a:pt x="4" y="16"/>
                    </a:lnTo>
                    <a:lnTo>
                      <a:pt x="16" y="12"/>
                    </a:lnTo>
                    <a:lnTo>
                      <a:pt x="13" y="0"/>
                    </a:lnTo>
                    <a:lnTo>
                      <a:pt x="0" y="4"/>
                    </a:lnTo>
                    <a:close/>
                  </a:path>
                </a:pathLst>
              </a:custGeom>
              <a:solidFill>
                <a:srgbClr val="000000"/>
              </a:solidFill>
              <a:ln w="9525">
                <a:noFill/>
                <a:round/>
                <a:headEnd/>
                <a:tailEnd/>
              </a:ln>
            </p:spPr>
            <p:txBody>
              <a:bodyPr/>
              <a:lstStyle/>
              <a:p>
                <a:endParaRPr lang="en-US"/>
              </a:p>
            </p:txBody>
          </p:sp>
          <p:sp>
            <p:nvSpPr>
              <p:cNvPr id="41798" name="Freeform 838"/>
              <p:cNvSpPr>
                <a:spLocks/>
              </p:cNvSpPr>
              <p:nvPr/>
            </p:nvSpPr>
            <p:spPr bwMode="auto">
              <a:xfrm>
                <a:off x="3098" y="3401"/>
                <a:ext cx="9" cy="8"/>
              </a:xfrm>
              <a:custGeom>
                <a:avLst/>
                <a:gdLst/>
                <a:ahLst/>
                <a:cxnLst>
                  <a:cxn ang="0">
                    <a:pos x="0" y="4"/>
                  </a:cxn>
                  <a:cxn ang="0">
                    <a:pos x="3" y="16"/>
                  </a:cxn>
                  <a:cxn ang="0">
                    <a:pos x="17" y="13"/>
                  </a:cxn>
                  <a:cxn ang="0">
                    <a:pos x="14" y="0"/>
                  </a:cxn>
                  <a:cxn ang="0">
                    <a:pos x="0" y="4"/>
                  </a:cxn>
                </a:cxnLst>
                <a:rect l="0" t="0" r="r" b="b"/>
                <a:pathLst>
                  <a:path w="17" h="16">
                    <a:moveTo>
                      <a:pt x="0" y="4"/>
                    </a:moveTo>
                    <a:lnTo>
                      <a:pt x="3" y="16"/>
                    </a:lnTo>
                    <a:lnTo>
                      <a:pt x="17" y="13"/>
                    </a:lnTo>
                    <a:lnTo>
                      <a:pt x="14" y="0"/>
                    </a:lnTo>
                    <a:lnTo>
                      <a:pt x="0" y="4"/>
                    </a:lnTo>
                    <a:close/>
                  </a:path>
                </a:pathLst>
              </a:custGeom>
              <a:solidFill>
                <a:srgbClr val="000000"/>
              </a:solidFill>
              <a:ln w="9525">
                <a:noFill/>
                <a:round/>
                <a:headEnd/>
                <a:tailEnd/>
              </a:ln>
            </p:spPr>
            <p:txBody>
              <a:bodyPr/>
              <a:lstStyle/>
              <a:p>
                <a:endParaRPr lang="en-US"/>
              </a:p>
            </p:txBody>
          </p:sp>
          <p:sp>
            <p:nvSpPr>
              <p:cNvPr id="41799" name="Freeform 839"/>
              <p:cNvSpPr>
                <a:spLocks/>
              </p:cNvSpPr>
              <p:nvPr/>
            </p:nvSpPr>
            <p:spPr bwMode="auto">
              <a:xfrm>
                <a:off x="3111" y="3397"/>
                <a:ext cx="9" cy="8"/>
              </a:xfrm>
              <a:custGeom>
                <a:avLst/>
                <a:gdLst/>
                <a:ahLst/>
                <a:cxnLst>
                  <a:cxn ang="0">
                    <a:pos x="0" y="4"/>
                  </a:cxn>
                  <a:cxn ang="0">
                    <a:pos x="3" y="16"/>
                  </a:cxn>
                  <a:cxn ang="0">
                    <a:pos x="17" y="13"/>
                  </a:cxn>
                  <a:cxn ang="0">
                    <a:pos x="14" y="0"/>
                  </a:cxn>
                  <a:cxn ang="0">
                    <a:pos x="0" y="4"/>
                  </a:cxn>
                </a:cxnLst>
                <a:rect l="0" t="0" r="r" b="b"/>
                <a:pathLst>
                  <a:path w="17" h="16">
                    <a:moveTo>
                      <a:pt x="0" y="4"/>
                    </a:moveTo>
                    <a:lnTo>
                      <a:pt x="3" y="16"/>
                    </a:lnTo>
                    <a:lnTo>
                      <a:pt x="17" y="13"/>
                    </a:lnTo>
                    <a:lnTo>
                      <a:pt x="14" y="0"/>
                    </a:lnTo>
                    <a:lnTo>
                      <a:pt x="0" y="4"/>
                    </a:lnTo>
                    <a:close/>
                  </a:path>
                </a:pathLst>
              </a:custGeom>
              <a:solidFill>
                <a:srgbClr val="000000"/>
              </a:solidFill>
              <a:ln w="9525">
                <a:noFill/>
                <a:round/>
                <a:headEnd/>
                <a:tailEnd/>
              </a:ln>
            </p:spPr>
            <p:txBody>
              <a:bodyPr/>
              <a:lstStyle/>
              <a:p>
                <a:endParaRPr lang="en-US"/>
              </a:p>
            </p:txBody>
          </p:sp>
          <p:sp>
            <p:nvSpPr>
              <p:cNvPr id="41800" name="Freeform 840"/>
              <p:cNvSpPr>
                <a:spLocks/>
              </p:cNvSpPr>
              <p:nvPr/>
            </p:nvSpPr>
            <p:spPr bwMode="auto">
              <a:xfrm>
                <a:off x="3125" y="3393"/>
                <a:ext cx="8" cy="8"/>
              </a:xfrm>
              <a:custGeom>
                <a:avLst/>
                <a:gdLst/>
                <a:ahLst/>
                <a:cxnLst>
                  <a:cxn ang="0">
                    <a:pos x="0" y="3"/>
                  </a:cxn>
                  <a:cxn ang="0">
                    <a:pos x="3" y="15"/>
                  </a:cxn>
                  <a:cxn ang="0">
                    <a:pos x="16" y="12"/>
                  </a:cxn>
                  <a:cxn ang="0">
                    <a:pos x="12" y="0"/>
                  </a:cxn>
                  <a:cxn ang="0">
                    <a:pos x="0" y="3"/>
                  </a:cxn>
                </a:cxnLst>
                <a:rect l="0" t="0" r="r" b="b"/>
                <a:pathLst>
                  <a:path w="16" h="15">
                    <a:moveTo>
                      <a:pt x="0" y="3"/>
                    </a:moveTo>
                    <a:lnTo>
                      <a:pt x="3" y="15"/>
                    </a:lnTo>
                    <a:lnTo>
                      <a:pt x="16" y="12"/>
                    </a:lnTo>
                    <a:lnTo>
                      <a:pt x="12" y="0"/>
                    </a:lnTo>
                    <a:lnTo>
                      <a:pt x="0" y="3"/>
                    </a:lnTo>
                    <a:close/>
                  </a:path>
                </a:pathLst>
              </a:custGeom>
              <a:solidFill>
                <a:srgbClr val="000000"/>
              </a:solidFill>
              <a:ln w="9525">
                <a:noFill/>
                <a:round/>
                <a:headEnd/>
                <a:tailEnd/>
              </a:ln>
            </p:spPr>
            <p:txBody>
              <a:bodyPr/>
              <a:lstStyle/>
              <a:p>
                <a:endParaRPr lang="en-US"/>
              </a:p>
            </p:txBody>
          </p:sp>
          <p:sp>
            <p:nvSpPr>
              <p:cNvPr id="41801" name="Freeform 841"/>
              <p:cNvSpPr>
                <a:spLocks/>
              </p:cNvSpPr>
              <p:nvPr/>
            </p:nvSpPr>
            <p:spPr bwMode="auto">
              <a:xfrm>
                <a:off x="3138" y="3388"/>
                <a:ext cx="8" cy="8"/>
              </a:xfrm>
              <a:custGeom>
                <a:avLst/>
                <a:gdLst/>
                <a:ahLst/>
                <a:cxnLst>
                  <a:cxn ang="0">
                    <a:pos x="0" y="3"/>
                  </a:cxn>
                  <a:cxn ang="0">
                    <a:pos x="4" y="16"/>
                  </a:cxn>
                  <a:cxn ang="0">
                    <a:pos x="16" y="12"/>
                  </a:cxn>
                  <a:cxn ang="0">
                    <a:pos x="12" y="0"/>
                  </a:cxn>
                  <a:cxn ang="0">
                    <a:pos x="0" y="3"/>
                  </a:cxn>
                </a:cxnLst>
                <a:rect l="0" t="0" r="r" b="b"/>
                <a:pathLst>
                  <a:path w="16" h="16">
                    <a:moveTo>
                      <a:pt x="0" y="3"/>
                    </a:moveTo>
                    <a:lnTo>
                      <a:pt x="4" y="16"/>
                    </a:lnTo>
                    <a:lnTo>
                      <a:pt x="16" y="12"/>
                    </a:lnTo>
                    <a:lnTo>
                      <a:pt x="12" y="0"/>
                    </a:lnTo>
                    <a:lnTo>
                      <a:pt x="0" y="3"/>
                    </a:lnTo>
                    <a:close/>
                  </a:path>
                </a:pathLst>
              </a:custGeom>
              <a:solidFill>
                <a:srgbClr val="000000"/>
              </a:solidFill>
              <a:ln w="9525">
                <a:noFill/>
                <a:round/>
                <a:headEnd/>
                <a:tailEnd/>
              </a:ln>
            </p:spPr>
            <p:txBody>
              <a:bodyPr/>
              <a:lstStyle/>
              <a:p>
                <a:endParaRPr lang="en-US"/>
              </a:p>
            </p:txBody>
          </p:sp>
          <p:sp>
            <p:nvSpPr>
              <p:cNvPr id="41802" name="Freeform 842"/>
              <p:cNvSpPr>
                <a:spLocks/>
              </p:cNvSpPr>
              <p:nvPr/>
            </p:nvSpPr>
            <p:spPr bwMode="auto">
              <a:xfrm>
                <a:off x="3151" y="3383"/>
                <a:ext cx="9" cy="9"/>
              </a:xfrm>
              <a:custGeom>
                <a:avLst/>
                <a:gdLst/>
                <a:ahLst/>
                <a:cxnLst>
                  <a:cxn ang="0">
                    <a:pos x="0" y="6"/>
                  </a:cxn>
                  <a:cxn ang="0">
                    <a:pos x="4" y="18"/>
                  </a:cxn>
                  <a:cxn ang="0">
                    <a:pos x="6" y="18"/>
                  </a:cxn>
                  <a:cxn ang="0">
                    <a:pos x="18" y="13"/>
                  </a:cxn>
                  <a:cxn ang="0">
                    <a:pos x="14" y="0"/>
                  </a:cxn>
                  <a:cxn ang="0">
                    <a:pos x="6" y="4"/>
                  </a:cxn>
                  <a:cxn ang="0">
                    <a:pos x="0" y="6"/>
                  </a:cxn>
                </a:cxnLst>
                <a:rect l="0" t="0" r="r" b="b"/>
                <a:pathLst>
                  <a:path w="18" h="18">
                    <a:moveTo>
                      <a:pt x="0" y="6"/>
                    </a:moveTo>
                    <a:lnTo>
                      <a:pt x="4" y="18"/>
                    </a:lnTo>
                    <a:lnTo>
                      <a:pt x="6" y="18"/>
                    </a:lnTo>
                    <a:lnTo>
                      <a:pt x="18" y="13"/>
                    </a:lnTo>
                    <a:lnTo>
                      <a:pt x="14" y="0"/>
                    </a:lnTo>
                    <a:lnTo>
                      <a:pt x="6" y="4"/>
                    </a:lnTo>
                    <a:lnTo>
                      <a:pt x="0" y="6"/>
                    </a:lnTo>
                    <a:close/>
                  </a:path>
                </a:pathLst>
              </a:custGeom>
              <a:solidFill>
                <a:srgbClr val="000000"/>
              </a:solidFill>
              <a:ln w="9525">
                <a:noFill/>
                <a:round/>
                <a:headEnd/>
                <a:tailEnd/>
              </a:ln>
            </p:spPr>
            <p:txBody>
              <a:bodyPr/>
              <a:lstStyle/>
              <a:p>
                <a:endParaRPr lang="en-US"/>
              </a:p>
            </p:txBody>
          </p:sp>
          <p:sp>
            <p:nvSpPr>
              <p:cNvPr id="41803" name="Freeform 843"/>
              <p:cNvSpPr>
                <a:spLocks/>
              </p:cNvSpPr>
              <p:nvPr/>
            </p:nvSpPr>
            <p:spPr bwMode="auto">
              <a:xfrm>
                <a:off x="3164" y="3379"/>
                <a:ext cx="9" cy="9"/>
              </a:xfrm>
              <a:custGeom>
                <a:avLst/>
                <a:gdLst/>
                <a:ahLst/>
                <a:cxnLst>
                  <a:cxn ang="0">
                    <a:pos x="0" y="5"/>
                  </a:cxn>
                  <a:cxn ang="0">
                    <a:pos x="3" y="17"/>
                  </a:cxn>
                  <a:cxn ang="0">
                    <a:pos x="17" y="12"/>
                  </a:cxn>
                  <a:cxn ang="0">
                    <a:pos x="14" y="0"/>
                  </a:cxn>
                  <a:cxn ang="0">
                    <a:pos x="0" y="5"/>
                  </a:cxn>
                </a:cxnLst>
                <a:rect l="0" t="0" r="r" b="b"/>
                <a:pathLst>
                  <a:path w="17" h="17">
                    <a:moveTo>
                      <a:pt x="0" y="5"/>
                    </a:moveTo>
                    <a:lnTo>
                      <a:pt x="3" y="17"/>
                    </a:lnTo>
                    <a:lnTo>
                      <a:pt x="17" y="12"/>
                    </a:lnTo>
                    <a:lnTo>
                      <a:pt x="14" y="0"/>
                    </a:lnTo>
                    <a:lnTo>
                      <a:pt x="0" y="5"/>
                    </a:lnTo>
                    <a:close/>
                  </a:path>
                </a:pathLst>
              </a:custGeom>
              <a:solidFill>
                <a:srgbClr val="000000"/>
              </a:solidFill>
              <a:ln w="9525">
                <a:noFill/>
                <a:round/>
                <a:headEnd/>
                <a:tailEnd/>
              </a:ln>
            </p:spPr>
            <p:txBody>
              <a:bodyPr/>
              <a:lstStyle/>
              <a:p>
                <a:endParaRPr lang="en-US"/>
              </a:p>
            </p:txBody>
          </p:sp>
          <p:sp>
            <p:nvSpPr>
              <p:cNvPr id="41804" name="Freeform 844"/>
              <p:cNvSpPr>
                <a:spLocks/>
              </p:cNvSpPr>
              <p:nvPr/>
            </p:nvSpPr>
            <p:spPr bwMode="auto">
              <a:xfrm>
                <a:off x="3177" y="3374"/>
                <a:ext cx="9" cy="8"/>
              </a:xfrm>
              <a:custGeom>
                <a:avLst/>
                <a:gdLst/>
                <a:ahLst/>
                <a:cxnLst>
                  <a:cxn ang="0">
                    <a:pos x="0" y="5"/>
                  </a:cxn>
                  <a:cxn ang="0">
                    <a:pos x="3" y="18"/>
                  </a:cxn>
                  <a:cxn ang="0">
                    <a:pos x="10" y="16"/>
                  </a:cxn>
                  <a:cxn ang="0">
                    <a:pos x="17" y="12"/>
                  </a:cxn>
                  <a:cxn ang="0">
                    <a:pos x="12" y="0"/>
                  </a:cxn>
                  <a:cxn ang="0">
                    <a:pos x="10" y="2"/>
                  </a:cxn>
                  <a:cxn ang="0">
                    <a:pos x="0" y="5"/>
                  </a:cxn>
                </a:cxnLst>
                <a:rect l="0" t="0" r="r" b="b"/>
                <a:pathLst>
                  <a:path w="17" h="18">
                    <a:moveTo>
                      <a:pt x="0" y="5"/>
                    </a:moveTo>
                    <a:lnTo>
                      <a:pt x="3" y="18"/>
                    </a:lnTo>
                    <a:lnTo>
                      <a:pt x="10" y="16"/>
                    </a:lnTo>
                    <a:lnTo>
                      <a:pt x="17" y="12"/>
                    </a:lnTo>
                    <a:lnTo>
                      <a:pt x="12" y="0"/>
                    </a:lnTo>
                    <a:lnTo>
                      <a:pt x="10" y="2"/>
                    </a:lnTo>
                    <a:lnTo>
                      <a:pt x="0" y="5"/>
                    </a:lnTo>
                    <a:close/>
                  </a:path>
                </a:pathLst>
              </a:custGeom>
              <a:solidFill>
                <a:srgbClr val="000000"/>
              </a:solidFill>
              <a:ln w="9525">
                <a:noFill/>
                <a:round/>
                <a:headEnd/>
                <a:tailEnd/>
              </a:ln>
            </p:spPr>
            <p:txBody>
              <a:bodyPr/>
              <a:lstStyle/>
              <a:p>
                <a:endParaRPr lang="en-US"/>
              </a:p>
            </p:txBody>
          </p:sp>
          <p:sp>
            <p:nvSpPr>
              <p:cNvPr id="41805" name="Freeform 845"/>
              <p:cNvSpPr>
                <a:spLocks/>
              </p:cNvSpPr>
              <p:nvPr/>
            </p:nvSpPr>
            <p:spPr bwMode="auto">
              <a:xfrm>
                <a:off x="3190" y="3368"/>
                <a:ext cx="9" cy="9"/>
              </a:xfrm>
              <a:custGeom>
                <a:avLst/>
                <a:gdLst/>
                <a:ahLst/>
                <a:cxnLst>
                  <a:cxn ang="0">
                    <a:pos x="0" y="5"/>
                  </a:cxn>
                  <a:cxn ang="0">
                    <a:pos x="6" y="17"/>
                  </a:cxn>
                  <a:cxn ang="0">
                    <a:pos x="20" y="12"/>
                  </a:cxn>
                  <a:cxn ang="0">
                    <a:pos x="14" y="0"/>
                  </a:cxn>
                  <a:cxn ang="0">
                    <a:pos x="0" y="5"/>
                  </a:cxn>
                </a:cxnLst>
                <a:rect l="0" t="0" r="r" b="b"/>
                <a:pathLst>
                  <a:path w="20" h="17">
                    <a:moveTo>
                      <a:pt x="0" y="5"/>
                    </a:moveTo>
                    <a:lnTo>
                      <a:pt x="6" y="17"/>
                    </a:lnTo>
                    <a:lnTo>
                      <a:pt x="20" y="12"/>
                    </a:lnTo>
                    <a:lnTo>
                      <a:pt x="14" y="0"/>
                    </a:lnTo>
                    <a:lnTo>
                      <a:pt x="0" y="5"/>
                    </a:lnTo>
                    <a:close/>
                  </a:path>
                </a:pathLst>
              </a:custGeom>
              <a:solidFill>
                <a:srgbClr val="000000"/>
              </a:solidFill>
              <a:ln w="9525">
                <a:noFill/>
                <a:round/>
                <a:headEnd/>
                <a:tailEnd/>
              </a:ln>
            </p:spPr>
            <p:txBody>
              <a:bodyPr/>
              <a:lstStyle/>
              <a:p>
                <a:endParaRPr lang="en-US"/>
              </a:p>
            </p:txBody>
          </p:sp>
          <p:sp>
            <p:nvSpPr>
              <p:cNvPr id="41806" name="Freeform 846"/>
              <p:cNvSpPr>
                <a:spLocks/>
              </p:cNvSpPr>
              <p:nvPr/>
            </p:nvSpPr>
            <p:spPr bwMode="auto">
              <a:xfrm>
                <a:off x="3203" y="3363"/>
                <a:ext cx="9" cy="9"/>
              </a:xfrm>
              <a:custGeom>
                <a:avLst/>
                <a:gdLst/>
                <a:ahLst/>
                <a:cxnLst>
                  <a:cxn ang="0">
                    <a:pos x="0" y="6"/>
                  </a:cxn>
                  <a:cxn ang="0">
                    <a:pos x="5" y="18"/>
                  </a:cxn>
                  <a:cxn ang="0">
                    <a:pos x="19" y="12"/>
                  </a:cxn>
                  <a:cxn ang="0">
                    <a:pos x="14" y="0"/>
                  </a:cxn>
                  <a:cxn ang="0">
                    <a:pos x="0" y="6"/>
                  </a:cxn>
                </a:cxnLst>
                <a:rect l="0" t="0" r="r" b="b"/>
                <a:pathLst>
                  <a:path w="19" h="18">
                    <a:moveTo>
                      <a:pt x="0" y="6"/>
                    </a:moveTo>
                    <a:lnTo>
                      <a:pt x="5" y="18"/>
                    </a:lnTo>
                    <a:lnTo>
                      <a:pt x="19" y="12"/>
                    </a:lnTo>
                    <a:lnTo>
                      <a:pt x="14" y="0"/>
                    </a:lnTo>
                    <a:lnTo>
                      <a:pt x="0" y="6"/>
                    </a:lnTo>
                    <a:close/>
                  </a:path>
                </a:pathLst>
              </a:custGeom>
              <a:solidFill>
                <a:srgbClr val="000000"/>
              </a:solidFill>
              <a:ln w="9525">
                <a:noFill/>
                <a:round/>
                <a:headEnd/>
                <a:tailEnd/>
              </a:ln>
            </p:spPr>
            <p:txBody>
              <a:bodyPr/>
              <a:lstStyle/>
              <a:p>
                <a:endParaRPr lang="en-US"/>
              </a:p>
            </p:txBody>
          </p:sp>
          <p:sp>
            <p:nvSpPr>
              <p:cNvPr id="41807" name="Freeform 847"/>
              <p:cNvSpPr>
                <a:spLocks/>
              </p:cNvSpPr>
              <p:nvPr/>
            </p:nvSpPr>
            <p:spPr bwMode="auto">
              <a:xfrm>
                <a:off x="3216" y="3357"/>
                <a:ext cx="9" cy="9"/>
              </a:xfrm>
              <a:custGeom>
                <a:avLst/>
                <a:gdLst/>
                <a:ahLst/>
                <a:cxnLst>
                  <a:cxn ang="0">
                    <a:pos x="0" y="5"/>
                  </a:cxn>
                  <a:cxn ang="0">
                    <a:pos x="5" y="18"/>
                  </a:cxn>
                  <a:cxn ang="0">
                    <a:pos x="17" y="12"/>
                  </a:cxn>
                  <a:cxn ang="0">
                    <a:pos x="12" y="0"/>
                  </a:cxn>
                  <a:cxn ang="0">
                    <a:pos x="0" y="5"/>
                  </a:cxn>
                </a:cxnLst>
                <a:rect l="0" t="0" r="r" b="b"/>
                <a:pathLst>
                  <a:path w="17" h="18">
                    <a:moveTo>
                      <a:pt x="0" y="5"/>
                    </a:moveTo>
                    <a:lnTo>
                      <a:pt x="5" y="18"/>
                    </a:lnTo>
                    <a:lnTo>
                      <a:pt x="17" y="12"/>
                    </a:lnTo>
                    <a:lnTo>
                      <a:pt x="12" y="0"/>
                    </a:lnTo>
                    <a:lnTo>
                      <a:pt x="0" y="5"/>
                    </a:lnTo>
                    <a:close/>
                  </a:path>
                </a:pathLst>
              </a:custGeom>
              <a:solidFill>
                <a:srgbClr val="000000"/>
              </a:solidFill>
              <a:ln w="9525">
                <a:noFill/>
                <a:round/>
                <a:headEnd/>
                <a:tailEnd/>
              </a:ln>
            </p:spPr>
            <p:txBody>
              <a:bodyPr/>
              <a:lstStyle/>
              <a:p>
                <a:endParaRPr lang="en-US"/>
              </a:p>
            </p:txBody>
          </p:sp>
          <p:sp>
            <p:nvSpPr>
              <p:cNvPr id="41808" name="Freeform 848"/>
              <p:cNvSpPr>
                <a:spLocks/>
              </p:cNvSpPr>
              <p:nvPr/>
            </p:nvSpPr>
            <p:spPr bwMode="auto">
              <a:xfrm>
                <a:off x="3228" y="3351"/>
                <a:ext cx="10" cy="10"/>
              </a:xfrm>
              <a:custGeom>
                <a:avLst/>
                <a:gdLst/>
                <a:ahLst/>
                <a:cxnLst>
                  <a:cxn ang="0">
                    <a:pos x="0" y="7"/>
                  </a:cxn>
                  <a:cxn ang="0">
                    <a:pos x="5" y="19"/>
                  </a:cxn>
                  <a:cxn ang="0">
                    <a:pos x="19" y="12"/>
                  </a:cxn>
                  <a:cxn ang="0">
                    <a:pos x="14" y="0"/>
                  </a:cxn>
                  <a:cxn ang="0">
                    <a:pos x="0" y="7"/>
                  </a:cxn>
                </a:cxnLst>
                <a:rect l="0" t="0" r="r" b="b"/>
                <a:pathLst>
                  <a:path w="19" h="19">
                    <a:moveTo>
                      <a:pt x="0" y="7"/>
                    </a:moveTo>
                    <a:lnTo>
                      <a:pt x="5" y="19"/>
                    </a:lnTo>
                    <a:lnTo>
                      <a:pt x="19" y="12"/>
                    </a:lnTo>
                    <a:lnTo>
                      <a:pt x="14" y="0"/>
                    </a:lnTo>
                    <a:lnTo>
                      <a:pt x="0" y="7"/>
                    </a:lnTo>
                    <a:close/>
                  </a:path>
                </a:pathLst>
              </a:custGeom>
              <a:solidFill>
                <a:srgbClr val="000000"/>
              </a:solidFill>
              <a:ln w="9525">
                <a:noFill/>
                <a:round/>
                <a:headEnd/>
                <a:tailEnd/>
              </a:ln>
            </p:spPr>
            <p:txBody>
              <a:bodyPr/>
              <a:lstStyle/>
              <a:p>
                <a:endParaRPr lang="en-US"/>
              </a:p>
            </p:txBody>
          </p:sp>
          <p:sp>
            <p:nvSpPr>
              <p:cNvPr id="41809" name="Freeform 849"/>
              <p:cNvSpPr>
                <a:spLocks/>
              </p:cNvSpPr>
              <p:nvPr/>
            </p:nvSpPr>
            <p:spPr bwMode="auto">
              <a:xfrm>
                <a:off x="3241" y="3345"/>
                <a:ext cx="9" cy="9"/>
              </a:xfrm>
              <a:custGeom>
                <a:avLst/>
                <a:gdLst/>
                <a:ahLst/>
                <a:cxnLst>
                  <a:cxn ang="0">
                    <a:pos x="0" y="7"/>
                  </a:cxn>
                  <a:cxn ang="0">
                    <a:pos x="6" y="19"/>
                  </a:cxn>
                  <a:cxn ang="0">
                    <a:pos x="18" y="12"/>
                  </a:cxn>
                  <a:cxn ang="0">
                    <a:pos x="13" y="0"/>
                  </a:cxn>
                  <a:cxn ang="0">
                    <a:pos x="0" y="7"/>
                  </a:cxn>
                </a:cxnLst>
                <a:rect l="0" t="0" r="r" b="b"/>
                <a:pathLst>
                  <a:path w="18" h="19">
                    <a:moveTo>
                      <a:pt x="0" y="7"/>
                    </a:moveTo>
                    <a:lnTo>
                      <a:pt x="6" y="19"/>
                    </a:lnTo>
                    <a:lnTo>
                      <a:pt x="18" y="12"/>
                    </a:lnTo>
                    <a:lnTo>
                      <a:pt x="13" y="0"/>
                    </a:lnTo>
                    <a:lnTo>
                      <a:pt x="0" y="7"/>
                    </a:lnTo>
                    <a:close/>
                  </a:path>
                </a:pathLst>
              </a:custGeom>
              <a:solidFill>
                <a:srgbClr val="000000"/>
              </a:solidFill>
              <a:ln w="9525">
                <a:noFill/>
                <a:round/>
                <a:headEnd/>
                <a:tailEnd/>
              </a:ln>
            </p:spPr>
            <p:txBody>
              <a:bodyPr/>
              <a:lstStyle/>
              <a:p>
                <a:endParaRPr lang="en-US"/>
              </a:p>
            </p:txBody>
          </p:sp>
          <p:sp>
            <p:nvSpPr>
              <p:cNvPr id="41810" name="Freeform 850"/>
              <p:cNvSpPr>
                <a:spLocks/>
              </p:cNvSpPr>
              <p:nvPr/>
            </p:nvSpPr>
            <p:spPr bwMode="auto">
              <a:xfrm>
                <a:off x="3253" y="3339"/>
                <a:ext cx="9" cy="9"/>
              </a:xfrm>
              <a:custGeom>
                <a:avLst/>
                <a:gdLst/>
                <a:ahLst/>
                <a:cxnLst>
                  <a:cxn ang="0">
                    <a:pos x="0" y="7"/>
                  </a:cxn>
                  <a:cxn ang="0">
                    <a:pos x="5" y="20"/>
                  </a:cxn>
                  <a:cxn ang="0">
                    <a:pos x="17" y="13"/>
                  </a:cxn>
                  <a:cxn ang="0">
                    <a:pos x="12" y="0"/>
                  </a:cxn>
                  <a:cxn ang="0">
                    <a:pos x="0" y="7"/>
                  </a:cxn>
                </a:cxnLst>
                <a:rect l="0" t="0" r="r" b="b"/>
                <a:pathLst>
                  <a:path w="17" h="20">
                    <a:moveTo>
                      <a:pt x="0" y="7"/>
                    </a:moveTo>
                    <a:lnTo>
                      <a:pt x="5" y="20"/>
                    </a:lnTo>
                    <a:lnTo>
                      <a:pt x="17" y="13"/>
                    </a:lnTo>
                    <a:lnTo>
                      <a:pt x="12" y="0"/>
                    </a:lnTo>
                    <a:lnTo>
                      <a:pt x="0" y="7"/>
                    </a:lnTo>
                    <a:close/>
                  </a:path>
                </a:pathLst>
              </a:custGeom>
              <a:solidFill>
                <a:srgbClr val="000000"/>
              </a:solidFill>
              <a:ln w="9525">
                <a:noFill/>
                <a:round/>
                <a:headEnd/>
                <a:tailEnd/>
              </a:ln>
            </p:spPr>
            <p:txBody>
              <a:bodyPr/>
              <a:lstStyle/>
              <a:p>
                <a:endParaRPr lang="en-US"/>
              </a:p>
            </p:txBody>
          </p:sp>
          <p:sp>
            <p:nvSpPr>
              <p:cNvPr id="41811" name="Freeform 851"/>
              <p:cNvSpPr>
                <a:spLocks/>
              </p:cNvSpPr>
              <p:nvPr/>
            </p:nvSpPr>
            <p:spPr bwMode="auto">
              <a:xfrm>
                <a:off x="3266" y="3333"/>
                <a:ext cx="9" cy="8"/>
              </a:xfrm>
              <a:custGeom>
                <a:avLst/>
                <a:gdLst/>
                <a:ahLst/>
                <a:cxnLst>
                  <a:cxn ang="0">
                    <a:pos x="0" y="7"/>
                  </a:cxn>
                  <a:cxn ang="0">
                    <a:pos x="7" y="18"/>
                  </a:cxn>
                  <a:cxn ang="0">
                    <a:pos x="20" y="11"/>
                  </a:cxn>
                  <a:cxn ang="0">
                    <a:pos x="13" y="0"/>
                  </a:cxn>
                  <a:cxn ang="0">
                    <a:pos x="0" y="7"/>
                  </a:cxn>
                </a:cxnLst>
                <a:rect l="0" t="0" r="r" b="b"/>
                <a:pathLst>
                  <a:path w="20" h="18">
                    <a:moveTo>
                      <a:pt x="0" y="7"/>
                    </a:moveTo>
                    <a:lnTo>
                      <a:pt x="7" y="18"/>
                    </a:lnTo>
                    <a:lnTo>
                      <a:pt x="20" y="11"/>
                    </a:lnTo>
                    <a:lnTo>
                      <a:pt x="13" y="0"/>
                    </a:lnTo>
                    <a:lnTo>
                      <a:pt x="0" y="7"/>
                    </a:lnTo>
                    <a:close/>
                  </a:path>
                </a:pathLst>
              </a:custGeom>
              <a:solidFill>
                <a:srgbClr val="000000"/>
              </a:solidFill>
              <a:ln w="9525">
                <a:noFill/>
                <a:round/>
                <a:headEnd/>
                <a:tailEnd/>
              </a:ln>
            </p:spPr>
            <p:txBody>
              <a:bodyPr/>
              <a:lstStyle/>
              <a:p>
                <a:endParaRPr lang="en-US"/>
              </a:p>
            </p:txBody>
          </p:sp>
          <p:sp>
            <p:nvSpPr>
              <p:cNvPr id="41812" name="Freeform 852"/>
              <p:cNvSpPr>
                <a:spLocks/>
              </p:cNvSpPr>
              <p:nvPr/>
            </p:nvSpPr>
            <p:spPr bwMode="auto">
              <a:xfrm>
                <a:off x="3278" y="3326"/>
                <a:ext cx="10" cy="8"/>
              </a:xfrm>
              <a:custGeom>
                <a:avLst/>
                <a:gdLst/>
                <a:ahLst/>
                <a:cxnLst>
                  <a:cxn ang="0">
                    <a:pos x="0" y="7"/>
                  </a:cxn>
                  <a:cxn ang="0">
                    <a:pos x="7" y="18"/>
                  </a:cxn>
                  <a:cxn ang="0">
                    <a:pos x="19" y="11"/>
                  </a:cxn>
                  <a:cxn ang="0">
                    <a:pos x="12" y="0"/>
                  </a:cxn>
                  <a:cxn ang="0">
                    <a:pos x="0" y="7"/>
                  </a:cxn>
                </a:cxnLst>
                <a:rect l="0" t="0" r="r" b="b"/>
                <a:pathLst>
                  <a:path w="19" h="18">
                    <a:moveTo>
                      <a:pt x="0" y="7"/>
                    </a:moveTo>
                    <a:lnTo>
                      <a:pt x="7" y="18"/>
                    </a:lnTo>
                    <a:lnTo>
                      <a:pt x="19" y="11"/>
                    </a:lnTo>
                    <a:lnTo>
                      <a:pt x="12" y="0"/>
                    </a:lnTo>
                    <a:lnTo>
                      <a:pt x="0" y="7"/>
                    </a:lnTo>
                    <a:close/>
                  </a:path>
                </a:pathLst>
              </a:custGeom>
              <a:solidFill>
                <a:srgbClr val="000000"/>
              </a:solidFill>
              <a:ln w="9525">
                <a:noFill/>
                <a:round/>
                <a:headEnd/>
                <a:tailEnd/>
              </a:ln>
            </p:spPr>
            <p:txBody>
              <a:bodyPr/>
              <a:lstStyle/>
              <a:p>
                <a:endParaRPr lang="en-US"/>
              </a:p>
            </p:txBody>
          </p:sp>
          <p:sp>
            <p:nvSpPr>
              <p:cNvPr id="41813" name="Freeform 853"/>
              <p:cNvSpPr>
                <a:spLocks/>
              </p:cNvSpPr>
              <p:nvPr/>
            </p:nvSpPr>
            <p:spPr bwMode="auto">
              <a:xfrm>
                <a:off x="3289" y="3319"/>
                <a:ext cx="10" cy="8"/>
              </a:xfrm>
              <a:custGeom>
                <a:avLst/>
                <a:gdLst/>
                <a:ahLst/>
                <a:cxnLst>
                  <a:cxn ang="0">
                    <a:pos x="0" y="7"/>
                  </a:cxn>
                  <a:cxn ang="0">
                    <a:pos x="7" y="18"/>
                  </a:cxn>
                  <a:cxn ang="0">
                    <a:pos x="19" y="11"/>
                  </a:cxn>
                  <a:cxn ang="0">
                    <a:pos x="12" y="0"/>
                  </a:cxn>
                  <a:cxn ang="0">
                    <a:pos x="0" y="7"/>
                  </a:cxn>
                </a:cxnLst>
                <a:rect l="0" t="0" r="r" b="b"/>
                <a:pathLst>
                  <a:path w="19" h="18">
                    <a:moveTo>
                      <a:pt x="0" y="7"/>
                    </a:moveTo>
                    <a:lnTo>
                      <a:pt x="7" y="18"/>
                    </a:lnTo>
                    <a:lnTo>
                      <a:pt x="19" y="11"/>
                    </a:lnTo>
                    <a:lnTo>
                      <a:pt x="12" y="0"/>
                    </a:lnTo>
                    <a:lnTo>
                      <a:pt x="0" y="7"/>
                    </a:lnTo>
                    <a:close/>
                  </a:path>
                </a:pathLst>
              </a:custGeom>
              <a:solidFill>
                <a:srgbClr val="000000"/>
              </a:solidFill>
              <a:ln w="9525">
                <a:noFill/>
                <a:round/>
                <a:headEnd/>
                <a:tailEnd/>
              </a:ln>
            </p:spPr>
            <p:txBody>
              <a:bodyPr/>
              <a:lstStyle/>
              <a:p>
                <a:endParaRPr lang="en-US"/>
              </a:p>
            </p:txBody>
          </p:sp>
          <p:sp>
            <p:nvSpPr>
              <p:cNvPr id="41814" name="Freeform 854"/>
              <p:cNvSpPr>
                <a:spLocks/>
              </p:cNvSpPr>
              <p:nvPr/>
            </p:nvSpPr>
            <p:spPr bwMode="auto">
              <a:xfrm>
                <a:off x="3302" y="3311"/>
                <a:ext cx="9" cy="9"/>
              </a:xfrm>
              <a:custGeom>
                <a:avLst/>
                <a:gdLst/>
                <a:ahLst/>
                <a:cxnLst>
                  <a:cxn ang="0">
                    <a:pos x="0" y="7"/>
                  </a:cxn>
                  <a:cxn ang="0">
                    <a:pos x="7" y="17"/>
                  </a:cxn>
                  <a:cxn ang="0">
                    <a:pos x="19" y="10"/>
                  </a:cxn>
                  <a:cxn ang="0">
                    <a:pos x="12" y="0"/>
                  </a:cxn>
                  <a:cxn ang="0">
                    <a:pos x="0" y="7"/>
                  </a:cxn>
                </a:cxnLst>
                <a:rect l="0" t="0" r="r" b="b"/>
                <a:pathLst>
                  <a:path w="19" h="17">
                    <a:moveTo>
                      <a:pt x="0" y="7"/>
                    </a:moveTo>
                    <a:lnTo>
                      <a:pt x="7" y="17"/>
                    </a:lnTo>
                    <a:lnTo>
                      <a:pt x="19" y="10"/>
                    </a:lnTo>
                    <a:lnTo>
                      <a:pt x="12" y="0"/>
                    </a:lnTo>
                    <a:lnTo>
                      <a:pt x="0" y="7"/>
                    </a:lnTo>
                    <a:close/>
                  </a:path>
                </a:pathLst>
              </a:custGeom>
              <a:solidFill>
                <a:srgbClr val="000000"/>
              </a:solidFill>
              <a:ln w="9525">
                <a:noFill/>
                <a:round/>
                <a:headEnd/>
                <a:tailEnd/>
              </a:ln>
            </p:spPr>
            <p:txBody>
              <a:bodyPr/>
              <a:lstStyle/>
              <a:p>
                <a:endParaRPr lang="en-US"/>
              </a:p>
            </p:txBody>
          </p:sp>
          <p:sp>
            <p:nvSpPr>
              <p:cNvPr id="41815" name="Freeform 855"/>
              <p:cNvSpPr>
                <a:spLocks/>
              </p:cNvSpPr>
              <p:nvPr/>
            </p:nvSpPr>
            <p:spPr bwMode="auto">
              <a:xfrm>
                <a:off x="3314" y="3303"/>
                <a:ext cx="9" cy="10"/>
              </a:xfrm>
              <a:custGeom>
                <a:avLst/>
                <a:gdLst/>
                <a:ahLst/>
                <a:cxnLst>
                  <a:cxn ang="0">
                    <a:pos x="0" y="9"/>
                  </a:cxn>
                  <a:cxn ang="0">
                    <a:pos x="7" y="19"/>
                  </a:cxn>
                  <a:cxn ang="0">
                    <a:pos x="17" y="10"/>
                  </a:cxn>
                  <a:cxn ang="0">
                    <a:pos x="10" y="0"/>
                  </a:cxn>
                  <a:cxn ang="0">
                    <a:pos x="0" y="9"/>
                  </a:cxn>
                </a:cxnLst>
                <a:rect l="0" t="0" r="r" b="b"/>
                <a:pathLst>
                  <a:path w="17" h="19">
                    <a:moveTo>
                      <a:pt x="0" y="9"/>
                    </a:moveTo>
                    <a:lnTo>
                      <a:pt x="7" y="19"/>
                    </a:lnTo>
                    <a:lnTo>
                      <a:pt x="17" y="10"/>
                    </a:lnTo>
                    <a:lnTo>
                      <a:pt x="10" y="0"/>
                    </a:lnTo>
                    <a:lnTo>
                      <a:pt x="0" y="9"/>
                    </a:lnTo>
                    <a:close/>
                  </a:path>
                </a:pathLst>
              </a:custGeom>
              <a:solidFill>
                <a:srgbClr val="000000"/>
              </a:solidFill>
              <a:ln w="9525">
                <a:noFill/>
                <a:round/>
                <a:headEnd/>
                <a:tailEnd/>
              </a:ln>
            </p:spPr>
            <p:txBody>
              <a:bodyPr/>
              <a:lstStyle/>
              <a:p>
                <a:endParaRPr lang="en-US"/>
              </a:p>
            </p:txBody>
          </p:sp>
          <p:sp>
            <p:nvSpPr>
              <p:cNvPr id="41816" name="Freeform 856"/>
              <p:cNvSpPr>
                <a:spLocks/>
              </p:cNvSpPr>
              <p:nvPr/>
            </p:nvSpPr>
            <p:spPr bwMode="auto">
              <a:xfrm>
                <a:off x="3325" y="3295"/>
                <a:ext cx="9" cy="10"/>
              </a:xfrm>
              <a:custGeom>
                <a:avLst/>
                <a:gdLst/>
                <a:ahLst/>
                <a:cxnLst>
                  <a:cxn ang="0">
                    <a:pos x="0" y="9"/>
                  </a:cxn>
                  <a:cxn ang="0">
                    <a:pos x="7" y="19"/>
                  </a:cxn>
                  <a:cxn ang="0">
                    <a:pos x="18" y="11"/>
                  </a:cxn>
                  <a:cxn ang="0">
                    <a:pos x="11" y="0"/>
                  </a:cxn>
                  <a:cxn ang="0">
                    <a:pos x="0" y="9"/>
                  </a:cxn>
                </a:cxnLst>
                <a:rect l="0" t="0" r="r" b="b"/>
                <a:pathLst>
                  <a:path w="18" h="19">
                    <a:moveTo>
                      <a:pt x="0" y="9"/>
                    </a:moveTo>
                    <a:lnTo>
                      <a:pt x="7" y="19"/>
                    </a:lnTo>
                    <a:lnTo>
                      <a:pt x="18" y="11"/>
                    </a:lnTo>
                    <a:lnTo>
                      <a:pt x="11" y="0"/>
                    </a:lnTo>
                    <a:lnTo>
                      <a:pt x="0" y="9"/>
                    </a:lnTo>
                    <a:close/>
                  </a:path>
                </a:pathLst>
              </a:custGeom>
              <a:solidFill>
                <a:srgbClr val="000000"/>
              </a:solidFill>
              <a:ln w="9525">
                <a:noFill/>
                <a:round/>
                <a:headEnd/>
                <a:tailEnd/>
              </a:ln>
            </p:spPr>
            <p:txBody>
              <a:bodyPr/>
              <a:lstStyle/>
              <a:p>
                <a:endParaRPr lang="en-US"/>
              </a:p>
            </p:txBody>
          </p:sp>
          <p:sp>
            <p:nvSpPr>
              <p:cNvPr id="41817" name="Freeform 857"/>
              <p:cNvSpPr>
                <a:spLocks/>
              </p:cNvSpPr>
              <p:nvPr/>
            </p:nvSpPr>
            <p:spPr bwMode="auto">
              <a:xfrm>
                <a:off x="3336" y="3287"/>
                <a:ext cx="10" cy="10"/>
              </a:xfrm>
              <a:custGeom>
                <a:avLst/>
                <a:gdLst/>
                <a:ahLst/>
                <a:cxnLst>
                  <a:cxn ang="0">
                    <a:pos x="0" y="9"/>
                  </a:cxn>
                  <a:cxn ang="0">
                    <a:pos x="9" y="20"/>
                  </a:cxn>
                  <a:cxn ang="0">
                    <a:pos x="21" y="11"/>
                  </a:cxn>
                  <a:cxn ang="0">
                    <a:pos x="13" y="0"/>
                  </a:cxn>
                  <a:cxn ang="0">
                    <a:pos x="0" y="9"/>
                  </a:cxn>
                </a:cxnLst>
                <a:rect l="0" t="0" r="r" b="b"/>
                <a:pathLst>
                  <a:path w="21" h="20">
                    <a:moveTo>
                      <a:pt x="0" y="9"/>
                    </a:moveTo>
                    <a:lnTo>
                      <a:pt x="9" y="20"/>
                    </a:lnTo>
                    <a:lnTo>
                      <a:pt x="21" y="11"/>
                    </a:lnTo>
                    <a:lnTo>
                      <a:pt x="13" y="0"/>
                    </a:lnTo>
                    <a:lnTo>
                      <a:pt x="0" y="9"/>
                    </a:lnTo>
                    <a:close/>
                  </a:path>
                </a:pathLst>
              </a:custGeom>
              <a:solidFill>
                <a:srgbClr val="000000"/>
              </a:solidFill>
              <a:ln w="9525">
                <a:noFill/>
                <a:round/>
                <a:headEnd/>
                <a:tailEnd/>
              </a:ln>
            </p:spPr>
            <p:txBody>
              <a:bodyPr/>
              <a:lstStyle/>
              <a:p>
                <a:endParaRPr lang="en-US"/>
              </a:p>
            </p:txBody>
          </p:sp>
          <p:sp>
            <p:nvSpPr>
              <p:cNvPr id="41818" name="Freeform 858"/>
              <p:cNvSpPr>
                <a:spLocks/>
              </p:cNvSpPr>
              <p:nvPr/>
            </p:nvSpPr>
            <p:spPr bwMode="auto">
              <a:xfrm>
                <a:off x="3347" y="3279"/>
                <a:ext cx="11" cy="9"/>
              </a:xfrm>
              <a:custGeom>
                <a:avLst/>
                <a:gdLst/>
                <a:ahLst/>
                <a:cxnLst>
                  <a:cxn ang="0">
                    <a:pos x="0" y="9"/>
                  </a:cxn>
                  <a:cxn ang="0">
                    <a:pos x="9" y="19"/>
                  </a:cxn>
                  <a:cxn ang="0">
                    <a:pos x="21" y="10"/>
                  </a:cxn>
                  <a:cxn ang="0">
                    <a:pos x="12" y="0"/>
                  </a:cxn>
                  <a:cxn ang="0">
                    <a:pos x="0" y="9"/>
                  </a:cxn>
                </a:cxnLst>
                <a:rect l="0" t="0" r="r" b="b"/>
                <a:pathLst>
                  <a:path w="21" h="19">
                    <a:moveTo>
                      <a:pt x="0" y="9"/>
                    </a:moveTo>
                    <a:lnTo>
                      <a:pt x="9" y="19"/>
                    </a:lnTo>
                    <a:lnTo>
                      <a:pt x="21" y="10"/>
                    </a:lnTo>
                    <a:lnTo>
                      <a:pt x="12" y="0"/>
                    </a:lnTo>
                    <a:lnTo>
                      <a:pt x="0" y="9"/>
                    </a:lnTo>
                    <a:close/>
                  </a:path>
                </a:pathLst>
              </a:custGeom>
              <a:solidFill>
                <a:srgbClr val="000000"/>
              </a:solidFill>
              <a:ln w="9525">
                <a:noFill/>
                <a:round/>
                <a:headEnd/>
                <a:tailEnd/>
              </a:ln>
            </p:spPr>
            <p:txBody>
              <a:bodyPr/>
              <a:lstStyle/>
              <a:p>
                <a:endParaRPr lang="en-US"/>
              </a:p>
            </p:txBody>
          </p:sp>
          <p:sp>
            <p:nvSpPr>
              <p:cNvPr id="41819" name="Freeform 859"/>
              <p:cNvSpPr>
                <a:spLocks/>
              </p:cNvSpPr>
              <p:nvPr/>
            </p:nvSpPr>
            <p:spPr bwMode="auto">
              <a:xfrm>
                <a:off x="3358" y="3270"/>
                <a:ext cx="10" cy="9"/>
              </a:xfrm>
              <a:custGeom>
                <a:avLst/>
                <a:gdLst/>
                <a:ahLst/>
                <a:cxnLst>
                  <a:cxn ang="0">
                    <a:pos x="0" y="8"/>
                  </a:cxn>
                  <a:cxn ang="0">
                    <a:pos x="8" y="19"/>
                  </a:cxn>
                  <a:cxn ang="0">
                    <a:pos x="19" y="10"/>
                  </a:cxn>
                  <a:cxn ang="0">
                    <a:pos x="10" y="0"/>
                  </a:cxn>
                  <a:cxn ang="0">
                    <a:pos x="0" y="8"/>
                  </a:cxn>
                </a:cxnLst>
                <a:rect l="0" t="0" r="r" b="b"/>
                <a:pathLst>
                  <a:path w="19" h="19">
                    <a:moveTo>
                      <a:pt x="0" y="8"/>
                    </a:moveTo>
                    <a:lnTo>
                      <a:pt x="8" y="19"/>
                    </a:lnTo>
                    <a:lnTo>
                      <a:pt x="19" y="10"/>
                    </a:lnTo>
                    <a:lnTo>
                      <a:pt x="10" y="0"/>
                    </a:lnTo>
                    <a:lnTo>
                      <a:pt x="0" y="8"/>
                    </a:lnTo>
                    <a:close/>
                  </a:path>
                </a:pathLst>
              </a:custGeom>
              <a:solidFill>
                <a:srgbClr val="000000"/>
              </a:solidFill>
              <a:ln w="9525">
                <a:noFill/>
                <a:round/>
                <a:headEnd/>
                <a:tailEnd/>
              </a:ln>
            </p:spPr>
            <p:txBody>
              <a:bodyPr/>
              <a:lstStyle/>
              <a:p>
                <a:endParaRPr lang="en-US"/>
              </a:p>
            </p:txBody>
          </p:sp>
          <p:sp>
            <p:nvSpPr>
              <p:cNvPr id="41820" name="Freeform 860"/>
              <p:cNvSpPr>
                <a:spLocks/>
              </p:cNvSpPr>
              <p:nvPr/>
            </p:nvSpPr>
            <p:spPr bwMode="auto">
              <a:xfrm>
                <a:off x="3369" y="3261"/>
                <a:ext cx="9" cy="10"/>
              </a:xfrm>
              <a:custGeom>
                <a:avLst/>
                <a:gdLst/>
                <a:ahLst/>
                <a:cxnLst>
                  <a:cxn ang="0">
                    <a:pos x="0" y="9"/>
                  </a:cxn>
                  <a:cxn ang="0">
                    <a:pos x="8" y="19"/>
                  </a:cxn>
                  <a:cxn ang="0">
                    <a:pos x="19" y="11"/>
                  </a:cxn>
                  <a:cxn ang="0">
                    <a:pos x="10" y="0"/>
                  </a:cxn>
                  <a:cxn ang="0">
                    <a:pos x="0" y="9"/>
                  </a:cxn>
                </a:cxnLst>
                <a:rect l="0" t="0" r="r" b="b"/>
                <a:pathLst>
                  <a:path w="19" h="19">
                    <a:moveTo>
                      <a:pt x="0" y="9"/>
                    </a:moveTo>
                    <a:lnTo>
                      <a:pt x="8" y="19"/>
                    </a:lnTo>
                    <a:lnTo>
                      <a:pt x="19" y="11"/>
                    </a:lnTo>
                    <a:lnTo>
                      <a:pt x="10" y="0"/>
                    </a:lnTo>
                    <a:lnTo>
                      <a:pt x="0" y="9"/>
                    </a:lnTo>
                    <a:close/>
                  </a:path>
                </a:pathLst>
              </a:custGeom>
              <a:solidFill>
                <a:srgbClr val="000000"/>
              </a:solidFill>
              <a:ln w="9525">
                <a:noFill/>
                <a:round/>
                <a:headEnd/>
                <a:tailEnd/>
              </a:ln>
            </p:spPr>
            <p:txBody>
              <a:bodyPr/>
              <a:lstStyle/>
              <a:p>
                <a:endParaRPr lang="en-US"/>
              </a:p>
            </p:txBody>
          </p:sp>
          <p:sp>
            <p:nvSpPr>
              <p:cNvPr id="41821" name="Freeform 861"/>
              <p:cNvSpPr>
                <a:spLocks/>
              </p:cNvSpPr>
              <p:nvPr/>
            </p:nvSpPr>
            <p:spPr bwMode="auto">
              <a:xfrm>
                <a:off x="3379" y="3251"/>
                <a:ext cx="10" cy="11"/>
              </a:xfrm>
              <a:custGeom>
                <a:avLst/>
                <a:gdLst/>
                <a:ahLst/>
                <a:cxnLst>
                  <a:cxn ang="0">
                    <a:pos x="0" y="10"/>
                  </a:cxn>
                  <a:cxn ang="0">
                    <a:pos x="8" y="21"/>
                  </a:cxn>
                  <a:cxn ang="0">
                    <a:pos x="19" y="10"/>
                  </a:cxn>
                  <a:cxn ang="0">
                    <a:pos x="10" y="0"/>
                  </a:cxn>
                  <a:cxn ang="0">
                    <a:pos x="0" y="10"/>
                  </a:cxn>
                </a:cxnLst>
                <a:rect l="0" t="0" r="r" b="b"/>
                <a:pathLst>
                  <a:path w="19" h="21">
                    <a:moveTo>
                      <a:pt x="0" y="10"/>
                    </a:moveTo>
                    <a:lnTo>
                      <a:pt x="8" y="21"/>
                    </a:lnTo>
                    <a:lnTo>
                      <a:pt x="19" y="10"/>
                    </a:lnTo>
                    <a:lnTo>
                      <a:pt x="10" y="0"/>
                    </a:lnTo>
                    <a:lnTo>
                      <a:pt x="0" y="10"/>
                    </a:lnTo>
                    <a:close/>
                  </a:path>
                </a:pathLst>
              </a:custGeom>
              <a:solidFill>
                <a:srgbClr val="000000"/>
              </a:solidFill>
              <a:ln w="9525">
                <a:noFill/>
                <a:round/>
                <a:headEnd/>
                <a:tailEnd/>
              </a:ln>
            </p:spPr>
            <p:txBody>
              <a:bodyPr/>
              <a:lstStyle/>
              <a:p>
                <a:endParaRPr lang="en-US"/>
              </a:p>
            </p:txBody>
          </p:sp>
          <p:sp>
            <p:nvSpPr>
              <p:cNvPr id="41822" name="Freeform 862"/>
              <p:cNvSpPr>
                <a:spLocks/>
              </p:cNvSpPr>
              <p:nvPr/>
            </p:nvSpPr>
            <p:spPr bwMode="auto">
              <a:xfrm>
                <a:off x="3390" y="3242"/>
                <a:ext cx="9" cy="10"/>
              </a:xfrm>
              <a:custGeom>
                <a:avLst/>
                <a:gdLst/>
                <a:ahLst/>
                <a:cxnLst>
                  <a:cxn ang="0">
                    <a:pos x="0" y="10"/>
                  </a:cxn>
                  <a:cxn ang="0">
                    <a:pos x="8" y="21"/>
                  </a:cxn>
                  <a:cxn ang="0">
                    <a:pos x="19" y="10"/>
                  </a:cxn>
                  <a:cxn ang="0">
                    <a:pos x="19" y="10"/>
                  </a:cxn>
                  <a:cxn ang="0">
                    <a:pos x="8" y="0"/>
                  </a:cxn>
                  <a:cxn ang="0">
                    <a:pos x="8" y="0"/>
                  </a:cxn>
                  <a:cxn ang="0">
                    <a:pos x="0" y="10"/>
                  </a:cxn>
                </a:cxnLst>
                <a:rect l="0" t="0" r="r" b="b"/>
                <a:pathLst>
                  <a:path w="19" h="21">
                    <a:moveTo>
                      <a:pt x="0" y="10"/>
                    </a:moveTo>
                    <a:lnTo>
                      <a:pt x="8" y="21"/>
                    </a:lnTo>
                    <a:lnTo>
                      <a:pt x="19" y="10"/>
                    </a:lnTo>
                    <a:lnTo>
                      <a:pt x="19" y="10"/>
                    </a:lnTo>
                    <a:lnTo>
                      <a:pt x="8" y="0"/>
                    </a:lnTo>
                    <a:lnTo>
                      <a:pt x="8" y="0"/>
                    </a:lnTo>
                    <a:lnTo>
                      <a:pt x="0" y="10"/>
                    </a:lnTo>
                    <a:close/>
                  </a:path>
                </a:pathLst>
              </a:custGeom>
              <a:solidFill>
                <a:srgbClr val="000000"/>
              </a:solidFill>
              <a:ln w="9525">
                <a:noFill/>
                <a:round/>
                <a:headEnd/>
                <a:tailEnd/>
              </a:ln>
            </p:spPr>
            <p:txBody>
              <a:bodyPr/>
              <a:lstStyle/>
              <a:p>
                <a:endParaRPr lang="en-US"/>
              </a:p>
            </p:txBody>
          </p:sp>
          <p:sp>
            <p:nvSpPr>
              <p:cNvPr id="41823" name="Freeform 863"/>
              <p:cNvSpPr>
                <a:spLocks/>
              </p:cNvSpPr>
              <p:nvPr/>
            </p:nvSpPr>
            <p:spPr bwMode="auto">
              <a:xfrm>
                <a:off x="3399" y="3232"/>
                <a:ext cx="11" cy="11"/>
              </a:xfrm>
              <a:custGeom>
                <a:avLst/>
                <a:gdLst/>
                <a:ahLst/>
                <a:cxnLst>
                  <a:cxn ang="0">
                    <a:pos x="0" y="10"/>
                  </a:cxn>
                  <a:cxn ang="0">
                    <a:pos x="10" y="20"/>
                  </a:cxn>
                  <a:cxn ang="0">
                    <a:pos x="21" y="10"/>
                  </a:cxn>
                  <a:cxn ang="0">
                    <a:pos x="10" y="0"/>
                  </a:cxn>
                  <a:cxn ang="0">
                    <a:pos x="0" y="10"/>
                  </a:cxn>
                </a:cxnLst>
                <a:rect l="0" t="0" r="r" b="b"/>
                <a:pathLst>
                  <a:path w="21" h="20">
                    <a:moveTo>
                      <a:pt x="0" y="10"/>
                    </a:moveTo>
                    <a:lnTo>
                      <a:pt x="10" y="20"/>
                    </a:lnTo>
                    <a:lnTo>
                      <a:pt x="21" y="10"/>
                    </a:lnTo>
                    <a:lnTo>
                      <a:pt x="10" y="0"/>
                    </a:lnTo>
                    <a:lnTo>
                      <a:pt x="0" y="10"/>
                    </a:lnTo>
                    <a:close/>
                  </a:path>
                </a:pathLst>
              </a:custGeom>
              <a:solidFill>
                <a:srgbClr val="000000"/>
              </a:solidFill>
              <a:ln w="9525">
                <a:noFill/>
                <a:round/>
                <a:headEnd/>
                <a:tailEnd/>
              </a:ln>
            </p:spPr>
            <p:txBody>
              <a:bodyPr/>
              <a:lstStyle/>
              <a:p>
                <a:endParaRPr lang="en-US"/>
              </a:p>
            </p:txBody>
          </p:sp>
          <p:sp>
            <p:nvSpPr>
              <p:cNvPr id="41824" name="Freeform 864"/>
              <p:cNvSpPr>
                <a:spLocks/>
              </p:cNvSpPr>
              <p:nvPr/>
            </p:nvSpPr>
            <p:spPr bwMode="auto">
              <a:xfrm>
                <a:off x="3409" y="3223"/>
                <a:ext cx="11" cy="9"/>
              </a:xfrm>
              <a:custGeom>
                <a:avLst/>
                <a:gdLst/>
                <a:ahLst/>
                <a:cxnLst>
                  <a:cxn ang="0">
                    <a:pos x="0" y="9"/>
                  </a:cxn>
                  <a:cxn ang="0">
                    <a:pos x="11" y="20"/>
                  </a:cxn>
                  <a:cxn ang="0">
                    <a:pos x="18" y="14"/>
                  </a:cxn>
                  <a:cxn ang="0">
                    <a:pos x="21" y="9"/>
                  </a:cxn>
                  <a:cxn ang="0">
                    <a:pos x="11" y="0"/>
                  </a:cxn>
                  <a:cxn ang="0">
                    <a:pos x="7" y="4"/>
                  </a:cxn>
                  <a:cxn ang="0">
                    <a:pos x="0" y="9"/>
                  </a:cxn>
                </a:cxnLst>
                <a:rect l="0" t="0" r="r" b="b"/>
                <a:pathLst>
                  <a:path w="21" h="20">
                    <a:moveTo>
                      <a:pt x="0" y="9"/>
                    </a:moveTo>
                    <a:lnTo>
                      <a:pt x="11" y="20"/>
                    </a:lnTo>
                    <a:lnTo>
                      <a:pt x="18" y="14"/>
                    </a:lnTo>
                    <a:lnTo>
                      <a:pt x="21" y="9"/>
                    </a:lnTo>
                    <a:lnTo>
                      <a:pt x="11" y="0"/>
                    </a:lnTo>
                    <a:lnTo>
                      <a:pt x="7" y="4"/>
                    </a:lnTo>
                    <a:lnTo>
                      <a:pt x="0" y="9"/>
                    </a:lnTo>
                    <a:close/>
                  </a:path>
                </a:pathLst>
              </a:custGeom>
              <a:solidFill>
                <a:srgbClr val="000000"/>
              </a:solidFill>
              <a:ln w="9525">
                <a:noFill/>
                <a:round/>
                <a:headEnd/>
                <a:tailEnd/>
              </a:ln>
            </p:spPr>
            <p:txBody>
              <a:bodyPr/>
              <a:lstStyle/>
              <a:p>
                <a:endParaRPr lang="en-US"/>
              </a:p>
            </p:txBody>
          </p:sp>
          <p:sp>
            <p:nvSpPr>
              <p:cNvPr id="41825" name="Freeform 865"/>
              <p:cNvSpPr>
                <a:spLocks/>
              </p:cNvSpPr>
              <p:nvPr/>
            </p:nvSpPr>
            <p:spPr bwMode="auto">
              <a:xfrm>
                <a:off x="3419" y="3212"/>
                <a:ext cx="9" cy="10"/>
              </a:xfrm>
              <a:custGeom>
                <a:avLst/>
                <a:gdLst/>
                <a:ahLst/>
                <a:cxnLst>
                  <a:cxn ang="0">
                    <a:pos x="0" y="11"/>
                  </a:cxn>
                  <a:cxn ang="0">
                    <a:pos x="11" y="20"/>
                  </a:cxn>
                  <a:cxn ang="0">
                    <a:pos x="20" y="9"/>
                  </a:cxn>
                  <a:cxn ang="0">
                    <a:pos x="9" y="0"/>
                  </a:cxn>
                  <a:cxn ang="0">
                    <a:pos x="0" y="11"/>
                  </a:cxn>
                </a:cxnLst>
                <a:rect l="0" t="0" r="r" b="b"/>
                <a:pathLst>
                  <a:path w="20" h="20">
                    <a:moveTo>
                      <a:pt x="0" y="11"/>
                    </a:moveTo>
                    <a:lnTo>
                      <a:pt x="11" y="20"/>
                    </a:lnTo>
                    <a:lnTo>
                      <a:pt x="20" y="9"/>
                    </a:lnTo>
                    <a:lnTo>
                      <a:pt x="9" y="0"/>
                    </a:lnTo>
                    <a:lnTo>
                      <a:pt x="0" y="11"/>
                    </a:lnTo>
                    <a:close/>
                  </a:path>
                </a:pathLst>
              </a:custGeom>
              <a:solidFill>
                <a:srgbClr val="000000"/>
              </a:solidFill>
              <a:ln w="9525">
                <a:noFill/>
                <a:round/>
                <a:headEnd/>
                <a:tailEnd/>
              </a:ln>
            </p:spPr>
            <p:txBody>
              <a:bodyPr/>
              <a:lstStyle/>
              <a:p>
                <a:endParaRPr lang="en-US"/>
              </a:p>
            </p:txBody>
          </p:sp>
          <p:sp>
            <p:nvSpPr>
              <p:cNvPr id="41826" name="Freeform 866"/>
              <p:cNvSpPr>
                <a:spLocks/>
              </p:cNvSpPr>
              <p:nvPr/>
            </p:nvSpPr>
            <p:spPr bwMode="auto">
              <a:xfrm>
                <a:off x="3428" y="3202"/>
                <a:ext cx="10" cy="9"/>
              </a:xfrm>
              <a:custGeom>
                <a:avLst/>
                <a:gdLst/>
                <a:ahLst/>
                <a:cxnLst>
                  <a:cxn ang="0">
                    <a:pos x="0" y="11"/>
                  </a:cxn>
                  <a:cxn ang="0">
                    <a:pos x="10" y="20"/>
                  </a:cxn>
                  <a:cxn ang="0">
                    <a:pos x="12" y="18"/>
                  </a:cxn>
                  <a:cxn ang="0">
                    <a:pos x="19" y="9"/>
                  </a:cxn>
                  <a:cxn ang="0">
                    <a:pos x="8" y="0"/>
                  </a:cxn>
                  <a:cxn ang="0">
                    <a:pos x="1" y="7"/>
                  </a:cxn>
                  <a:cxn ang="0">
                    <a:pos x="0" y="11"/>
                  </a:cxn>
                </a:cxnLst>
                <a:rect l="0" t="0" r="r" b="b"/>
                <a:pathLst>
                  <a:path w="19" h="20">
                    <a:moveTo>
                      <a:pt x="0" y="11"/>
                    </a:moveTo>
                    <a:lnTo>
                      <a:pt x="10" y="20"/>
                    </a:lnTo>
                    <a:lnTo>
                      <a:pt x="12" y="18"/>
                    </a:lnTo>
                    <a:lnTo>
                      <a:pt x="19" y="9"/>
                    </a:lnTo>
                    <a:lnTo>
                      <a:pt x="8" y="0"/>
                    </a:lnTo>
                    <a:lnTo>
                      <a:pt x="1" y="7"/>
                    </a:lnTo>
                    <a:lnTo>
                      <a:pt x="0" y="11"/>
                    </a:lnTo>
                    <a:close/>
                  </a:path>
                </a:pathLst>
              </a:custGeom>
              <a:solidFill>
                <a:srgbClr val="000000"/>
              </a:solidFill>
              <a:ln w="9525">
                <a:noFill/>
                <a:round/>
                <a:headEnd/>
                <a:tailEnd/>
              </a:ln>
            </p:spPr>
            <p:txBody>
              <a:bodyPr/>
              <a:lstStyle/>
              <a:p>
                <a:endParaRPr lang="en-US"/>
              </a:p>
            </p:txBody>
          </p:sp>
          <p:sp>
            <p:nvSpPr>
              <p:cNvPr id="41827" name="Freeform 867"/>
              <p:cNvSpPr>
                <a:spLocks/>
              </p:cNvSpPr>
              <p:nvPr/>
            </p:nvSpPr>
            <p:spPr bwMode="auto">
              <a:xfrm>
                <a:off x="3437" y="3190"/>
                <a:ext cx="10" cy="10"/>
              </a:xfrm>
              <a:custGeom>
                <a:avLst/>
                <a:gdLst/>
                <a:ahLst/>
                <a:cxnLst>
                  <a:cxn ang="0">
                    <a:pos x="0" y="10"/>
                  </a:cxn>
                  <a:cxn ang="0">
                    <a:pos x="11" y="19"/>
                  </a:cxn>
                  <a:cxn ang="0">
                    <a:pos x="19" y="8"/>
                  </a:cxn>
                  <a:cxn ang="0">
                    <a:pos x="9" y="0"/>
                  </a:cxn>
                  <a:cxn ang="0">
                    <a:pos x="0" y="10"/>
                  </a:cxn>
                </a:cxnLst>
                <a:rect l="0" t="0" r="r" b="b"/>
                <a:pathLst>
                  <a:path w="19" h="19">
                    <a:moveTo>
                      <a:pt x="0" y="10"/>
                    </a:moveTo>
                    <a:lnTo>
                      <a:pt x="11" y="19"/>
                    </a:lnTo>
                    <a:lnTo>
                      <a:pt x="19" y="8"/>
                    </a:lnTo>
                    <a:lnTo>
                      <a:pt x="9" y="0"/>
                    </a:lnTo>
                    <a:lnTo>
                      <a:pt x="0" y="10"/>
                    </a:lnTo>
                    <a:close/>
                  </a:path>
                </a:pathLst>
              </a:custGeom>
              <a:solidFill>
                <a:srgbClr val="000000"/>
              </a:solidFill>
              <a:ln w="9525">
                <a:noFill/>
                <a:round/>
                <a:headEnd/>
                <a:tailEnd/>
              </a:ln>
            </p:spPr>
            <p:txBody>
              <a:bodyPr/>
              <a:lstStyle/>
              <a:p>
                <a:endParaRPr lang="en-US"/>
              </a:p>
            </p:txBody>
          </p:sp>
          <p:sp>
            <p:nvSpPr>
              <p:cNvPr id="41828" name="Freeform 868"/>
              <p:cNvSpPr>
                <a:spLocks/>
              </p:cNvSpPr>
              <p:nvPr/>
            </p:nvSpPr>
            <p:spPr bwMode="auto">
              <a:xfrm>
                <a:off x="3445" y="3180"/>
                <a:ext cx="10" cy="9"/>
              </a:xfrm>
              <a:custGeom>
                <a:avLst/>
                <a:gdLst/>
                <a:ahLst/>
                <a:cxnLst>
                  <a:cxn ang="0">
                    <a:pos x="0" y="10"/>
                  </a:cxn>
                  <a:cxn ang="0">
                    <a:pos x="10" y="17"/>
                  </a:cxn>
                  <a:cxn ang="0">
                    <a:pos x="19" y="7"/>
                  </a:cxn>
                  <a:cxn ang="0">
                    <a:pos x="9" y="0"/>
                  </a:cxn>
                  <a:cxn ang="0">
                    <a:pos x="0" y="10"/>
                  </a:cxn>
                </a:cxnLst>
                <a:rect l="0" t="0" r="r" b="b"/>
                <a:pathLst>
                  <a:path w="19" h="17">
                    <a:moveTo>
                      <a:pt x="0" y="10"/>
                    </a:moveTo>
                    <a:lnTo>
                      <a:pt x="10" y="17"/>
                    </a:lnTo>
                    <a:lnTo>
                      <a:pt x="19" y="7"/>
                    </a:lnTo>
                    <a:lnTo>
                      <a:pt x="9" y="0"/>
                    </a:lnTo>
                    <a:lnTo>
                      <a:pt x="0" y="10"/>
                    </a:lnTo>
                    <a:close/>
                  </a:path>
                </a:pathLst>
              </a:custGeom>
              <a:solidFill>
                <a:srgbClr val="000000"/>
              </a:solidFill>
              <a:ln w="9525">
                <a:noFill/>
                <a:round/>
                <a:headEnd/>
                <a:tailEnd/>
              </a:ln>
            </p:spPr>
            <p:txBody>
              <a:bodyPr/>
              <a:lstStyle/>
              <a:p>
                <a:endParaRPr lang="en-US"/>
              </a:p>
            </p:txBody>
          </p:sp>
          <p:sp>
            <p:nvSpPr>
              <p:cNvPr id="41829" name="Freeform 869"/>
              <p:cNvSpPr>
                <a:spLocks/>
              </p:cNvSpPr>
              <p:nvPr/>
            </p:nvSpPr>
            <p:spPr bwMode="auto">
              <a:xfrm>
                <a:off x="3454" y="3169"/>
                <a:ext cx="8" cy="8"/>
              </a:xfrm>
              <a:custGeom>
                <a:avLst/>
                <a:gdLst/>
                <a:ahLst/>
                <a:cxnLst>
                  <a:cxn ang="0">
                    <a:pos x="0" y="11"/>
                  </a:cxn>
                  <a:cxn ang="0">
                    <a:pos x="11" y="18"/>
                  </a:cxn>
                  <a:cxn ang="0">
                    <a:pos x="18" y="7"/>
                  </a:cxn>
                  <a:cxn ang="0">
                    <a:pos x="7" y="0"/>
                  </a:cxn>
                  <a:cxn ang="0">
                    <a:pos x="0" y="11"/>
                  </a:cxn>
                </a:cxnLst>
                <a:rect l="0" t="0" r="r" b="b"/>
                <a:pathLst>
                  <a:path w="18" h="18">
                    <a:moveTo>
                      <a:pt x="0" y="11"/>
                    </a:moveTo>
                    <a:lnTo>
                      <a:pt x="11" y="18"/>
                    </a:lnTo>
                    <a:lnTo>
                      <a:pt x="18" y="7"/>
                    </a:lnTo>
                    <a:lnTo>
                      <a:pt x="7" y="0"/>
                    </a:lnTo>
                    <a:lnTo>
                      <a:pt x="0" y="11"/>
                    </a:lnTo>
                    <a:close/>
                  </a:path>
                </a:pathLst>
              </a:custGeom>
              <a:solidFill>
                <a:srgbClr val="000000"/>
              </a:solidFill>
              <a:ln w="9525">
                <a:noFill/>
                <a:round/>
                <a:headEnd/>
                <a:tailEnd/>
              </a:ln>
            </p:spPr>
            <p:txBody>
              <a:bodyPr/>
              <a:lstStyle/>
              <a:p>
                <a:endParaRPr lang="en-US"/>
              </a:p>
            </p:txBody>
          </p:sp>
          <p:sp>
            <p:nvSpPr>
              <p:cNvPr id="41830" name="Freeform 870"/>
              <p:cNvSpPr>
                <a:spLocks/>
              </p:cNvSpPr>
              <p:nvPr/>
            </p:nvSpPr>
            <p:spPr bwMode="auto">
              <a:xfrm>
                <a:off x="3461" y="3156"/>
                <a:ext cx="8" cy="10"/>
              </a:xfrm>
              <a:custGeom>
                <a:avLst/>
                <a:gdLst/>
                <a:ahLst/>
                <a:cxnLst>
                  <a:cxn ang="0">
                    <a:pos x="0" y="12"/>
                  </a:cxn>
                  <a:cxn ang="0">
                    <a:pos x="11" y="19"/>
                  </a:cxn>
                  <a:cxn ang="0">
                    <a:pos x="18" y="7"/>
                  </a:cxn>
                  <a:cxn ang="0">
                    <a:pos x="7" y="0"/>
                  </a:cxn>
                  <a:cxn ang="0">
                    <a:pos x="0" y="12"/>
                  </a:cxn>
                </a:cxnLst>
                <a:rect l="0" t="0" r="r" b="b"/>
                <a:pathLst>
                  <a:path w="18" h="19">
                    <a:moveTo>
                      <a:pt x="0" y="12"/>
                    </a:moveTo>
                    <a:lnTo>
                      <a:pt x="11" y="19"/>
                    </a:lnTo>
                    <a:lnTo>
                      <a:pt x="18" y="7"/>
                    </a:lnTo>
                    <a:lnTo>
                      <a:pt x="7" y="0"/>
                    </a:lnTo>
                    <a:lnTo>
                      <a:pt x="0" y="12"/>
                    </a:lnTo>
                    <a:close/>
                  </a:path>
                </a:pathLst>
              </a:custGeom>
              <a:solidFill>
                <a:srgbClr val="000000"/>
              </a:solidFill>
              <a:ln w="9525">
                <a:noFill/>
                <a:round/>
                <a:headEnd/>
                <a:tailEnd/>
              </a:ln>
            </p:spPr>
            <p:txBody>
              <a:bodyPr/>
              <a:lstStyle/>
              <a:p>
                <a:endParaRPr lang="en-US"/>
              </a:p>
            </p:txBody>
          </p:sp>
          <p:sp>
            <p:nvSpPr>
              <p:cNvPr id="41831" name="Freeform 871"/>
              <p:cNvSpPr>
                <a:spLocks/>
              </p:cNvSpPr>
              <p:nvPr/>
            </p:nvSpPr>
            <p:spPr bwMode="auto">
              <a:xfrm>
                <a:off x="3469" y="3145"/>
                <a:ext cx="8" cy="9"/>
              </a:xfrm>
              <a:custGeom>
                <a:avLst/>
                <a:gdLst/>
                <a:ahLst/>
                <a:cxnLst>
                  <a:cxn ang="0">
                    <a:pos x="0" y="10"/>
                  </a:cxn>
                  <a:cxn ang="0">
                    <a:pos x="11" y="17"/>
                  </a:cxn>
                  <a:cxn ang="0">
                    <a:pos x="14" y="12"/>
                  </a:cxn>
                  <a:cxn ang="0">
                    <a:pos x="18" y="5"/>
                  </a:cxn>
                  <a:cxn ang="0">
                    <a:pos x="7" y="0"/>
                  </a:cxn>
                  <a:cxn ang="0">
                    <a:pos x="4" y="2"/>
                  </a:cxn>
                  <a:cxn ang="0">
                    <a:pos x="0" y="10"/>
                  </a:cxn>
                </a:cxnLst>
                <a:rect l="0" t="0" r="r" b="b"/>
                <a:pathLst>
                  <a:path w="18" h="17">
                    <a:moveTo>
                      <a:pt x="0" y="10"/>
                    </a:moveTo>
                    <a:lnTo>
                      <a:pt x="11" y="17"/>
                    </a:lnTo>
                    <a:lnTo>
                      <a:pt x="14" y="12"/>
                    </a:lnTo>
                    <a:lnTo>
                      <a:pt x="18" y="5"/>
                    </a:lnTo>
                    <a:lnTo>
                      <a:pt x="7" y="0"/>
                    </a:lnTo>
                    <a:lnTo>
                      <a:pt x="4" y="2"/>
                    </a:lnTo>
                    <a:lnTo>
                      <a:pt x="0" y="10"/>
                    </a:lnTo>
                    <a:close/>
                  </a:path>
                </a:pathLst>
              </a:custGeom>
              <a:solidFill>
                <a:srgbClr val="000000"/>
              </a:solidFill>
              <a:ln w="9525">
                <a:noFill/>
                <a:round/>
                <a:headEnd/>
                <a:tailEnd/>
              </a:ln>
            </p:spPr>
            <p:txBody>
              <a:bodyPr/>
              <a:lstStyle/>
              <a:p>
                <a:endParaRPr lang="en-US"/>
              </a:p>
            </p:txBody>
          </p:sp>
          <p:sp>
            <p:nvSpPr>
              <p:cNvPr id="41832" name="Freeform 872"/>
              <p:cNvSpPr>
                <a:spLocks/>
              </p:cNvSpPr>
              <p:nvPr/>
            </p:nvSpPr>
            <p:spPr bwMode="auto">
              <a:xfrm>
                <a:off x="3475" y="3132"/>
                <a:ext cx="8" cy="9"/>
              </a:xfrm>
              <a:custGeom>
                <a:avLst/>
                <a:gdLst/>
                <a:ahLst/>
                <a:cxnLst>
                  <a:cxn ang="0">
                    <a:pos x="0" y="12"/>
                  </a:cxn>
                  <a:cxn ang="0">
                    <a:pos x="11" y="17"/>
                  </a:cxn>
                  <a:cxn ang="0">
                    <a:pos x="18" y="5"/>
                  </a:cxn>
                  <a:cxn ang="0">
                    <a:pos x="7" y="0"/>
                  </a:cxn>
                  <a:cxn ang="0">
                    <a:pos x="0" y="12"/>
                  </a:cxn>
                </a:cxnLst>
                <a:rect l="0" t="0" r="r" b="b"/>
                <a:pathLst>
                  <a:path w="18" h="17">
                    <a:moveTo>
                      <a:pt x="0" y="12"/>
                    </a:moveTo>
                    <a:lnTo>
                      <a:pt x="11" y="17"/>
                    </a:lnTo>
                    <a:lnTo>
                      <a:pt x="18" y="5"/>
                    </a:lnTo>
                    <a:lnTo>
                      <a:pt x="7" y="0"/>
                    </a:lnTo>
                    <a:lnTo>
                      <a:pt x="0" y="12"/>
                    </a:lnTo>
                    <a:close/>
                  </a:path>
                </a:pathLst>
              </a:custGeom>
              <a:solidFill>
                <a:srgbClr val="000000"/>
              </a:solidFill>
              <a:ln w="9525">
                <a:noFill/>
                <a:round/>
                <a:headEnd/>
                <a:tailEnd/>
              </a:ln>
            </p:spPr>
            <p:txBody>
              <a:bodyPr/>
              <a:lstStyle/>
              <a:p>
                <a:endParaRPr lang="en-US"/>
              </a:p>
            </p:txBody>
          </p:sp>
          <p:sp>
            <p:nvSpPr>
              <p:cNvPr id="41833" name="Freeform 873"/>
              <p:cNvSpPr>
                <a:spLocks/>
              </p:cNvSpPr>
              <p:nvPr/>
            </p:nvSpPr>
            <p:spPr bwMode="auto">
              <a:xfrm>
                <a:off x="3481" y="3120"/>
                <a:ext cx="9" cy="8"/>
              </a:xfrm>
              <a:custGeom>
                <a:avLst/>
                <a:gdLst/>
                <a:ahLst/>
                <a:cxnLst>
                  <a:cxn ang="0">
                    <a:pos x="0" y="13"/>
                  </a:cxn>
                  <a:cxn ang="0">
                    <a:pos x="12" y="18"/>
                  </a:cxn>
                  <a:cxn ang="0">
                    <a:pos x="17" y="6"/>
                  </a:cxn>
                  <a:cxn ang="0">
                    <a:pos x="5" y="0"/>
                  </a:cxn>
                  <a:cxn ang="0">
                    <a:pos x="0" y="13"/>
                  </a:cxn>
                </a:cxnLst>
                <a:rect l="0" t="0" r="r" b="b"/>
                <a:pathLst>
                  <a:path w="17" h="18">
                    <a:moveTo>
                      <a:pt x="0" y="13"/>
                    </a:moveTo>
                    <a:lnTo>
                      <a:pt x="12" y="18"/>
                    </a:lnTo>
                    <a:lnTo>
                      <a:pt x="17" y="6"/>
                    </a:lnTo>
                    <a:lnTo>
                      <a:pt x="5" y="0"/>
                    </a:lnTo>
                    <a:lnTo>
                      <a:pt x="0" y="13"/>
                    </a:lnTo>
                    <a:close/>
                  </a:path>
                </a:pathLst>
              </a:custGeom>
              <a:solidFill>
                <a:srgbClr val="000000"/>
              </a:solidFill>
              <a:ln w="9525">
                <a:noFill/>
                <a:round/>
                <a:headEnd/>
                <a:tailEnd/>
              </a:ln>
            </p:spPr>
            <p:txBody>
              <a:bodyPr/>
              <a:lstStyle/>
              <a:p>
                <a:endParaRPr lang="en-US"/>
              </a:p>
            </p:txBody>
          </p:sp>
          <p:sp>
            <p:nvSpPr>
              <p:cNvPr id="41834" name="Freeform 874"/>
              <p:cNvSpPr>
                <a:spLocks/>
              </p:cNvSpPr>
              <p:nvPr/>
            </p:nvSpPr>
            <p:spPr bwMode="auto">
              <a:xfrm>
                <a:off x="3487" y="3107"/>
                <a:ext cx="9" cy="9"/>
              </a:xfrm>
              <a:custGeom>
                <a:avLst/>
                <a:gdLst/>
                <a:ahLst/>
                <a:cxnLst>
                  <a:cxn ang="0">
                    <a:pos x="0" y="14"/>
                  </a:cxn>
                  <a:cxn ang="0">
                    <a:pos x="12" y="19"/>
                  </a:cxn>
                  <a:cxn ang="0">
                    <a:pos x="17" y="5"/>
                  </a:cxn>
                  <a:cxn ang="0">
                    <a:pos x="5" y="0"/>
                  </a:cxn>
                  <a:cxn ang="0">
                    <a:pos x="0" y="14"/>
                  </a:cxn>
                </a:cxnLst>
                <a:rect l="0" t="0" r="r" b="b"/>
                <a:pathLst>
                  <a:path w="17" h="19">
                    <a:moveTo>
                      <a:pt x="0" y="14"/>
                    </a:moveTo>
                    <a:lnTo>
                      <a:pt x="12" y="19"/>
                    </a:lnTo>
                    <a:lnTo>
                      <a:pt x="17" y="5"/>
                    </a:lnTo>
                    <a:lnTo>
                      <a:pt x="5" y="0"/>
                    </a:lnTo>
                    <a:lnTo>
                      <a:pt x="0" y="14"/>
                    </a:lnTo>
                    <a:close/>
                  </a:path>
                </a:pathLst>
              </a:custGeom>
              <a:solidFill>
                <a:srgbClr val="000000"/>
              </a:solidFill>
              <a:ln w="9525">
                <a:noFill/>
                <a:round/>
                <a:headEnd/>
                <a:tailEnd/>
              </a:ln>
            </p:spPr>
            <p:txBody>
              <a:bodyPr/>
              <a:lstStyle/>
              <a:p>
                <a:endParaRPr lang="en-US"/>
              </a:p>
            </p:txBody>
          </p:sp>
          <p:sp>
            <p:nvSpPr>
              <p:cNvPr id="41835" name="Freeform 875"/>
              <p:cNvSpPr>
                <a:spLocks/>
              </p:cNvSpPr>
              <p:nvPr/>
            </p:nvSpPr>
            <p:spPr bwMode="auto">
              <a:xfrm>
                <a:off x="3492" y="3094"/>
                <a:ext cx="8" cy="8"/>
              </a:xfrm>
              <a:custGeom>
                <a:avLst/>
                <a:gdLst/>
                <a:ahLst/>
                <a:cxnLst>
                  <a:cxn ang="0">
                    <a:pos x="0" y="12"/>
                  </a:cxn>
                  <a:cxn ang="0">
                    <a:pos x="13" y="16"/>
                  </a:cxn>
                  <a:cxn ang="0">
                    <a:pos x="16" y="3"/>
                  </a:cxn>
                  <a:cxn ang="0">
                    <a:pos x="4" y="0"/>
                  </a:cxn>
                  <a:cxn ang="0">
                    <a:pos x="0" y="12"/>
                  </a:cxn>
                </a:cxnLst>
                <a:rect l="0" t="0" r="r" b="b"/>
                <a:pathLst>
                  <a:path w="16" h="16">
                    <a:moveTo>
                      <a:pt x="0" y="12"/>
                    </a:moveTo>
                    <a:lnTo>
                      <a:pt x="13" y="16"/>
                    </a:lnTo>
                    <a:lnTo>
                      <a:pt x="16" y="3"/>
                    </a:lnTo>
                    <a:lnTo>
                      <a:pt x="4" y="0"/>
                    </a:lnTo>
                    <a:lnTo>
                      <a:pt x="0" y="12"/>
                    </a:lnTo>
                    <a:close/>
                  </a:path>
                </a:pathLst>
              </a:custGeom>
              <a:solidFill>
                <a:srgbClr val="000000"/>
              </a:solidFill>
              <a:ln w="9525">
                <a:noFill/>
                <a:round/>
                <a:headEnd/>
                <a:tailEnd/>
              </a:ln>
            </p:spPr>
            <p:txBody>
              <a:bodyPr/>
              <a:lstStyle/>
              <a:p>
                <a:endParaRPr lang="en-US"/>
              </a:p>
            </p:txBody>
          </p:sp>
          <p:sp>
            <p:nvSpPr>
              <p:cNvPr id="41836" name="Freeform 876"/>
              <p:cNvSpPr>
                <a:spLocks/>
              </p:cNvSpPr>
              <p:nvPr/>
            </p:nvSpPr>
            <p:spPr bwMode="auto">
              <a:xfrm>
                <a:off x="3497" y="3081"/>
                <a:ext cx="7" cy="8"/>
              </a:xfrm>
              <a:custGeom>
                <a:avLst/>
                <a:gdLst/>
                <a:ahLst/>
                <a:cxnLst>
                  <a:cxn ang="0">
                    <a:pos x="0" y="12"/>
                  </a:cxn>
                  <a:cxn ang="0">
                    <a:pos x="12" y="15"/>
                  </a:cxn>
                  <a:cxn ang="0">
                    <a:pos x="16" y="7"/>
                  </a:cxn>
                  <a:cxn ang="0">
                    <a:pos x="16" y="3"/>
                  </a:cxn>
                  <a:cxn ang="0">
                    <a:pos x="4" y="0"/>
                  </a:cxn>
                  <a:cxn ang="0">
                    <a:pos x="2" y="7"/>
                  </a:cxn>
                  <a:cxn ang="0">
                    <a:pos x="0" y="12"/>
                  </a:cxn>
                </a:cxnLst>
                <a:rect l="0" t="0" r="r" b="b"/>
                <a:pathLst>
                  <a:path w="16" h="15">
                    <a:moveTo>
                      <a:pt x="0" y="12"/>
                    </a:moveTo>
                    <a:lnTo>
                      <a:pt x="12" y="15"/>
                    </a:lnTo>
                    <a:lnTo>
                      <a:pt x="16" y="7"/>
                    </a:lnTo>
                    <a:lnTo>
                      <a:pt x="16" y="3"/>
                    </a:lnTo>
                    <a:lnTo>
                      <a:pt x="4" y="0"/>
                    </a:lnTo>
                    <a:lnTo>
                      <a:pt x="2" y="7"/>
                    </a:lnTo>
                    <a:lnTo>
                      <a:pt x="0" y="12"/>
                    </a:lnTo>
                    <a:close/>
                  </a:path>
                </a:pathLst>
              </a:custGeom>
              <a:solidFill>
                <a:srgbClr val="000000"/>
              </a:solidFill>
              <a:ln w="9525">
                <a:noFill/>
                <a:round/>
                <a:headEnd/>
                <a:tailEnd/>
              </a:ln>
            </p:spPr>
            <p:txBody>
              <a:bodyPr/>
              <a:lstStyle/>
              <a:p>
                <a:endParaRPr lang="en-US"/>
              </a:p>
            </p:txBody>
          </p:sp>
          <p:sp>
            <p:nvSpPr>
              <p:cNvPr id="41837" name="Freeform 877"/>
              <p:cNvSpPr>
                <a:spLocks/>
              </p:cNvSpPr>
              <p:nvPr/>
            </p:nvSpPr>
            <p:spPr bwMode="auto">
              <a:xfrm>
                <a:off x="3500" y="3067"/>
                <a:ext cx="9" cy="9"/>
              </a:xfrm>
              <a:custGeom>
                <a:avLst/>
                <a:gdLst/>
                <a:ahLst/>
                <a:cxnLst>
                  <a:cxn ang="0">
                    <a:pos x="0" y="14"/>
                  </a:cxn>
                  <a:cxn ang="0">
                    <a:pos x="12" y="17"/>
                  </a:cxn>
                  <a:cxn ang="0">
                    <a:pos x="17" y="3"/>
                  </a:cxn>
                  <a:cxn ang="0">
                    <a:pos x="5" y="0"/>
                  </a:cxn>
                  <a:cxn ang="0">
                    <a:pos x="0" y="14"/>
                  </a:cxn>
                </a:cxnLst>
                <a:rect l="0" t="0" r="r" b="b"/>
                <a:pathLst>
                  <a:path w="17" h="17">
                    <a:moveTo>
                      <a:pt x="0" y="14"/>
                    </a:moveTo>
                    <a:lnTo>
                      <a:pt x="12" y="17"/>
                    </a:lnTo>
                    <a:lnTo>
                      <a:pt x="17" y="3"/>
                    </a:lnTo>
                    <a:lnTo>
                      <a:pt x="5" y="0"/>
                    </a:lnTo>
                    <a:lnTo>
                      <a:pt x="0" y="14"/>
                    </a:lnTo>
                    <a:close/>
                  </a:path>
                </a:pathLst>
              </a:custGeom>
              <a:solidFill>
                <a:srgbClr val="000000"/>
              </a:solidFill>
              <a:ln w="9525">
                <a:noFill/>
                <a:round/>
                <a:headEnd/>
                <a:tailEnd/>
              </a:ln>
            </p:spPr>
            <p:txBody>
              <a:bodyPr/>
              <a:lstStyle/>
              <a:p>
                <a:endParaRPr lang="en-US"/>
              </a:p>
            </p:txBody>
          </p:sp>
          <p:sp>
            <p:nvSpPr>
              <p:cNvPr id="41838" name="Freeform 878"/>
              <p:cNvSpPr>
                <a:spLocks/>
              </p:cNvSpPr>
              <p:nvPr/>
            </p:nvSpPr>
            <p:spPr bwMode="auto">
              <a:xfrm>
                <a:off x="3504" y="3054"/>
                <a:ext cx="7" cy="8"/>
              </a:xfrm>
              <a:custGeom>
                <a:avLst/>
                <a:gdLst/>
                <a:ahLst/>
                <a:cxnLst>
                  <a:cxn ang="0">
                    <a:pos x="0" y="14"/>
                  </a:cxn>
                  <a:cxn ang="0">
                    <a:pos x="12" y="15"/>
                  </a:cxn>
                  <a:cxn ang="0">
                    <a:pos x="14" y="1"/>
                  </a:cxn>
                  <a:cxn ang="0">
                    <a:pos x="1" y="0"/>
                  </a:cxn>
                  <a:cxn ang="0">
                    <a:pos x="0" y="14"/>
                  </a:cxn>
                </a:cxnLst>
                <a:rect l="0" t="0" r="r" b="b"/>
                <a:pathLst>
                  <a:path w="14" h="15">
                    <a:moveTo>
                      <a:pt x="0" y="14"/>
                    </a:moveTo>
                    <a:lnTo>
                      <a:pt x="12" y="15"/>
                    </a:lnTo>
                    <a:lnTo>
                      <a:pt x="14" y="1"/>
                    </a:lnTo>
                    <a:lnTo>
                      <a:pt x="1" y="0"/>
                    </a:lnTo>
                    <a:lnTo>
                      <a:pt x="0" y="14"/>
                    </a:lnTo>
                    <a:close/>
                  </a:path>
                </a:pathLst>
              </a:custGeom>
              <a:solidFill>
                <a:srgbClr val="000000"/>
              </a:solidFill>
              <a:ln w="9525">
                <a:noFill/>
                <a:round/>
                <a:headEnd/>
                <a:tailEnd/>
              </a:ln>
            </p:spPr>
            <p:txBody>
              <a:bodyPr/>
              <a:lstStyle/>
              <a:p>
                <a:endParaRPr lang="en-US"/>
              </a:p>
            </p:txBody>
          </p:sp>
          <p:sp>
            <p:nvSpPr>
              <p:cNvPr id="41839" name="Freeform 879"/>
              <p:cNvSpPr>
                <a:spLocks/>
              </p:cNvSpPr>
              <p:nvPr/>
            </p:nvSpPr>
            <p:spPr bwMode="auto">
              <a:xfrm>
                <a:off x="3507" y="3040"/>
                <a:ext cx="7" cy="8"/>
              </a:xfrm>
              <a:custGeom>
                <a:avLst/>
                <a:gdLst/>
                <a:ahLst/>
                <a:cxnLst>
                  <a:cxn ang="0">
                    <a:pos x="0" y="14"/>
                  </a:cxn>
                  <a:cxn ang="0">
                    <a:pos x="12" y="15"/>
                  </a:cxn>
                  <a:cxn ang="0">
                    <a:pos x="14" y="1"/>
                  </a:cxn>
                  <a:cxn ang="0">
                    <a:pos x="2" y="0"/>
                  </a:cxn>
                  <a:cxn ang="0">
                    <a:pos x="0" y="14"/>
                  </a:cxn>
                </a:cxnLst>
                <a:rect l="0" t="0" r="r" b="b"/>
                <a:pathLst>
                  <a:path w="14" h="15">
                    <a:moveTo>
                      <a:pt x="0" y="14"/>
                    </a:moveTo>
                    <a:lnTo>
                      <a:pt x="12" y="15"/>
                    </a:lnTo>
                    <a:lnTo>
                      <a:pt x="14" y="1"/>
                    </a:lnTo>
                    <a:lnTo>
                      <a:pt x="2" y="0"/>
                    </a:lnTo>
                    <a:lnTo>
                      <a:pt x="0" y="14"/>
                    </a:lnTo>
                    <a:close/>
                  </a:path>
                </a:pathLst>
              </a:custGeom>
              <a:solidFill>
                <a:srgbClr val="000000"/>
              </a:solidFill>
              <a:ln w="9525">
                <a:noFill/>
                <a:round/>
                <a:headEnd/>
                <a:tailEnd/>
              </a:ln>
            </p:spPr>
            <p:txBody>
              <a:bodyPr/>
              <a:lstStyle/>
              <a:p>
                <a:endParaRPr lang="en-US"/>
              </a:p>
            </p:txBody>
          </p:sp>
          <p:sp>
            <p:nvSpPr>
              <p:cNvPr id="41840" name="Freeform 880"/>
              <p:cNvSpPr>
                <a:spLocks/>
              </p:cNvSpPr>
              <p:nvPr/>
            </p:nvSpPr>
            <p:spPr bwMode="auto">
              <a:xfrm>
                <a:off x="3509" y="3026"/>
                <a:ext cx="8" cy="8"/>
              </a:xfrm>
              <a:custGeom>
                <a:avLst/>
                <a:gdLst/>
                <a:ahLst/>
                <a:cxnLst>
                  <a:cxn ang="0">
                    <a:pos x="0" y="14"/>
                  </a:cxn>
                  <a:cxn ang="0">
                    <a:pos x="14" y="15"/>
                  </a:cxn>
                  <a:cxn ang="0">
                    <a:pos x="16" y="1"/>
                  </a:cxn>
                  <a:cxn ang="0">
                    <a:pos x="2" y="0"/>
                  </a:cxn>
                  <a:cxn ang="0">
                    <a:pos x="0" y="14"/>
                  </a:cxn>
                </a:cxnLst>
                <a:rect l="0" t="0" r="r" b="b"/>
                <a:pathLst>
                  <a:path w="16" h="15">
                    <a:moveTo>
                      <a:pt x="0" y="14"/>
                    </a:moveTo>
                    <a:lnTo>
                      <a:pt x="14" y="15"/>
                    </a:lnTo>
                    <a:lnTo>
                      <a:pt x="16" y="1"/>
                    </a:lnTo>
                    <a:lnTo>
                      <a:pt x="2" y="0"/>
                    </a:lnTo>
                    <a:lnTo>
                      <a:pt x="0" y="14"/>
                    </a:lnTo>
                    <a:close/>
                  </a:path>
                </a:pathLst>
              </a:custGeom>
              <a:solidFill>
                <a:srgbClr val="000000"/>
              </a:solidFill>
              <a:ln w="9525">
                <a:noFill/>
                <a:round/>
                <a:headEnd/>
                <a:tailEnd/>
              </a:ln>
            </p:spPr>
            <p:txBody>
              <a:bodyPr/>
              <a:lstStyle/>
              <a:p>
                <a:endParaRPr lang="en-US"/>
              </a:p>
            </p:txBody>
          </p:sp>
          <p:sp>
            <p:nvSpPr>
              <p:cNvPr id="41841" name="Freeform 881"/>
              <p:cNvSpPr>
                <a:spLocks/>
              </p:cNvSpPr>
              <p:nvPr/>
            </p:nvSpPr>
            <p:spPr bwMode="auto">
              <a:xfrm>
                <a:off x="3510" y="3013"/>
                <a:ext cx="7" cy="8"/>
              </a:xfrm>
              <a:custGeom>
                <a:avLst/>
                <a:gdLst/>
                <a:ahLst/>
                <a:cxnLst>
                  <a:cxn ang="0">
                    <a:pos x="0" y="13"/>
                  </a:cxn>
                  <a:cxn ang="0">
                    <a:pos x="14" y="15"/>
                  </a:cxn>
                  <a:cxn ang="0">
                    <a:pos x="14" y="7"/>
                  </a:cxn>
                  <a:cxn ang="0">
                    <a:pos x="14" y="0"/>
                  </a:cxn>
                  <a:cxn ang="0">
                    <a:pos x="0" y="0"/>
                  </a:cxn>
                  <a:cxn ang="0">
                    <a:pos x="0" y="7"/>
                  </a:cxn>
                  <a:cxn ang="0">
                    <a:pos x="0" y="13"/>
                  </a:cxn>
                </a:cxnLst>
                <a:rect l="0" t="0" r="r" b="b"/>
                <a:pathLst>
                  <a:path w="14" h="15">
                    <a:moveTo>
                      <a:pt x="0" y="13"/>
                    </a:moveTo>
                    <a:lnTo>
                      <a:pt x="14" y="15"/>
                    </a:lnTo>
                    <a:lnTo>
                      <a:pt x="14" y="7"/>
                    </a:lnTo>
                    <a:lnTo>
                      <a:pt x="14" y="0"/>
                    </a:lnTo>
                    <a:lnTo>
                      <a:pt x="0" y="0"/>
                    </a:lnTo>
                    <a:lnTo>
                      <a:pt x="0" y="7"/>
                    </a:lnTo>
                    <a:lnTo>
                      <a:pt x="0" y="13"/>
                    </a:lnTo>
                    <a:close/>
                  </a:path>
                </a:pathLst>
              </a:custGeom>
              <a:solidFill>
                <a:srgbClr val="000000"/>
              </a:solidFill>
              <a:ln w="9525">
                <a:noFill/>
                <a:round/>
                <a:headEnd/>
                <a:tailEnd/>
              </a:ln>
            </p:spPr>
            <p:txBody>
              <a:bodyPr/>
              <a:lstStyle/>
              <a:p>
                <a:endParaRPr lang="en-US"/>
              </a:p>
            </p:txBody>
          </p:sp>
          <p:sp>
            <p:nvSpPr>
              <p:cNvPr id="41842" name="Freeform 882"/>
              <p:cNvSpPr>
                <a:spLocks/>
              </p:cNvSpPr>
              <p:nvPr/>
            </p:nvSpPr>
            <p:spPr bwMode="auto">
              <a:xfrm>
                <a:off x="3510" y="2999"/>
                <a:ext cx="8" cy="7"/>
              </a:xfrm>
              <a:custGeom>
                <a:avLst/>
                <a:gdLst/>
                <a:ahLst/>
                <a:cxnLst>
                  <a:cxn ang="0">
                    <a:pos x="0" y="14"/>
                  </a:cxn>
                  <a:cxn ang="0">
                    <a:pos x="14" y="14"/>
                  </a:cxn>
                  <a:cxn ang="0">
                    <a:pos x="16" y="0"/>
                  </a:cxn>
                  <a:cxn ang="0">
                    <a:pos x="2" y="0"/>
                  </a:cxn>
                  <a:cxn ang="0">
                    <a:pos x="0" y="14"/>
                  </a:cxn>
                </a:cxnLst>
                <a:rect l="0" t="0" r="r" b="b"/>
                <a:pathLst>
                  <a:path w="16" h="14">
                    <a:moveTo>
                      <a:pt x="0" y="14"/>
                    </a:moveTo>
                    <a:lnTo>
                      <a:pt x="14" y="14"/>
                    </a:lnTo>
                    <a:lnTo>
                      <a:pt x="16" y="0"/>
                    </a:lnTo>
                    <a:lnTo>
                      <a:pt x="2" y="0"/>
                    </a:lnTo>
                    <a:lnTo>
                      <a:pt x="0" y="14"/>
                    </a:lnTo>
                    <a:close/>
                  </a:path>
                </a:pathLst>
              </a:custGeom>
              <a:solidFill>
                <a:srgbClr val="000000"/>
              </a:solidFill>
              <a:ln w="9525">
                <a:noFill/>
                <a:round/>
                <a:headEnd/>
                <a:tailEnd/>
              </a:ln>
            </p:spPr>
            <p:txBody>
              <a:bodyPr/>
              <a:lstStyle/>
              <a:p>
                <a:endParaRPr lang="en-US"/>
              </a:p>
            </p:txBody>
          </p:sp>
          <p:sp>
            <p:nvSpPr>
              <p:cNvPr id="41843" name="Rectangle 883"/>
              <p:cNvSpPr>
                <a:spLocks noChangeArrowheads="1"/>
              </p:cNvSpPr>
              <p:nvPr/>
            </p:nvSpPr>
            <p:spPr bwMode="auto">
              <a:xfrm>
                <a:off x="3511" y="2985"/>
                <a:ext cx="7" cy="7"/>
              </a:xfrm>
              <a:prstGeom prst="rect">
                <a:avLst/>
              </a:prstGeom>
              <a:solidFill>
                <a:srgbClr val="000000"/>
              </a:solidFill>
              <a:ln w="9525">
                <a:noFill/>
                <a:miter lim="800000"/>
                <a:headEnd/>
                <a:tailEnd/>
              </a:ln>
            </p:spPr>
            <p:txBody>
              <a:bodyPr/>
              <a:lstStyle/>
              <a:p>
                <a:endParaRPr lang="en-US"/>
              </a:p>
            </p:txBody>
          </p:sp>
          <p:sp>
            <p:nvSpPr>
              <p:cNvPr id="41844" name="Rectangle 884"/>
              <p:cNvSpPr>
                <a:spLocks noChangeArrowheads="1"/>
              </p:cNvSpPr>
              <p:nvPr/>
            </p:nvSpPr>
            <p:spPr bwMode="auto">
              <a:xfrm>
                <a:off x="3510" y="2971"/>
                <a:ext cx="7" cy="7"/>
              </a:xfrm>
              <a:prstGeom prst="rect">
                <a:avLst/>
              </a:prstGeom>
              <a:solidFill>
                <a:srgbClr val="000000"/>
              </a:solidFill>
              <a:ln w="9525">
                <a:noFill/>
                <a:miter lim="800000"/>
                <a:headEnd/>
                <a:tailEnd/>
              </a:ln>
            </p:spPr>
            <p:txBody>
              <a:bodyPr/>
              <a:lstStyle/>
              <a:p>
                <a:endParaRPr lang="en-US"/>
              </a:p>
            </p:txBody>
          </p:sp>
          <p:sp>
            <p:nvSpPr>
              <p:cNvPr id="41845" name="Freeform 885"/>
              <p:cNvSpPr>
                <a:spLocks/>
              </p:cNvSpPr>
              <p:nvPr/>
            </p:nvSpPr>
            <p:spPr bwMode="auto">
              <a:xfrm>
                <a:off x="3509" y="2957"/>
                <a:ext cx="8" cy="8"/>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1846" name="Freeform 886"/>
              <p:cNvSpPr>
                <a:spLocks/>
              </p:cNvSpPr>
              <p:nvPr/>
            </p:nvSpPr>
            <p:spPr bwMode="auto">
              <a:xfrm>
                <a:off x="3507" y="2943"/>
                <a:ext cx="8" cy="8"/>
              </a:xfrm>
              <a:custGeom>
                <a:avLst/>
                <a:gdLst/>
                <a:ahLst/>
                <a:cxnLst>
                  <a:cxn ang="0">
                    <a:pos x="2" y="16"/>
                  </a:cxn>
                  <a:cxn ang="0">
                    <a:pos x="16" y="14"/>
                  </a:cxn>
                  <a:cxn ang="0">
                    <a:pos x="16" y="10"/>
                  </a:cxn>
                  <a:cxn ang="0">
                    <a:pos x="12" y="0"/>
                  </a:cxn>
                  <a:cxn ang="0">
                    <a:pos x="0" y="2"/>
                  </a:cxn>
                  <a:cxn ang="0">
                    <a:pos x="2" y="10"/>
                  </a:cxn>
                  <a:cxn ang="0">
                    <a:pos x="2" y="16"/>
                  </a:cxn>
                </a:cxnLst>
                <a:rect l="0" t="0" r="r" b="b"/>
                <a:pathLst>
                  <a:path w="16" h="16">
                    <a:moveTo>
                      <a:pt x="2" y="16"/>
                    </a:moveTo>
                    <a:lnTo>
                      <a:pt x="16" y="14"/>
                    </a:lnTo>
                    <a:lnTo>
                      <a:pt x="16" y="10"/>
                    </a:lnTo>
                    <a:lnTo>
                      <a:pt x="12" y="0"/>
                    </a:lnTo>
                    <a:lnTo>
                      <a:pt x="0" y="2"/>
                    </a:lnTo>
                    <a:lnTo>
                      <a:pt x="2" y="10"/>
                    </a:lnTo>
                    <a:lnTo>
                      <a:pt x="2" y="16"/>
                    </a:lnTo>
                    <a:close/>
                  </a:path>
                </a:pathLst>
              </a:custGeom>
              <a:solidFill>
                <a:srgbClr val="000000"/>
              </a:solidFill>
              <a:ln w="9525">
                <a:noFill/>
                <a:round/>
                <a:headEnd/>
                <a:tailEnd/>
              </a:ln>
            </p:spPr>
            <p:txBody>
              <a:bodyPr/>
              <a:lstStyle/>
              <a:p>
                <a:endParaRPr lang="en-US"/>
              </a:p>
            </p:txBody>
          </p:sp>
          <p:sp>
            <p:nvSpPr>
              <p:cNvPr id="41847" name="Freeform 887"/>
              <p:cNvSpPr>
                <a:spLocks/>
              </p:cNvSpPr>
              <p:nvPr/>
            </p:nvSpPr>
            <p:spPr bwMode="auto">
              <a:xfrm>
                <a:off x="3504" y="2930"/>
                <a:ext cx="8" cy="7"/>
              </a:xfrm>
              <a:custGeom>
                <a:avLst/>
                <a:gdLst/>
                <a:ahLst/>
                <a:cxnLst>
                  <a:cxn ang="0">
                    <a:pos x="3" y="16"/>
                  </a:cxn>
                  <a:cxn ang="0">
                    <a:pos x="15" y="14"/>
                  </a:cxn>
                  <a:cxn ang="0">
                    <a:pos x="12" y="0"/>
                  </a:cxn>
                  <a:cxn ang="0">
                    <a:pos x="0" y="2"/>
                  </a:cxn>
                  <a:cxn ang="0">
                    <a:pos x="3" y="16"/>
                  </a:cxn>
                </a:cxnLst>
                <a:rect l="0" t="0" r="r" b="b"/>
                <a:pathLst>
                  <a:path w="15" h="16">
                    <a:moveTo>
                      <a:pt x="3" y="16"/>
                    </a:moveTo>
                    <a:lnTo>
                      <a:pt x="15" y="14"/>
                    </a:lnTo>
                    <a:lnTo>
                      <a:pt x="12" y="0"/>
                    </a:lnTo>
                    <a:lnTo>
                      <a:pt x="0" y="2"/>
                    </a:lnTo>
                    <a:lnTo>
                      <a:pt x="3" y="16"/>
                    </a:lnTo>
                    <a:close/>
                  </a:path>
                </a:pathLst>
              </a:custGeom>
              <a:solidFill>
                <a:srgbClr val="000000"/>
              </a:solidFill>
              <a:ln w="9525">
                <a:noFill/>
                <a:round/>
                <a:headEnd/>
                <a:tailEnd/>
              </a:ln>
            </p:spPr>
            <p:txBody>
              <a:bodyPr/>
              <a:lstStyle/>
              <a:p>
                <a:endParaRPr lang="en-US"/>
              </a:p>
            </p:txBody>
          </p:sp>
          <p:sp>
            <p:nvSpPr>
              <p:cNvPr id="41848" name="Freeform 888"/>
              <p:cNvSpPr>
                <a:spLocks/>
              </p:cNvSpPr>
              <p:nvPr/>
            </p:nvSpPr>
            <p:spPr bwMode="auto">
              <a:xfrm>
                <a:off x="3501" y="2916"/>
                <a:ext cx="9" cy="8"/>
              </a:xfrm>
              <a:custGeom>
                <a:avLst/>
                <a:gdLst/>
                <a:ahLst/>
                <a:cxnLst>
                  <a:cxn ang="0">
                    <a:pos x="5" y="18"/>
                  </a:cxn>
                  <a:cxn ang="0">
                    <a:pos x="17" y="14"/>
                  </a:cxn>
                  <a:cxn ang="0">
                    <a:pos x="12" y="0"/>
                  </a:cxn>
                  <a:cxn ang="0">
                    <a:pos x="0" y="4"/>
                  </a:cxn>
                  <a:cxn ang="0">
                    <a:pos x="5" y="18"/>
                  </a:cxn>
                </a:cxnLst>
                <a:rect l="0" t="0" r="r" b="b"/>
                <a:pathLst>
                  <a:path w="17" h="18">
                    <a:moveTo>
                      <a:pt x="5" y="18"/>
                    </a:moveTo>
                    <a:lnTo>
                      <a:pt x="17" y="14"/>
                    </a:lnTo>
                    <a:lnTo>
                      <a:pt x="12" y="0"/>
                    </a:lnTo>
                    <a:lnTo>
                      <a:pt x="0" y="4"/>
                    </a:lnTo>
                    <a:lnTo>
                      <a:pt x="5" y="18"/>
                    </a:lnTo>
                    <a:close/>
                  </a:path>
                </a:pathLst>
              </a:custGeom>
              <a:solidFill>
                <a:srgbClr val="000000"/>
              </a:solidFill>
              <a:ln w="9525">
                <a:noFill/>
                <a:round/>
                <a:headEnd/>
                <a:tailEnd/>
              </a:ln>
            </p:spPr>
            <p:txBody>
              <a:bodyPr/>
              <a:lstStyle/>
              <a:p>
                <a:endParaRPr lang="en-US"/>
              </a:p>
            </p:txBody>
          </p:sp>
        </p:grpSp>
        <p:sp>
          <p:nvSpPr>
            <p:cNvPr id="41849" name="Freeform 889"/>
            <p:cNvSpPr>
              <a:spLocks/>
            </p:cNvSpPr>
            <p:nvPr/>
          </p:nvSpPr>
          <p:spPr bwMode="auto">
            <a:xfrm>
              <a:off x="3497" y="2902"/>
              <a:ext cx="8" cy="8"/>
            </a:xfrm>
            <a:custGeom>
              <a:avLst/>
              <a:gdLst/>
              <a:ahLst/>
              <a:cxnLst>
                <a:cxn ang="0">
                  <a:pos x="3" y="18"/>
                </a:cxn>
                <a:cxn ang="0">
                  <a:pos x="15" y="14"/>
                </a:cxn>
                <a:cxn ang="0">
                  <a:pos x="14" y="5"/>
                </a:cxn>
                <a:cxn ang="0">
                  <a:pos x="12" y="0"/>
                </a:cxn>
                <a:cxn ang="0">
                  <a:pos x="0" y="5"/>
                </a:cxn>
                <a:cxn ang="0">
                  <a:pos x="0" y="5"/>
                </a:cxn>
                <a:cxn ang="0">
                  <a:pos x="3" y="18"/>
                </a:cxn>
              </a:cxnLst>
              <a:rect l="0" t="0" r="r" b="b"/>
              <a:pathLst>
                <a:path w="15" h="18">
                  <a:moveTo>
                    <a:pt x="3" y="18"/>
                  </a:moveTo>
                  <a:lnTo>
                    <a:pt x="15" y="14"/>
                  </a:lnTo>
                  <a:lnTo>
                    <a:pt x="14" y="5"/>
                  </a:lnTo>
                  <a:lnTo>
                    <a:pt x="12" y="0"/>
                  </a:lnTo>
                  <a:lnTo>
                    <a:pt x="0" y="5"/>
                  </a:lnTo>
                  <a:lnTo>
                    <a:pt x="0" y="5"/>
                  </a:lnTo>
                  <a:lnTo>
                    <a:pt x="3" y="18"/>
                  </a:lnTo>
                  <a:close/>
                </a:path>
              </a:pathLst>
            </a:custGeom>
            <a:solidFill>
              <a:srgbClr val="000000"/>
            </a:solidFill>
            <a:ln w="9525">
              <a:noFill/>
              <a:round/>
              <a:headEnd/>
              <a:tailEnd/>
            </a:ln>
          </p:spPr>
          <p:txBody>
            <a:bodyPr/>
            <a:lstStyle/>
            <a:p>
              <a:endParaRPr lang="en-US"/>
            </a:p>
          </p:txBody>
        </p:sp>
        <p:sp>
          <p:nvSpPr>
            <p:cNvPr id="41850" name="Freeform 890"/>
            <p:cNvSpPr>
              <a:spLocks/>
            </p:cNvSpPr>
            <p:nvPr/>
          </p:nvSpPr>
          <p:spPr bwMode="auto">
            <a:xfrm>
              <a:off x="3493" y="2888"/>
              <a:ext cx="8" cy="10"/>
            </a:xfrm>
            <a:custGeom>
              <a:avLst/>
              <a:gdLst/>
              <a:ahLst/>
              <a:cxnLst>
                <a:cxn ang="0">
                  <a:pos x="4" y="19"/>
                </a:cxn>
                <a:cxn ang="0">
                  <a:pos x="16" y="14"/>
                </a:cxn>
                <a:cxn ang="0">
                  <a:pos x="12" y="0"/>
                </a:cxn>
                <a:cxn ang="0">
                  <a:pos x="0" y="5"/>
                </a:cxn>
                <a:cxn ang="0">
                  <a:pos x="4" y="19"/>
                </a:cxn>
              </a:cxnLst>
              <a:rect l="0" t="0" r="r" b="b"/>
              <a:pathLst>
                <a:path w="16" h="19">
                  <a:moveTo>
                    <a:pt x="4" y="19"/>
                  </a:moveTo>
                  <a:lnTo>
                    <a:pt x="16" y="14"/>
                  </a:lnTo>
                  <a:lnTo>
                    <a:pt x="12" y="0"/>
                  </a:lnTo>
                  <a:lnTo>
                    <a:pt x="0" y="5"/>
                  </a:lnTo>
                  <a:lnTo>
                    <a:pt x="4" y="19"/>
                  </a:lnTo>
                  <a:close/>
                </a:path>
              </a:pathLst>
            </a:custGeom>
            <a:solidFill>
              <a:srgbClr val="000000"/>
            </a:solidFill>
            <a:ln w="9525">
              <a:noFill/>
              <a:round/>
              <a:headEnd/>
              <a:tailEnd/>
            </a:ln>
          </p:spPr>
          <p:txBody>
            <a:bodyPr/>
            <a:lstStyle/>
            <a:p>
              <a:endParaRPr lang="en-US"/>
            </a:p>
          </p:txBody>
        </p:sp>
        <p:sp>
          <p:nvSpPr>
            <p:cNvPr id="41851" name="Freeform 891"/>
            <p:cNvSpPr>
              <a:spLocks/>
            </p:cNvSpPr>
            <p:nvPr/>
          </p:nvSpPr>
          <p:spPr bwMode="auto">
            <a:xfrm>
              <a:off x="3488" y="2875"/>
              <a:ext cx="9" cy="10"/>
            </a:xfrm>
            <a:custGeom>
              <a:avLst/>
              <a:gdLst/>
              <a:ahLst/>
              <a:cxnLst>
                <a:cxn ang="0">
                  <a:pos x="5" y="19"/>
                </a:cxn>
                <a:cxn ang="0">
                  <a:pos x="17" y="14"/>
                </a:cxn>
                <a:cxn ang="0">
                  <a:pos x="17" y="14"/>
                </a:cxn>
                <a:cxn ang="0">
                  <a:pos x="15" y="9"/>
                </a:cxn>
                <a:cxn ang="0">
                  <a:pos x="12" y="0"/>
                </a:cxn>
                <a:cxn ang="0">
                  <a:pos x="0" y="5"/>
                </a:cxn>
                <a:cxn ang="0">
                  <a:pos x="5" y="19"/>
                </a:cxn>
                <a:cxn ang="0">
                  <a:pos x="10" y="14"/>
                </a:cxn>
                <a:cxn ang="0">
                  <a:pos x="3" y="14"/>
                </a:cxn>
                <a:cxn ang="0">
                  <a:pos x="5" y="19"/>
                </a:cxn>
              </a:cxnLst>
              <a:rect l="0" t="0" r="r" b="b"/>
              <a:pathLst>
                <a:path w="17" h="19">
                  <a:moveTo>
                    <a:pt x="5" y="19"/>
                  </a:moveTo>
                  <a:lnTo>
                    <a:pt x="17" y="14"/>
                  </a:lnTo>
                  <a:lnTo>
                    <a:pt x="17" y="14"/>
                  </a:lnTo>
                  <a:lnTo>
                    <a:pt x="15" y="9"/>
                  </a:lnTo>
                  <a:lnTo>
                    <a:pt x="12" y="0"/>
                  </a:lnTo>
                  <a:lnTo>
                    <a:pt x="0" y="5"/>
                  </a:lnTo>
                  <a:lnTo>
                    <a:pt x="5" y="19"/>
                  </a:lnTo>
                  <a:lnTo>
                    <a:pt x="10" y="14"/>
                  </a:lnTo>
                  <a:lnTo>
                    <a:pt x="3" y="14"/>
                  </a:lnTo>
                  <a:lnTo>
                    <a:pt x="5" y="19"/>
                  </a:lnTo>
                  <a:close/>
                </a:path>
              </a:pathLst>
            </a:custGeom>
            <a:solidFill>
              <a:srgbClr val="000000"/>
            </a:solidFill>
            <a:ln w="9525">
              <a:noFill/>
              <a:round/>
              <a:headEnd/>
              <a:tailEnd/>
            </a:ln>
          </p:spPr>
          <p:txBody>
            <a:bodyPr/>
            <a:lstStyle/>
            <a:p>
              <a:endParaRPr lang="en-US"/>
            </a:p>
          </p:txBody>
        </p:sp>
        <p:sp>
          <p:nvSpPr>
            <p:cNvPr id="41852" name="Freeform 892"/>
            <p:cNvSpPr>
              <a:spLocks/>
            </p:cNvSpPr>
            <p:nvPr/>
          </p:nvSpPr>
          <p:spPr bwMode="auto">
            <a:xfrm>
              <a:off x="3483" y="2863"/>
              <a:ext cx="8" cy="9"/>
            </a:xfrm>
            <a:custGeom>
              <a:avLst/>
              <a:gdLst/>
              <a:ahLst/>
              <a:cxnLst>
                <a:cxn ang="0">
                  <a:pos x="5" y="18"/>
                </a:cxn>
                <a:cxn ang="0">
                  <a:pos x="18" y="13"/>
                </a:cxn>
                <a:cxn ang="0">
                  <a:pos x="12" y="0"/>
                </a:cxn>
                <a:cxn ang="0">
                  <a:pos x="0" y="6"/>
                </a:cxn>
                <a:cxn ang="0">
                  <a:pos x="5" y="18"/>
                </a:cxn>
              </a:cxnLst>
              <a:rect l="0" t="0" r="r" b="b"/>
              <a:pathLst>
                <a:path w="18" h="18">
                  <a:moveTo>
                    <a:pt x="5" y="18"/>
                  </a:moveTo>
                  <a:lnTo>
                    <a:pt x="18" y="13"/>
                  </a:lnTo>
                  <a:lnTo>
                    <a:pt x="12" y="0"/>
                  </a:lnTo>
                  <a:lnTo>
                    <a:pt x="0" y="6"/>
                  </a:lnTo>
                  <a:lnTo>
                    <a:pt x="5" y="18"/>
                  </a:lnTo>
                  <a:close/>
                </a:path>
              </a:pathLst>
            </a:custGeom>
            <a:solidFill>
              <a:srgbClr val="000000"/>
            </a:solidFill>
            <a:ln w="9525">
              <a:noFill/>
              <a:round/>
              <a:headEnd/>
              <a:tailEnd/>
            </a:ln>
          </p:spPr>
          <p:txBody>
            <a:bodyPr/>
            <a:lstStyle/>
            <a:p>
              <a:endParaRPr lang="en-US"/>
            </a:p>
          </p:txBody>
        </p:sp>
        <p:sp>
          <p:nvSpPr>
            <p:cNvPr id="41853" name="Freeform 893"/>
            <p:cNvSpPr>
              <a:spLocks/>
            </p:cNvSpPr>
            <p:nvPr/>
          </p:nvSpPr>
          <p:spPr bwMode="auto">
            <a:xfrm>
              <a:off x="3476" y="2850"/>
              <a:ext cx="9" cy="10"/>
            </a:xfrm>
            <a:custGeom>
              <a:avLst/>
              <a:gdLst/>
              <a:ahLst/>
              <a:cxnLst>
                <a:cxn ang="0">
                  <a:pos x="7" y="19"/>
                </a:cxn>
                <a:cxn ang="0">
                  <a:pos x="19" y="12"/>
                </a:cxn>
                <a:cxn ang="0">
                  <a:pos x="12" y="0"/>
                </a:cxn>
                <a:cxn ang="0">
                  <a:pos x="0" y="7"/>
                </a:cxn>
                <a:cxn ang="0">
                  <a:pos x="7" y="19"/>
                </a:cxn>
              </a:cxnLst>
              <a:rect l="0" t="0" r="r" b="b"/>
              <a:pathLst>
                <a:path w="19" h="19">
                  <a:moveTo>
                    <a:pt x="7" y="19"/>
                  </a:moveTo>
                  <a:lnTo>
                    <a:pt x="19" y="12"/>
                  </a:lnTo>
                  <a:lnTo>
                    <a:pt x="12" y="0"/>
                  </a:lnTo>
                  <a:lnTo>
                    <a:pt x="0" y="7"/>
                  </a:lnTo>
                  <a:lnTo>
                    <a:pt x="7" y="19"/>
                  </a:lnTo>
                  <a:close/>
                </a:path>
              </a:pathLst>
            </a:custGeom>
            <a:solidFill>
              <a:srgbClr val="000000"/>
            </a:solidFill>
            <a:ln w="9525">
              <a:noFill/>
              <a:round/>
              <a:headEnd/>
              <a:tailEnd/>
            </a:ln>
          </p:spPr>
          <p:txBody>
            <a:bodyPr/>
            <a:lstStyle/>
            <a:p>
              <a:endParaRPr lang="en-US"/>
            </a:p>
          </p:txBody>
        </p:sp>
        <p:sp>
          <p:nvSpPr>
            <p:cNvPr id="41854" name="Freeform 894"/>
            <p:cNvSpPr>
              <a:spLocks/>
            </p:cNvSpPr>
            <p:nvPr/>
          </p:nvSpPr>
          <p:spPr bwMode="auto">
            <a:xfrm>
              <a:off x="3469" y="2838"/>
              <a:ext cx="10" cy="9"/>
            </a:xfrm>
            <a:custGeom>
              <a:avLst/>
              <a:gdLst/>
              <a:ahLst/>
              <a:cxnLst>
                <a:cxn ang="0">
                  <a:pos x="7" y="19"/>
                </a:cxn>
                <a:cxn ang="0">
                  <a:pos x="19" y="12"/>
                </a:cxn>
                <a:cxn ang="0">
                  <a:pos x="12" y="0"/>
                </a:cxn>
                <a:cxn ang="0">
                  <a:pos x="10" y="0"/>
                </a:cxn>
                <a:cxn ang="0">
                  <a:pos x="0" y="7"/>
                </a:cxn>
                <a:cxn ang="0">
                  <a:pos x="2" y="10"/>
                </a:cxn>
                <a:cxn ang="0">
                  <a:pos x="7" y="19"/>
                </a:cxn>
              </a:cxnLst>
              <a:rect l="0" t="0" r="r" b="b"/>
              <a:pathLst>
                <a:path w="19" h="19">
                  <a:moveTo>
                    <a:pt x="7" y="19"/>
                  </a:moveTo>
                  <a:lnTo>
                    <a:pt x="19" y="12"/>
                  </a:lnTo>
                  <a:lnTo>
                    <a:pt x="12" y="0"/>
                  </a:lnTo>
                  <a:lnTo>
                    <a:pt x="10" y="0"/>
                  </a:lnTo>
                  <a:lnTo>
                    <a:pt x="0" y="7"/>
                  </a:lnTo>
                  <a:lnTo>
                    <a:pt x="2" y="10"/>
                  </a:lnTo>
                  <a:lnTo>
                    <a:pt x="7" y="19"/>
                  </a:lnTo>
                  <a:close/>
                </a:path>
              </a:pathLst>
            </a:custGeom>
            <a:solidFill>
              <a:srgbClr val="000000"/>
            </a:solidFill>
            <a:ln w="9525">
              <a:noFill/>
              <a:round/>
              <a:headEnd/>
              <a:tailEnd/>
            </a:ln>
          </p:spPr>
          <p:txBody>
            <a:bodyPr/>
            <a:lstStyle/>
            <a:p>
              <a:endParaRPr lang="en-US"/>
            </a:p>
          </p:txBody>
        </p:sp>
        <p:sp>
          <p:nvSpPr>
            <p:cNvPr id="41855" name="Freeform 895"/>
            <p:cNvSpPr>
              <a:spLocks/>
            </p:cNvSpPr>
            <p:nvPr/>
          </p:nvSpPr>
          <p:spPr bwMode="auto">
            <a:xfrm>
              <a:off x="3462" y="2826"/>
              <a:ext cx="9" cy="9"/>
            </a:xfrm>
            <a:custGeom>
              <a:avLst/>
              <a:gdLst/>
              <a:ahLst/>
              <a:cxnLst>
                <a:cxn ang="0">
                  <a:pos x="7" y="20"/>
                </a:cxn>
                <a:cxn ang="0">
                  <a:pos x="17" y="13"/>
                </a:cxn>
                <a:cxn ang="0">
                  <a:pos x="10" y="0"/>
                </a:cxn>
                <a:cxn ang="0">
                  <a:pos x="0" y="7"/>
                </a:cxn>
                <a:cxn ang="0">
                  <a:pos x="7" y="20"/>
                </a:cxn>
              </a:cxnLst>
              <a:rect l="0" t="0" r="r" b="b"/>
              <a:pathLst>
                <a:path w="17" h="20">
                  <a:moveTo>
                    <a:pt x="7" y="20"/>
                  </a:moveTo>
                  <a:lnTo>
                    <a:pt x="17" y="13"/>
                  </a:lnTo>
                  <a:lnTo>
                    <a:pt x="10" y="0"/>
                  </a:lnTo>
                  <a:lnTo>
                    <a:pt x="0" y="7"/>
                  </a:lnTo>
                  <a:lnTo>
                    <a:pt x="7" y="20"/>
                  </a:lnTo>
                  <a:close/>
                </a:path>
              </a:pathLst>
            </a:custGeom>
            <a:solidFill>
              <a:srgbClr val="000000"/>
            </a:solidFill>
            <a:ln w="9525">
              <a:noFill/>
              <a:round/>
              <a:headEnd/>
              <a:tailEnd/>
            </a:ln>
          </p:spPr>
          <p:txBody>
            <a:bodyPr/>
            <a:lstStyle/>
            <a:p>
              <a:endParaRPr lang="en-US"/>
            </a:p>
          </p:txBody>
        </p:sp>
        <p:sp>
          <p:nvSpPr>
            <p:cNvPr id="41856" name="Freeform 896"/>
            <p:cNvSpPr>
              <a:spLocks/>
            </p:cNvSpPr>
            <p:nvPr/>
          </p:nvSpPr>
          <p:spPr bwMode="auto">
            <a:xfrm>
              <a:off x="3455" y="2813"/>
              <a:ext cx="9" cy="10"/>
            </a:xfrm>
            <a:custGeom>
              <a:avLst/>
              <a:gdLst/>
              <a:ahLst/>
              <a:cxnLst>
                <a:cxn ang="0">
                  <a:pos x="7" y="19"/>
                </a:cxn>
                <a:cxn ang="0">
                  <a:pos x="17" y="12"/>
                </a:cxn>
                <a:cxn ang="0">
                  <a:pos x="16" y="7"/>
                </a:cxn>
                <a:cxn ang="0">
                  <a:pos x="10" y="0"/>
                </a:cxn>
                <a:cxn ang="0">
                  <a:pos x="0" y="7"/>
                </a:cxn>
                <a:cxn ang="0">
                  <a:pos x="5" y="17"/>
                </a:cxn>
                <a:cxn ang="0">
                  <a:pos x="7" y="19"/>
                </a:cxn>
              </a:cxnLst>
              <a:rect l="0" t="0" r="r" b="b"/>
              <a:pathLst>
                <a:path w="17" h="19">
                  <a:moveTo>
                    <a:pt x="7" y="19"/>
                  </a:moveTo>
                  <a:lnTo>
                    <a:pt x="17" y="12"/>
                  </a:lnTo>
                  <a:lnTo>
                    <a:pt x="16" y="7"/>
                  </a:lnTo>
                  <a:lnTo>
                    <a:pt x="10" y="0"/>
                  </a:lnTo>
                  <a:lnTo>
                    <a:pt x="0" y="7"/>
                  </a:lnTo>
                  <a:lnTo>
                    <a:pt x="5" y="17"/>
                  </a:lnTo>
                  <a:lnTo>
                    <a:pt x="7" y="19"/>
                  </a:lnTo>
                  <a:close/>
                </a:path>
              </a:pathLst>
            </a:custGeom>
            <a:solidFill>
              <a:srgbClr val="000000"/>
            </a:solidFill>
            <a:ln w="9525">
              <a:noFill/>
              <a:round/>
              <a:headEnd/>
              <a:tailEnd/>
            </a:ln>
          </p:spPr>
          <p:txBody>
            <a:bodyPr/>
            <a:lstStyle/>
            <a:p>
              <a:endParaRPr lang="en-US"/>
            </a:p>
          </p:txBody>
        </p:sp>
        <p:sp>
          <p:nvSpPr>
            <p:cNvPr id="41857" name="Freeform 897"/>
            <p:cNvSpPr>
              <a:spLocks/>
            </p:cNvSpPr>
            <p:nvPr/>
          </p:nvSpPr>
          <p:spPr bwMode="auto">
            <a:xfrm>
              <a:off x="3447" y="2802"/>
              <a:ext cx="9" cy="10"/>
            </a:xfrm>
            <a:custGeom>
              <a:avLst/>
              <a:gdLst/>
              <a:ahLst/>
              <a:cxnLst>
                <a:cxn ang="0">
                  <a:pos x="9" y="19"/>
                </a:cxn>
                <a:cxn ang="0">
                  <a:pos x="20" y="12"/>
                </a:cxn>
                <a:cxn ang="0">
                  <a:pos x="11" y="0"/>
                </a:cxn>
                <a:cxn ang="0">
                  <a:pos x="0" y="7"/>
                </a:cxn>
                <a:cxn ang="0">
                  <a:pos x="9" y="19"/>
                </a:cxn>
              </a:cxnLst>
              <a:rect l="0" t="0" r="r" b="b"/>
              <a:pathLst>
                <a:path w="20" h="19">
                  <a:moveTo>
                    <a:pt x="9" y="19"/>
                  </a:moveTo>
                  <a:lnTo>
                    <a:pt x="20" y="12"/>
                  </a:lnTo>
                  <a:lnTo>
                    <a:pt x="11" y="0"/>
                  </a:lnTo>
                  <a:lnTo>
                    <a:pt x="0" y="7"/>
                  </a:lnTo>
                  <a:lnTo>
                    <a:pt x="9" y="19"/>
                  </a:lnTo>
                  <a:close/>
                </a:path>
              </a:pathLst>
            </a:custGeom>
            <a:solidFill>
              <a:srgbClr val="000000"/>
            </a:solidFill>
            <a:ln w="9525">
              <a:noFill/>
              <a:round/>
              <a:headEnd/>
              <a:tailEnd/>
            </a:ln>
          </p:spPr>
          <p:txBody>
            <a:bodyPr/>
            <a:lstStyle/>
            <a:p>
              <a:endParaRPr lang="en-US"/>
            </a:p>
          </p:txBody>
        </p:sp>
        <p:sp>
          <p:nvSpPr>
            <p:cNvPr id="41858" name="Freeform 898"/>
            <p:cNvSpPr>
              <a:spLocks/>
            </p:cNvSpPr>
            <p:nvPr/>
          </p:nvSpPr>
          <p:spPr bwMode="auto">
            <a:xfrm>
              <a:off x="3439" y="2791"/>
              <a:ext cx="9" cy="9"/>
            </a:xfrm>
            <a:custGeom>
              <a:avLst/>
              <a:gdLst/>
              <a:ahLst/>
              <a:cxnLst>
                <a:cxn ang="0">
                  <a:pos x="8" y="19"/>
                </a:cxn>
                <a:cxn ang="0">
                  <a:pos x="19" y="10"/>
                </a:cxn>
                <a:cxn ang="0">
                  <a:pos x="10" y="0"/>
                </a:cxn>
                <a:cxn ang="0">
                  <a:pos x="0" y="8"/>
                </a:cxn>
                <a:cxn ang="0">
                  <a:pos x="8" y="19"/>
                </a:cxn>
              </a:cxnLst>
              <a:rect l="0" t="0" r="r" b="b"/>
              <a:pathLst>
                <a:path w="19" h="19">
                  <a:moveTo>
                    <a:pt x="8" y="19"/>
                  </a:moveTo>
                  <a:lnTo>
                    <a:pt x="19" y="10"/>
                  </a:lnTo>
                  <a:lnTo>
                    <a:pt x="10" y="0"/>
                  </a:lnTo>
                  <a:lnTo>
                    <a:pt x="0" y="8"/>
                  </a:lnTo>
                  <a:lnTo>
                    <a:pt x="8" y="19"/>
                  </a:lnTo>
                  <a:close/>
                </a:path>
              </a:pathLst>
            </a:custGeom>
            <a:solidFill>
              <a:srgbClr val="000000"/>
            </a:solidFill>
            <a:ln w="9525">
              <a:noFill/>
              <a:round/>
              <a:headEnd/>
              <a:tailEnd/>
            </a:ln>
          </p:spPr>
          <p:txBody>
            <a:bodyPr/>
            <a:lstStyle/>
            <a:p>
              <a:endParaRPr lang="en-US"/>
            </a:p>
          </p:txBody>
        </p:sp>
        <p:sp>
          <p:nvSpPr>
            <p:cNvPr id="41859" name="Freeform 899"/>
            <p:cNvSpPr>
              <a:spLocks/>
            </p:cNvSpPr>
            <p:nvPr/>
          </p:nvSpPr>
          <p:spPr bwMode="auto">
            <a:xfrm>
              <a:off x="3430" y="2780"/>
              <a:ext cx="10" cy="10"/>
            </a:xfrm>
            <a:custGeom>
              <a:avLst/>
              <a:gdLst/>
              <a:ahLst/>
              <a:cxnLst>
                <a:cxn ang="0">
                  <a:pos x="9" y="19"/>
                </a:cxn>
                <a:cxn ang="0">
                  <a:pos x="19" y="10"/>
                </a:cxn>
                <a:cxn ang="0">
                  <a:pos x="11" y="0"/>
                </a:cxn>
                <a:cxn ang="0">
                  <a:pos x="0" y="8"/>
                </a:cxn>
                <a:cxn ang="0">
                  <a:pos x="9" y="19"/>
                </a:cxn>
              </a:cxnLst>
              <a:rect l="0" t="0" r="r" b="b"/>
              <a:pathLst>
                <a:path w="19" h="19">
                  <a:moveTo>
                    <a:pt x="9" y="19"/>
                  </a:moveTo>
                  <a:lnTo>
                    <a:pt x="19" y="10"/>
                  </a:lnTo>
                  <a:lnTo>
                    <a:pt x="11" y="0"/>
                  </a:lnTo>
                  <a:lnTo>
                    <a:pt x="0" y="8"/>
                  </a:lnTo>
                  <a:lnTo>
                    <a:pt x="9" y="19"/>
                  </a:lnTo>
                  <a:close/>
                </a:path>
              </a:pathLst>
            </a:custGeom>
            <a:solidFill>
              <a:srgbClr val="000000"/>
            </a:solidFill>
            <a:ln w="9525">
              <a:noFill/>
              <a:round/>
              <a:headEnd/>
              <a:tailEnd/>
            </a:ln>
          </p:spPr>
          <p:txBody>
            <a:bodyPr/>
            <a:lstStyle/>
            <a:p>
              <a:endParaRPr lang="en-US"/>
            </a:p>
          </p:txBody>
        </p:sp>
        <p:sp>
          <p:nvSpPr>
            <p:cNvPr id="41860" name="Freeform 900"/>
            <p:cNvSpPr>
              <a:spLocks/>
            </p:cNvSpPr>
            <p:nvPr/>
          </p:nvSpPr>
          <p:spPr bwMode="auto">
            <a:xfrm>
              <a:off x="3420" y="2769"/>
              <a:ext cx="11" cy="10"/>
            </a:xfrm>
            <a:custGeom>
              <a:avLst/>
              <a:gdLst/>
              <a:ahLst/>
              <a:cxnLst>
                <a:cxn ang="0">
                  <a:pos x="10" y="19"/>
                </a:cxn>
                <a:cxn ang="0">
                  <a:pos x="21" y="10"/>
                </a:cxn>
                <a:cxn ang="0">
                  <a:pos x="10" y="0"/>
                </a:cxn>
                <a:cxn ang="0">
                  <a:pos x="0" y="9"/>
                </a:cxn>
                <a:cxn ang="0">
                  <a:pos x="10" y="19"/>
                </a:cxn>
              </a:cxnLst>
              <a:rect l="0" t="0" r="r" b="b"/>
              <a:pathLst>
                <a:path w="21" h="19">
                  <a:moveTo>
                    <a:pt x="10" y="19"/>
                  </a:moveTo>
                  <a:lnTo>
                    <a:pt x="21" y="10"/>
                  </a:lnTo>
                  <a:lnTo>
                    <a:pt x="10" y="0"/>
                  </a:lnTo>
                  <a:lnTo>
                    <a:pt x="0" y="9"/>
                  </a:lnTo>
                  <a:lnTo>
                    <a:pt x="10" y="19"/>
                  </a:lnTo>
                  <a:close/>
                </a:path>
              </a:pathLst>
            </a:custGeom>
            <a:solidFill>
              <a:srgbClr val="000000"/>
            </a:solidFill>
            <a:ln w="9525">
              <a:noFill/>
              <a:round/>
              <a:headEnd/>
              <a:tailEnd/>
            </a:ln>
          </p:spPr>
          <p:txBody>
            <a:bodyPr/>
            <a:lstStyle/>
            <a:p>
              <a:endParaRPr lang="en-US"/>
            </a:p>
          </p:txBody>
        </p:sp>
        <p:sp>
          <p:nvSpPr>
            <p:cNvPr id="41861" name="Freeform 901"/>
            <p:cNvSpPr>
              <a:spLocks/>
            </p:cNvSpPr>
            <p:nvPr/>
          </p:nvSpPr>
          <p:spPr bwMode="auto">
            <a:xfrm>
              <a:off x="3412" y="2758"/>
              <a:ext cx="9" cy="10"/>
            </a:xfrm>
            <a:custGeom>
              <a:avLst/>
              <a:gdLst/>
              <a:ahLst/>
              <a:cxnLst>
                <a:cxn ang="0">
                  <a:pos x="9" y="19"/>
                </a:cxn>
                <a:cxn ang="0">
                  <a:pos x="20" y="10"/>
                </a:cxn>
                <a:cxn ang="0">
                  <a:pos x="13" y="2"/>
                </a:cxn>
                <a:cxn ang="0">
                  <a:pos x="11" y="0"/>
                </a:cxn>
                <a:cxn ang="0">
                  <a:pos x="0" y="10"/>
                </a:cxn>
                <a:cxn ang="0">
                  <a:pos x="2" y="12"/>
                </a:cxn>
                <a:cxn ang="0">
                  <a:pos x="9" y="19"/>
                </a:cxn>
              </a:cxnLst>
              <a:rect l="0" t="0" r="r" b="b"/>
              <a:pathLst>
                <a:path w="20" h="19">
                  <a:moveTo>
                    <a:pt x="9" y="19"/>
                  </a:moveTo>
                  <a:lnTo>
                    <a:pt x="20" y="10"/>
                  </a:lnTo>
                  <a:lnTo>
                    <a:pt x="13" y="2"/>
                  </a:lnTo>
                  <a:lnTo>
                    <a:pt x="11" y="0"/>
                  </a:lnTo>
                  <a:lnTo>
                    <a:pt x="0" y="10"/>
                  </a:lnTo>
                  <a:lnTo>
                    <a:pt x="2" y="12"/>
                  </a:lnTo>
                  <a:lnTo>
                    <a:pt x="9" y="19"/>
                  </a:lnTo>
                  <a:close/>
                </a:path>
              </a:pathLst>
            </a:custGeom>
            <a:solidFill>
              <a:srgbClr val="000000"/>
            </a:solidFill>
            <a:ln w="9525">
              <a:noFill/>
              <a:round/>
              <a:headEnd/>
              <a:tailEnd/>
            </a:ln>
          </p:spPr>
          <p:txBody>
            <a:bodyPr/>
            <a:lstStyle/>
            <a:p>
              <a:endParaRPr lang="en-US"/>
            </a:p>
          </p:txBody>
        </p:sp>
        <p:sp>
          <p:nvSpPr>
            <p:cNvPr id="41862" name="Freeform 902"/>
            <p:cNvSpPr>
              <a:spLocks/>
            </p:cNvSpPr>
            <p:nvPr/>
          </p:nvSpPr>
          <p:spPr bwMode="auto">
            <a:xfrm>
              <a:off x="3402" y="2749"/>
              <a:ext cx="10" cy="9"/>
            </a:xfrm>
            <a:custGeom>
              <a:avLst/>
              <a:gdLst/>
              <a:ahLst/>
              <a:cxnLst>
                <a:cxn ang="0">
                  <a:pos x="9" y="19"/>
                </a:cxn>
                <a:cxn ang="0">
                  <a:pos x="19" y="9"/>
                </a:cxn>
                <a:cxn ang="0">
                  <a:pos x="11" y="0"/>
                </a:cxn>
                <a:cxn ang="0">
                  <a:pos x="0" y="10"/>
                </a:cxn>
                <a:cxn ang="0">
                  <a:pos x="9" y="19"/>
                </a:cxn>
              </a:cxnLst>
              <a:rect l="0" t="0" r="r" b="b"/>
              <a:pathLst>
                <a:path w="19" h="19">
                  <a:moveTo>
                    <a:pt x="9" y="19"/>
                  </a:moveTo>
                  <a:lnTo>
                    <a:pt x="19" y="9"/>
                  </a:lnTo>
                  <a:lnTo>
                    <a:pt x="11" y="0"/>
                  </a:lnTo>
                  <a:lnTo>
                    <a:pt x="0" y="10"/>
                  </a:lnTo>
                  <a:lnTo>
                    <a:pt x="9" y="19"/>
                  </a:lnTo>
                  <a:close/>
                </a:path>
              </a:pathLst>
            </a:custGeom>
            <a:solidFill>
              <a:srgbClr val="000000"/>
            </a:solidFill>
            <a:ln w="9525">
              <a:noFill/>
              <a:round/>
              <a:headEnd/>
              <a:tailEnd/>
            </a:ln>
          </p:spPr>
          <p:txBody>
            <a:bodyPr/>
            <a:lstStyle/>
            <a:p>
              <a:endParaRPr lang="en-US"/>
            </a:p>
          </p:txBody>
        </p:sp>
        <p:sp>
          <p:nvSpPr>
            <p:cNvPr id="41863" name="Freeform 903"/>
            <p:cNvSpPr>
              <a:spLocks/>
            </p:cNvSpPr>
            <p:nvPr/>
          </p:nvSpPr>
          <p:spPr bwMode="auto">
            <a:xfrm>
              <a:off x="3392" y="2738"/>
              <a:ext cx="10" cy="11"/>
            </a:xfrm>
            <a:custGeom>
              <a:avLst/>
              <a:gdLst/>
              <a:ahLst/>
              <a:cxnLst>
                <a:cxn ang="0">
                  <a:pos x="9" y="21"/>
                </a:cxn>
                <a:cxn ang="0">
                  <a:pos x="19" y="10"/>
                </a:cxn>
                <a:cxn ang="0">
                  <a:pos x="14" y="5"/>
                </a:cxn>
                <a:cxn ang="0">
                  <a:pos x="9" y="0"/>
                </a:cxn>
                <a:cxn ang="0">
                  <a:pos x="0" y="10"/>
                </a:cxn>
                <a:cxn ang="0">
                  <a:pos x="3" y="16"/>
                </a:cxn>
                <a:cxn ang="0">
                  <a:pos x="9" y="21"/>
                </a:cxn>
              </a:cxnLst>
              <a:rect l="0" t="0" r="r" b="b"/>
              <a:pathLst>
                <a:path w="19" h="21">
                  <a:moveTo>
                    <a:pt x="9" y="21"/>
                  </a:moveTo>
                  <a:lnTo>
                    <a:pt x="19" y="10"/>
                  </a:lnTo>
                  <a:lnTo>
                    <a:pt x="14" y="5"/>
                  </a:lnTo>
                  <a:lnTo>
                    <a:pt x="9" y="0"/>
                  </a:lnTo>
                  <a:lnTo>
                    <a:pt x="0" y="10"/>
                  </a:lnTo>
                  <a:lnTo>
                    <a:pt x="3" y="16"/>
                  </a:lnTo>
                  <a:lnTo>
                    <a:pt x="9" y="21"/>
                  </a:lnTo>
                  <a:close/>
                </a:path>
              </a:pathLst>
            </a:custGeom>
            <a:solidFill>
              <a:srgbClr val="000000"/>
            </a:solidFill>
            <a:ln w="9525">
              <a:noFill/>
              <a:round/>
              <a:headEnd/>
              <a:tailEnd/>
            </a:ln>
          </p:spPr>
          <p:txBody>
            <a:bodyPr/>
            <a:lstStyle/>
            <a:p>
              <a:endParaRPr lang="en-US"/>
            </a:p>
          </p:txBody>
        </p:sp>
        <p:sp>
          <p:nvSpPr>
            <p:cNvPr id="41864" name="Freeform 904"/>
            <p:cNvSpPr>
              <a:spLocks/>
            </p:cNvSpPr>
            <p:nvPr/>
          </p:nvSpPr>
          <p:spPr bwMode="auto">
            <a:xfrm>
              <a:off x="3382" y="2730"/>
              <a:ext cx="10" cy="9"/>
            </a:xfrm>
            <a:custGeom>
              <a:avLst/>
              <a:gdLst/>
              <a:ahLst/>
              <a:cxnLst>
                <a:cxn ang="0">
                  <a:pos x="10" y="20"/>
                </a:cxn>
                <a:cxn ang="0">
                  <a:pos x="19" y="9"/>
                </a:cxn>
                <a:cxn ang="0">
                  <a:pos x="9" y="0"/>
                </a:cxn>
                <a:cxn ang="0">
                  <a:pos x="0" y="11"/>
                </a:cxn>
                <a:cxn ang="0">
                  <a:pos x="10" y="20"/>
                </a:cxn>
              </a:cxnLst>
              <a:rect l="0" t="0" r="r" b="b"/>
              <a:pathLst>
                <a:path w="19" h="20">
                  <a:moveTo>
                    <a:pt x="10" y="20"/>
                  </a:moveTo>
                  <a:lnTo>
                    <a:pt x="19" y="9"/>
                  </a:lnTo>
                  <a:lnTo>
                    <a:pt x="9" y="0"/>
                  </a:lnTo>
                  <a:lnTo>
                    <a:pt x="0" y="11"/>
                  </a:lnTo>
                  <a:lnTo>
                    <a:pt x="10" y="20"/>
                  </a:lnTo>
                  <a:close/>
                </a:path>
              </a:pathLst>
            </a:custGeom>
            <a:solidFill>
              <a:srgbClr val="000000"/>
            </a:solidFill>
            <a:ln w="9525">
              <a:noFill/>
              <a:round/>
              <a:headEnd/>
              <a:tailEnd/>
            </a:ln>
          </p:spPr>
          <p:txBody>
            <a:bodyPr/>
            <a:lstStyle/>
            <a:p>
              <a:endParaRPr lang="en-US"/>
            </a:p>
          </p:txBody>
        </p:sp>
        <p:sp>
          <p:nvSpPr>
            <p:cNvPr id="41865" name="Freeform 905"/>
            <p:cNvSpPr>
              <a:spLocks/>
            </p:cNvSpPr>
            <p:nvPr/>
          </p:nvSpPr>
          <p:spPr bwMode="auto">
            <a:xfrm>
              <a:off x="3371" y="2720"/>
              <a:ext cx="10" cy="10"/>
            </a:xfrm>
            <a:custGeom>
              <a:avLst/>
              <a:gdLst/>
              <a:ahLst/>
              <a:cxnLst>
                <a:cxn ang="0">
                  <a:pos x="10" y="19"/>
                </a:cxn>
                <a:cxn ang="0">
                  <a:pos x="19" y="9"/>
                </a:cxn>
                <a:cxn ang="0">
                  <a:pos x="17" y="7"/>
                </a:cxn>
                <a:cxn ang="0">
                  <a:pos x="9" y="0"/>
                </a:cxn>
                <a:cxn ang="0">
                  <a:pos x="0" y="11"/>
                </a:cxn>
                <a:cxn ang="0">
                  <a:pos x="7" y="18"/>
                </a:cxn>
                <a:cxn ang="0">
                  <a:pos x="10" y="19"/>
                </a:cxn>
              </a:cxnLst>
              <a:rect l="0" t="0" r="r" b="b"/>
              <a:pathLst>
                <a:path w="19" h="19">
                  <a:moveTo>
                    <a:pt x="10" y="19"/>
                  </a:moveTo>
                  <a:lnTo>
                    <a:pt x="19" y="9"/>
                  </a:lnTo>
                  <a:lnTo>
                    <a:pt x="17" y="7"/>
                  </a:lnTo>
                  <a:lnTo>
                    <a:pt x="9" y="0"/>
                  </a:lnTo>
                  <a:lnTo>
                    <a:pt x="0" y="11"/>
                  </a:lnTo>
                  <a:lnTo>
                    <a:pt x="7" y="18"/>
                  </a:lnTo>
                  <a:lnTo>
                    <a:pt x="10" y="19"/>
                  </a:lnTo>
                  <a:close/>
                </a:path>
              </a:pathLst>
            </a:custGeom>
            <a:solidFill>
              <a:srgbClr val="000000"/>
            </a:solidFill>
            <a:ln w="9525">
              <a:noFill/>
              <a:round/>
              <a:headEnd/>
              <a:tailEnd/>
            </a:ln>
          </p:spPr>
          <p:txBody>
            <a:bodyPr/>
            <a:lstStyle/>
            <a:p>
              <a:endParaRPr lang="en-US"/>
            </a:p>
          </p:txBody>
        </p:sp>
        <p:sp>
          <p:nvSpPr>
            <p:cNvPr id="41866" name="Freeform 906"/>
            <p:cNvSpPr>
              <a:spLocks/>
            </p:cNvSpPr>
            <p:nvPr/>
          </p:nvSpPr>
          <p:spPr bwMode="auto">
            <a:xfrm>
              <a:off x="3361" y="2711"/>
              <a:ext cx="10" cy="10"/>
            </a:xfrm>
            <a:custGeom>
              <a:avLst/>
              <a:gdLst/>
              <a:ahLst/>
              <a:cxnLst>
                <a:cxn ang="0">
                  <a:pos x="10" y="19"/>
                </a:cxn>
                <a:cxn ang="0">
                  <a:pos x="19" y="8"/>
                </a:cxn>
                <a:cxn ang="0">
                  <a:pos x="9" y="0"/>
                </a:cxn>
                <a:cxn ang="0">
                  <a:pos x="0" y="10"/>
                </a:cxn>
                <a:cxn ang="0">
                  <a:pos x="10" y="19"/>
                </a:cxn>
              </a:cxnLst>
              <a:rect l="0" t="0" r="r" b="b"/>
              <a:pathLst>
                <a:path w="19" h="19">
                  <a:moveTo>
                    <a:pt x="10" y="19"/>
                  </a:moveTo>
                  <a:lnTo>
                    <a:pt x="19" y="8"/>
                  </a:lnTo>
                  <a:lnTo>
                    <a:pt x="9" y="0"/>
                  </a:lnTo>
                  <a:lnTo>
                    <a:pt x="0" y="10"/>
                  </a:lnTo>
                  <a:lnTo>
                    <a:pt x="10" y="19"/>
                  </a:lnTo>
                  <a:close/>
                </a:path>
              </a:pathLst>
            </a:custGeom>
            <a:solidFill>
              <a:srgbClr val="000000"/>
            </a:solidFill>
            <a:ln w="9525">
              <a:noFill/>
              <a:round/>
              <a:headEnd/>
              <a:tailEnd/>
            </a:ln>
          </p:spPr>
          <p:txBody>
            <a:bodyPr/>
            <a:lstStyle/>
            <a:p>
              <a:endParaRPr lang="en-US"/>
            </a:p>
          </p:txBody>
        </p:sp>
        <p:sp>
          <p:nvSpPr>
            <p:cNvPr id="41867" name="Freeform 907"/>
            <p:cNvSpPr>
              <a:spLocks/>
            </p:cNvSpPr>
            <p:nvPr/>
          </p:nvSpPr>
          <p:spPr bwMode="auto">
            <a:xfrm>
              <a:off x="3350" y="2703"/>
              <a:ext cx="9" cy="9"/>
            </a:xfrm>
            <a:custGeom>
              <a:avLst/>
              <a:gdLst/>
              <a:ahLst/>
              <a:cxnLst>
                <a:cxn ang="0">
                  <a:pos x="11" y="19"/>
                </a:cxn>
                <a:cxn ang="0">
                  <a:pos x="20" y="9"/>
                </a:cxn>
                <a:cxn ang="0">
                  <a:pos x="9" y="0"/>
                </a:cxn>
                <a:cxn ang="0">
                  <a:pos x="0" y="11"/>
                </a:cxn>
                <a:cxn ang="0">
                  <a:pos x="11" y="19"/>
                </a:cxn>
              </a:cxnLst>
              <a:rect l="0" t="0" r="r" b="b"/>
              <a:pathLst>
                <a:path w="20" h="19">
                  <a:moveTo>
                    <a:pt x="11" y="19"/>
                  </a:moveTo>
                  <a:lnTo>
                    <a:pt x="20" y="9"/>
                  </a:lnTo>
                  <a:lnTo>
                    <a:pt x="9" y="0"/>
                  </a:lnTo>
                  <a:lnTo>
                    <a:pt x="0" y="11"/>
                  </a:lnTo>
                  <a:lnTo>
                    <a:pt x="11" y="19"/>
                  </a:lnTo>
                  <a:close/>
                </a:path>
              </a:pathLst>
            </a:custGeom>
            <a:solidFill>
              <a:srgbClr val="000000"/>
            </a:solidFill>
            <a:ln w="9525">
              <a:noFill/>
              <a:round/>
              <a:headEnd/>
              <a:tailEnd/>
            </a:ln>
          </p:spPr>
          <p:txBody>
            <a:bodyPr/>
            <a:lstStyle/>
            <a:p>
              <a:endParaRPr lang="en-US"/>
            </a:p>
          </p:txBody>
        </p:sp>
        <p:sp>
          <p:nvSpPr>
            <p:cNvPr id="41868" name="Freeform 908"/>
            <p:cNvSpPr>
              <a:spLocks/>
            </p:cNvSpPr>
            <p:nvPr/>
          </p:nvSpPr>
          <p:spPr bwMode="auto">
            <a:xfrm>
              <a:off x="3338" y="2694"/>
              <a:ext cx="11" cy="10"/>
            </a:xfrm>
            <a:custGeom>
              <a:avLst/>
              <a:gdLst/>
              <a:ahLst/>
              <a:cxnLst>
                <a:cxn ang="0">
                  <a:pos x="12" y="19"/>
                </a:cxn>
                <a:cxn ang="0">
                  <a:pos x="21" y="9"/>
                </a:cxn>
                <a:cxn ang="0">
                  <a:pos x="8" y="0"/>
                </a:cxn>
                <a:cxn ang="0">
                  <a:pos x="0" y="10"/>
                </a:cxn>
                <a:cxn ang="0">
                  <a:pos x="12" y="19"/>
                </a:cxn>
              </a:cxnLst>
              <a:rect l="0" t="0" r="r" b="b"/>
              <a:pathLst>
                <a:path w="21" h="19">
                  <a:moveTo>
                    <a:pt x="12" y="19"/>
                  </a:moveTo>
                  <a:lnTo>
                    <a:pt x="21" y="9"/>
                  </a:lnTo>
                  <a:lnTo>
                    <a:pt x="8" y="0"/>
                  </a:lnTo>
                  <a:lnTo>
                    <a:pt x="0" y="10"/>
                  </a:lnTo>
                  <a:lnTo>
                    <a:pt x="12" y="19"/>
                  </a:lnTo>
                  <a:close/>
                </a:path>
              </a:pathLst>
            </a:custGeom>
            <a:solidFill>
              <a:srgbClr val="000000"/>
            </a:solidFill>
            <a:ln w="9525">
              <a:noFill/>
              <a:round/>
              <a:headEnd/>
              <a:tailEnd/>
            </a:ln>
          </p:spPr>
          <p:txBody>
            <a:bodyPr/>
            <a:lstStyle/>
            <a:p>
              <a:endParaRPr lang="en-US"/>
            </a:p>
          </p:txBody>
        </p:sp>
        <p:sp>
          <p:nvSpPr>
            <p:cNvPr id="41869" name="Freeform 909"/>
            <p:cNvSpPr>
              <a:spLocks/>
            </p:cNvSpPr>
            <p:nvPr/>
          </p:nvSpPr>
          <p:spPr bwMode="auto">
            <a:xfrm>
              <a:off x="3328" y="2686"/>
              <a:ext cx="9" cy="10"/>
            </a:xfrm>
            <a:custGeom>
              <a:avLst/>
              <a:gdLst/>
              <a:ahLst/>
              <a:cxnLst>
                <a:cxn ang="0">
                  <a:pos x="10" y="19"/>
                </a:cxn>
                <a:cxn ang="0">
                  <a:pos x="17" y="9"/>
                </a:cxn>
                <a:cxn ang="0">
                  <a:pos x="7" y="0"/>
                </a:cxn>
                <a:cxn ang="0">
                  <a:pos x="0" y="11"/>
                </a:cxn>
                <a:cxn ang="0">
                  <a:pos x="10" y="19"/>
                </a:cxn>
              </a:cxnLst>
              <a:rect l="0" t="0" r="r" b="b"/>
              <a:pathLst>
                <a:path w="17" h="19">
                  <a:moveTo>
                    <a:pt x="10" y="19"/>
                  </a:moveTo>
                  <a:lnTo>
                    <a:pt x="17" y="9"/>
                  </a:lnTo>
                  <a:lnTo>
                    <a:pt x="7" y="0"/>
                  </a:lnTo>
                  <a:lnTo>
                    <a:pt x="0" y="11"/>
                  </a:lnTo>
                  <a:lnTo>
                    <a:pt x="10" y="19"/>
                  </a:lnTo>
                  <a:close/>
                </a:path>
              </a:pathLst>
            </a:custGeom>
            <a:solidFill>
              <a:srgbClr val="000000"/>
            </a:solidFill>
            <a:ln w="9525">
              <a:noFill/>
              <a:round/>
              <a:headEnd/>
              <a:tailEnd/>
            </a:ln>
          </p:spPr>
          <p:txBody>
            <a:bodyPr/>
            <a:lstStyle/>
            <a:p>
              <a:endParaRPr lang="en-US"/>
            </a:p>
          </p:txBody>
        </p:sp>
        <p:sp>
          <p:nvSpPr>
            <p:cNvPr id="41870" name="Freeform 910"/>
            <p:cNvSpPr>
              <a:spLocks/>
            </p:cNvSpPr>
            <p:nvPr/>
          </p:nvSpPr>
          <p:spPr bwMode="auto">
            <a:xfrm>
              <a:off x="3316" y="2678"/>
              <a:ext cx="9" cy="10"/>
            </a:xfrm>
            <a:custGeom>
              <a:avLst/>
              <a:gdLst/>
              <a:ahLst/>
              <a:cxnLst>
                <a:cxn ang="0">
                  <a:pos x="12" y="20"/>
                </a:cxn>
                <a:cxn ang="0">
                  <a:pos x="19" y="9"/>
                </a:cxn>
                <a:cxn ang="0">
                  <a:pos x="7" y="0"/>
                </a:cxn>
                <a:cxn ang="0">
                  <a:pos x="0" y="11"/>
                </a:cxn>
                <a:cxn ang="0">
                  <a:pos x="12" y="20"/>
                </a:cxn>
              </a:cxnLst>
              <a:rect l="0" t="0" r="r" b="b"/>
              <a:pathLst>
                <a:path w="19" h="20">
                  <a:moveTo>
                    <a:pt x="12" y="20"/>
                  </a:moveTo>
                  <a:lnTo>
                    <a:pt x="19" y="9"/>
                  </a:lnTo>
                  <a:lnTo>
                    <a:pt x="7" y="0"/>
                  </a:lnTo>
                  <a:lnTo>
                    <a:pt x="0" y="11"/>
                  </a:lnTo>
                  <a:lnTo>
                    <a:pt x="12" y="20"/>
                  </a:lnTo>
                  <a:close/>
                </a:path>
              </a:pathLst>
            </a:custGeom>
            <a:solidFill>
              <a:srgbClr val="000000"/>
            </a:solidFill>
            <a:ln w="9525">
              <a:noFill/>
              <a:round/>
              <a:headEnd/>
              <a:tailEnd/>
            </a:ln>
          </p:spPr>
          <p:txBody>
            <a:bodyPr/>
            <a:lstStyle/>
            <a:p>
              <a:endParaRPr lang="en-US"/>
            </a:p>
          </p:txBody>
        </p:sp>
        <p:sp>
          <p:nvSpPr>
            <p:cNvPr id="41871" name="Freeform 911"/>
            <p:cNvSpPr>
              <a:spLocks/>
            </p:cNvSpPr>
            <p:nvPr/>
          </p:nvSpPr>
          <p:spPr bwMode="auto">
            <a:xfrm>
              <a:off x="3304" y="2670"/>
              <a:ext cx="10" cy="10"/>
            </a:xfrm>
            <a:custGeom>
              <a:avLst/>
              <a:gdLst/>
              <a:ahLst/>
              <a:cxnLst>
                <a:cxn ang="0">
                  <a:pos x="13" y="19"/>
                </a:cxn>
                <a:cxn ang="0">
                  <a:pos x="20" y="8"/>
                </a:cxn>
                <a:cxn ang="0">
                  <a:pos x="7" y="0"/>
                </a:cxn>
                <a:cxn ang="0">
                  <a:pos x="0" y="10"/>
                </a:cxn>
                <a:cxn ang="0">
                  <a:pos x="13" y="19"/>
                </a:cxn>
              </a:cxnLst>
              <a:rect l="0" t="0" r="r" b="b"/>
              <a:pathLst>
                <a:path w="20" h="19">
                  <a:moveTo>
                    <a:pt x="13" y="19"/>
                  </a:moveTo>
                  <a:lnTo>
                    <a:pt x="20" y="8"/>
                  </a:lnTo>
                  <a:lnTo>
                    <a:pt x="7" y="0"/>
                  </a:lnTo>
                  <a:lnTo>
                    <a:pt x="0" y="10"/>
                  </a:lnTo>
                  <a:lnTo>
                    <a:pt x="13" y="19"/>
                  </a:lnTo>
                  <a:close/>
                </a:path>
              </a:pathLst>
            </a:custGeom>
            <a:solidFill>
              <a:srgbClr val="000000"/>
            </a:solidFill>
            <a:ln w="9525">
              <a:noFill/>
              <a:round/>
              <a:headEnd/>
              <a:tailEnd/>
            </a:ln>
          </p:spPr>
          <p:txBody>
            <a:bodyPr/>
            <a:lstStyle/>
            <a:p>
              <a:endParaRPr lang="en-US"/>
            </a:p>
          </p:txBody>
        </p:sp>
        <p:sp>
          <p:nvSpPr>
            <p:cNvPr id="41872" name="Freeform 912"/>
            <p:cNvSpPr>
              <a:spLocks/>
            </p:cNvSpPr>
            <p:nvPr/>
          </p:nvSpPr>
          <p:spPr bwMode="auto">
            <a:xfrm>
              <a:off x="3292" y="2663"/>
              <a:ext cx="10"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873" name="Freeform 913"/>
            <p:cNvSpPr>
              <a:spLocks/>
            </p:cNvSpPr>
            <p:nvPr/>
          </p:nvSpPr>
          <p:spPr bwMode="auto">
            <a:xfrm>
              <a:off x="3281" y="2656"/>
              <a:ext cx="9"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874" name="Freeform 914"/>
            <p:cNvSpPr>
              <a:spLocks/>
            </p:cNvSpPr>
            <p:nvPr/>
          </p:nvSpPr>
          <p:spPr bwMode="auto">
            <a:xfrm>
              <a:off x="3268" y="2649"/>
              <a:ext cx="10"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1875" name="Freeform 915"/>
            <p:cNvSpPr>
              <a:spLocks/>
            </p:cNvSpPr>
            <p:nvPr/>
          </p:nvSpPr>
          <p:spPr bwMode="auto">
            <a:xfrm>
              <a:off x="3256" y="2642"/>
              <a:ext cx="9" cy="10"/>
            </a:xfrm>
            <a:custGeom>
              <a:avLst/>
              <a:gdLst/>
              <a:ahLst/>
              <a:cxnLst>
                <a:cxn ang="0">
                  <a:pos x="12" y="19"/>
                </a:cxn>
                <a:cxn ang="0">
                  <a:pos x="18" y="7"/>
                </a:cxn>
                <a:cxn ang="0">
                  <a:pos x="5" y="0"/>
                </a:cxn>
                <a:cxn ang="0">
                  <a:pos x="0" y="12"/>
                </a:cxn>
                <a:cxn ang="0">
                  <a:pos x="12" y="19"/>
                </a:cxn>
              </a:cxnLst>
              <a:rect l="0" t="0" r="r" b="b"/>
              <a:pathLst>
                <a:path w="18" h="19">
                  <a:moveTo>
                    <a:pt x="12" y="19"/>
                  </a:moveTo>
                  <a:lnTo>
                    <a:pt x="18" y="7"/>
                  </a:lnTo>
                  <a:lnTo>
                    <a:pt x="5" y="0"/>
                  </a:lnTo>
                  <a:lnTo>
                    <a:pt x="0" y="12"/>
                  </a:lnTo>
                  <a:lnTo>
                    <a:pt x="12" y="19"/>
                  </a:lnTo>
                  <a:close/>
                </a:path>
              </a:pathLst>
            </a:custGeom>
            <a:solidFill>
              <a:srgbClr val="000000"/>
            </a:solidFill>
            <a:ln w="9525">
              <a:noFill/>
              <a:round/>
              <a:headEnd/>
              <a:tailEnd/>
            </a:ln>
          </p:spPr>
          <p:txBody>
            <a:bodyPr/>
            <a:lstStyle/>
            <a:p>
              <a:endParaRPr lang="en-US"/>
            </a:p>
          </p:txBody>
        </p:sp>
        <p:sp>
          <p:nvSpPr>
            <p:cNvPr id="41876" name="Freeform 916"/>
            <p:cNvSpPr>
              <a:spLocks/>
            </p:cNvSpPr>
            <p:nvPr/>
          </p:nvSpPr>
          <p:spPr bwMode="auto">
            <a:xfrm>
              <a:off x="3244" y="2636"/>
              <a:ext cx="9" cy="9"/>
            </a:xfrm>
            <a:custGeom>
              <a:avLst/>
              <a:gdLst/>
              <a:ahLst/>
              <a:cxnLst>
                <a:cxn ang="0">
                  <a:pos x="12" y="17"/>
                </a:cxn>
                <a:cxn ang="0">
                  <a:pos x="17" y="5"/>
                </a:cxn>
                <a:cxn ang="0">
                  <a:pos x="5" y="0"/>
                </a:cxn>
                <a:cxn ang="0">
                  <a:pos x="0" y="12"/>
                </a:cxn>
                <a:cxn ang="0">
                  <a:pos x="12" y="17"/>
                </a:cxn>
              </a:cxnLst>
              <a:rect l="0" t="0" r="r" b="b"/>
              <a:pathLst>
                <a:path w="17" h="17">
                  <a:moveTo>
                    <a:pt x="12" y="17"/>
                  </a:moveTo>
                  <a:lnTo>
                    <a:pt x="17" y="5"/>
                  </a:lnTo>
                  <a:lnTo>
                    <a:pt x="5" y="0"/>
                  </a:lnTo>
                  <a:lnTo>
                    <a:pt x="0" y="12"/>
                  </a:lnTo>
                  <a:lnTo>
                    <a:pt x="12" y="17"/>
                  </a:lnTo>
                  <a:close/>
                </a:path>
              </a:pathLst>
            </a:custGeom>
            <a:solidFill>
              <a:srgbClr val="000000"/>
            </a:solidFill>
            <a:ln w="9525">
              <a:noFill/>
              <a:round/>
              <a:headEnd/>
              <a:tailEnd/>
            </a:ln>
          </p:spPr>
          <p:txBody>
            <a:bodyPr/>
            <a:lstStyle/>
            <a:p>
              <a:endParaRPr lang="en-US"/>
            </a:p>
          </p:txBody>
        </p:sp>
        <p:sp>
          <p:nvSpPr>
            <p:cNvPr id="41877" name="Freeform 917"/>
            <p:cNvSpPr>
              <a:spLocks/>
            </p:cNvSpPr>
            <p:nvPr/>
          </p:nvSpPr>
          <p:spPr bwMode="auto">
            <a:xfrm>
              <a:off x="3231" y="2630"/>
              <a:ext cx="9" cy="9"/>
            </a:xfrm>
            <a:custGeom>
              <a:avLst/>
              <a:gdLst/>
              <a:ahLst/>
              <a:cxnLst>
                <a:cxn ang="0">
                  <a:pos x="14" y="18"/>
                </a:cxn>
                <a:cxn ang="0">
                  <a:pos x="20" y="6"/>
                </a:cxn>
                <a:cxn ang="0">
                  <a:pos x="20" y="6"/>
                </a:cxn>
                <a:cxn ang="0">
                  <a:pos x="6" y="0"/>
                </a:cxn>
                <a:cxn ang="0">
                  <a:pos x="0" y="13"/>
                </a:cxn>
                <a:cxn ang="0">
                  <a:pos x="9" y="16"/>
                </a:cxn>
                <a:cxn ang="0">
                  <a:pos x="14" y="18"/>
                </a:cxn>
              </a:cxnLst>
              <a:rect l="0" t="0" r="r" b="b"/>
              <a:pathLst>
                <a:path w="20" h="18">
                  <a:moveTo>
                    <a:pt x="14" y="18"/>
                  </a:moveTo>
                  <a:lnTo>
                    <a:pt x="20" y="6"/>
                  </a:lnTo>
                  <a:lnTo>
                    <a:pt x="20" y="6"/>
                  </a:lnTo>
                  <a:lnTo>
                    <a:pt x="6" y="0"/>
                  </a:lnTo>
                  <a:lnTo>
                    <a:pt x="0" y="13"/>
                  </a:lnTo>
                  <a:lnTo>
                    <a:pt x="9" y="16"/>
                  </a:lnTo>
                  <a:lnTo>
                    <a:pt x="14" y="18"/>
                  </a:lnTo>
                  <a:close/>
                </a:path>
              </a:pathLst>
            </a:custGeom>
            <a:solidFill>
              <a:srgbClr val="000000"/>
            </a:solidFill>
            <a:ln w="9525">
              <a:noFill/>
              <a:round/>
              <a:headEnd/>
              <a:tailEnd/>
            </a:ln>
          </p:spPr>
          <p:txBody>
            <a:bodyPr/>
            <a:lstStyle/>
            <a:p>
              <a:endParaRPr lang="en-US"/>
            </a:p>
          </p:txBody>
        </p:sp>
        <p:sp>
          <p:nvSpPr>
            <p:cNvPr id="41878" name="Freeform 918"/>
            <p:cNvSpPr>
              <a:spLocks/>
            </p:cNvSpPr>
            <p:nvPr/>
          </p:nvSpPr>
          <p:spPr bwMode="auto">
            <a:xfrm>
              <a:off x="3218" y="2624"/>
              <a:ext cx="9" cy="9"/>
            </a:xfrm>
            <a:custGeom>
              <a:avLst/>
              <a:gdLst/>
              <a:ahLst/>
              <a:cxnLst>
                <a:cxn ang="0">
                  <a:pos x="12" y="18"/>
                </a:cxn>
                <a:cxn ang="0">
                  <a:pos x="17" y="5"/>
                </a:cxn>
                <a:cxn ang="0">
                  <a:pos x="5" y="0"/>
                </a:cxn>
                <a:cxn ang="0">
                  <a:pos x="0" y="12"/>
                </a:cxn>
                <a:cxn ang="0">
                  <a:pos x="12" y="18"/>
                </a:cxn>
              </a:cxnLst>
              <a:rect l="0" t="0" r="r" b="b"/>
              <a:pathLst>
                <a:path w="17" h="18">
                  <a:moveTo>
                    <a:pt x="12" y="18"/>
                  </a:moveTo>
                  <a:lnTo>
                    <a:pt x="17" y="5"/>
                  </a:lnTo>
                  <a:lnTo>
                    <a:pt x="5" y="0"/>
                  </a:lnTo>
                  <a:lnTo>
                    <a:pt x="0" y="12"/>
                  </a:lnTo>
                  <a:lnTo>
                    <a:pt x="12" y="18"/>
                  </a:lnTo>
                  <a:close/>
                </a:path>
              </a:pathLst>
            </a:custGeom>
            <a:solidFill>
              <a:srgbClr val="000000"/>
            </a:solidFill>
            <a:ln w="9525">
              <a:noFill/>
              <a:round/>
              <a:headEnd/>
              <a:tailEnd/>
            </a:ln>
          </p:spPr>
          <p:txBody>
            <a:bodyPr/>
            <a:lstStyle/>
            <a:p>
              <a:endParaRPr lang="en-US"/>
            </a:p>
          </p:txBody>
        </p:sp>
        <p:sp>
          <p:nvSpPr>
            <p:cNvPr id="41879" name="Freeform 919"/>
            <p:cNvSpPr>
              <a:spLocks/>
            </p:cNvSpPr>
            <p:nvPr/>
          </p:nvSpPr>
          <p:spPr bwMode="auto">
            <a:xfrm>
              <a:off x="3205" y="2618"/>
              <a:ext cx="10" cy="10"/>
            </a:xfrm>
            <a:custGeom>
              <a:avLst/>
              <a:gdLst/>
              <a:ahLst/>
              <a:cxnLst>
                <a:cxn ang="0">
                  <a:pos x="14" y="19"/>
                </a:cxn>
                <a:cxn ang="0">
                  <a:pos x="19" y="7"/>
                </a:cxn>
                <a:cxn ang="0">
                  <a:pos x="16" y="5"/>
                </a:cxn>
                <a:cxn ang="0">
                  <a:pos x="5" y="0"/>
                </a:cxn>
                <a:cxn ang="0">
                  <a:pos x="0" y="12"/>
                </a:cxn>
                <a:cxn ang="0">
                  <a:pos x="5" y="16"/>
                </a:cxn>
                <a:cxn ang="0">
                  <a:pos x="14" y="19"/>
                </a:cxn>
              </a:cxnLst>
              <a:rect l="0" t="0" r="r" b="b"/>
              <a:pathLst>
                <a:path w="19" h="19">
                  <a:moveTo>
                    <a:pt x="14" y="19"/>
                  </a:moveTo>
                  <a:lnTo>
                    <a:pt x="19" y="7"/>
                  </a:lnTo>
                  <a:lnTo>
                    <a:pt x="16" y="5"/>
                  </a:lnTo>
                  <a:lnTo>
                    <a:pt x="5" y="0"/>
                  </a:lnTo>
                  <a:lnTo>
                    <a:pt x="0" y="12"/>
                  </a:lnTo>
                  <a:lnTo>
                    <a:pt x="5" y="16"/>
                  </a:lnTo>
                  <a:lnTo>
                    <a:pt x="14" y="19"/>
                  </a:lnTo>
                  <a:close/>
                </a:path>
              </a:pathLst>
            </a:custGeom>
            <a:solidFill>
              <a:srgbClr val="000000"/>
            </a:solidFill>
            <a:ln w="9525">
              <a:noFill/>
              <a:round/>
              <a:headEnd/>
              <a:tailEnd/>
            </a:ln>
          </p:spPr>
          <p:txBody>
            <a:bodyPr/>
            <a:lstStyle/>
            <a:p>
              <a:endParaRPr lang="en-US"/>
            </a:p>
          </p:txBody>
        </p:sp>
        <p:sp>
          <p:nvSpPr>
            <p:cNvPr id="41880" name="Freeform 920"/>
            <p:cNvSpPr>
              <a:spLocks/>
            </p:cNvSpPr>
            <p:nvPr/>
          </p:nvSpPr>
          <p:spPr bwMode="auto">
            <a:xfrm>
              <a:off x="3193" y="2613"/>
              <a:ext cx="9" cy="9"/>
            </a:xfrm>
            <a:custGeom>
              <a:avLst/>
              <a:gdLst/>
              <a:ahLst/>
              <a:cxnLst>
                <a:cxn ang="0">
                  <a:pos x="13" y="17"/>
                </a:cxn>
                <a:cxn ang="0">
                  <a:pos x="18" y="5"/>
                </a:cxn>
                <a:cxn ang="0">
                  <a:pos x="6" y="0"/>
                </a:cxn>
                <a:cxn ang="0">
                  <a:pos x="0" y="12"/>
                </a:cxn>
                <a:cxn ang="0">
                  <a:pos x="13" y="17"/>
                </a:cxn>
              </a:cxnLst>
              <a:rect l="0" t="0" r="r" b="b"/>
              <a:pathLst>
                <a:path w="18" h="17">
                  <a:moveTo>
                    <a:pt x="13" y="17"/>
                  </a:moveTo>
                  <a:lnTo>
                    <a:pt x="18" y="5"/>
                  </a:lnTo>
                  <a:lnTo>
                    <a:pt x="6" y="0"/>
                  </a:lnTo>
                  <a:lnTo>
                    <a:pt x="0" y="12"/>
                  </a:lnTo>
                  <a:lnTo>
                    <a:pt x="13" y="17"/>
                  </a:lnTo>
                  <a:close/>
                </a:path>
              </a:pathLst>
            </a:custGeom>
            <a:solidFill>
              <a:srgbClr val="000000"/>
            </a:solidFill>
            <a:ln w="9525">
              <a:noFill/>
              <a:round/>
              <a:headEnd/>
              <a:tailEnd/>
            </a:ln>
          </p:spPr>
          <p:txBody>
            <a:bodyPr/>
            <a:lstStyle/>
            <a:p>
              <a:endParaRPr lang="en-US"/>
            </a:p>
          </p:txBody>
        </p:sp>
        <p:sp>
          <p:nvSpPr>
            <p:cNvPr id="41881" name="Freeform 921"/>
            <p:cNvSpPr>
              <a:spLocks/>
            </p:cNvSpPr>
            <p:nvPr/>
          </p:nvSpPr>
          <p:spPr bwMode="auto">
            <a:xfrm>
              <a:off x="3180" y="2608"/>
              <a:ext cx="9" cy="8"/>
            </a:xfrm>
            <a:custGeom>
              <a:avLst/>
              <a:gdLst/>
              <a:ahLst/>
              <a:cxnLst>
                <a:cxn ang="0">
                  <a:pos x="12" y="18"/>
                </a:cxn>
                <a:cxn ang="0">
                  <a:pos x="18" y="5"/>
                </a:cxn>
                <a:cxn ang="0">
                  <a:pos x="11" y="2"/>
                </a:cxn>
                <a:cxn ang="0">
                  <a:pos x="5" y="0"/>
                </a:cxn>
                <a:cxn ang="0">
                  <a:pos x="5" y="0"/>
                </a:cxn>
                <a:cxn ang="0">
                  <a:pos x="0" y="12"/>
                </a:cxn>
                <a:cxn ang="0">
                  <a:pos x="5" y="14"/>
                </a:cxn>
                <a:cxn ang="0">
                  <a:pos x="5" y="7"/>
                </a:cxn>
                <a:cxn ang="0">
                  <a:pos x="0" y="12"/>
                </a:cxn>
                <a:cxn ang="0">
                  <a:pos x="12" y="18"/>
                </a:cxn>
              </a:cxnLst>
              <a:rect l="0" t="0" r="r" b="b"/>
              <a:pathLst>
                <a:path w="18" h="18">
                  <a:moveTo>
                    <a:pt x="12" y="18"/>
                  </a:moveTo>
                  <a:lnTo>
                    <a:pt x="18" y="5"/>
                  </a:lnTo>
                  <a:lnTo>
                    <a:pt x="11" y="2"/>
                  </a:lnTo>
                  <a:lnTo>
                    <a:pt x="5" y="0"/>
                  </a:lnTo>
                  <a:lnTo>
                    <a:pt x="5" y="0"/>
                  </a:lnTo>
                  <a:lnTo>
                    <a:pt x="0" y="12"/>
                  </a:lnTo>
                  <a:lnTo>
                    <a:pt x="5" y="14"/>
                  </a:lnTo>
                  <a:lnTo>
                    <a:pt x="5" y="7"/>
                  </a:lnTo>
                  <a:lnTo>
                    <a:pt x="0" y="12"/>
                  </a:lnTo>
                  <a:lnTo>
                    <a:pt x="12" y="18"/>
                  </a:lnTo>
                  <a:close/>
                </a:path>
              </a:pathLst>
            </a:custGeom>
            <a:solidFill>
              <a:srgbClr val="000000"/>
            </a:solidFill>
            <a:ln w="9525">
              <a:noFill/>
              <a:round/>
              <a:headEnd/>
              <a:tailEnd/>
            </a:ln>
          </p:spPr>
          <p:txBody>
            <a:bodyPr/>
            <a:lstStyle/>
            <a:p>
              <a:endParaRPr lang="en-US"/>
            </a:p>
          </p:txBody>
        </p:sp>
        <p:sp>
          <p:nvSpPr>
            <p:cNvPr id="41882" name="Freeform 922"/>
            <p:cNvSpPr>
              <a:spLocks/>
            </p:cNvSpPr>
            <p:nvPr/>
          </p:nvSpPr>
          <p:spPr bwMode="auto">
            <a:xfrm>
              <a:off x="3167" y="2602"/>
              <a:ext cx="9" cy="9"/>
            </a:xfrm>
            <a:custGeom>
              <a:avLst/>
              <a:gdLst/>
              <a:ahLst/>
              <a:cxnLst>
                <a:cxn ang="0">
                  <a:pos x="12" y="17"/>
                </a:cxn>
                <a:cxn ang="0">
                  <a:pos x="17" y="5"/>
                </a:cxn>
                <a:cxn ang="0">
                  <a:pos x="5" y="0"/>
                </a:cxn>
                <a:cxn ang="0">
                  <a:pos x="0" y="12"/>
                </a:cxn>
                <a:cxn ang="0">
                  <a:pos x="12" y="17"/>
                </a:cxn>
              </a:cxnLst>
              <a:rect l="0" t="0" r="r" b="b"/>
              <a:pathLst>
                <a:path w="17" h="17">
                  <a:moveTo>
                    <a:pt x="12" y="17"/>
                  </a:moveTo>
                  <a:lnTo>
                    <a:pt x="17" y="5"/>
                  </a:lnTo>
                  <a:lnTo>
                    <a:pt x="5" y="0"/>
                  </a:lnTo>
                  <a:lnTo>
                    <a:pt x="0" y="12"/>
                  </a:lnTo>
                  <a:lnTo>
                    <a:pt x="12" y="17"/>
                  </a:lnTo>
                  <a:close/>
                </a:path>
              </a:pathLst>
            </a:custGeom>
            <a:solidFill>
              <a:srgbClr val="000000"/>
            </a:solidFill>
            <a:ln w="9525">
              <a:noFill/>
              <a:round/>
              <a:headEnd/>
              <a:tailEnd/>
            </a:ln>
          </p:spPr>
          <p:txBody>
            <a:bodyPr/>
            <a:lstStyle/>
            <a:p>
              <a:endParaRPr lang="en-US"/>
            </a:p>
          </p:txBody>
        </p:sp>
        <p:sp>
          <p:nvSpPr>
            <p:cNvPr id="41883" name="Freeform 923"/>
            <p:cNvSpPr>
              <a:spLocks/>
            </p:cNvSpPr>
            <p:nvPr/>
          </p:nvSpPr>
          <p:spPr bwMode="auto">
            <a:xfrm>
              <a:off x="3154" y="2598"/>
              <a:ext cx="9" cy="9"/>
            </a:xfrm>
            <a:custGeom>
              <a:avLst/>
              <a:gdLst/>
              <a:ahLst/>
              <a:cxnLst>
                <a:cxn ang="0">
                  <a:pos x="12" y="17"/>
                </a:cxn>
                <a:cxn ang="0">
                  <a:pos x="17" y="5"/>
                </a:cxn>
                <a:cxn ang="0">
                  <a:pos x="5" y="0"/>
                </a:cxn>
                <a:cxn ang="0">
                  <a:pos x="0" y="12"/>
                </a:cxn>
                <a:cxn ang="0">
                  <a:pos x="12" y="17"/>
                </a:cxn>
              </a:cxnLst>
              <a:rect l="0" t="0" r="r" b="b"/>
              <a:pathLst>
                <a:path w="17" h="17">
                  <a:moveTo>
                    <a:pt x="12" y="17"/>
                  </a:moveTo>
                  <a:lnTo>
                    <a:pt x="17" y="5"/>
                  </a:lnTo>
                  <a:lnTo>
                    <a:pt x="5" y="0"/>
                  </a:lnTo>
                  <a:lnTo>
                    <a:pt x="0" y="12"/>
                  </a:lnTo>
                  <a:lnTo>
                    <a:pt x="12" y="17"/>
                  </a:lnTo>
                  <a:close/>
                </a:path>
              </a:pathLst>
            </a:custGeom>
            <a:solidFill>
              <a:srgbClr val="000000"/>
            </a:solidFill>
            <a:ln w="9525">
              <a:noFill/>
              <a:round/>
              <a:headEnd/>
              <a:tailEnd/>
            </a:ln>
          </p:spPr>
          <p:txBody>
            <a:bodyPr/>
            <a:lstStyle/>
            <a:p>
              <a:endParaRPr lang="en-US"/>
            </a:p>
          </p:txBody>
        </p:sp>
        <p:sp>
          <p:nvSpPr>
            <p:cNvPr id="41884" name="Freeform 924"/>
            <p:cNvSpPr>
              <a:spLocks/>
            </p:cNvSpPr>
            <p:nvPr/>
          </p:nvSpPr>
          <p:spPr bwMode="auto">
            <a:xfrm>
              <a:off x="3141" y="2594"/>
              <a:ext cx="8" cy="7"/>
            </a:xfrm>
            <a:custGeom>
              <a:avLst/>
              <a:gdLst/>
              <a:ahLst/>
              <a:cxnLst>
                <a:cxn ang="0">
                  <a:pos x="14" y="16"/>
                </a:cxn>
                <a:cxn ang="0">
                  <a:pos x="18" y="4"/>
                </a:cxn>
                <a:cxn ang="0">
                  <a:pos x="4" y="0"/>
                </a:cxn>
                <a:cxn ang="0">
                  <a:pos x="0" y="12"/>
                </a:cxn>
                <a:cxn ang="0">
                  <a:pos x="14" y="16"/>
                </a:cxn>
              </a:cxnLst>
              <a:rect l="0" t="0" r="r" b="b"/>
              <a:pathLst>
                <a:path w="18" h="16">
                  <a:moveTo>
                    <a:pt x="14" y="16"/>
                  </a:moveTo>
                  <a:lnTo>
                    <a:pt x="18" y="4"/>
                  </a:lnTo>
                  <a:lnTo>
                    <a:pt x="4" y="0"/>
                  </a:lnTo>
                  <a:lnTo>
                    <a:pt x="0" y="12"/>
                  </a:lnTo>
                  <a:lnTo>
                    <a:pt x="14" y="16"/>
                  </a:lnTo>
                  <a:close/>
                </a:path>
              </a:pathLst>
            </a:custGeom>
            <a:solidFill>
              <a:srgbClr val="000000"/>
            </a:solidFill>
            <a:ln w="9525">
              <a:noFill/>
              <a:round/>
              <a:headEnd/>
              <a:tailEnd/>
            </a:ln>
          </p:spPr>
          <p:txBody>
            <a:bodyPr/>
            <a:lstStyle/>
            <a:p>
              <a:endParaRPr lang="en-US"/>
            </a:p>
          </p:txBody>
        </p:sp>
        <p:sp>
          <p:nvSpPr>
            <p:cNvPr id="41885" name="Freeform 925"/>
            <p:cNvSpPr>
              <a:spLocks/>
            </p:cNvSpPr>
            <p:nvPr/>
          </p:nvSpPr>
          <p:spPr bwMode="auto">
            <a:xfrm>
              <a:off x="3128" y="2589"/>
              <a:ext cx="8" cy="8"/>
            </a:xfrm>
            <a:custGeom>
              <a:avLst/>
              <a:gdLst/>
              <a:ahLst/>
              <a:cxnLst>
                <a:cxn ang="0">
                  <a:pos x="14" y="16"/>
                </a:cxn>
                <a:cxn ang="0">
                  <a:pos x="18" y="4"/>
                </a:cxn>
                <a:cxn ang="0">
                  <a:pos x="4" y="0"/>
                </a:cxn>
                <a:cxn ang="0">
                  <a:pos x="0" y="13"/>
                </a:cxn>
                <a:cxn ang="0">
                  <a:pos x="14" y="16"/>
                </a:cxn>
              </a:cxnLst>
              <a:rect l="0" t="0" r="r" b="b"/>
              <a:pathLst>
                <a:path w="18" h="16">
                  <a:moveTo>
                    <a:pt x="14" y="16"/>
                  </a:moveTo>
                  <a:lnTo>
                    <a:pt x="18" y="4"/>
                  </a:lnTo>
                  <a:lnTo>
                    <a:pt x="4" y="0"/>
                  </a:lnTo>
                  <a:lnTo>
                    <a:pt x="0" y="13"/>
                  </a:lnTo>
                  <a:lnTo>
                    <a:pt x="14" y="16"/>
                  </a:lnTo>
                  <a:close/>
                </a:path>
              </a:pathLst>
            </a:custGeom>
            <a:solidFill>
              <a:srgbClr val="000000"/>
            </a:solidFill>
            <a:ln w="9525">
              <a:noFill/>
              <a:round/>
              <a:headEnd/>
              <a:tailEnd/>
            </a:ln>
          </p:spPr>
          <p:txBody>
            <a:bodyPr/>
            <a:lstStyle/>
            <a:p>
              <a:endParaRPr lang="en-US"/>
            </a:p>
          </p:txBody>
        </p:sp>
        <p:sp>
          <p:nvSpPr>
            <p:cNvPr id="41886" name="Freeform 926"/>
            <p:cNvSpPr>
              <a:spLocks/>
            </p:cNvSpPr>
            <p:nvPr/>
          </p:nvSpPr>
          <p:spPr bwMode="auto">
            <a:xfrm>
              <a:off x="3114" y="2585"/>
              <a:ext cx="8" cy="8"/>
            </a:xfrm>
            <a:custGeom>
              <a:avLst/>
              <a:gdLst/>
              <a:ahLst/>
              <a:cxnLst>
                <a:cxn ang="0">
                  <a:pos x="12" y="15"/>
                </a:cxn>
                <a:cxn ang="0">
                  <a:pos x="16" y="3"/>
                </a:cxn>
                <a:cxn ang="0">
                  <a:pos x="3" y="0"/>
                </a:cxn>
                <a:cxn ang="0">
                  <a:pos x="0" y="12"/>
                </a:cxn>
                <a:cxn ang="0">
                  <a:pos x="12" y="15"/>
                </a:cxn>
              </a:cxnLst>
              <a:rect l="0" t="0" r="r" b="b"/>
              <a:pathLst>
                <a:path w="16" h="15">
                  <a:moveTo>
                    <a:pt x="12" y="15"/>
                  </a:moveTo>
                  <a:lnTo>
                    <a:pt x="16" y="3"/>
                  </a:lnTo>
                  <a:lnTo>
                    <a:pt x="3" y="0"/>
                  </a:lnTo>
                  <a:lnTo>
                    <a:pt x="0" y="12"/>
                  </a:lnTo>
                  <a:lnTo>
                    <a:pt x="12" y="15"/>
                  </a:lnTo>
                  <a:close/>
                </a:path>
              </a:pathLst>
            </a:custGeom>
            <a:solidFill>
              <a:srgbClr val="000000"/>
            </a:solidFill>
            <a:ln w="9525">
              <a:noFill/>
              <a:round/>
              <a:headEnd/>
              <a:tailEnd/>
            </a:ln>
          </p:spPr>
          <p:txBody>
            <a:bodyPr/>
            <a:lstStyle/>
            <a:p>
              <a:endParaRPr lang="en-US"/>
            </a:p>
          </p:txBody>
        </p:sp>
        <p:sp>
          <p:nvSpPr>
            <p:cNvPr id="41887" name="Freeform 927"/>
            <p:cNvSpPr>
              <a:spLocks/>
            </p:cNvSpPr>
            <p:nvPr/>
          </p:nvSpPr>
          <p:spPr bwMode="auto">
            <a:xfrm>
              <a:off x="3100" y="2581"/>
              <a:ext cx="9" cy="8"/>
            </a:xfrm>
            <a:custGeom>
              <a:avLst/>
              <a:gdLst/>
              <a:ahLst/>
              <a:cxnLst>
                <a:cxn ang="0">
                  <a:pos x="14" y="15"/>
                </a:cxn>
                <a:cxn ang="0">
                  <a:pos x="17" y="3"/>
                </a:cxn>
                <a:cxn ang="0">
                  <a:pos x="3" y="0"/>
                </a:cxn>
                <a:cxn ang="0">
                  <a:pos x="0" y="12"/>
                </a:cxn>
                <a:cxn ang="0">
                  <a:pos x="14" y="15"/>
                </a:cxn>
              </a:cxnLst>
              <a:rect l="0" t="0" r="r" b="b"/>
              <a:pathLst>
                <a:path w="17" h="15">
                  <a:moveTo>
                    <a:pt x="14" y="15"/>
                  </a:moveTo>
                  <a:lnTo>
                    <a:pt x="17" y="3"/>
                  </a:lnTo>
                  <a:lnTo>
                    <a:pt x="3" y="0"/>
                  </a:lnTo>
                  <a:lnTo>
                    <a:pt x="0" y="12"/>
                  </a:lnTo>
                  <a:lnTo>
                    <a:pt x="14" y="15"/>
                  </a:lnTo>
                  <a:close/>
                </a:path>
              </a:pathLst>
            </a:custGeom>
            <a:solidFill>
              <a:srgbClr val="000000"/>
            </a:solidFill>
            <a:ln w="9525">
              <a:noFill/>
              <a:round/>
              <a:headEnd/>
              <a:tailEnd/>
            </a:ln>
          </p:spPr>
          <p:txBody>
            <a:bodyPr/>
            <a:lstStyle/>
            <a:p>
              <a:endParaRPr lang="en-US"/>
            </a:p>
          </p:txBody>
        </p:sp>
        <p:sp>
          <p:nvSpPr>
            <p:cNvPr id="41888" name="Freeform 928"/>
            <p:cNvSpPr>
              <a:spLocks/>
            </p:cNvSpPr>
            <p:nvPr/>
          </p:nvSpPr>
          <p:spPr bwMode="auto">
            <a:xfrm>
              <a:off x="3087" y="2577"/>
              <a:ext cx="9" cy="8"/>
            </a:xfrm>
            <a:custGeom>
              <a:avLst/>
              <a:gdLst/>
              <a:ahLst/>
              <a:cxnLst>
                <a:cxn ang="0">
                  <a:pos x="14" y="16"/>
                </a:cxn>
                <a:cxn ang="0">
                  <a:pos x="17" y="4"/>
                </a:cxn>
                <a:cxn ang="0">
                  <a:pos x="12" y="2"/>
                </a:cxn>
                <a:cxn ang="0">
                  <a:pos x="3" y="0"/>
                </a:cxn>
                <a:cxn ang="0">
                  <a:pos x="0" y="12"/>
                </a:cxn>
                <a:cxn ang="0">
                  <a:pos x="12" y="16"/>
                </a:cxn>
                <a:cxn ang="0">
                  <a:pos x="14" y="16"/>
                </a:cxn>
              </a:cxnLst>
              <a:rect l="0" t="0" r="r" b="b"/>
              <a:pathLst>
                <a:path w="17" h="16">
                  <a:moveTo>
                    <a:pt x="14" y="16"/>
                  </a:moveTo>
                  <a:lnTo>
                    <a:pt x="17" y="4"/>
                  </a:lnTo>
                  <a:lnTo>
                    <a:pt x="12" y="2"/>
                  </a:lnTo>
                  <a:lnTo>
                    <a:pt x="3" y="0"/>
                  </a:lnTo>
                  <a:lnTo>
                    <a:pt x="0" y="12"/>
                  </a:lnTo>
                  <a:lnTo>
                    <a:pt x="12" y="16"/>
                  </a:lnTo>
                  <a:lnTo>
                    <a:pt x="14" y="16"/>
                  </a:lnTo>
                  <a:close/>
                </a:path>
              </a:pathLst>
            </a:custGeom>
            <a:solidFill>
              <a:srgbClr val="000000"/>
            </a:solidFill>
            <a:ln w="9525">
              <a:noFill/>
              <a:round/>
              <a:headEnd/>
              <a:tailEnd/>
            </a:ln>
          </p:spPr>
          <p:txBody>
            <a:bodyPr/>
            <a:lstStyle/>
            <a:p>
              <a:endParaRPr lang="en-US"/>
            </a:p>
          </p:txBody>
        </p:sp>
        <p:sp>
          <p:nvSpPr>
            <p:cNvPr id="41889" name="Freeform 929"/>
            <p:cNvSpPr>
              <a:spLocks/>
            </p:cNvSpPr>
            <p:nvPr/>
          </p:nvSpPr>
          <p:spPr bwMode="auto">
            <a:xfrm>
              <a:off x="3073" y="2574"/>
              <a:ext cx="9" cy="7"/>
            </a:xfrm>
            <a:custGeom>
              <a:avLst/>
              <a:gdLst/>
              <a:ahLst/>
              <a:cxnLst>
                <a:cxn ang="0">
                  <a:pos x="14" y="16"/>
                </a:cxn>
                <a:cxn ang="0">
                  <a:pos x="17" y="4"/>
                </a:cxn>
                <a:cxn ang="0">
                  <a:pos x="3" y="0"/>
                </a:cxn>
                <a:cxn ang="0">
                  <a:pos x="0" y="12"/>
                </a:cxn>
                <a:cxn ang="0">
                  <a:pos x="14" y="16"/>
                </a:cxn>
              </a:cxnLst>
              <a:rect l="0" t="0" r="r" b="b"/>
              <a:pathLst>
                <a:path w="17" h="16">
                  <a:moveTo>
                    <a:pt x="14" y="16"/>
                  </a:moveTo>
                  <a:lnTo>
                    <a:pt x="17" y="4"/>
                  </a:lnTo>
                  <a:lnTo>
                    <a:pt x="3" y="0"/>
                  </a:lnTo>
                  <a:lnTo>
                    <a:pt x="0" y="12"/>
                  </a:lnTo>
                  <a:lnTo>
                    <a:pt x="14" y="16"/>
                  </a:lnTo>
                  <a:close/>
                </a:path>
              </a:pathLst>
            </a:custGeom>
            <a:solidFill>
              <a:srgbClr val="000000"/>
            </a:solidFill>
            <a:ln w="9525">
              <a:noFill/>
              <a:round/>
              <a:headEnd/>
              <a:tailEnd/>
            </a:ln>
          </p:spPr>
          <p:txBody>
            <a:bodyPr/>
            <a:lstStyle/>
            <a:p>
              <a:endParaRPr lang="en-US"/>
            </a:p>
          </p:txBody>
        </p:sp>
        <p:sp>
          <p:nvSpPr>
            <p:cNvPr id="41890" name="Freeform 930"/>
            <p:cNvSpPr>
              <a:spLocks/>
            </p:cNvSpPr>
            <p:nvPr/>
          </p:nvSpPr>
          <p:spPr bwMode="auto">
            <a:xfrm>
              <a:off x="3060" y="2570"/>
              <a:ext cx="9" cy="8"/>
            </a:xfrm>
            <a:custGeom>
              <a:avLst/>
              <a:gdLst/>
              <a:ahLst/>
              <a:cxnLst>
                <a:cxn ang="0">
                  <a:pos x="14" y="16"/>
                </a:cxn>
                <a:cxn ang="0">
                  <a:pos x="17" y="4"/>
                </a:cxn>
                <a:cxn ang="0">
                  <a:pos x="3" y="0"/>
                </a:cxn>
                <a:cxn ang="0">
                  <a:pos x="1" y="0"/>
                </a:cxn>
                <a:cxn ang="0">
                  <a:pos x="0" y="12"/>
                </a:cxn>
                <a:cxn ang="0">
                  <a:pos x="3" y="14"/>
                </a:cxn>
                <a:cxn ang="0">
                  <a:pos x="14" y="16"/>
                </a:cxn>
              </a:cxnLst>
              <a:rect l="0" t="0" r="r" b="b"/>
              <a:pathLst>
                <a:path w="17" h="16">
                  <a:moveTo>
                    <a:pt x="14" y="16"/>
                  </a:moveTo>
                  <a:lnTo>
                    <a:pt x="17" y="4"/>
                  </a:lnTo>
                  <a:lnTo>
                    <a:pt x="3" y="0"/>
                  </a:lnTo>
                  <a:lnTo>
                    <a:pt x="1" y="0"/>
                  </a:lnTo>
                  <a:lnTo>
                    <a:pt x="0" y="12"/>
                  </a:lnTo>
                  <a:lnTo>
                    <a:pt x="3" y="14"/>
                  </a:lnTo>
                  <a:lnTo>
                    <a:pt x="14" y="16"/>
                  </a:lnTo>
                  <a:close/>
                </a:path>
              </a:pathLst>
            </a:custGeom>
            <a:solidFill>
              <a:srgbClr val="000000"/>
            </a:solidFill>
            <a:ln w="9525">
              <a:noFill/>
              <a:round/>
              <a:headEnd/>
              <a:tailEnd/>
            </a:ln>
          </p:spPr>
          <p:txBody>
            <a:bodyPr/>
            <a:lstStyle/>
            <a:p>
              <a:endParaRPr lang="en-US"/>
            </a:p>
          </p:txBody>
        </p:sp>
        <p:sp>
          <p:nvSpPr>
            <p:cNvPr id="41891" name="Freeform 931"/>
            <p:cNvSpPr>
              <a:spLocks/>
            </p:cNvSpPr>
            <p:nvPr/>
          </p:nvSpPr>
          <p:spPr bwMode="auto">
            <a:xfrm>
              <a:off x="3047" y="2567"/>
              <a:ext cx="8" cy="8"/>
            </a:xfrm>
            <a:custGeom>
              <a:avLst/>
              <a:gdLst/>
              <a:ahLst/>
              <a:cxnLst>
                <a:cxn ang="0">
                  <a:pos x="14" y="16"/>
                </a:cxn>
                <a:cxn ang="0">
                  <a:pos x="16" y="3"/>
                </a:cxn>
                <a:cxn ang="0">
                  <a:pos x="2" y="0"/>
                </a:cxn>
                <a:cxn ang="0">
                  <a:pos x="0" y="12"/>
                </a:cxn>
                <a:cxn ang="0">
                  <a:pos x="14" y="16"/>
                </a:cxn>
              </a:cxnLst>
              <a:rect l="0" t="0" r="r" b="b"/>
              <a:pathLst>
                <a:path w="16" h="16">
                  <a:moveTo>
                    <a:pt x="14" y="16"/>
                  </a:moveTo>
                  <a:lnTo>
                    <a:pt x="16" y="3"/>
                  </a:lnTo>
                  <a:lnTo>
                    <a:pt x="2" y="0"/>
                  </a:lnTo>
                  <a:lnTo>
                    <a:pt x="0" y="12"/>
                  </a:lnTo>
                  <a:lnTo>
                    <a:pt x="14" y="16"/>
                  </a:lnTo>
                  <a:close/>
                </a:path>
              </a:pathLst>
            </a:custGeom>
            <a:solidFill>
              <a:srgbClr val="000000"/>
            </a:solidFill>
            <a:ln w="9525">
              <a:noFill/>
              <a:round/>
              <a:headEnd/>
              <a:tailEnd/>
            </a:ln>
          </p:spPr>
          <p:txBody>
            <a:bodyPr/>
            <a:lstStyle/>
            <a:p>
              <a:endParaRPr lang="en-US"/>
            </a:p>
          </p:txBody>
        </p:sp>
        <p:sp>
          <p:nvSpPr>
            <p:cNvPr id="41892" name="Freeform 932"/>
            <p:cNvSpPr>
              <a:spLocks/>
            </p:cNvSpPr>
            <p:nvPr/>
          </p:nvSpPr>
          <p:spPr bwMode="auto">
            <a:xfrm>
              <a:off x="3033" y="2564"/>
              <a:ext cx="8" cy="8"/>
            </a:xfrm>
            <a:custGeom>
              <a:avLst/>
              <a:gdLst/>
              <a:ahLst/>
              <a:cxnLst>
                <a:cxn ang="0">
                  <a:pos x="14" y="16"/>
                </a:cxn>
                <a:cxn ang="0">
                  <a:pos x="16" y="3"/>
                </a:cxn>
                <a:cxn ang="0">
                  <a:pos x="2" y="0"/>
                </a:cxn>
                <a:cxn ang="0">
                  <a:pos x="0" y="12"/>
                </a:cxn>
                <a:cxn ang="0">
                  <a:pos x="14" y="16"/>
                </a:cxn>
              </a:cxnLst>
              <a:rect l="0" t="0" r="r" b="b"/>
              <a:pathLst>
                <a:path w="16" h="16">
                  <a:moveTo>
                    <a:pt x="14" y="16"/>
                  </a:moveTo>
                  <a:lnTo>
                    <a:pt x="16" y="3"/>
                  </a:lnTo>
                  <a:lnTo>
                    <a:pt x="2" y="0"/>
                  </a:lnTo>
                  <a:lnTo>
                    <a:pt x="0" y="12"/>
                  </a:lnTo>
                  <a:lnTo>
                    <a:pt x="14" y="16"/>
                  </a:lnTo>
                  <a:close/>
                </a:path>
              </a:pathLst>
            </a:custGeom>
            <a:solidFill>
              <a:srgbClr val="000000"/>
            </a:solidFill>
            <a:ln w="9525">
              <a:noFill/>
              <a:round/>
              <a:headEnd/>
              <a:tailEnd/>
            </a:ln>
          </p:spPr>
          <p:txBody>
            <a:bodyPr/>
            <a:lstStyle/>
            <a:p>
              <a:endParaRPr lang="en-US"/>
            </a:p>
          </p:txBody>
        </p:sp>
        <p:sp>
          <p:nvSpPr>
            <p:cNvPr id="41893" name="Freeform 933"/>
            <p:cNvSpPr>
              <a:spLocks/>
            </p:cNvSpPr>
            <p:nvPr/>
          </p:nvSpPr>
          <p:spPr bwMode="auto">
            <a:xfrm>
              <a:off x="3019" y="2561"/>
              <a:ext cx="8" cy="8"/>
            </a:xfrm>
            <a:custGeom>
              <a:avLst/>
              <a:gdLst/>
              <a:ahLst/>
              <a:cxnLst>
                <a:cxn ang="0">
                  <a:pos x="14" y="15"/>
                </a:cxn>
                <a:cxn ang="0">
                  <a:pos x="16" y="3"/>
                </a:cxn>
                <a:cxn ang="0">
                  <a:pos x="2" y="0"/>
                </a:cxn>
                <a:cxn ang="0">
                  <a:pos x="0" y="12"/>
                </a:cxn>
                <a:cxn ang="0">
                  <a:pos x="14" y="15"/>
                </a:cxn>
              </a:cxnLst>
              <a:rect l="0" t="0" r="r" b="b"/>
              <a:pathLst>
                <a:path w="16" h="15">
                  <a:moveTo>
                    <a:pt x="14" y="15"/>
                  </a:moveTo>
                  <a:lnTo>
                    <a:pt x="16" y="3"/>
                  </a:lnTo>
                  <a:lnTo>
                    <a:pt x="2" y="0"/>
                  </a:lnTo>
                  <a:lnTo>
                    <a:pt x="0" y="12"/>
                  </a:lnTo>
                  <a:lnTo>
                    <a:pt x="14" y="15"/>
                  </a:lnTo>
                  <a:close/>
                </a:path>
              </a:pathLst>
            </a:custGeom>
            <a:solidFill>
              <a:srgbClr val="000000"/>
            </a:solidFill>
            <a:ln w="9525">
              <a:noFill/>
              <a:round/>
              <a:headEnd/>
              <a:tailEnd/>
            </a:ln>
          </p:spPr>
          <p:txBody>
            <a:bodyPr/>
            <a:lstStyle/>
            <a:p>
              <a:endParaRPr lang="en-US"/>
            </a:p>
          </p:txBody>
        </p:sp>
        <p:sp>
          <p:nvSpPr>
            <p:cNvPr id="41894" name="Freeform 934"/>
            <p:cNvSpPr>
              <a:spLocks/>
            </p:cNvSpPr>
            <p:nvPr/>
          </p:nvSpPr>
          <p:spPr bwMode="auto">
            <a:xfrm>
              <a:off x="3006" y="2560"/>
              <a:ext cx="8" cy="7"/>
            </a:xfrm>
            <a:custGeom>
              <a:avLst/>
              <a:gdLst/>
              <a:ahLst/>
              <a:cxnLst>
                <a:cxn ang="0">
                  <a:pos x="14" y="14"/>
                </a:cxn>
                <a:cxn ang="0">
                  <a:pos x="16" y="2"/>
                </a:cxn>
                <a:cxn ang="0">
                  <a:pos x="2" y="0"/>
                </a:cxn>
                <a:cxn ang="0">
                  <a:pos x="0" y="12"/>
                </a:cxn>
                <a:cxn ang="0">
                  <a:pos x="14" y="14"/>
                </a:cxn>
              </a:cxnLst>
              <a:rect l="0" t="0" r="r" b="b"/>
              <a:pathLst>
                <a:path w="16" h="14">
                  <a:moveTo>
                    <a:pt x="14" y="14"/>
                  </a:moveTo>
                  <a:lnTo>
                    <a:pt x="16" y="2"/>
                  </a:lnTo>
                  <a:lnTo>
                    <a:pt x="2" y="0"/>
                  </a:lnTo>
                  <a:lnTo>
                    <a:pt x="0" y="12"/>
                  </a:lnTo>
                  <a:lnTo>
                    <a:pt x="14" y="14"/>
                  </a:lnTo>
                  <a:close/>
                </a:path>
              </a:pathLst>
            </a:custGeom>
            <a:solidFill>
              <a:srgbClr val="000000"/>
            </a:solidFill>
            <a:ln w="9525">
              <a:noFill/>
              <a:round/>
              <a:headEnd/>
              <a:tailEnd/>
            </a:ln>
          </p:spPr>
          <p:txBody>
            <a:bodyPr/>
            <a:lstStyle/>
            <a:p>
              <a:endParaRPr lang="en-US"/>
            </a:p>
          </p:txBody>
        </p:sp>
        <p:sp>
          <p:nvSpPr>
            <p:cNvPr id="41895" name="Freeform 935"/>
            <p:cNvSpPr>
              <a:spLocks/>
            </p:cNvSpPr>
            <p:nvPr/>
          </p:nvSpPr>
          <p:spPr bwMode="auto">
            <a:xfrm>
              <a:off x="2992" y="2556"/>
              <a:ext cx="8" cy="8"/>
            </a:xfrm>
            <a:custGeom>
              <a:avLst/>
              <a:gdLst/>
              <a:ahLst/>
              <a:cxnLst>
                <a:cxn ang="0">
                  <a:pos x="14" y="16"/>
                </a:cxn>
                <a:cxn ang="0">
                  <a:pos x="16" y="4"/>
                </a:cxn>
                <a:cxn ang="0">
                  <a:pos x="11" y="2"/>
                </a:cxn>
                <a:cxn ang="0">
                  <a:pos x="2" y="0"/>
                </a:cxn>
                <a:cxn ang="0">
                  <a:pos x="0" y="14"/>
                </a:cxn>
                <a:cxn ang="0">
                  <a:pos x="11" y="16"/>
                </a:cxn>
                <a:cxn ang="0">
                  <a:pos x="14" y="16"/>
                </a:cxn>
              </a:cxnLst>
              <a:rect l="0" t="0" r="r" b="b"/>
              <a:pathLst>
                <a:path w="16" h="16">
                  <a:moveTo>
                    <a:pt x="14" y="16"/>
                  </a:moveTo>
                  <a:lnTo>
                    <a:pt x="16" y="4"/>
                  </a:lnTo>
                  <a:lnTo>
                    <a:pt x="11" y="2"/>
                  </a:lnTo>
                  <a:lnTo>
                    <a:pt x="2" y="0"/>
                  </a:lnTo>
                  <a:lnTo>
                    <a:pt x="0" y="14"/>
                  </a:lnTo>
                  <a:lnTo>
                    <a:pt x="11" y="16"/>
                  </a:lnTo>
                  <a:lnTo>
                    <a:pt x="14" y="16"/>
                  </a:lnTo>
                  <a:close/>
                </a:path>
              </a:pathLst>
            </a:custGeom>
            <a:solidFill>
              <a:srgbClr val="000000"/>
            </a:solidFill>
            <a:ln w="9525">
              <a:noFill/>
              <a:round/>
              <a:headEnd/>
              <a:tailEnd/>
            </a:ln>
          </p:spPr>
          <p:txBody>
            <a:bodyPr/>
            <a:lstStyle/>
            <a:p>
              <a:endParaRPr lang="en-US"/>
            </a:p>
          </p:txBody>
        </p:sp>
        <p:sp>
          <p:nvSpPr>
            <p:cNvPr id="41896" name="Freeform 936"/>
            <p:cNvSpPr>
              <a:spLocks/>
            </p:cNvSpPr>
            <p:nvPr/>
          </p:nvSpPr>
          <p:spPr bwMode="auto">
            <a:xfrm>
              <a:off x="2978" y="2554"/>
              <a:ext cx="8" cy="8"/>
            </a:xfrm>
            <a:custGeom>
              <a:avLst/>
              <a:gdLst/>
              <a:ahLst/>
              <a:cxnLst>
                <a:cxn ang="0">
                  <a:pos x="14" y="15"/>
                </a:cxn>
                <a:cxn ang="0">
                  <a:pos x="16" y="1"/>
                </a:cxn>
                <a:cxn ang="0">
                  <a:pos x="2" y="0"/>
                </a:cxn>
                <a:cxn ang="0">
                  <a:pos x="0" y="14"/>
                </a:cxn>
                <a:cxn ang="0">
                  <a:pos x="14" y="15"/>
                </a:cxn>
              </a:cxnLst>
              <a:rect l="0" t="0" r="r" b="b"/>
              <a:pathLst>
                <a:path w="16" h="15">
                  <a:moveTo>
                    <a:pt x="14" y="15"/>
                  </a:moveTo>
                  <a:lnTo>
                    <a:pt x="16" y="1"/>
                  </a:lnTo>
                  <a:lnTo>
                    <a:pt x="2" y="0"/>
                  </a:lnTo>
                  <a:lnTo>
                    <a:pt x="0" y="14"/>
                  </a:lnTo>
                  <a:lnTo>
                    <a:pt x="14" y="15"/>
                  </a:lnTo>
                  <a:close/>
                </a:path>
              </a:pathLst>
            </a:custGeom>
            <a:solidFill>
              <a:srgbClr val="000000"/>
            </a:solidFill>
            <a:ln w="9525">
              <a:noFill/>
              <a:round/>
              <a:headEnd/>
              <a:tailEnd/>
            </a:ln>
          </p:spPr>
          <p:txBody>
            <a:bodyPr/>
            <a:lstStyle/>
            <a:p>
              <a:endParaRPr lang="en-US"/>
            </a:p>
          </p:txBody>
        </p:sp>
        <p:sp>
          <p:nvSpPr>
            <p:cNvPr id="41897" name="Freeform 937"/>
            <p:cNvSpPr>
              <a:spLocks/>
            </p:cNvSpPr>
            <p:nvPr/>
          </p:nvSpPr>
          <p:spPr bwMode="auto">
            <a:xfrm>
              <a:off x="2964" y="2553"/>
              <a:ext cx="8" cy="7"/>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898" name="Freeform 938"/>
            <p:cNvSpPr>
              <a:spLocks/>
            </p:cNvSpPr>
            <p:nvPr/>
          </p:nvSpPr>
          <p:spPr bwMode="auto">
            <a:xfrm>
              <a:off x="2950" y="2551"/>
              <a:ext cx="8" cy="8"/>
            </a:xfrm>
            <a:custGeom>
              <a:avLst/>
              <a:gdLst/>
              <a:ahLst/>
              <a:cxnLst>
                <a:cxn ang="0">
                  <a:pos x="14" y="15"/>
                </a:cxn>
                <a:cxn ang="0">
                  <a:pos x="16" y="1"/>
                </a:cxn>
                <a:cxn ang="0">
                  <a:pos x="2" y="0"/>
                </a:cxn>
                <a:cxn ang="0">
                  <a:pos x="0" y="14"/>
                </a:cxn>
                <a:cxn ang="0">
                  <a:pos x="14" y="15"/>
                </a:cxn>
              </a:cxnLst>
              <a:rect l="0" t="0" r="r" b="b"/>
              <a:pathLst>
                <a:path w="16" h="15">
                  <a:moveTo>
                    <a:pt x="14" y="15"/>
                  </a:moveTo>
                  <a:lnTo>
                    <a:pt x="16" y="1"/>
                  </a:lnTo>
                  <a:lnTo>
                    <a:pt x="2" y="0"/>
                  </a:lnTo>
                  <a:lnTo>
                    <a:pt x="0" y="14"/>
                  </a:lnTo>
                  <a:lnTo>
                    <a:pt x="14" y="15"/>
                  </a:lnTo>
                  <a:close/>
                </a:path>
              </a:pathLst>
            </a:custGeom>
            <a:solidFill>
              <a:srgbClr val="000000"/>
            </a:solidFill>
            <a:ln w="9525">
              <a:noFill/>
              <a:round/>
              <a:headEnd/>
              <a:tailEnd/>
            </a:ln>
          </p:spPr>
          <p:txBody>
            <a:bodyPr/>
            <a:lstStyle/>
            <a:p>
              <a:endParaRPr lang="en-US"/>
            </a:p>
          </p:txBody>
        </p:sp>
        <p:sp>
          <p:nvSpPr>
            <p:cNvPr id="41899" name="Freeform 939"/>
            <p:cNvSpPr>
              <a:spLocks/>
            </p:cNvSpPr>
            <p:nvPr/>
          </p:nvSpPr>
          <p:spPr bwMode="auto">
            <a:xfrm>
              <a:off x="2936" y="2549"/>
              <a:ext cx="8" cy="8"/>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900" name="Freeform 940"/>
            <p:cNvSpPr>
              <a:spLocks/>
            </p:cNvSpPr>
            <p:nvPr/>
          </p:nvSpPr>
          <p:spPr bwMode="auto">
            <a:xfrm>
              <a:off x="2923" y="2547"/>
              <a:ext cx="8" cy="8"/>
            </a:xfrm>
            <a:custGeom>
              <a:avLst/>
              <a:gdLst/>
              <a:ahLst/>
              <a:cxnLst>
                <a:cxn ang="0">
                  <a:pos x="14" y="15"/>
                </a:cxn>
                <a:cxn ang="0">
                  <a:pos x="16" y="1"/>
                </a:cxn>
                <a:cxn ang="0">
                  <a:pos x="2" y="0"/>
                </a:cxn>
                <a:cxn ang="0">
                  <a:pos x="0" y="14"/>
                </a:cxn>
                <a:cxn ang="0">
                  <a:pos x="14" y="15"/>
                </a:cxn>
              </a:cxnLst>
              <a:rect l="0" t="0" r="r" b="b"/>
              <a:pathLst>
                <a:path w="16" h="15">
                  <a:moveTo>
                    <a:pt x="14" y="15"/>
                  </a:moveTo>
                  <a:lnTo>
                    <a:pt x="16" y="1"/>
                  </a:lnTo>
                  <a:lnTo>
                    <a:pt x="2" y="0"/>
                  </a:lnTo>
                  <a:lnTo>
                    <a:pt x="0" y="14"/>
                  </a:lnTo>
                  <a:lnTo>
                    <a:pt x="14" y="15"/>
                  </a:lnTo>
                  <a:close/>
                </a:path>
              </a:pathLst>
            </a:custGeom>
            <a:solidFill>
              <a:srgbClr val="000000"/>
            </a:solidFill>
            <a:ln w="9525">
              <a:noFill/>
              <a:round/>
              <a:headEnd/>
              <a:tailEnd/>
            </a:ln>
          </p:spPr>
          <p:txBody>
            <a:bodyPr/>
            <a:lstStyle/>
            <a:p>
              <a:endParaRPr lang="en-US"/>
            </a:p>
          </p:txBody>
        </p:sp>
        <p:sp>
          <p:nvSpPr>
            <p:cNvPr id="41901" name="Freeform 941"/>
            <p:cNvSpPr>
              <a:spLocks/>
            </p:cNvSpPr>
            <p:nvPr/>
          </p:nvSpPr>
          <p:spPr bwMode="auto">
            <a:xfrm>
              <a:off x="2909" y="2546"/>
              <a:ext cx="8" cy="8"/>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1902" name="Freeform 942"/>
            <p:cNvSpPr>
              <a:spLocks/>
            </p:cNvSpPr>
            <p:nvPr/>
          </p:nvSpPr>
          <p:spPr bwMode="auto">
            <a:xfrm>
              <a:off x="2895" y="2546"/>
              <a:ext cx="8" cy="7"/>
            </a:xfrm>
            <a:custGeom>
              <a:avLst/>
              <a:gdLst/>
              <a:ahLst/>
              <a:cxnLst>
                <a:cxn ang="0">
                  <a:pos x="14" y="14"/>
                </a:cxn>
                <a:cxn ang="0">
                  <a:pos x="16" y="0"/>
                </a:cxn>
                <a:cxn ang="0">
                  <a:pos x="2" y="0"/>
                </a:cxn>
                <a:cxn ang="0">
                  <a:pos x="0" y="0"/>
                </a:cxn>
                <a:cxn ang="0">
                  <a:pos x="0" y="14"/>
                </a:cxn>
                <a:cxn ang="0">
                  <a:pos x="2" y="14"/>
                </a:cxn>
                <a:cxn ang="0">
                  <a:pos x="14" y="14"/>
                </a:cxn>
              </a:cxnLst>
              <a:rect l="0" t="0" r="r" b="b"/>
              <a:pathLst>
                <a:path w="16" h="14">
                  <a:moveTo>
                    <a:pt x="14" y="14"/>
                  </a:moveTo>
                  <a:lnTo>
                    <a:pt x="16" y="0"/>
                  </a:lnTo>
                  <a:lnTo>
                    <a:pt x="2" y="0"/>
                  </a:lnTo>
                  <a:lnTo>
                    <a:pt x="0" y="0"/>
                  </a:lnTo>
                  <a:lnTo>
                    <a:pt x="0" y="14"/>
                  </a:lnTo>
                  <a:lnTo>
                    <a:pt x="2" y="14"/>
                  </a:lnTo>
                  <a:lnTo>
                    <a:pt x="14" y="14"/>
                  </a:lnTo>
                  <a:close/>
                </a:path>
              </a:pathLst>
            </a:custGeom>
            <a:solidFill>
              <a:srgbClr val="000000"/>
            </a:solidFill>
            <a:ln w="9525">
              <a:noFill/>
              <a:round/>
              <a:headEnd/>
              <a:tailEnd/>
            </a:ln>
          </p:spPr>
          <p:txBody>
            <a:bodyPr/>
            <a:lstStyle/>
            <a:p>
              <a:endParaRPr lang="en-US"/>
            </a:p>
          </p:txBody>
        </p:sp>
        <p:sp>
          <p:nvSpPr>
            <p:cNvPr id="41903" name="Rectangle 943"/>
            <p:cNvSpPr>
              <a:spLocks noChangeArrowheads="1"/>
            </p:cNvSpPr>
            <p:nvPr/>
          </p:nvSpPr>
          <p:spPr bwMode="auto">
            <a:xfrm>
              <a:off x="2881" y="2545"/>
              <a:ext cx="7" cy="7"/>
            </a:xfrm>
            <a:prstGeom prst="rect">
              <a:avLst/>
            </a:prstGeom>
            <a:solidFill>
              <a:srgbClr val="000000"/>
            </a:solidFill>
            <a:ln w="9525">
              <a:noFill/>
              <a:miter lim="800000"/>
              <a:headEnd/>
              <a:tailEnd/>
            </a:ln>
          </p:spPr>
          <p:txBody>
            <a:bodyPr/>
            <a:lstStyle/>
            <a:p>
              <a:endParaRPr lang="en-US"/>
            </a:p>
          </p:txBody>
        </p:sp>
        <p:sp>
          <p:nvSpPr>
            <p:cNvPr id="41904" name="Rectangle 944"/>
            <p:cNvSpPr>
              <a:spLocks noChangeArrowheads="1"/>
            </p:cNvSpPr>
            <p:nvPr/>
          </p:nvSpPr>
          <p:spPr bwMode="auto">
            <a:xfrm>
              <a:off x="2867" y="2544"/>
              <a:ext cx="7" cy="7"/>
            </a:xfrm>
            <a:prstGeom prst="rect">
              <a:avLst/>
            </a:prstGeom>
            <a:solidFill>
              <a:srgbClr val="000000"/>
            </a:solidFill>
            <a:ln w="9525">
              <a:noFill/>
              <a:miter lim="800000"/>
              <a:headEnd/>
              <a:tailEnd/>
            </a:ln>
          </p:spPr>
          <p:txBody>
            <a:bodyPr/>
            <a:lstStyle/>
            <a:p>
              <a:endParaRPr lang="en-US"/>
            </a:p>
          </p:txBody>
        </p:sp>
        <p:sp>
          <p:nvSpPr>
            <p:cNvPr id="41905" name="Rectangle 945"/>
            <p:cNvSpPr>
              <a:spLocks noChangeArrowheads="1"/>
            </p:cNvSpPr>
            <p:nvPr/>
          </p:nvSpPr>
          <p:spPr bwMode="auto">
            <a:xfrm>
              <a:off x="2853" y="2544"/>
              <a:ext cx="7" cy="7"/>
            </a:xfrm>
            <a:prstGeom prst="rect">
              <a:avLst/>
            </a:prstGeom>
            <a:solidFill>
              <a:srgbClr val="000000"/>
            </a:solidFill>
            <a:ln w="9525">
              <a:noFill/>
              <a:miter lim="800000"/>
              <a:headEnd/>
              <a:tailEnd/>
            </a:ln>
          </p:spPr>
          <p:txBody>
            <a:bodyPr/>
            <a:lstStyle/>
            <a:p>
              <a:endParaRPr lang="en-US"/>
            </a:p>
          </p:txBody>
        </p:sp>
        <p:sp>
          <p:nvSpPr>
            <p:cNvPr id="41906" name="Rectangle 946"/>
            <p:cNvSpPr>
              <a:spLocks noChangeArrowheads="1"/>
            </p:cNvSpPr>
            <p:nvPr/>
          </p:nvSpPr>
          <p:spPr bwMode="auto">
            <a:xfrm>
              <a:off x="2839" y="2543"/>
              <a:ext cx="7" cy="7"/>
            </a:xfrm>
            <a:prstGeom prst="rect">
              <a:avLst/>
            </a:prstGeom>
            <a:solidFill>
              <a:srgbClr val="000000"/>
            </a:solidFill>
            <a:ln w="9525">
              <a:noFill/>
              <a:miter lim="800000"/>
              <a:headEnd/>
              <a:tailEnd/>
            </a:ln>
          </p:spPr>
          <p:txBody>
            <a:bodyPr/>
            <a:lstStyle/>
            <a:p>
              <a:endParaRPr lang="en-US"/>
            </a:p>
          </p:txBody>
        </p:sp>
        <p:sp>
          <p:nvSpPr>
            <p:cNvPr id="41907" name="Rectangle 947"/>
            <p:cNvSpPr>
              <a:spLocks noChangeArrowheads="1"/>
            </p:cNvSpPr>
            <p:nvPr/>
          </p:nvSpPr>
          <p:spPr bwMode="auto">
            <a:xfrm>
              <a:off x="2825" y="2543"/>
              <a:ext cx="7" cy="7"/>
            </a:xfrm>
            <a:prstGeom prst="rect">
              <a:avLst/>
            </a:prstGeom>
            <a:solidFill>
              <a:srgbClr val="000000"/>
            </a:solidFill>
            <a:ln w="9525">
              <a:noFill/>
              <a:miter lim="800000"/>
              <a:headEnd/>
              <a:tailEnd/>
            </a:ln>
          </p:spPr>
          <p:txBody>
            <a:bodyPr/>
            <a:lstStyle/>
            <a:p>
              <a:endParaRPr lang="en-US"/>
            </a:p>
          </p:txBody>
        </p:sp>
      </p:grpSp>
      <p:sp>
        <p:nvSpPr>
          <p:cNvPr id="41908" name="Rectangle 948"/>
          <p:cNvSpPr>
            <a:spLocks noChangeArrowheads="1"/>
          </p:cNvSpPr>
          <p:nvPr/>
        </p:nvSpPr>
        <p:spPr bwMode="auto">
          <a:xfrm>
            <a:off x="1768475" y="3830638"/>
            <a:ext cx="1041400" cy="295275"/>
          </a:xfrm>
          <a:prstGeom prst="rect">
            <a:avLst/>
          </a:prstGeom>
          <a:noFill/>
          <a:ln w="9525">
            <a:noFill/>
            <a:miter lim="800000"/>
            <a:headEnd/>
            <a:tailEnd/>
          </a:ln>
        </p:spPr>
        <p:txBody>
          <a:bodyPr/>
          <a:lstStyle/>
          <a:p>
            <a:endParaRPr lang="en-US"/>
          </a:p>
        </p:txBody>
      </p:sp>
      <p:sp>
        <p:nvSpPr>
          <p:cNvPr id="41909" name="Rectangle 949"/>
          <p:cNvSpPr>
            <a:spLocks noChangeArrowheads="1"/>
          </p:cNvSpPr>
          <p:nvPr/>
        </p:nvSpPr>
        <p:spPr bwMode="auto">
          <a:xfrm>
            <a:off x="1849438" y="3884613"/>
            <a:ext cx="949325"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Area 0.0.0.1</a:t>
            </a:r>
            <a:endParaRPr lang="en-US">
              <a:solidFill>
                <a:schemeClr val="tx1"/>
              </a:solidFill>
            </a:endParaRPr>
          </a:p>
        </p:txBody>
      </p:sp>
      <p:sp>
        <p:nvSpPr>
          <p:cNvPr id="41910" name="Rectangle 950"/>
          <p:cNvSpPr>
            <a:spLocks noChangeArrowheads="1"/>
          </p:cNvSpPr>
          <p:nvPr/>
        </p:nvSpPr>
        <p:spPr bwMode="auto">
          <a:xfrm>
            <a:off x="6329363" y="3963988"/>
            <a:ext cx="1041400" cy="295275"/>
          </a:xfrm>
          <a:prstGeom prst="rect">
            <a:avLst/>
          </a:prstGeom>
          <a:noFill/>
          <a:ln w="9525">
            <a:noFill/>
            <a:miter lim="800000"/>
            <a:headEnd/>
            <a:tailEnd/>
          </a:ln>
        </p:spPr>
        <p:txBody>
          <a:bodyPr/>
          <a:lstStyle/>
          <a:p>
            <a:endParaRPr lang="en-US"/>
          </a:p>
        </p:txBody>
      </p:sp>
      <p:sp>
        <p:nvSpPr>
          <p:cNvPr id="41911" name="Rectangle 951"/>
          <p:cNvSpPr>
            <a:spLocks noChangeArrowheads="1"/>
          </p:cNvSpPr>
          <p:nvPr/>
        </p:nvSpPr>
        <p:spPr bwMode="auto">
          <a:xfrm>
            <a:off x="6410325" y="4017963"/>
            <a:ext cx="949325"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Area 0.0.0.2</a:t>
            </a:r>
            <a:endParaRPr lang="en-US">
              <a:solidFill>
                <a:schemeClr val="tx1"/>
              </a:solidFill>
            </a:endParaRPr>
          </a:p>
        </p:txBody>
      </p:sp>
      <p:sp>
        <p:nvSpPr>
          <p:cNvPr id="41912" name="Rectangle 952"/>
          <p:cNvSpPr>
            <a:spLocks noChangeArrowheads="1"/>
          </p:cNvSpPr>
          <p:nvPr/>
        </p:nvSpPr>
        <p:spPr bwMode="auto">
          <a:xfrm>
            <a:off x="4048125" y="5465763"/>
            <a:ext cx="1039813" cy="293687"/>
          </a:xfrm>
          <a:prstGeom prst="rect">
            <a:avLst/>
          </a:prstGeom>
          <a:noFill/>
          <a:ln w="9525">
            <a:noFill/>
            <a:miter lim="800000"/>
            <a:headEnd/>
            <a:tailEnd/>
          </a:ln>
        </p:spPr>
        <p:txBody>
          <a:bodyPr/>
          <a:lstStyle/>
          <a:p>
            <a:endParaRPr lang="en-US"/>
          </a:p>
        </p:txBody>
      </p:sp>
      <p:sp>
        <p:nvSpPr>
          <p:cNvPr id="41913" name="Rectangle 953"/>
          <p:cNvSpPr>
            <a:spLocks noChangeArrowheads="1"/>
          </p:cNvSpPr>
          <p:nvPr/>
        </p:nvSpPr>
        <p:spPr bwMode="auto">
          <a:xfrm>
            <a:off x="4127500" y="5519738"/>
            <a:ext cx="949325"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Area 0.0.0.3</a:t>
            </a:r>
            <a:endParaRPr lang="en-US">
              <a:solidFill>
                <a:schemeClr val="tx1"/>
              </a:solidFill>
            </a:endParaRPr>
          </a:p>
        </p:txBody>
      </p:sp>
      <p:sp>
        <p:nvSpPr>
          <p:cNvPr id="41914" name="Rectangle 954"/>
          <p:cNvSpPr>
            <a:spLocks noChangeArrowheads="1"/>
          </p:cNvSpPr>
          <p:nvPr/>
        </p:nvSpPr>
        <p:spPr bwMode="auto">
          <a:xfrm>
            <a:off x="2408238" y="1731963"/>
            <a:ext cx="369887" cy="295275"/>
          </a:xfrm>
          <a:prstGeom prst="rect">
            <a:avLst/>
          </a:prstGeom>
          <a:noFill/>
          <a:ln w="9525">
            <a:noFill/>
            <a:miter lim="800000"/>
            <a:headEnd/>
            <a:tailEnd/>
          </a:ln>
        </p:spPr>
        <p:txBody>
          <a:bodyPr/>
          <a:lstStyle/>
          <a:p>
            <a:endParaRPr lang="en-US"/>
          </a:p>
        </p:txBody>
      </p:sp>
      <p:sp>
        <p:nvSpPr>
          <p:cNvPr id="41915" name="Rectangle 955"/>
          <p:cNvSpPr>
            <a:spLocks noChangeArrowheads="1"/>
          </p:cNvSpPr>
          <p:nvPr/>
        </p:nvSpPr>
        <p:spPr bwMode="auto">
          <a:xfrm>
            <a:off x="2489200" y="1787525"/>
            <a:ext cx="277813"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R1</a:t>
            </a:r>
            <a:endParaRPr lang="en-US">
              <a:solidFill>
                <a:schemeClr val="tx1"/>
              </a:solidFill>
            </a:endParaRPr>
          </a:p>
        </p:txBody>
      </p:sp>
      <p:sp>
        <p:nvSpPr>
          <p:cNvPr id="41916" name="Rectangle 956"/>
          <p:cNvSpPr>
            <a:spLocks noChangeArrowheads="1"/>
          </p:cNvSpPr>
          <p:nvPr/>
        </p:nvSpPr>
        <p:spPr bwMode="auto">
          <a:xfrm>
            <a:off x="2049463" y="2751138"/>
            <a:ext cx="368300" cy="295275"/>
          </a:xfrm>
          <a:prstGeom prst="rect">
            <a:avLst/>
          </a:prstGeom>
          <a:noFill/>
          <a:ln w="9525">
            <a:noFill/>
            <a:miter lim="800000"/>
            <a:headEnd/>
            <a:tailEnd/>
          </a:ln>
        </p:spPr>
        <p:txBody>
          <a:bodyPr/>
          <a:lstStyle/>
          <a:p>
            <a:endParaRPr lang="en-US"/>
          </a:p>
        </p:txBody>
      </p:sp>
      <p:sp>
        <p:nvSpPr>
          <p:cNvPr id="41917" name="Rectangle 957"/>
          <p:cNvSpPr>
            <a:spLocks noChangeArrowheads="1"/>
          </p:cNvSpPr>
          <p:nvPr/>
        </p:nvSpPr>
        <p:spPr bwMode="auto">
          <a:xfrm>
            <a:off x="2130425" y="2806700"/>
            <a:ext cx="277813"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R2</a:t>
            </a:r>
            <a:endParaRPr lang="en-US">
              <a:solidFill>
                <a:schemeClr val="tx1"/>
              </a:solidFill>
            </a:endParaRPr>
          </a:p>
        </p:txBody>
      </p:sp>
      <p:sp>
        <p:nvSpPr>
          <p:cNvPr id="41918" name="Rectangle 958"/>
          <p:cNvSpPr>
            <a:spLocks noChangeArrowheads="1"/>
          </p:cNvSpPr>
          <p:nvPr/>
        </p:nvSpPr>
        <p:spPr bwMode="auto">
          <a:xfrm>
            <a:off x="3146425" y="2309813"/>
            <a:ext cx="369888" cy="295275"/>
          </a:xfrm>
          <a:prstGeom prst="rect">
            <a:avLst/>
          </a:prstGeom>
          <a:noFill/>
          <a:ln w="9525">
            <a:noFill/>
            <a:miter lim="800000"/>
            <a:headEnd/>
            <a:tailEnd/>
          </a:ln>
        </p:spPr>
        <p:txBody>
          <a:bodyPr/>
          <a:lstStyle/>
          <a:p>
            <a:endParaRPr lang="en-US"/>
          </a:p>
        </p:txBody>
      </p:sp>
      <p:sp>
        <p:nvSpPr>
          <p:cNvPr id="41919" name="Rectangle 959"/>
          <p:cNvSpPr>
            <a:spLocks noChangeArrowheads="1"/>
          </p:cNvSpPr>
          <p:nvPr/>
        </p:nvSpPr>
        <p:spPr bwMode="auto">
          <a:xfrm>
            <a:off x="3227388" y="2363788"/>
            <a:ext cx="277812"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R3</a:t>
            </a:r>
            <a:endParaRPr lang="en-US">
              <a:solidFill>
                <a:schemeClr val="tx1"/>
              </a:solidFill>
            </a:endParaRPr>
          </a:p>
        </p:txBody>
      </p:sp>
      <p:sp>
        <p:nvSpPr>
          <p:cNvPr id="41920" name="Rectangle 960"/>
          <p:cNvSpPr>
            <a:spLocks noChangeArrowheads="1"/>
          </p:cNvSpPr>
          <p:nvPr/>
        </p:nvSpPr>
        <p:spPr bwMode="auto">
          <a:xfrm>
            <a:off x="3879850" y="2913063"/>
            <a:ext cx="368300" cy="293687"/>
          </a:xfrm>
          <a:prstGeom prst="rect">
            <a:avLst/>
          </a:prstGeom>
          <a:noFill/>
          <a:ln w="9525">
            <a:noFill/>
            <a:miter lim="800000"/>
            <a:headEnd/>
            <a:tailEnd/>
          </a:ln>
        </p:spPr>
        <p:txBody>
          <a:bodyPr/>
          <a:lstStyle/>
          <a:p>
            <a:endParaRPr lang="en-US"/>
          </a:p>
        </p:txBody>
      </p:sp>
      <p:sp>
        <p:nvSpPr>
          <p:cNvPr id="41921" name="Rectangle 961"/>
          <p:cNvSpPr>
            <a:spLocks noChangeArrowheads="1"/>
          </p:cNvSpPr>
          <p:nvPr/>
        </p:nvSpPr>
        <p:spPr bwMode="auto">
          <a:xfrm>
            <a:off x="3960813" y="2967038"/>
            <a:ext cx="277812"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R4</a:t>
            </a:r>
            <a:endParaRPr lang="en-US">
              <a:solidFill>
                <a:schemeClr val="tx1"/>
              </a:solidFill>
            </a:endParaRPr>
          </a:p>
        </p:txBody>
      </p:sp>
      <p:sp>
        <p:nvSpPr>
          <p:cNvPr id="41922" name="Rectangle 962"/>
          <p:cNvSpPr>
            <a:spLocks noChangeArrowheads="1"/>
          </p:cNvSpPr>
          <p:nvPr/>
        </p:nvSpPr>
        <p:spPr bwMode="auto">
          <a:xfrm>
            <a:off x="4811713" y="3008313"/>
            <a:ext cx="369887" cy="295275"/>
          </a:xfrm>
          <a:prstGeom prst="rect">
            <a:avLst/>
          </a:prstGeom>
          <a:noFill/>
          <a:ln w="9525">
            <a:noFill/>
            <a:miter lim="800000"/>
            <a:headEnd/>
            <a:tailEnd/>
          </a:ln>
        </p:spPr>
        <p:txBody>
          <a:bodyPr/>
          <a:lstStyle/>
          <a:p>
            <a:endParaRPr lang="en-US"/>
          </a:p>
        </p:txBody>
      </p:sp>
      <p:sp>
        <p:nvSpPr>
          <p:cNvPr id="41923" name="Rectangle 963"/>
          <p:cNvSpPr>
            <a:spLocks noChangeArrowheads="1"/>
          </p:cNvSpPr>
          <p:nvPr/>
        </p:nvSpPr>
        <p:spPr bwMode="auto">
          <a:xfrm>
            <a:off x="4892675" y="3062288"/>
            <a:ext cx="277813"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R5</a:t>
            </a:r>
            <a:endParaRPr lang="en-US">
              <a:solidFill>
                <a:schemeClr val="tx1"/>
              </a:solidFill>
            </a:endParaRPr>
          </a:p>
        </p:txBody>
      </p:sp>
      <p:sp>
        <p:nvSpPr>
          <p:cNvPr id="41924" name="Rectangle 964"/>
          <p:cNvSpPr>
            <a:spLocks noChangeArrowheads="1"/>
          </p:cNvSpPr>
          <p:nvPr/>
        </p:nvSpPr>
        <p:spPr bwMode="auto">
          <a:xfrm>
            <a:off x="5380038" y="2309813"/>
            <a:ext cx="369887" cy="295275"/>
          </a:xfrm>
          <a:prstGeom prst="rect">
            <a:avLst/>
          </a:prstGeom>
          <a:noFill/>
          <a:ln w="9525">
            <a:noFill/>
            <a:miter lim="800000"/>
            <a:headEnd/>
            <a:tailEnd/>
          </a:ln>
        </p:spPr>
        <p:txBody>
          <a:bodyPr/>
          <a:lstStyle/>
          <a:p>
            <a:endParaRPr lang="en-US"/>
          </a:p>
        </p:txBody>
      </p:sp>
      <p:sp>
        <p:nvSpPr>
          <p:cNvPr id="41925" name="Rectangle 965"/>
          <p:cNvSpPr>
            <a:spLocks noChangeArrowheads="1"/>
          </p:cNvSpPr>
          <p:nvPr/>
        </p:nvSpPr>
        <p:spPr bwMode="auto">
          <a:xfrm>
            <a:off x="5461000" y="2363788"/>
            <a:ext cx="277813"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R6</a:t>
            </a:r>
            <a:endParaRPr lang="en-US">
              <a:solidFill>
                <a:schemeClr val="tx1"/>
              </a:solidFill>
            </a:endParaRPr>
          </a:p>
        </p:txBody>
      </p:sp>
      <p:sp>
        <p:nvSpPr>
          <p:cNvPr id="41926" name="Rectangle 966"/>
          <p:cNvSpPr>
            <a:spLocks noChangeArrowheads="1"/>
          </p:cNvSpPr>
          <p:nvPr/>
        </p:nvSpPr>
        <p:spPr bwMode="auto">
          <a:xfrm>
            <a:off x="6662738" y="2309813"/>
            <a:ext cx="368300" cy="295275"/>
          </a:xfrm>
          <a:prstGeom prst="rect">
            <a:avLst/>
          </a:prstGeom>
          <a:noFill/>
          <a:ln w="9525">
            <a:noFill/>
            <a:miter lim="800000"/>
            <a:headEnd/>
            <a:tailEnd/>
          </a:ln>
        </p:spPr>
        <p:txBody>
          <a:bodyPr/>
          <a:lstStyle/>
          <a:p>
            <a:endParaRPr lang="en-US"/>
          </a:p>
        </p:txBody>
      </p:sp>
      <p:sp>
        <p:nvSpPr>
          <p:cNvPr id="41927" name="Rectangle 967"/>
          <p:cNvSpPr>
            <a:spLocks noChangeArrowheads="1"/>
          </p:cNvSpPr>
          <p:nvPr/>
        </p:nvSpPr>
        <p:spPr bwMode="auto">
          <a:xfrm>
            <a:off x="6742113" y="2363788"/>
            <a:ext cx="277812"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R7</a:t>
            </a:r>
            <a:endParaRPr lang="en-US">
              <a:solidFill>
                <a:schemeClr val="tx1"/>
              </a:solidFill>
            </a:endParaRPr>
          </a:p>
        </p:txBody>
      </p:sp>
      <p:sp>
        <p:nvSpPr>
          <p:cNvPr id="41928" name="Rectangle 968"/>
          <p:cNvSpPr>
            <a:spLocks noChangeArrowheads="1"/>
          </p:cNvSpPr>
          <p:nvPr/>
        </p:nvSpPr>
        <p:spPr bwMode="auto">
          <a:xfrm>
            <a:off x="4314825" y="3881438"/>
            <a:ext cx="368300" cy="295275"/>
          </a:xfrm>
          <a:prstGeom prst="rect">
            <a:avLst/>
          </a:prstGeom>
          <a:noFill/>
          <a:ln w="9525">
            <a:noFill/>
            <a:miter lim="800000"/>
            <a:headEnd/>
            <a:tailEnd/>
          </a:ln>
        </p:spPr>
        <p:txBody>
          <a:bodyPr/>
          <a:lstStyle/>
          <a:p>
            <a:endParaRPr lang="en-US"/>
          </a:p>
        </p:txBody>
      </p:sp>
      <p:sp>
        <p:nvSpPr>
          <p:cNvPr id="41929" name="Rectangle 969"/>
          <p:cNvSpPr>
            <a:spLocks noChangeArrowheads="1"/>
          </p:cNvSpPr>
          <p:nvPr/>
        </p:nvSpPr>
        <p:spPr bwMode="auto">
          <a:xfrm>
            <a:off x="4394200" y="3937000"/>
            <a:ext cx="277813"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R8</a:t>
            </a:r>
            <a:endParaRPr lang="en-US">
              <a:solidFill>
                <a:schemeClr val="tx1"/>
              </a:solidFill>
            </a:endParaRPr>
          </a:p>
        </p:txBody>
      </p:sp>
      <p:sp>
        <p:nvSpPr>
          <p:cNvPr id="41930" name="Rectangle 970"/>
          <p:cNvSpPr>
            <a:spLocks noChangeArrowheads="1"/>
          </p:cNvSpPr>
          <p:nvPr/>
        </p:nvSpPr>
        <p:spPr bwMode="auto">
          <a:xfrm>
            <a:off x="1671638" y="1754188"/>
            <a:ext cx="379412" cy="295275"/>
          </a:xfrm>
          <a:prstGeom prst="rect">
            <a:avLst/>
          </a:prstGeom>
          <a:noFill/>
          <a:ln w="9525">
            <a:noFill/>
            <a:miter lim="800000"/>
            <a:headEnd/>
            <a:tailEnd/>
          </a:ln>
        </p:spPr>
        <p:txBody>
          <a:bodyPr/>
          <a:lstStyle/>
          <a:p>
            <a:endParaRPr lang="en-US"/>
          </a:p>
        </p:txBody>
      </p:sp>
      <p:sp>
        <p:nvSpPr>
          <p:cNvPr id="41931" name="Rectangle 971"/>
          <p:cNvSpPr>
            <a:spLocks noChangeArrowheads="1"/>
          </p:cNvSpPr>
          <p:nvPr/>
        </p:nvSpPr>
        <p:spPr bwMode="auto">
          <a:xfrm>
            <a:off x="1752600" y="1809750"/>
            <a:ext cx="287338"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N1</a:t>
            </a:r>
            <a:endParaRPr lang="en-US">
              <a:solidFill>
                <a:schemeClr val="tx1"/>
              </a:solidFill>
            </a:endParaRPr>
          </a:p>
        </p:txBody>
      </p:sp>
      <p:sp>
        <p:nvSpPr>
          <p:cNvPr id="41932" name="Rectangle 972"/>
          <p:cNvSpPr>
            <a:spLocks noChangeArrowheads="1"/>
          </p:cNvSpPr>
          <p:nvPr/>
        </p:nvSpPr>
        <p:spPr bwMode="auto">
          <a:xfrm>
            <a:off x="2471738" y="2309813"/>
            <a:ext cx="377825" cy="295275"/>
          </a:xfrm>
          <a:prstGeom prst="rect">
            <a:avLst/>
          </a:prstGeom>
          <a:noFill/>
          <a:ln w="9525">
            <a:noFill/>
            <a:miter lim="800000"/>
            <a:headEnd/>
            <a:tailEnd/>
          </a:ln>
        </p:spPr>
        <p:txBody>
          <a:bodyPr/>
          <a:lstStyle/>
          <a:p>
            <a:endParaRPr lang="en-US"/>
          </a:p>
        </p:txBody>
      </p:sp>
      <p:sp>
        <p:nvSpPr>
          <p:cNvPr id="41933" name="Rectangle 973"/>
          <p:cNvSpPr>
            <a:spLocks noChangeArrowheads="1"/>
          </p:cNvSpPr>
          <p:nvPr/>
        </p:nvSpPr>
        <p:spPr bwMode="auto">
          <a:xfrm>
            <a:off x="2551113" y="2363788"/>
            <a:ext cx="287337"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N2</a:t>
            </a:r>
            <a:endParaRPr lang="en-US">
              <a:solidFill>
                <a:schemeClr val="tx1"/>
              </a:solidFill>
            </a:endParaRPr>
          </a:p>
        </p:txBody>
      </p:sp>
      <p:sp>
        <p:nvSpPr>
          <p:cNvPr id="41934" name="Rectangle 974"/>
          <p:cNvSpPr>
            <a:spLocks noChangeArrowheads="1"/>
          </p:cNvSpPr>
          <p:nvPr/>
        </p:nvSpPr>
        <p:spPr bwMode="auto">
          <a:xfrm>
            <a:off x="2049463" y="3349625"/>
            <a:ext cx="377825" cy="295275"/>
          </a:xfrm>
          <a:prstGeom prst="rect">
            <a:avLst/>
          </a:prstGeom>
          <a:noFill/>
          <a:ln w="9525">
            <a:noFill/>
            <a:miter lim="800000"/>
            <a:headEnd/>
            <a:tailEnd/>
          </a:ln>
        </p:spPr>
        <p:txBody>
          <a:bodyPr/>
          <a:lstStyle/>
          <a:p>
            <a:endParaRPr lang="en-US"/>
          </a:p>
        </p:txBody>
      </p:sp>
      <p:sp>
        <p:nvSpPr>
          <p:cNvPr id="41935" name="Rectangle 975"/>
          <p:cNvSpPr>
            <a:spLocks noChangeArrowheads="1"/>
          </p:cNvSpPr>
          <p:nvPr/>
        </p:nvSpPr>
        <p:spPr bwMode="auto">
          <a:xfrm>
            <a:off x="2130425" y="3405188"/>
            <a:ext cx="287338"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N3</a:t>
            </a:r>
            <a:endParaRPr lang="en-US">
              <a:solidFill>
                <a:schemeClr val="tx1"/>
              </a:solidFill>
            </a:endParaRPr>
          </a:p>
        </p:txBody>
      </p:sp>
      <p:sp>
        <p:nvSpPr>
          <p:cNvPr id="41936" name="Rectangle 976"/>
          <p:cNvSpPr>
            <a:spLocks noChangeArrowheads="1"/>
          </p:cNvSpPr>
          <p:nvPr/>
        </p:nvSpPr>
        <p:spPr bwMode="auto">
          <a:xfrm>
            <a:off x="5935663" y="2309813"/>
            <a:ext cx="377825" cy="295275"/>
          </a:xfrm>
          <a:prstGeom prst="rect">
            <a:avLst/>
          </a:prstGeom>
          <a:noFill/>
          <a:ln w="9525">
            <a:noFill/>
            <a:miter lim="800000"/>
            <a:headEnd/>
            <a:tailEnd/>
          </a:ln>
        </p:spPr>
        <p:txBody>
          <a:bodyPr/>
          <a:lstStyle/>
          <a:p>
            <a:endParaRPr lang="en-US"/>
          </a:p>
        </p:txBody>
      </p:sp>
      <p:sp>
        <p:nvSpPr>
          <p:cNvPr id="41937" name="Rectangle 977"/>
          <p:cNvSpPr>
            <a:spLocks noChangeArrowheads="1"/>
          </p:cNvSpPr>
          <p:nvPr/>
        </p:nvSpPr>
        <p:spPr bwMode="auto">
          <a:xfrm>
            <a:off x="6015038" y="2363788"/>
            <a:ext cx="287337"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N4</a:t>
            </a:r>
            <a:endParaRPr lang="en-US">
              <a:solidFill>
                <a:schemeClr val="tx1"/>
              </a:solidFill>
            </a:endParaRPr>
          </a:p>
        </p:txBody>
      </p:sp>
      <p:sp>
        <p:nvSpPr>
          <p:cNvPr id="41938" name="Rectangle 978"/>
          <p:cNvSpPr>
            <a:spLocks noChangeArrowheads="1"/>
          </p:cNvSpPr>
          <p:nvPr/>
        </p:nvSpPr>
        <p:spPr bwMode="auto">
          <a:xfrm>
            <a:off x="6600825" y="1754188"/>
            <a:ext cx="379413" cy="295275"/>
          </a:xfrm>
          <a:prstGeom prst="rect">
            <a:avLst/>
          </a:prstGeom>
          <a:noFill/>
          <a:ln w="9525">
            <a:noFill/>
            <a:miter lim="800000"/>
            <a:headEnd/>
            <a:tailEnd/>
          </a:ln>
        </p:spPr>
        <p:txBody>
          <a:bodyPr/>
          <a:lstStyle/>
          <a:p>
            <a:endParaRPr lang="en-US"/>
          </a:p>
        </p:txBody>
      </p:sp>
      <p:sp>
        <p:nvSpPr>
          <p:cNvPr id="41939" name="Rectangle 979"/>
          <p:cNvSpPr>
            <a:spLocks noChangeArrowheads="1"/>
          </p:cNvSpPr>
          <p:nvPr/>
        </p:nvSpPr>
        <p:spPr bwMode="auto">
          <a:xfrm>
            <a:off x="6681788" y="1809750"/>
            <a:ext cx="287337"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N5</a:t>
            </a:r>
            <a:endParaRPr lang="en-US">
              <a:solidFill>
                <a:schemeClr val="tx1"/>
              </a:solidFill>
            </a:endParaRPr>
          </a:p>
        </p:txBody>
      </p:sp>
      <p:sp>
        <p:nvSpPr>
          <p:cNvPr id="41940" name="Rectangle 980"/>
          <p:cNvSpPr>
            <a:spLocks noChangeArrowheads="1"/>
          </p:cNvSpPr>
          <p:nvPr/>
        </p:nvSpPr>
        <p:spPr bwMode="auto">
          <a:xfrm>
            <a:off x="6711950" y="2846388"/>
            <a:ext cx="379413" cy="293687"/>
          </a:xfrm>
          <a:prstGeom prst="rect">
            <a:avLst/>
          </a:prstGeom>
          <a:noFill/>
          <a:ln w="9525">
            <a:noFill/>
            <a:miter lim="800000"/>
            <a:headEnd/>
            <a:tailEnd/>
          </a:ln>
        </p:spPr>
        <p:txBody>
          <a:bodyPr/>
          <a:lstStyle/>
          <a:p>
            <a:endParaRPr lang="en-US"/>
          </a:p>
        </p:txBody>
      </p:sp>
      <p:sp>
        <p:nvSpPr>
          <p:cNvPr id="41941" name="Rectangle 981"/>
          <p:cNvSpPr>
            <a:spLocks noChangeArrowheads="1"/>
          </p:cNvSpPr>
          <p:nvPr/>
        </p:nvSpPr>
        <p:spPr bwMode="auto">
          <a:xfrm>
            <a:off x="6792913" y="2900363"/>
            <a:ext cx="287337"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N6</a:t>
            </a:r>
            <a:endParaRPr lang="en-US">
              <a:solidFill>
                <a:schemeClr val="tx1"/>
              </a:solidFill>
            </a:endParaRPr>
          </a:p>
        </p:txBody>
      </p:sp>
      <p:sp>
        <p:nvSpPr>
          <p:cNvPr id="41942" name="Rectangle 982"/>
          <p:cNvSpPr>
            <a:spLocks noChangeArrowheads="1"/>
          </p:cNvSpPr>
          <p:nvPr/>
        </p:nvSpPr>
        <p:spPr bwMode="auto">
          <a:xfrm>
            <a:off x="4381500" y="4613275"/>
            <a:ext cx="377825" cy="295275"/>
          </a:xfrm>
          <a:prstGeom prst="rect">
            <a:avLst/>
          </a:prstGeom>
          <a:noFill/>
          <a:ln w="9525">
            <a:noFill/>
            <a:miter lim="800000"/>
            <a:headEnd/>
            <a:tailEnd/>
          </a:ln>
        </p:spPr>
        <p:txBody>
          <a:bodyPr/>
          <a:lstStyle/>
          <a:p>
            <a:endParaRPr lang="en-US"/>
          </a:p>
        </p:txBody>
      </p:sp>
      <p:sp>
        <p:nvSpPr>
          <p:cNvPr id="41943" name="Rectangle 983"/>
          <p:cNvSpPr>
            <a:spLocks noChangeArrowheads="1"/>
          </p:cNvSpPr>
          <p:nvPr/>
        </p:nvSpPr>
        <p:spPr bwMode="auto">
          <a:xfrm>
            <a:off x="4460875" y="4667250"/>
            <a:ext cx="287338"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N7</a:t>
            </a:r>
            <a:endParaRPr lang="en-US">
              <a:solidFill>
                <a:schemeClr val="tx1"/>
              </a:solidFill>
            </a:endParaRPr>
          </a:p>
        </p:txBody>
      </p:sp>
      <p:sp>
        <p:nvSpPr>
          <p:cNvPr id="41944" name="Line 984"/>
          <p:cNvSpPr>
            <a:spLocks noChangeShapeType="1"/>
          </p:cNvSpPr>
          <p:nvPr/>
        </p:nvSpPr>
        <p:spPr bwMode="auto">
          <a:xfrm flipV="1">
            <a:off x="4114800" y="1604963"/>
            <a:ext cx="168275" cy="1308100"/>
          </a:xfrm>
          <a:prstGeom prst="line">
            <a:avLst/>
          </a:prstGeom>
          <a:noFill/>
          <a:ln w="11113">
            <a:solidFill>
              <a:srgbClr val="000000"/>
            </a:solidFill>
            <a:round/>
            <a:headEnd/>
            <a:tailEnd/>
          </a:ln>
        </p:spPr>
        <p:txBody>
          <a:bodyPr/>
          <a:lstStyle/>
          <a:p>
            <a:endParaRPr lang="en-US"/>
          </a:p>
        </p:txBody>
      </p:sp>
      <p:sp>
        <p:nvSpPr>
          <p:cNvPr id="41945" name="Rectangle 985"/>
          <p:cNvSpPr>
            <a:spLocks noChangeArrowheads="1"/>
          </p:cNvSpPr>
          <p:nvPr/>
        </p:nvSpPr>
        <p:spPr bwMode="auto">
          <a:xfrm>
            <a:off x="3724275" y="1336675"/>
            <a:ext cx="1208088" cy="295275"/>
          </a:xfrm>
          <a:prstGeom prst="rect">
            <a:avLst/>
          </a:prstGeom>
          <a:noFill/>
          <a:ln w="9525">
            <a:noFill/>
            <a:miter lim="800000"/>
            <a:headEnd/>
            <a:tailEnd/>
          </a:ln>
        </p:spPr>
        <p:txBody>
          <a:bodyPr/>
          <a:lstStyle/>
          <a:p>
            <a:endParaRPr lang="en-US"/>
          </a:p>
        </p:txBody>
      </p:sp>
      <p:sp>
        <p:nvSpPr>
          <p:cNvPr id="41946" name="Rectangle 986"/>
          <p:cNvSpPr>
            <a:spLocks noChangeArrowheads="1"/>
          </p:cNvSpPr>
          <p:nvPr/>
        </p:nvSpPr>
        <p:spPr bwMode="auto">
          <a:xfrm>
            <a:off x="3805238" y="1392238"/>
            <a:ext cx="1117600" cy="24447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To another AS</a:t>
            </a:r>
            <a:endParaRPr lang="en-US">
              <a:solidFill>
                <a:schemeClr val="tx1"/>
              </a:solidFill>
            </a:endParaRPr>
          </a:p>
        </p:txBody>
      </p:sp>
      <p:grpSp>
        <p:nvGrpSpPr>
          <p:cNvPr id="8" name="Group 987"/>
          <p:cNvGrpSpPr>
            <a:grpSpLocks/>
          </p:cNvGrpSpPr>
          <p:nvPr/>
        </p:nvGrpSpPr>
        <p:grpSpPr bwMode="auto">
          <a:xfrm>
            <a:off x="3386138" y="1792288"/>
            <a:ext cx="2109787" cy="2176462"/>
            <a:chOff x="2133" y="1129"/>
            <a:chExt cx="1329" cy="1371"/>
          </a:xfrm>
        </p:grpSpPr>
        <p:grpSp>
          <p:nvGrpSpPr>
            <p:cNvPr id="9" name="Group 988"/>
            <p:cNvGrpSpPr>
              <a:grpSpLocks/>
            </p:cNvGrpSpPr>
            <p:nvPr/>
          </p:nvGrpSpPr>
          <p:grpSpPr bwMode="auto">
            <a:xfrm>
              <a:off x="2133" y="1129"/>
              <a:ext cx="1229" cy="1371"/>
              <a:chOff x="2133" y="1129"/>
              <a:chExt cx="1229" cy="1371"/>
            </a:xfrm>
          </p:grpSpPr>
          <p:sp>
            <p:nvSpPr>
              <p:cNvPr id="41949" name="Freeform 989"/>
              <p:cNvSpPr>
                <a:spLocks/>
              </p:cNvSpPr>
              <p:nvPr/>
            </p:nvSpPr>
            <p:spPr bwMode="auto">
              <a:xfrm>
                <a:off x="2790" y="1129"/>
                <a:ext cx="9" cy="7"/>
              </a:xfrm>
              <a:custGeom>
                <a:avLst/>
                <a:gdLst/>
                <a:ahLst/>
                <a:cxnLst>
                  <a:cxn ang="0">
                    <a:pos x="14" y="14"/>
                  </a:cxn>
                  <a:cxn ang="0">
                    <a:pos x="18" y="14"/>
                  </a:cxn>
                  <a:cxn ang="0">
                    <a:pos x="18" y="0"/>
                  </a:cxn>
                  <a:cxn ang="0">
                    <a:pos x="14" y="0"/>
                  </a:cxn>
                  <a:cxn ang="0">
                    <a:pos x="0" y="0"/>
                  </a:cxn>
                  <a:cxn ang="0">
                    <a:pos x="0" y="14"/>
                  </a:cxn>
                  <a:cxn ang="0">
                    <a:pos x="14" y="14"/>
                  </a:cxn>
                </a:cxnLst>
                <a:rect l="0" t="0" r="r" b="b"/>
                <a:pathLst>
                  <a:path w="18" h="14">
                    <a:moveTo>
                      <a:pt x="14" y="14"/>
                    </a:moveTo>
                    <a:lnTo>
                      <a:pt x="18" y="14"/>
                    </a:lnTo>
                    <a:lnTo>
                      <a:pt x="18" y="0"/>
                    </a:lnTo>
                    <a:lnTo>
                      <a:pt x="14" y="0"/>
                    </a:lnTo>
                    <a:lnTo>
                      <a:pt x="0" y="0"/>
                    </a:lnTo>
                    <a:lnTo>
                      <a:pt x="0" y="14"/>
                    </a:lnTo>
                    <a:lnTo>
                      <a:pt x="14" y="14"/>
                    </a:lnTo>
                    <a:close/>
                  </a:path>
                </a:pathLst>
              </a:custGeom>
              <a:solidFill>
                <a:srgbClr val="000000"/>
              </a:solidFill>
              <a:ln w="9525">
                <a:noFill/>
                <a:round/>
                <a:headEnd/>
                <a:tailEnd/>
              </a:ln>
            </p:spPr>
            <p:txBody>
              <a:bodyPr/>
              <a:lstStyle/>
              <a:p>
                <a:endParaRPr lang="en-US"/>
              </a:p>
            </p:txBody>
          </p:sp>
          <p:sp>
            <p:nvSpPr>
              <p:cNvPr id="41950" name="Freeform 990"/>
              <p:cNvSpPr>
                <a:spLocks/>
              </p:cNvSpPr>
              <p:nvPr/>
            </p:nvSpPr>
            <p:spPr bwMode="auto">
              <a:xfrm>
                <a:off x="2776" y="1129"/>
                <a:ext cx="7" cy="7"/>
              </a:xfrm>
              <a:custGeom>
                <a:avLst/>
                <a:gdLst/>
                <a:ahLst/>
                <a:cxnLst>
                  <a:cxn ang="0">
                    <a:pos x="14" y="14"/>
                  </a:cxn>
                  <a:cxn ang="0">
                    <a:pos x="14" y="0"/>
                  </a:cxn>
                  <a:cxn ang="0">
                    <a:pos x="0" y="2"/>
                  </a:cxn>
                  <a:cxn ang="0">
                    <a:pos x="0" y="16"/>
                  </a:cxn>
                  <a:cxn ang="0">
                    <a:pos x="14" y="14"/>
                  </a:cxn>
                </a:cxnLst>
                <a:rect l="0" t="0" r="r" b="b"/>
                <a:pathLst>
                  <a:path w="14" h="16">
                    <a:moveTo>
                      <a:pt x="14" y="14"/>
                    </a:moveTo>
                    <a:lnTo>
                      <a:pt x="14" y="0"/>
                    </a:lnTo>
                    <a:lnTo>
                      <a:pt x="0" y="2"/>
                    </a:lnTo>
                    <a:lnTo>
                      <a:pt x="0" y="16"/>
                    </a:lnTo>
                    <a:lnTo>
                      <a:pt x="14" y="14"/>
                    </a:lnTo>
                    <a:close/>
                  </a:path>
                </a:pathLst>
              </a:custGeom>
              <a:solidFill>
                <a:srgbClr val="000000"/>
              </a:solidFill>
              <a:ln w="9525">
                <a:noFill/>
                <a:round/>
                <a:headEnd/>
                <a:tailEnd/>
              </a:ln>
            </p:spPr>
            <p:txBody>
              <a:bodyPr/>
              <a:lstStyle/>
              <a:p>
                <a:endParaRPr lang="en-US"/>
              </a:p>
            </p:txBody>
          </p:sp>
          <p:sp>
            <p:nvSpPr>
              <p:cNvPr id="41951" name="Freeform 991"/>
              <p:cNvSpPr>
                <a:spLocks/>
              </p:cNvSpPr>
              <p:nvPr/>
            </p:nvSpPr>
            <p:spPr bwMode="auto">
              <a:xfrm>
                <a:off x="2762" y="1130"/>
                <a:ext cx="7" cy="6"/>
              </a:xfrm>
              <a:custGeom>
                <a:avLst/>
                <a:gdLst/>
                <a:ahLst/>
                <a:cxnLst>
                  <a:cxn ang="0">
                    <a:pos x="14" y="14"/>
                  </a:cxn>
                  <a:cxn ang="0">
                    <a:pos x="14" y="0"/>
                  </a:cxn>
                  <a:cxn ang="0">
                    <a:pos x="2" y="0"/>
                  </a:cxn>
                  <a:cxn ang="0">
                    <a:pos x="0" y="0"/>
                  </a:cxn>
                  <a:cxn ang="0">
                    <a:pos x="0" y="14"/>
                  </a:cxn>
                  <a:cxn ang="0">
                    <a:pos x="2" y="14"/>
                  </a:cxn>
                  <a:cxn ang="0">
                    <a:pos x="14" y="14"/>
                  </a:cxn>
                </a:cxnLst>
                <a:rect l="0" t="0" r="r" b="b"/>
                <a:pathLst>
                  <a:path w="14" h="14">
                    <a:moveTo>
                      <a:pt x="14" y="14"/>
                    </a:moveTo>
                    <a:lnTo>
                      <a:pt x="14" y="0"/>
                    </a:lnTo>
                    <a:lnTo>
                      <a:pt x="2" y="0"/>
                    </a:lnTo>
                    <a:lnTo>
                      <a:pt x="0" y="0"/>
                    </a:lnTo>
                    <a:lnTo>
                      <a:pt x="0" y="14"/>
                    </a:lnTo>
                    <a:lnTo>
                      <a:pt x="2" y="14"/>
                    </a:lnTo>
                    <a:lnTo>
                      <a:pt x="14" y="14"/>
                    </a:lnTo>
                    <a:close/>
                  </a:path>
                </a:pathLst>
              </a:custGeom>
              <a:solidFill>
                <a:srgbClr val="000000"/>
              </a:solidFill>
              <a:ln w="9525">
                <a:noFill/>
                <a:round/>
                <a:headEnd/>
                <a:tailEnd/>
              </a:ln>
            </p:spPr>
            <p:txBody>
              <a:bodyPr/>
              <a:lstStyle/>
              <a:p>
                <a:endParaRPr lang="en-US"/>
              </a:p>
            </p:txBody>
          </p:sp>
          <p:sp>
            <p:nvSpPr>
              <p:cNvPr id="41952" name="Rectangle 992"/>
              <p:cNvSpPr>
                <a:spLocks noChangeArrowheads="1"/>
              </p:cNvSpPr>
              <p:nvPr/>
            </p:nvSpPr>
            <p:spPr bwMode="auto">
              <a:xfrm>
                <a:off x="2748" y="1130"/>
                <a:ext cx="7" cy="7"/>
              </a:xfrm>
              <a:prstGeom prst="rect">
                <a:avLst/>
              </a:prstGeom>
              <a:solidFill>
                <a:srgbClr val="000000"/>
              </a:solidFill>
              <a:ln w="9525">
                <a:noFill/>
                <a:miter lim="800000"/>
                <a:headEnd/>
                <a:tailEnd/>
              </a:ln>
            </p:spPr>
            <p:txBody>
              <a:bodyPr/>
              <a:lstStyle/>
              <a:p>
                <a:endParaRPr lang="en-US"/>
              </a:p>
            </p:txBody>
          </p:sp>
          <p:sp>
            <p:nvSpPr>
              <p:cNvPr id="41953" name="Freeform 993"/>
              <p:cNvSpPr>
                <a:spLocks/>
              </p:cNvSpPr>
              <p:nvPr/>
            </p:nvSpPr>
            <p:spPr bwMode="auto">
              <a:xfrm>
                <a:off x="2734" y="1131"/>
                <a:ext cx="7" cy="8"/>
              </a:xfrm>
              <a:custGeom>
                <a:avLst/>
                <a:gdLst/>
                <a:ahLst/>
                <a:cxnLst>
                  <a:cxn ang="0">
                    <a:pos x="14" y="13"/>
                  </a:cxn>
                  <a:cxn ang="0">
                    <a:pos x="14" y="0"/>
                  </a:cxn>
                  <a:cxn ang="0">
                    <a:pos x="0" y="1"/>
                  </a:cxn>
                  <a:cxn ang="0">
                    <a:pos x="0" y="15"/>
                  </a:cxn>
                  <a:cxn ang="0">
                    <a:pos x="14" y="13"/>
                  </a:cxn>
                </a:cxnLst>
                <a:rect l="0" t="0" r="r" b="b"/>
                <a:pathLst>
                  <a:path w="14" h="15">
                    <a:moveTo>
                      <a:pt x="14" y="13"/>
                    </a:moveTo>
                    <a:lnTo>
                      <a:pt x="14" y="0"/>
                    </a:lnTo>
                    <a:lnTo>
                      <a:pt x="0" y="1"/>
                    </a:lnTo>
                    <a:lnTo>
                      <a:pt x="0" y="15"/>
                    </a:lnTo>
                    <a:lnTo>
                      <a:pt x="14" y="13"/>
                    </a:lnTo>
                    <a:close/>
                  </a:path>
                </a:pathLst>
              </a:custGeom>
              <a:solidFill>
                <a:srgbClr val="000000"/>
              </a:solidFill>
              <a:ln w="9525">
                <a:noFill/>
                <a:round/>
                <a:headEnd/>
                <a:tailEnd/>
              </a:ln>
            </p:spPr>
            <p:txBody>
              <a:bodyPr/>
              <a:lstStyle/>
              <a:p>
                <a:endParaRPr lang="en-US"/>
              </a:p>
            </p:txBody>
          </p:sp>
          <p:sp>
            <p:nvSpPr>
              <p:cNvPr id="41954" name="Freeform 994"/>
              <p:cNvSpPr>
                <a:spLocks/>
              </p:cNvSpPr>
              <p:nvPr/>
            </p:nvSpPr>
            <p:spPr bwMode="auto">
              <a:xfrm>
                <a:off x="2720" y="1132"/>
                <a:ext cx="8" cy="8"/>
              </a:xfrm>
              <a:custGeom>
                <a:avLst/>
                <a:gdLst/>
                <a:ahLst/>
                <a:cxnLst>
                  <a:cxn ang="0">
                    <a:pos x="16" y="14"/>
                  </a:cxn>
                  <a:cxn ang="0">
                    <a:pos x="14" y="0"/>
                  </a:cxn>
                  <a:cxn ang="0">
                    <a:pos x="0" y="2"/>
                  </a:cxn>
                  <a:cxn ang="0">
                    <a:pos x="2" y="16"/>
                  </a:cxn>
                  <a:cxn ang="0">
                    <a:pos x="16" y="14"/>
                  </a:cxn>
                </a:cxnLst>
                <a:rect l="0" t="0" r="r" b="b"/>
                <a:pathLst>
                  <a:path w="16" h="16">
                    <a:moveTo>
                      <a:pt x="16" y="14"/>
                    </a:moveTo>
                    <a:lnTo>
                      <a:pt x="14" y="0"/>
                    </a:lnTo>
                    <a:lnTo>
                      <a:pt x="0" y="2"/>
                    </a:lnTo>
                    <a:lnTo>
                      <a:pt x="2" y="16"/>
                    </a:lnTo>
                    <a:lnTo>
                      <a:pt x="16" y="14"/>
                    </a:lnTo>
                    <a:close/>
                  </a:path>
                </a:pathLst>
              </a:custGeom>
              <a:solidFill>
                <a:srgbClr val="000000"/>
              </a:solidFill>
              <a:ln w="9525">
                <a:noFill/>
                <a:round/>
                <a:headEnd/>
                <a:tailEnd/>
              </a:ln>
            </p:spPr>
            <p:txBody>
              <a:bodyPr/>
              <a:lstStyle/>
              <a:p>
                <a:endParaRPr lang="en-US"/>
              </a:p>
            </p:txBody>
          </p:sp>
          <p:sp>
            <p:nvSpPr>
              <p:cNvPr id="41955" name="Freeform 995"/>
              <p:cNvSpPr>
                <a:spLocks/>
              </p:cNvSpPr>
              <p:nvPr/>
            </p:nvSpPr>
            <p:spPr bwMode="auto">
              <a:xfrm>
                <a:off x="2706" y="1134"/>
                <a:ext cx="8" cy="9"/>
              </a:xfrm>
              <a:custGeom>
                <a:avLst/>
                <a:gdLst/>
                <a:ahLst/>
                <a:cxnLst>
                  <a:cxn ang="0">
                    <a:pos x="16" y="14"/>
                  </a:cxn>
                  <a:cxn ang="0">
                    <a:pos x="14" y="0"/>
                  </a:cxn>
                  <a:cxn ang="0">
                    <a:pos x="0" y="3"/>
                  </a:cxn>
                  <a:cxn ang="0">
                    <a:pos x="2" y="17"/>
                  </a:cxn>
                  <a:cxn ang="0">
                    <a:pos x="16" y="14"/>
                  </a:cxn>
                </a:cxnLst>
                <a:rect l="0" t="0" r="r" b="b"/>
                <a:pathLst>
                  <a:path w="16" h="17">
                    <a:moveTo>
                      <a:pt x="16" y="14"/>
                    </a:moveTo>
                    <a:lnTo>
                      <a:pt x="14" y="0"/>
                    </a:lnTo>
                    <a:lnTo>
                      <a:pt x="0" y="3"/>
                    </a:lnTo>
                    <a:lnTo>
                      <a:pt x="2" y="17"/>
                    </a:lnTo>
                    <a:lnTo>
                      <a:pt x="16" y="14"/>
                    </a:lnTo>
                    <a:close/>
                  </a:path>
                </a:pathLst>
              </a:custGeom>
              <a:solidFill>
                <a:srgbClr val="000000"/>
              </a:solidFill>
              <a:ln w="9525">
                <a:noFill/>
                <a:round/>
                <a:headEnd/>
                <a:tailEnd/>
              </a:ln>
            </p:spPr>
            <p:txBody>
              <a:bodyPr/>
              <a:lstStyle/>
              <a:p>
                <a:endParaRPr lang="en-US"/>
              </a:p>
            </p:txBody>
          </p:sp>
          <p:sp>
            <p:nvSpPr>
              <p:cNvPr id="41956" name="Freeform 996"/>
              <p:cNvSpPr>
                <a:spLocks/>
              </p:cNvSpPr>
              <p:nvPr/>
            </p:nvSpPr>
            <p:spPr bwMode="auto">
              <a:xfrm>
                <a:off x="2692" y="1136"/>
                <a:ext cx="8" cy="7"/>
              </a:xfrm>
              <a:custGeom>
                <a:avLst/>
                <a:gdLst/>
                <a:ahLst/>
                <a:cxnLst>
                  <a:cxn ang="0">
                    <a:pos x="16" y="14"/>
                  </a:cxn>
                  <a:cxn ang="0">
                    <a:pos x="14" y="0"/>
                  </a:cxn>
                  <a:cxn ang="0">
                    <a:pos x="9" y="0"/>
                  </a:cxn>
                  <a:cxn ang="0">
                    <a:pos x="0" y="2"/>
                  </a:cxn>
                  <a:cxn ang="0">
                    <a:pos x="2" y="14"/>
                  </a:cxn>
                  <a:cxn ang="0">
                    <a:pos x="9" y="14"/>
                  </a:cxn>
                  <a:cxn ang="0">
                    <a:pos x="16" y="14"/>
                  </a:cxn>
                </a:cxnLst>
                <a:rect l="0" t="0" r="r" b="b"/>
                <a:pathLst>
                  <a:path w="16" h="14">
                    <a:moveTo>
                      <a:pt x="16" y="14"/>
                    </a:moveTo>
                    <a:lnTo>
                      <a:pt x="14" y="0"/>
                    </a:lnTo>
                    <a:lnTo>
                      <a:pt x="9" y="0"/>
                    </a:lnTo>
                    <a:lnTo>
                      <a:pt x="0" y="2"/>
                    </a:lnTo>
                    <a:lnTo>
                      <a:pt x="2" y="14"/>
                    </a:lnTo>
                    <a:lnTo>
                      <a:pt x="9" y="14"/>
                    </a:lnTo>
                    <a:lnTo>
                      <a:pt x="16" y="14"/>
                    </a:lnTo>
                    <a:close/>
                  </a:path>
                </a:pathLst>
              </a:custGeom>
              <a:solidFill>
                <a:srgbClr val="000000"/>
              </a:solidFill>
              <a:ln w="9525">
                <a:noFill/>
                <a:round/>
                <a:headEnd/>
                <a:tailEnd/>
              </a:ln>
            </p:spPr>
            <p:txBody>
              <a:bodyPr/>
              <a:lstStyle/>
              <a:p>
                <a:endParaRPr lang="en-US"/>
              </a:p>
            </p:txBody>
          </p:sp>
          <p:sp>
            <p:nvSpPr>
              <p:cNvPr id="41957" name="Freeform 997"/>
              <p:cNvSpPr>
                <a:spLocks/>
              </p:cNvSpPr>
              <p:nvPr/>
            </p:nvSpPr>
            <p:spPr bwMode="auto">
              <a:xfrm>
                <a:off x="2678" y="1139"/>
                <a:ext cx="8" cy="7"/>
              </a:xfrm>
              <a:custGeom>
                <a:avLst/>
                <a:gdLst/>
                <a:ahLst/>
                <a:cxnLst>
                  <a:cxn ang="0">
                    <a:pos x="16" y="12"/>
                  </a:cxn>
                  <a:cxn ang="0">
                    <a:pos x="14" y="0"/>
                  </a:cxn>
                  <a:cxn ang="0">
                    <a:pos x="0" y="2"/>
                  </a:cxn>
                  <a:cxn ang="0">
                    <a:pos x="2" y="14"/>
                  </a:cxn>
                  <a:cxn ang="0">
                    <a:pos x="16" y="12"/>
                  </a:cxn>
                </a:cxnLst>
                <a:rect l="0" t="0" r="r" b="b"/>
                <a:pathLst>
                  <a:path w="16" h="14">
                    <a:moveTo>
                      <a:pt x="16" y="12"/>
                    </a:moveTo>
                    <a:lnTo>
                      <a:pt x="14" y="0"/>
                    </a:lnTo>
                    <a:lnTo>
                      <a:pt x="0" y="2"/>
                    </a:lnTo>
                    <a:lnTo>
                      <a:pt x="2" y="14"/>
                    </a:lnTo>
                    <a:lnTo>
                      <a:pt x="16" y="12"/>
                    </a:lnTo>
                    <a:close/>
                  </a:path>
                </a:pathLst>
              </a:custGeom>
              <a:solidFill>
                <a:srgbClr val="000000"/>
              </a:solidFill>
              <a:ln w="9525">
                <a:noFill/>
                <a:round/>
                <a:headEnd/>
                <a:tailEnd/>
              </a:ln>
            </p:spPr>
            <p:txBody>
              <a:bodyPr/>
              <a:lstStyle/>
              <a:p>
                <a:endParaRPr lang="en-US"/>
              </a:p>
            </p:txBody>
          </p:sp>
          <p:sp>
            <p:nvSpPr>
              <p:cNvPr id="41958" name="Freeform 998"/>
              <p:cNvSpPr>
                <a:spLocks/>
              </p:cNvSpPr>
              <p:nvPr/>
            </p:nvSpPr>
            <p:spPr bwMode="auto">
              <a:xfrm>
                <a:off x="2665" y="1142"/>
                <a:ext cx="7" cy="7"/>
              </a:xfrm>
              <a:custGeom>
                <a:avLst/>
                <a:gdLst/>
                <a:ahLst/>
                <a:cxnLst>
                  <a:cxn ang="0">
                    <a:pos x="14" y="13"/>
                  </a:cxn>
                  <a:cxn ang="0">
                    <a:pos x="12" y="0"/>
                  </a:cxn>
                  <a:cxn ang="0">
                    <a:pos x="0" y="2"/>
                  </a:cxn>
                  <a:cxn ang="0">
                    <a:pos x="2" y="14"/>
                  </a:cxn>
                  <a:cxn ang="0">
                    <a:pos x="14" y="13"/>
                  </a:cxn>
                </a:cxnLst>
                <a:rect l="0" t="0" r="r" b="b"/>
                <a:pathLst>
                  <a:path w="14" h="14">
                    <a:moveTo>
                      <a:pt x="14" y="13"/>
                    </a:moveTo>
                    <a:lnTo>
                      <a:pt x="12" y="0"/>
                    </a:lnTo>
                    <a:lnTo>
                      <a:pt x="0" y="2"/>
                    </a:lnTo>
                    <a:lnTo>
                      <a:pt x="2" y="14"/>
                    </a:lnTo>
                    <a:lnTo>
                      <a:pt x="14" y="13"/>
                    </a:lnTo>
                    <a:close/>
                  </a:path>
                </a:pathLst>
              </a:custGeom>
              <a:solidFill>
                <a:srgbClr val="000000"/>
              </a:solidFill>
              <a:ln w="9525">
                <a:noFill/>
                <a:round/>
                <a:headEnd/>
                <a:tailEnd/>
              </a:ln>
            </p:spPr>
            <p:txBody>
              <a:bodyPr/>
              <a:lstStyle/>
              <a:p>
                <a:endParaRPr lang="en-US"/>
              </a:p>
            </p:txBody>
          </p:sp>
          <p:sp>
            <p:nvSpPr>
              <p:cNvPr id="41959" name="Freeform 999"/>
              <p:cNvSpPr>
                <a:spLocks/>
              </p:cNvSpPr>
              <p:nvPr/>
            </p:nvSpPr>
            <p:spPr bwMode="auto">
              <a:xfrm>
                <a:off x="2651" y="1144"/>
                <a:ext cx="8" cy="8"/>
              </a:xfrm>
              <a:custGeom>
                <a:avLst/>
                <a:gdLst/>
                <a:ahLst/>
                <a:cxnLst>
                  <a:cxn ang="0">
                    <a:pos x="16" y="12"/>
                  </a:cxn>
                  <a:cxn ang="0">
                    <a:pos x="14" y="0"/>
                  </a:cxn>
                  <a:cxn ang="0">
                    <a:pos x="0" y="3"/>
                  </a:cxn>
                  <a:cxn ang="0">
                    <a:pos x="2" y="15"/>
                  </a:cxn>
                  <a:cxn ang="0">
                    <a:pos x="16" y="12"/>
                  </a:cxn>
                </a:cxnLst>
                <a:rect l="0" t="0" r="r" b="b"/>
                <a:pathLst>
                  <a:path w="16" h="15">
                    <a:moveTo>
                      <a:pt x="16" y="12"/>
                    </a:moveTo>
                    <a:lnTo>
                      <a:pt x="14" y="0"/>
                    </a:lnTo>
                    <a:lnTo>
                      <a:pt x="0" y="3"/>
                    </a:lnTo>
                    <a:lnTo>
                      <a:pt x="2" y="15"/>
                    </a:lnTo>
                    <a:lnTo>
                      <a:pt x="16" y="12"/>
                    </a:lnTo>
                    <a:close/>
                  </a:path>
                </a:pathLst>
              </a:custGeom>
              <a:solidFill>
                <a:srgbClr val="000000"/>
              </a:solidFill>
              <a:ln w="9525">
                <a:noFill/>
                <a:round/>
                <a:headEnd/>
                <a:tailEnd/>
              </a:ln>
            </p:spPr>
            <p:txBody>
              <a:bodyPr/>
              <a:lstStyle/>
              <a:p>
                <a:endParaRPr lang="en-US"/>
              </a:p>
            </p:txBody>
          </p:sp>
          <p:sp>
            <p:nvSpPr>
              <p:cNvPr id="41960" name="Freeform 1000"/>
              <p:cNvSpPr>
                <a:spLocks/>
              </p:cNvSpPr>
              <p:nvPr/>
            </p:nvSpPr>
            <p:spPr bwMode="auto">
              <a:xfrm>
                <a:off x="2637" y="1148"/>
                <a:ext cx="8" cy="8"/>
              </a:xfrm>
              <a:custGeom>
                <a:avLst/>
                <a:gdLst/>
                <a:ahLst/>
                <a:cxnLst>
                  <a:cxn ang="0">
                    <a:pos x="16" y="12"/>
                  </a:cxn>
                  <a:cxn ang="0">
                    <a:pos x="14" y="0"/>
                  </a:cxn>
                  <a:cxn ang="0">
                    <a:pos x="0" y="3"/>
                  </a:cxn>
                  <a:cxn ang="0">
                    <a:pos x="2" y="15"/>
                  </a:cxn>
                  <a:cxn ang="0">
                    <a:pos x="16" y="12"/>
                  </a:cxn>
                </a:cxnLst>
                <a:rect l="0" t="0" r="r" b="b"/>
                <a:pathLst>
                  <a:path w="16" h="15">
                    <a:moveTo>
                      <a:pt x="16" y="12"/>
                    </a:moveTo>
                    <a:lnTo>
                      <a:pt x="14" y="0"/>
                    </a:lnTo>
                    <a:lnTo>
                      <a:pt x="0" y="3"/>
                    </a:lnTo>
                    <a:lnTo>
                      <a:pt x="2" y="15"/>
                    </a:lnTo>
                    <a:lnTo>
                      <a:pt x="16" y="12"/>
                    </a:lnTo>
                    <a:close/>
                  </a:path>
                </a:pathLst>
              </a:custGeom>
              <a:solidFill>
                <a:srgbClr val="000000"/>
              </a:solidFill>
              <a:ln w="9525">
                <a:noFill/>
                <a:round/>
                <a:headEnd/>
                <a:tailEnd/>
              </a:ln>
            </p:spPr>
            <p:txBody>
              <a:bodyPr/>
              <a:lstStyle/>
              <a:p>
                <a:endParaRPr lang="en-US"/>
              </a:p>
            </p:txBody>
          </p:sp>
          <p:sp>
            <p:nvSpPr>
              <p:cNvPr id="41961" name="Freeform 1001"/>
              <p:cNvSpPr>
                <a:spLocks/>
              </p:cNvSpPr>
              <p:nvPr/>
            </p:nvSpPr>
            <p:spPr bwMode="auto">
              <a:xfrm>
                <a:off x="2623" y="1150"/>
                <a:ext cx="9" cy="9"/>
              </a:xfrm>
              <a:custGeom>
                <a:avLst/>
                <a:gdLst/>
                <a:ahLst/>
                <a:cxnLst>
                  <a:cxn ang="0">
                    <a:pos x="18" y="12"/>
                  </a:cxn>
                  <a:cxn ang="0">
                    <a:pos x="14" y="0"/>
                  </a:cxn>
                  <a:cxn ang="0">
                    <a:pos x="0" y="5"/>
                  </a:cxn>
                  <a:cxn ang="0">
                    <a:pos x="4" y="17"/>
                  </a:cxn>
                  <a:cxn ang="0">
                    <a:pos x="18" y="12"/>
                  </a:cxn>
                </a:cxnLst>
                <a:rect l="0" t="0" r="r" b="b"/>
                <a:pathLst>
                  <a:path w="18" h="17">
                    <a:moveTo>
                      <a:pt x="18" y="12"/>
                    </a:moveTo>
                    <a:lnTo>
                      <a:pt x="14" y="0"/>
                    </a:lnTo>
                    <a:lnTo>
                      <a:pt x="0" y="5"/>
                    </a:lnTo>
                    <a:lnTo>
                      <a:pt x="4" y="17"/>
                    </a:lnTo>
                    <a:lnTo>
                      <a:pt x="18" y="12"/>
                    </a:lnTo>
                    <a:close/>
                  </a:path>
                </a:pathLst>
              </a:custGeom>
              <a:solidFill>
                <a:srgbClr val="000000"/>
              </a:solidFill>
              <a:ln w="9525">
                <a:noFill/>
                <a:round/>
                <a:headEnd/>
                <a:tailEnd/>
              </a:ln>
            </p:spPr>
            <p:txBody>
              <a:bodyPr/>
              <a:lstStyle/>
              <a:p>
                <a:endParaRPr lang="en-US"/>
              </a:p>
            </p:txBody>
          </p:sp>
          <p:sp>
            <p:nvSpPr>
              <p:cNvPr id="41962" name="Freeform 1002"/>
              <p:cNvSpPr>
                <a:spLocks/>
              </p:cNvSpPr>
              <p:nvPr/>
            </p:nvSpPr>
            <p:spPr bwMode="auto">
              <a:xfrm>
                <a:off x="2610" y="1155"/>
                <a:ext cx="9" cy="8"/>
              </a:xfrm>
              <a:custGeom>
                <a:avLst/>
                <a:gdLst/>
                <a:ahLst/>
                <a:cxnLst>
                  <a:cxn ang="0">
                    <a:pos x="18" y="12"/>
                  </a:cxn>
                  <a:cxn ang="0">
                    <a:pos x="14" y="0"/>
                  </a:cxn>
                  <a:cxn ang="0">
                    <a:pos x="0" y="3"/>
                  </a:cxn>
                  <a:cxn ang="0">
                    <a:pos x="4" y="15"/>
                  </a:cxn>
                  <a:cxn ang="0">
                    <a:pos x="18" y="12"/>
                  </a:cxn>
                </a:cxnLst>
                <a:rect l="0" t="0" r="r" b="b"/>
                <a:pathLst>
                  <a:path w="18" h="15">
                    <a:moveTo>
                      <a:pt x="18" y="12"/>
                    </a:moveTo>
                    <a:lnTo>
                      <a:pt x="14" y="0"/>
                    </a:lnTo>
                    <a:lnTo>
                      <a:pt x="0" y="3"/>
                    </a:lnTo>
                    <a:lnTo>
                      <a:pt x="4" y="15"/>
                    </a:lnTo>
                    <a:lnTo>
                      <a:pt x="18" y="12"/>
                    </a:lnTo>
                    <a:close/>
                  </a:path>
                </a:pathLst>
              </a:custGeom>
              <a:solidFill>
                <a:srgbClr val="000000"/>
              </a:solidFill>
              <a:ln w="9525">
                <a:noFill/>
                <a:round/>
                <a:headEnd/>
                <a:tailEnd/>
              </a:ln>
            </p:spPr>
            <p:txBody>
              <a:bodyPr/>
              <a:lstStyle/>
              <a:p>
                <a:endParaRPr lang="en-US"/>
              </a:p>
            </p:txBody>
          </p:sp>
          <p:sp>
            <p:nvSpPr>
              <p:cNvPr id="41963" name="Freeform 1003"/>
              <p:cNvSpPr>
                <a:spLocks/>
              </p:cNvSpPr>
              <p:nvPr/>
            </p:nvSpPr>
            <p:spPr bwMode="auto">
              <a:xfrm>
                <a:off x="2597" y="1158"/>
                <a:ext cx="8" cy="9"/>
              </a:xfrm>
              <a:custGeom>
                <a:avLst/>
                <a:gdLst/>
                <a:ahLst/>
                <a:cxnLst>
                  <a:cxn ang="0">
                    <a:pos x="16" y="12"/>
                  </a:cxn>
                  <a:cxn ang="0">
                    <a:pos x="12" y="0"/>
                  </a:cxn>
                  <a:cxn ang="0">
                    <a:pos x="7" y="1"/>
                  </a:cxn>
                  <a:cxn ang="0">
                    <a:pos x="0" y="5"/>
                  </a:cxn>
                  <a:cxn ang="0">
                    <a:pos x="3" y="17"/>
                  </a:cxn>
                  <a:cxn ang="0">
                    <a:pos x="7" y="15"/>
                  </a:cxn>
                  <a:cxn ang="0">
                    <a:pos x="16" y="12"/>
                  </a:cxn>
                </a:cxnLst>
                <a:rect l="0" t="0" r="r" b="b"/>
                <a:pathLst>
                  <a:path w="16" h="17">
                    <a:moveTo>
                      <a:pt x="16" y="12"/>
                    </a:moveTo>
                    <a:lnTo>
                      <a:pt x="12" y="0"/>
                    </a:lnTo>
                    <a:lnTo>
                      <a:pt x="7" y="1"/>
                    </a:lnTo>
                    <a:lnTo>
                      <a:pt x="0" y="5"/>
                    </a:lnTo>
                    <a:lnTo>
                      <a:pt x="3" y="17"/>
                    </a:lnTo>
                    <a:lnTo>
                      <a:pt x="7" y="15"/>
                    </a:lnTo>
                    <a:lnTo>
                      <a:pt x="16" y="12"/>
                    </a:lnTo>
                    <a:close/>
                  </a:path>
                </a:pathLst>
              </a:custGeom>
              <a:solidFill>
                <a:srgbClr val="000000"/>
              </a:solidFill>
              <a:ln w="9525">
                <a:noFill/>
                <a:round/>
                <a:headEnd/>
                <a:tailEnd/>
              </a:ln>
            </p:spPr>
            <p:txBody>
              <a:bodyPr/>
              <a:lstStyle/>
              <a:p>
                <a:endParaRPr lang="en-US"/>
              </a:p>
            </p:txBody>
          </p:sp>
          <p:sp>
            <p:nvSpPr>
              <p:cNvPr id="41964" name="Freeform 1004"/>
              <p:cNvSpPr>
                <a:spLocks/>
              </p:cNvSpPr>
              <p:nvPr/>
            </p:nvSpPr>
            <p:spPr bwMode="auto">
              <a:xfrm>
                <a:off x="2584" y="1164"/>
                <a:ext cx="8" cy="7"/>
              </a:xfrm>
              <a:custGeom>
                <a:avLst/>
                <a:gdLst/>
                <a:ahLst/>
                <a:cxnLst>
                  <a:cxn ang="0">
                    <a:pos x="15" y="12"/>
                  </a:cxn>
                  <a:cxn ang="0">
                    <a:pos x="12" y="0"/>
                  </a:cxn>
                  <a:cxn ang="0">
                    <a:pos x="0" y="4"/>
                  </a:cxn>
                  <a:cxn ang="0">
                    <a:pos x="3" y="16"/>
                  </a:cxn>
                  <a:cxn ang="0">
                    <a:pos x="15" y="12"/>
                  </a:cxn>
                </a:cxnLst>
                <a:rect l="0" t="0" r="r" b="b"/>
                <a:pathLst>
                  <a:path w="15" h="16">
                    <a:moveTo>
                      <a:pt x="15" y="12"/>
                    </a:moveTo>
                    <a:lnTo>
                      <a:pt x="12" y="0"/>
                    </a:lnTo>
                    <a:lnTo>
                      <a:pt x="0" y="4"/>
                    </a:lnTo>
                    <a:lnTo>
                      <a:pt x="3" y="16"/>
                    </a:lnTo>
                    <a:lnTo>
                      <a:pt x="15" y="12"/>
                    </a:lnTo>
                    <a:close/>
                  </a:path>
                </a:pathLst>
              </a:custGeom>
              <a:solidFill>
                <a:srgbClr val="000000"/>
              </a:solidFill>
              <a:ln w="9525">
                <a:noFill/>
                <a:round/>
                <a:headEnd/>
                <a:tailEnd/>
              </a:ln>
            </p:spPr>
            <p:txBody>
              <a:bodyPr/>
              <a:lstStyle/>
              <a:p>
                <a:endParaRPr lang="en-US"/>
              </a:p>
            </p:txBody>
          </p:sp>
          <p:sp>
            <p:nvSpPr>
              <p:cNvPr id="41965" name="Freeform 1005"/>
              <p:cNvSpPr>
                <a:spLocks/>
              </p:cNvSpPr>
              <p:nvPr/>
            </p:nvSpPr>
            <p:spPr bwMode="auto">
              <a:xfrm>
                <a:off x="2571" y="1168"/>
                <a:ext cx="8" cy="8"/>
              </a:xfrm>
              <a:custGeom>
                <a:avLst/>
                <a:gdLst/>
                <a:ahLst/>
                <a:cxnLst>
                  <a:cxn ang="0">
                    <a:pos x="16" y="12"/>
                  </a:cxn>
                  <a:cxn ang="0">
                    <a:pos x="13" y="0"/>
                  </a:cxn>
                  <a:cxn ang="0">
                    <a:pos x="0" y="3"/>
                  </a:cxn>
                  <a:cxn ang="0">
                    <a:pos x="4" y="16"/>
                  </a:cxn>
                  <a:cxn ang="0">
                    <a:pos x="16" y="12"/>
                  </a:cxn>
                </a:cxnLst>
                <a:rect l="0" t="0" r="r" b="b"/>
                <a:pathLst>
                  <a:path w="16" h="16">
                    <a:moveTo>
                      <a:pt x="16" y="12"/>
                    </a:moveTo>
                    <a:lnTo>
                      <a:pt x="13" y="0"/>
                    </a:lnTo>
                    <a:lnTo>
                      <a:pt x="0" y="3"/>
                    </a:lnTo>
                    <a:lnTo>
                      <a:pt x="4" y="16"/>
                    </a:lnTo>
                    <a:lnTo>
                      <a:pt x="16" y="12"/>
                    </a:lnTo>
                    <a:close/>
                  </a:path>
                </a:pathLst>
              </a:custGeom>
              <a:solidFill>
                <a:srgbClr val="000000"/>
              </a:solidFill>
              <a:ln w="9525">
                <a:noFill/>
                <a:round/>
                <a:headEnd/>
                <a:tailEnd/>
              </a:ln>
            </p:spPr>
            <p:txBody>
              <a:bodyPr/>
              <a:lstStyle/>
              <a:p>
                <a:endParaRPr lang="en-US"/>
              </a:p>
            </p:txBody>
          </p:sp>
          <p:sp>
            <p:nvSpPr>
              <p:cNvPr id="41966" name="Freeform 1006"/>
              <p:cNvSpPr>
                <a:spLocks/>
              </p:cNvSpPr>
              <p:nvPr/>
            </p:nvSpPr>
            <p:spPr bwMode="auto">
              <a:xfrm>
                <a:off x="2557" y="1172"/>
                <a:ext cx="9" cy="9"/>
              </a:xfrm>
              <a:custGeom>
                <a:avLst/>
                <a:gdLst/>
                <a:ahLst/>
                <a:cxnLst>
                  <a:cxn ang="0">
                    <a:pos x="20" y="12"/>
                  </a:cxn>
                  <a:cxn ang="0">
                    <a:pos x="14" y="0"/>
                  </a:cxn>
                  <a:cxn ang="0">
                    <a:pos x="0" y="5"/>
                  </a:cxn>
                  <a:cxn ang="0">
                    <a:pos x="6" y="17"/>
                  </a:cxn>
                  <a:cxn ang="0">
                    <a:pos x="20" y="12"/>
                  </a:cxn>
                </a:cxnLst>
                <a:rect l="0" t="0" r="r" b="b"/>
                <a:pathLst>
                  <a:path w="20" h="17">
                    <a:moveTo>
                      <a:pt x="20" y="12"/>
                    </a:moveTo>
                    <a:lnTo>
                      <a:pt x="14" y="0"/>
                    </a:lnTo>
                    <a:lnTo>
                      <a:pt x="0" y="5"/>
                    </a:lnTo>
                    <a:lnTo>
                      <a:pt x="6" y="17"/>
                    </a:lnTo>
                    <a:lnTo>
                      <a:pt x="20" y="12"/>
                    </a:lnTo>
                    <a:close/>
                  </a:path>
                </a:pathLst>
              </a:custGeom>
              <a:solidFill>
                <a:srgbClr val="000000"/>
              </a:solidFill>
              <a:ln w="9525">
                <a:noFill/>
                <a:round/>
                <a:headEnd/>
                <a:tailEnd/>
              </a:ln>
            </p:spPr>
            <p:txBody>
              <a:bodyPr/>
              <a:lstStyle/>
              <a:p>
                <a:endParaRPr lang="en-US"/>
              </a:p>
            </p:txBody>
          </p:sp>
          <p:sp>
            <p:nvSpPr>
              <p:cNvPr id="41967" name="Freeform 1007"/>
              <p:cNvSpPr>
                <a:spLocks/>
              </p:cNvSpPr>
              <p:nvPr/>
            </p:nvSpPr>
            <p:spPr bwMode="auto">
              <a:xfrm>
                <a:off x="2544" y="1178"/>
                <a:ext cx="9" cy="8"/>
              </a:xfrm>
              <a:custGeom>
                <a:avLst/>
                <a:gdLst/>
                <a:ahLst/>
                <a:cxnLst>
                  <a:cxn ang="0">
                    <a:pos x="19" y="12"/>
                  </a:cxn>
                  <a:cxn ang="0">
                    <a:pos x="14" y="0"/>
                  </a:cxn>
                  <a:cxn ang="0">
                    <a:pos x="0" y="5"/>
                  </a:cxn>
                  <a:cxn ang="0">
                    <a:pos x="5" y="17"/>
                  </a:cxn>
                  <a:cxn ang="0">
                    <a:pos x="19" y="12"/>
                  </a:cxn>
                </a:cxnLst>
                <a:rect l="0" t="0" r="r" b="b"/>
                <a:pathLst>
                  <a:path w="19" h="17">
                    <a:moveTo>
                      <a:pt x="19" y="12"/>
                    </a:moveTo>
                    <a:lnTo>
                      <a:pt x="14" y="0"/>
                    </a:lnTo>
                    <a:lnTo>
                      <a:pt x="0" y="5"/>
                    </a:lnTo>
                    <a:lnTo>
                      <a:pt x="5" y="17"/>
                    </a:lnTo>
                    <a:lnTo>
                      <a:pt x="19" y="12"/>
                    </a:lnTo>
                    <a:close/>
                  </a:path>
                </a:pathLst>
              </a:custGeom>
              <a:solidFill>
                <a:srgbClr val="000000"/>
              </a:solidFill>
              <a:ln w="9525">
                <a:noFill/>
                <a:round/>
                <a:headEnd/>
                <a:tailEnd/>
              </a:ln>
            </p:spPr>
            <p:txBody>
              <a:bodyPr/>
              <a:lstStyle/>
              <a:p>
                <a:endParaRPr lang="en-US"/>
              </a:p>
            </p:txBody>
          </p:sp>
          <p:sp>
            <p:nvSpPr>
              <p:cNvPr id="41968" name="Freeform 1008"/>
              <p:cNvSpPr>
                <a:spLocks/>
              </p:cNvSpPr>
              <p:nvPr/>
            </p:nvSpPr>
            <p:spPr bwMode="auto">
              <a:xfrm>
                <a:off x="2531" y="1184"/>
                <a:ext cx="9" cy="8"/>
              </a:xfrm>
              <a:custGeom>
                <a:avLst/>
                <a:gdLst/>
                <a:ahLst/>
                <a:cxnLst>
                  <a:cxn ang="0">
                    <a:pos x="17" y="12"/>
                  </a:cxn>
                  <a:cxn ang="0">
                    <a:pos x="12" y="0"/>
                  </a:cxn>
                  <a:cxn ang="0">
                    <a:pos x="0" y="5"/>
                  </a:cxn>
                  <a:cxn ang="0">
                    <a:pos x="5" y="18"/>
                  </a:cxn>
                  <a:cxn ang="0">
                    <a:pos x="17" y="12"/>
                  </a:cxn>
                </a:cxnLst>
                <a:rect l="0" t="0" r="r" b="b"/>
                <a:pathLst>
                  <a:path w="17" h="18">
                    <a:moveTo>
                      <a:pt x="17" y="12"/>
                    </a:moveTo>
                    <a:lnTo>
                      <a:pt x="12" y="0"/>
                    </a:lnTo>
                    <a:lnTo>
                      <a:pt x="0" y="5"/>
                    </a:lnTo>
                    <a:lnTo>
                      <a:pt x="5" y="18"/>
                    </a:lnTo>
                    <a:lnTo>
                      <a:pt x="17" y="12"/>
                    </a:lnTo>
                    <a:close/>
                  </a:path>
                </a:pathLst>
              </a:custGeom>
              <a:solidFill>
                <a:srgbClr val="000000"/>
              </a:solidFill>
              <a:ln w="9525">
                <a:noFill/>
                <a:round/>
                <a:headEnd/>
                <a:tailEnd/>
              </a:ln>
            </p:spPr>
            <p:txBody>
              <a:bodyPr/>
              <a:lstStyle/>
              <a:p>
                <a:endParaRPr lang="en-US"/>
              </a:p>
            </p:txBody>
          </p:sp>
          <p:sp>
            <p:nvSpPr>
              <p:cNvPr id="41969" name="Freeform 1009"/>
              <p:cNvSpPr>
                <a:spLocks/>
              </p:cNvSpPr>
              <p:nvPr/>
            </p:nvSpPr>
            <p:spPr bwMode="auto">
              <a:xfrm>
                <a:off x="2518" y="1189"/>
                <a:ext cx="10" cy="9"/>
              </a:xfrm>
              <a:custGeom>
                <a:avLst/>
                <a:gdLst/>
                <a:ahLst/>
                <a:cxnLst>
                  <a:cxn ang="0">
                    <a:pos x="20" y="12"/>
                  </a:cxn>
                  <a:cxn ang="0">
                    <a:pos x="14" y="0"/>
                  </a:cxn>
                  <a:cxn ang="0">
                    <a:pos x="0" y="7"/>
                  </a:cxn>
                  <a:cxn ang="0">
                    <a:pos x="6" y="19"/>
                  </a:cxn>
                  <a:cxn ang="0">
                    <a:pos x="20" y="12"/>
                  </a:cxn>
                </a:cxnLst>
                <a:rect l="0" t="0" r="r" b="b"/>
                <a:pathLst>
                  <a:path w="20" h="19">
                    <a:moveTo>
                      <a:pt x="20" y="12"/>
                    </a:moveTo>
                    <a:lnTo>
                      <a:pt x="14" y="0"/>
                    </a:lnTo>
                    <a:lnTo>
                      <a:pt x="0" y="7"/>
                    </a:lnTo>
                    <a:lnTo>
                      <a:pt x="6" y="19"/>
                    </a:lnTo>
                    <a:lnTo>
                      <a:pt x="20" y="12"/>
                    </a:lnTo>
                    <a:close/>
                  </a:path>
                </a:pathLst>
              </a:custGeom>
              <a:solidFill>
                <a:srgbClr val="000000"/>
              </a:solidFill>
              <a:ln w="9525">
                <a:noFill/>
                <a:round/>
                <a:headEnd/>
                <a:tailEnd/>
              </a:ln>
            </p:spPr>
            <p:txBody>
              <a:bodyPr/>
              <a:lstStyle/>
              <a:p>
                <a:endParaRPr lang="en-US"/>
              </a:p>
            </p:txBody>
          </p:sp>
          <p:sp>
            <p:nvSpPr>
              <p:cNvPr id="41970" name="Freeform 1010"/>
              <p:cNvSpPr>
                <a:spLocks/>
              </p:cNvSpPr>
              <p:nvPr/>
            </p:nvSpPr>
            <p:spPr bwMode="auto">
              <a:xfrm>
                <a:off x="2506" y="1195"/>
                <a:ext cx="9" cy="10"/>
              </a:xfrm>
              <a:custGeom>
                <a:avLst/>
                <a:gdLst/>
                <a:ahLst/>
                <a:cxnLst>
                  <a:cxn ang="0">
                    <a:pos x="17" y="12"/>
                  </a:cxn>
                  <a:cxn ang="0">
                    <a:pos x="12" y="0"/>
                  </a:cxn>
                  <a:cxn ang="0">
                    <a:pos x="5" y="3"/>
                  </a:cxn>
                  <a:cxn ang="0">
                    <a:pos x="0" y="7"/>
                  </a:cxn>
                  <a:cxn ang="0">
                    <a:pos x="5" y="19"/>
                  </a:cxn>
                  <a:cxn ang="0">
                    <a:pos x="16" y="14"/>
                  </a:cxn>
                  <a:cxn ang="0">
                    <a:pos x="17" y="12"/>
                  </a:cxn>
                </a:cxnLst>
                <a:rect l="0" t="0" r="r" b="b"/>
                <a:pathLst>
                  <a:path w="17" h="19">
                    <a:moveTo>
                      <a:pt x="17" y="12"/>
                    </a:moveTo>
                    <a:lnTo>
                      <a:pt x="12" y="0"/>
                    </a:lnTo>
                    <a:lnTo>
                      <a:pt x="5" y="3"/>
                    </a:lnTo>
                    <a:lnTo>
                      <a:pt x="0" y="7"/>
                    </a:lnTo>
                    <a:lnTo>
                      <a:pt x="5" y="19"/>
                    </a:lnTo>
                    <a:lnTo>
                      <a:pt x="16" y="14"/>
                    </a:lnTo>
                    <a:lnTo>
                      <a:pt x="17" y="12"/>
                    </a:lnTo>
                    <a:close/>
                  </a:path>
                </a:pathLst>
              </a:custGeom>
              <a:solidFill>
                <a:srgbClr val="000000"/>
              </a:solidFill>
              <a:ln w="9525">
                <a:noFill/>
                <a:round/>
                <a:headEnd/>
                <a:tailEnd/>
              </a:ln>
            </p:spPr>
            <p:txBody>
              <a:bodyPr/>
              <a:lstStyle/>
              <a:p>
                <a:endParaRPr lang="en-US"/>
              </a:p>
            </p:txBody>
          </p:sp>
          <p:sp>
            <p:nvSpPr>
              <p:cNvPr id="41971" name="Freeform 1011"/>
              <p:cNvSpPr>
                <a:spLocks/>
              </p:cNvSpPr>
              <p:nvPr/>
            </p:nvSpPr>
            <p:spPr bwMode="auto">
              <a:xfrm>
                <a:off x="2494" y="1201"/>
                <a:ext cx="8" cy="10"/>
              </a:xfrm>
              <a:custGeom>
                <a:avLst/>
                <a:gdLst/>
                <a:ahLst/>
                <a:cxnLst>
                  <a:cxn ang="0">
                    <a:pos x="17" y="12"/>
                  </a:cxn>
                  <a:cxn ang="0">
                    <a:pos x="12" y="0"/>
                  </a:cxn>
                  <a:cxn ang="0">
                    <a:pos x="0" y="7"/>
                  </a:cxn>
                  <a:cxn ang="0">
                    <a:pos x="5" y="19"/>
                  </a:cxn>
                  <a:cxn ang="0">
                    <a:pos x="17" y="12"/>
                  </a:cxn>
                </a:cxnLst>
                <a:rect l="0" t="0" r="r" b="b"/>
                <a:pathLst>
                  <a:path w="17" h="19">
                    <a:moveTo>
                      <a:pt x="17" y="12"/>
                    </a:moveTo>
                    <a:lnTo>
                      <a:pt x="12" y="0"/>
                    </a:lnTo>
                    <a:lnTo>
                      <a:pt x="0" y="7"/>
                    </a:lnTo>
                    <a:lnTo>
                      <a:pt x="5" y="19"/>
                    </a:lnTo>
                    <a:lnTo>
                      <a:pt x="17" y="12"/>
                    </a:lnTo>
                    <a:close/>
                  </a:path>
                </a:pathLst>
              </a:custGeom>
              <a:solidFill>
                <a:srgbClr val="000000"/>
              </a:solidFill>
              <a:ln w="9525">
                <a:noFill/>
                <a:round/>
                <a:headEnd/>
                <a:tailEnd/>
              </a:ln>
            </p:spPr>
            <p:txBody>
              <a:bodyPr/>
              <a:lstStyle/>
              <a:p>
                <a:endParaRPr lang="en-US"/>
              </a:p>
            </p:txBody>
          </p:sp>
          <p:sp>
            <p:nvSpPr>
              <p:cNvPr id="41972" name="Freeform 1012"/>
              <p:cNvSpPr>
                <a:spLocks/>
              </p:cNvSpPr>
              <p:nvPr/>
            </p:nvSpPr>
            <p:spPr bwMode="auto">
              <a:xfrm>
                <a:off x="2482" y="1208"/>
                <a:ext cx="8" cy="10"/>
              </a:xfrm>
              <a:custGeom>
                <a:avLst/>
                <a:gdLst/>
                <a:ahLst/>
                <a:cxnLst>
                  <a:cxn ang="0">
                    <a:pos x="18" y="12"/>
                  </a:cxn>
                  <a:cxn ang="0">
                    <a:pos x="12" y="0"/>
                  </a:cxn>
                  <a:cxn ang="0">
                    <a:pos x="0" y="7"/>
                  </a:cxn>
                  <a:cxn ang="0">
                    <a:pos x="5" y="19"/>
                  </a:cxn>
                  <a:cxn ang="0">
                    <a:pos x="18" y="12"/>
                  </a:cxn>
                </a:cxnLst>
                <a:rect l="0" t="0" r="r" b="b"/>
                <a:pathLst>
                  <a:path w="18" h="19">
                    <a:moveTo>
                      <a:pt x="18" y="12"/>
                    </a:moveTo>
                    <a:lnTo>
                      <a:pt x="12" y="0"/>
                    </a:lnTo>
                    <a:lnTo>
                      <a:pt x="0" y="7"/>
                    </a:lnTo>
                    <a:lnTo>
                      <a:pt x="5" y="19"/>
                    </a:lnTo>
                    <a:lnTo>
                      <a:pt x="18" y="12"/>
                    </a:lnTo>
                    <a:close/>
                  </a:path>
                </a:pathLst>
              </a:custGeom>
              <a:solidFill>
                <a:srgbClr val="000000"/>
              </a:solidFill>
              <a:ln w="9525">
                <a:noFill/>
                <a:round/>
                <a:headEnd/>
                <a:tailEnd/>
              </a:ln>
            </p:spPr>
            <p:txBody>
              <a:bodyPr/>
              <a:lstStyle/>
              <a:p>
                <a:endParaRPr lang="en-US"/>
              </a:p>
            </p:txBody>
          </p:sp>
          <p:sp>
            <p:nvSpPr>
              <p:cNvPr id="41973" name="Freeform 1013"/>
              <p:cNvSpPr>
                <a:spLocks/>
              </p:cNvSpPr>
              <p:nvPr/>
            </p:nvSpPr>
            <p:spPr bwMode="auto">
              <a:xfrm>
                <a:off x="2468" y="1215"/>
                <a:ext cx="10" cy="9"/>
              </a:xfrm>
              <a:custGeom>
                <a:avLst/>
                <a:gdLst/>
                <a:ahLst/>
                <a:cxnLst>
                  <a:cxn ang="0">
                    <a:pos x="19" y="11"/>
                  </a:cxn>
                  <a:cxn ang="0">
                    <a:pos x="12" y="0"/>
                  </a:cxn>
                  <a:cxn ang="0">
                    <a:pos x="0" y="7"/>
                  </a:cxn>
                  <a:cxn ang="0">
                    <a:pos x="7" y="17"/>
                  </a:cxn>
                  <a:cxn ang="0">
                    <a:pos x="19" y="11"/>
                  </a:cxn>
                </a:cxnLst>
                <a:rect l="0" t="0" r="r" b="b"/>
                <a:pathLst>
                  <a:path w="19" h="17">
                    <a:moveTo>
                      <a:pt x="19" y="11"/>
                    </a:moveTo>
                    <a:lnTo>
                      <a:pt x="12" y="0"/>
                    </a:lnTo>
                    <a:lnTo>
                      <a:pt x="0" y="7"/>
                    </a:lnTo>
                    <a:lnTo>
                      <a:pt x="7" y="17"/>
                    </a:lnTo>
                    <a:lnTo>
                      <a:pt x="19" y="11"/>
                    </a:lnTo>
                    <a:close/>
                  </a:path>
                </a:pathLst>
              </a:custGeom>
              <a:solidFill>
                <a:srgbClr val="000000"/>
              </a:solidFill>
              <a:ln w="9525">
                <a:noFill/>
                <a:round/>
                <a:headEnd/>
                <a:tailEnd/>
              </a:ln>
            </p:spPr>
            <p:txBody>
              <a:bodyPr/>
              <a:lstStyle/>
              <a:p>
                <a:endParaRPr lang="en-US"/>
              </a:p>
            </p:txBody>
          </p:sp>
          <p:sp>
            <p:nvSpPr>
              <p:cNvPr id="41974" name="Freeform 1014"/>
              <p:cNvSpPr>
                <a:spLocks/>
              </p:cNvSpPr>
              <p:nvPr/>
            </p:nvSpPr>
            <p:spPr bwMode="auto">
              <a:xfrm>
                <a:off x="2457" y="1222"/>
                <a:ext cx="10" cy="10"/>
              </a:xfrm>
              <a:custGeom>
                <a:avLst/>
                <a:gdLst/>
                <a:ahLst/>
                <a:cxnLst>
                  <a:cxn ang="0">
                    <a:pos x="19" y="10"/>
                  </a:cxn>
                  <a:cxn ang="0">
                    <a:pos x="12" y="0"/>
                  </a:cxn>
                  <a:cxn ang="0">
                    <a:pos x="0" y="9"/>
                  </a:cxn>
                  <a:cxn ang="0">
                    <a:pos x="7" y="19"/>
                  </a:cxn>
                  <a:cxn ang="0">
                    <a:pos x="19" y="10"/>
                  </a:cxn>
                </a:cxnLst>
                <a:rect l="0" t="0" r="r" b="b"/>
                <a:pathLst>
                  <a:path w="19" h="19">
                    <a:moveTo>
                      <a:pt x="19" y="10"/>
                    </a:moveTo>
                    <a:lnTo>
                      <a:pt x="12" y="0"/>
                    </a:lnTo>
                    <a:lnTo>
                      <a:pt x="0" y="9"/>
                    </a:lnTo>
                    <a:lnTo>
                      <a:pt x="7" y="19"/>
                    </a:lnTo>
                    <a:lnTo>
                      <a:pt x="19" y="10"/>
                    </a:lnTo>
                    <a:close/>
                  </a:path>
                </a:pathLst>
              </a:custGeom>
              <a:solidFill>
                <a:srgbClr val="000000"/>
              </a:solidFill>
              <a:ln w="9525">
                <a:noFill/>
                <a:round/>
                <a:headEnd/>
                <a:tailEnd/>
              </a:ln>
            </p:spPr>
            <p:txBody>
              <a:bodyPr/>
              <a:lstStyle/>
              <a:p>
                <a:endParaRPr lang="en-US"/>
              </a:p>
            </p:txBody>
          </p:sp>
          <p:sp>
            <p:nvSpPr>
              <p:cNvPr id="41975" name="Freeform 1015"/>
              <p:cNvSpPr>
                <a:spLocks/>
              </p:cNvSpPr>
              <p:nvPr/>
            </p:nvSpPr>
            <p:spPr bwMode="auto">
              <a:xfrm>
                <a:off x="2445" y="1230"/>
                <a:ext cx="9" cy="9"/>
              </a:xfrm>
              <a:custGeom>
                <a:avLst/>
                <a:gdLst/>
                <a:ahLst/>
                <a:cxnLst>
                  <a:cxn ang="0">
                    <a:pos x="19" y="10"/>
                  </a:cxn>
                  <a:cxn ang="0">
                    <a:pos x="12" y="0"/>
                  </a:cxn>
                  <a:cxn ang="0">
                    <a:pos x="0" y="7"/>
                  </a:cxn>
                  <a:cxn ang="0">
                    <a:pos x="7" y="17"/>
                  </a:cxn>
                  <a:cxn ang="0">
                    <a:pos x="19" y="10"/>
                  </a:cxn>
                </a:cxnLst>
                <a:rect l="0" t="0" r="r" b="b"/>
                <a:pathLst>
                  <a:path w="19" h="17">
                    <a:moveTo>
                      <a:pt x="19" y="10"/>
                    </a:moveTo>
                    <a:lnTo>
                      <a:pt x="12" y="0"/>
                    </a:lnTo>
                    <a:lnTo>
                      <a:pt x="0" y="7"/>
                    </a:lnTo>
                    <a:lnTo>
                      <a:pt x="7" y="17"/>
                    </a:lnTo>
                    <a:lnTo>
                      <a:pt x="19" y="10"/>
                    </a:lnTo>
                    <a:close/>
                  </a:path>
                </a:pathLst>
              </a:custGeom>
              <a:solidFill>
                <a:srgbClr val="000000"/>
              </a:solidFill>
              <a:ln w="9525">
                <a:noFill/>
                <a:round/>
                <a:headEnd/>
                <a:tailEnd/>
              </a:ln>
            </p:spPr>
            <p:txBody>
              <a:bodyPr/>
              <a:lstStyle/>
              <a:p>
                <a:endParaRPr lang="en-US"/>
              </a:p>
            </p:txBody>
          </p:sp>
          <p:sp>
            <p:nvSpPr>
              <p:cNvPr id="41976" name="Freeform 1016"/>
              <p:cNvSpPr>
                <a:spLocks/>
              </p:cNvSpPr>
              <p:nvPr/>
            </p:nvSpPr>
            <p:spPr bwMode="auto">
              <a:xfrm>
                <a:off x="2433" y="1238"/>
                <a:ext cx="10" cy="8"/>
              </a:xfrm>
              <a:custGeom>
                <a:avLst/>
                <a:gdLst/>
                <a:ahLst/>
                <a:cxnLst>
                  <a:cxn ang="0">
                    <a:pos x="19" y="11"/>
                  </a:cxn>
                  <a:cxn ang="0">
                    <a:pos x="12" y="0"/>
                  </a:cxn>
                  <a:cxn ang="0">
                    <a:pos x="0" y="7"/>
                  </a:cxn>
                  <a:cxn ang="0">
                    <a:pos x="7" y="18"/>
                  </a:cxn>
                  <a:cxn ang="0">
                    <a:pos x="19" y="11"/>
                  </a:cxn>
                </a:cxnLst>
                <a:rect l="0" t="0" r="r" b="b"/>
                <a:pathLst>
                  <a:path w="19" h="18">
                    <a:moveTo>
                      <a:pt x="19" y="11"/>
                    </a:moveTo>
                    <a:lnTo>
                      <a:pt x="12" y="0"/>
                    </a:lnTo>
                    <a:lnTo>
                      <a:pt x="0" y="7"/>
                    </a:lnTo>
                    <a:lnTo>
                      <a:pt x="7" y="18"/>
                    </a:lnTo>
                    <a:lnTo>
                      <a:pt x="19" y="11"/>
                    </a:lnTo>
                    <a:close/>
                  </a:path>
                </a:pathLst>
              </a:custGeom>
              <a:solidFill>
                <a:srgbClr val="000000"/>
              </a:solidFill>
              <a:ln w="9525">
                <a:noFill/>
                <a:round/>
                <a:headEnd/>
                <a:tailEnd/>
              </a:ln>
            </p:spPr>
            <p:txBody>
              <a:bodyPr/>
              <a:lstStyle/>
              <a:p>
                <a:endParaRPr lang="en-US"/>
              </a:p>
            </p:txBody>
          </p:sp>
          <p:sp>
            <p:nvSpPr>
              <p:cNvPr id="41977" name="Freeform 1017"/>
              <p:cNvSpPr>
                <a:spLocks/>
              </p:cNvSpPr>
              <p:nvPr/>
            </p:nvSpPr>
            <p:spPr bwMode="auto">
              <a:xfrm>
                <a:off x="2422" y="1245"/>
                <a:ext cx="9" cy="9"/>
              </a:xfrm>
              <a:custGeom>
                <a:avLst/>
                <a:gdLst/>
                <a:ahLst/>
                <a:cxnLst>
                  <a:cxn ang="0">
                    <a:pos x="18" y="11"/>
                  </a:cxn>
                  <a:cxn ang="0">
                    <a:pos x="11" y="0"/>
                  </a:cxn>
                  <a:cxn ang="0">
                    <a:pos x="7" y="4"/>
                  </a:cxn>
                  <a:cxn ang="0">
                    <a:pos x="0" y="9"/>
                  </a:cxn>
                  <a:cxn ang="0">
                    <a:pos x="7" y="20"/>
                  </a:cxn>
                  <a:cxn ang="0">
                    <a:pos x="18" y="14"/>
                  </a:cxn>
                  <a:cxn ang="0">
                    <a:pos x="18" y="11"/>
                  </a:cxn>
                </a:cxnLst>
                <a:rect l="0" t="0" r="r" b="b"/>
                <a:pathLst>
                  <a:path w="18" h="20">
                    <a:moveTo>
                      <a:pt x="18" y="11"/>
                    </a:moveTo>
                    <a:lnTo>
                      <a:pt x="11" y="0"/>
                    </a:lnTo>
                    <a:lnTo>
                      <a:pt x="7" y="4"/>
                    </a:lnTo>
                    <a:lnTo>
                      <a:pt x="0" y="9"/>
                    </a:lnTo>
                    <a:lnTo>
                      <a:pt x="7" y="20"/>
                    </a:lnTo>
                    <a:lnTo>
                      <a:pt x="18" y="14"/>
                    </a:lnTo>
                    <a:lnTo>
                      <a:pt x="18" y="11"/>
                    </a:lnTo>
                    <a:close/>
                  </a:path>
                </a:pathLst>
              </a:custGeom>
              <a:solidFill>
                <a:srgbClr val="000000"/>
              </a:solidFill>
              <a:ln w="9525">
                <a:noFill/>
                <a:round/>
                <a:headEnd/>
                <a:tailEnd/>
              </a:ln>
            </p:spPr>
            <p:txBody>
              <a:bodyPr/>
              <a:lstStyle/>
              <a:p>
                <a:endParaRPr lang="en-US"/>
              </a:p>
            </p:txBody>
          </p:sp>
          <p:sp>
            <p:nvSpPr>
              <p:cNvPr id="41978" name="Freeform 1018"/>
              <p:cNvSpPr>
                <a:spLocks/>
              </p:cNvSpPr>
              <p:nvPr/>
            </p:nvSpPr>
            <p:spPr bwMode="auto">
              <a:xfrm>
                <a:off x="2411" y="1253"/>
                <a:ext cx="8" cy="10"/>
              </a:xfrm>
              <a:custGeom>
                <a:avLst/>
                <a:gdLst/>
                <a:ahLst/>
                <a:cxnLst>
                  <a:cxn ang="0">
                    <a:pos x="18" y="10"/>
                  </a:cxn>
                  <a:cxn ang="0">
                    <a:pos x="11" y="0"/>
                  </a:cxn>
                  <a:cxn ang="0">
                    <a:pos x="0" y="9"/>
                  </a:cxn>
                  <a:cxn ang="0">
                    <a:pos x="7" y="19"/>
                  </a:cxn>
                  <a:cxn ang="0">
                    <a:pos x="18" y="10"/>
                  </a:cxn>
                </a:cxnLst>
                <a:rect l="0" t="0" r="r" b="b"/>
                <a:pathLst>
                  <a:path w="18" h="19">
                    <a:moveTo>
                      <a:pt x="18" y="10"/>
                    </a:moveTo>
                    <a:lnTo>
                      <a:pt x="11" y="0"/>
                    </a:lnTo>
                    <a:lnTo>
                      <a:pt x="0" y="9"/>
                    </a:lnTo>
                    <a:lnTo>
                      <a:pt x="7" y="19"/>
                    </a:lnTo>
                    <a:lnTo>
                      <a:pt x="18" y="10"/>
                    </a:lnTo>
                    <a:close/>
                  </a:path>
                </a:pathLst>
              </a:custGeom>
              <a:solidFill>
                <a:srgbClr val="000000"/>
              </a:solidFill>
              <a:ln w="9525">
                <a:noFill/>
                <a:round/>
                <a:headEnd/>
                <a:tailEnd/>
              </a:ln>
            </p:spPr>
            <p:txBody>
              <a:bodyPr/>
              <a:lstStyle/>
              <a:p>
                <a:endParaRPr lang="en-US"/>
              </a:p>
            </p:txBody>
          </p:sp>
          <p:sp>
            <p:nvSpPr>
              <p:cNvPr id="41979" name="Freeform 1019"/>
              <p:cNvSpPr>
                <a:spLocks/>
              </p:cNvSpPr>
              <p:nvPr/>
            </p:nvSpPr>
            <p:spPr bwMode="auto">
              <a:xfrm>
                <a:off x="2398" y="1261"/>
                <a:ext cx="10" cy="10"/>
              </a:xfrm>
              <a:custGeom>
                <a:avLst/>
                <a:gdLst/>
                <a:ahLst/>
                <a:cxnLst>
                  <a:cxn ang="0">
                    <a:pos x="19" y="10"/>
                  </a:cxn>
                  <a:cxn ang="0">
                    <a:pos x="12" y="0"/>
                  </a:cxn>
                  <a:cxn ang="0">
                    <a:pos x="2" y="7"/>
                  </a:cxn>
                  <a:cxn ang="0">
                    <a:pos x="0" y="8"/>
                  </a:cxn>
                  <a:cxn ang="0">
                    <a:pos x="9" y="19"/>
                  </a:cxn>
                  <a:cxn ang="0">
                    <a:pos x="12" y="17"/>
                  </a:cxn>
                  <a:cxn ang="0">
                    <a:pos x="19" y="10"/>
                  </a:cxn>
                </a:cxnLst>
                <a:rect l="0" t="0" r="r" b="b"/>
                <a:pathLst>
                  <a:path w="19" h="19">
                    <a:moveTo>
                      <a:pt x="19" y="10"/>
                    </a:moveTo>
                    <a:lnTo>
                      <a:pt x="12" y="0"/>
                    </a:lnTo>
                    <a:lnTo>
                      <a:pt x="2" y="7"/>
                    </a:lnTo>
                    <a:lnTo>
                      <a:pt x="0" y="8"/>
                    </a:lnTo>
                    <a:lnTo>
                      <a:pt x="9" y="19"/>
                    </a:lnTo>
                    <a:lnTo>
                      <a:pt x="12" y="17"/>
                    </a:lnTo>
                    <a:lnTo>
                      <a:pt x="19" y="10"/>
                    </a:lnTo>
                    <a:close/>
                  </a:path>
                </a:pathLst>
              </a:custGeom>
              <a:solidFill>
                <a:srgbClr val="000000"/>
              </a:solidFill>
              <a:ln w="9525">
                <a:noFill/>
                <a:round/>
                <a:headEnd/>
                <a:tailEnd/>
              </a:ln>
            </p:spPr>
            <p:txBody>
              <a:bodyPr/>
              <a:lstStyle/>
              <a:p>
                <a:endParaRPr lang="en-US"/>
              </a:p>
            </p:txBody>
          </p:sp>
          <p:sp>
            <p:nvSpPr>
              <p:cNvPr id="41980" name="Freeform 1020"/>
              <p:cNvSpPr>
                <a:spLocks/>
              </p:cNvSpPr>
              <p:nvPr/>
            </p:nvSpPr>
            <p:spPr bwMode="auto">
              <a:xfrm>
                <a:off x="2388" y="1270"/>
                <a:ext cx="10" cy="10"/>
              </a:xfrm>
              <a:custGeom>
                <a:avLst/>
                <a:gdLst/>
                <a:ahLst/>
                <a:cxnLst>
                  <a:cxn ang="0">
                    <a:pos x="19" y="10"/>
                  </a:cxn>
                  <a:cxn ang="0">
                    <a:pos x="10" y="0"/>
                  </a:cxn>
                  <a:cxn ang="0">
                    <a:pos x="0" y="9"/>
                  </a:cxn>
                  <a:cxn ang="0">
                    <a:pos x="9" y="19"/>
                  </a:cxn>
                  <a:cxn ang="0">
                    <a:pos x="19" y="10"/>
                  </a:cxn>
                </a:cxnLst>
                <a:rect l="0" t="0" r="r" b="b"/>
                <a:pathLst>
                  <a:path w="19" h="19">
                    <a:moveTo>
                      <a:pt x="19" y="10"/>
                    </a:moveTo>
                    <a:lnTo>
                      <a:pt x="10" y="0"/>
                    </a:lnTo>
                    <a:lnTo>
                      <a:pt x="0" y="9"/>
                    </a:lnTo>
                    <a:lnTo>
                      <a:pt x="9" y="19"/>
                    </a:lnTo>
                    <a:lnTo>
                      <a:pt x="19" y="10"/>
                    </a:lnTo>
                    <a:close/>
                  </a:path>
                </a:pathLst>
              </a:custGeom>
              <a:solidFill>
                <a:srgbClr val="000000"/>
              </a:solidFill>
              <a:ln w="9525">
                <a:noFill/>
                <a:round/>
                <a:headEnd/>
                <a:tailEnd/>
              </a:ln>
            </p:spPr>
            <p:txBody>
              <a:bodyPr/>
              <a:lstStyle/>
              <a:p>
                <a:endParaRPr lang="en-US"/>
              </a:p>
            </p:txBody>
          </p:sp>
          <p:sp>
            <p:nvSpPr>
              <p:cNvPr id="41981" name="Freeform 1021"/>
              <p:cNvSpPr>
                <a:spLocks/>
              </p:cNvSpPr>
              <p:nvPr/>
            </p:nvSpPr>
            <p:spPr bwMode="auto">
              <a:xfrm>
                <a:off x="2377" y="1279"/>
                <a:ext cx="10" cy="9"/>
              </a:xfrm>
              <a:custGeom>
                <a:avLst/>
                <a:gdLst/>
                <a:ahLst/>
                <a:cxnLst>
                  <a:cxn ang="0">
                    <a:pos x="19" y="11"/>
                  </a:cxn>
                  <a:cxn ang="0">
                    <a:pos x="10" y="0"/>
                  </a:cxn>
                  <a:cxn ang="0">
                    <a:pos x="0" y="9"/>
                  </a:cxn>
                  <a:cxn ang="0">
                    <a:pos x="9" y="20"/>
                  </a:cxn>
                  <a:cxn ang="0">
                    <a:pos x="19" y="11"/>
                  </a:cxn>
                </a:cxnLst>
                <a:rect l="0" t="0" r="r" b="b"/>
                <a:pathLst>
                  <a:path w="19" h="20">
                    <a:moveTo>
                      <a:pt x="19" y="11"/>
                    </a:moveTo>
                    <a:lnTo>
                      <a:pt x="10" y="0"/>
                    </a:lnTo>
                    <a:lnTo>
                      <a:pt x="0" y="9"/>
                    </a:lnTo>
                    <a:lnTo>
                      <a:pt x="9" y="20"/>
                    </a:lnTo>
                    <a:lnTo>
                      <a:pt x="19" y="11"/>
                    </a:lnTo>
                    <a:close/>
                  </a:path>
                </a:pathLst>
              </a:custGeom>
              <a:solidFill>
                <a:srgbClr val="000000"/>
              </a:solidFill>
              <a:ln w="9525">
                <a:noFill/>
                <a:round/>
                <a:headEnd/>
                <a:tailEnd/>
              </a:ln>
            </p:spPr>
            <p:txBody>
              <a:bodyPr/>
              <a:lstStyle/>
              <a:p>
                <a:endParaRPr lang="en-US"/>
              </a:p>
            </p:txBody>
          </p:sp>
          <p:sp>
            <p:nvSpPr>
              <p:cNvPr id="41982" name="Freeform 1022"/>
              <p:cNvSpPr>
                <a:spLocks/>
              </p:cNvSpPr>
              <p:nvPr/>
            </p:nvSpPr>
            <p:spPr bwMode="auto">
              <a:xfrm>
                <a:off x="2367" y="1287"/>
                <a:ext cx="10" cy="11"/>
              </a:xfrm>
              <a:custGeom>
                <a:avLst/>
                <a:gdLst/>
                <a:ahLst/>
                <a:cxnLst>
                  <a:cxn ang="0">
                    <a:pos x="19" y="10"/>
                  </a:cxn>
                  <a:cxn ang="0">
                    <a:pos x="10" y="0"/>
                  </a:cxn>
                  <a:cxn ang="0">
                    <a:pos x="0" y="10"/>
                  </a:cxn>
                  <a:cxn ang="0">
                    <a:pos x="9" y="21"/>
                  </a:cxn>
                  <a:cxn ang="0">
                    <a:pos x="19" y="10"/>
                  </a:cxn>
                </a:cxnLst>
                <a:rect l="0" t="0" r="r" b="b"/>
                <a:pathLst>
                  <a:path w="19" h="21">
                    <a:moveTo>
                      <a:pt x="19" y="10"/>
                    </a:moveTo>
                    <a:lnTo>
                      <a:pt x="10" y="0"/>
                    </a:lnTo>
                    <a:lnTo>
                      <a:pt x="0" y="10"/>
                    </a:lnTo>
                    <a:lnTo>
                      <a:pt x="9" y="21"/>
                    </a:lnTo>
                    <a:lnTo>
                      <a:pt x="19" y="10"/>
                    </a:lnTo>
                    <a:close/>
                  </a:path>
                </a:pathLst>
              </a:custGeom>
              <a:solidFill>
                <a:srgbClr val="000000"/>
              </a:solidFill>
              <a:ln w="9525">
                <a:noFill/>
                <a:round/>
                <a:headEnd/>
                <a:tailEnd/>
              </a:ln>
            </p:spPr>
            <p:txBody>
              <a:bodyPr/>
              <a:lstStyle/>
              <a:p>
                <a:endParaRPr lang="en-US"/>
              </a:p>
            </p:txBody>
          </p:sp>
          <p:sp>
            <p:nvSpPr>
              <p:cNvPr id="41983" name="Freeform 1023"/>
              <p:cNvSpPr>
                <a:spLocks/>
              </p:cNvSpPr>
              <p:nvPr/>
            </p:nvSpPr>
            <p:spPr bwMode="auto">
              <a:xfrm>
                <a:off x="2357" y="1297"/>
                <a:ext cx="9" cy="10"/>
              </a:xfrm>
              <a:custGeom>
                <a:avLst/>
                <a:gdLst/>
                <a:ahLst/>
                <a:cxnLst>
                  <a:cxn ang="0">
                    <a:pos x="19" y="11"/>
                  </a:cxn>
                  <a:cxn ang="0">
                    <a:pos x="10" y="0"/>
                  </a:cxn>
                  <a:cxn ang="0">
                    <a:pos x="0" y="9"/>
                  </a:cxn>
                  <a:cxn ang="0">
                    <a:pos x="9" y="19"/>
                  </a:cxn>
                  <a:cxn ang="0">
                    <a:pos x="19" y="11"/>
                  </a:cxn>
                </a:cxnLst>
                <a:rect l="0" t="0" r="r" b="b"/>
                <a:pathLst>
                  <a:path w="19" h="19">
                    <a:moveTo>
                      <a:pt x="19" y="11"/>
                    </a:moveTo>
                    <a:lnTo>
                      <a:pt x="10" y="0"/>
                    </a:lnTo>
                    <a:lnTo>
                      <a:pt x="0" y="9"/>
                    </a:lnTo>
                    <a:lnTo>
                      <a:pt x="9" y="19"/>
                    </a:lnTo>
                    <a:lnTo>
                      <a:pt x="19" y="11"/>
                    </a:lnTo>
                    <a:close/>
                  </a:path>
                </a:pathLst>
              </a:custGeom>
              <a:solidFill>
                <a:srgbClr val="000000"/>
              </a:solidFill>
              <a:ln w="9525">
                <a:noFill/>
                <a:round/>
                <a:headEnd/>
                <a:tailEnd/>
              </a:ln>
            </p:spPr>
            <p:txBody>
              <a:bodyPr/>
              <a:lstStyle/>
              <a:p>
                <a:endParaRPr lang="en-US"/>
              </a:p>
            </p:txBody>
          </p:sp>
          <p:sp>
            <p:nvSpPr>
              <p:cNvPr id="41984" name="Freeform 0"/>
              <p:cNvSpPr>
                <a:spLocks/>
              </p:cNvSpPr>
              <p:nvPr/>
            </p:nvSpPr>
            <p:spPr bwMode="auto">
              <a:xfrm>
                <a:off x="2346" y="1307"/>
                <a:ext cx="10" cy="9"/>
              </a:xfrm>
              <a:custGeom>
                <a:avLst/>
                <a:gdLst/>
                <a:ahLst/>
                <a:cxnLst>
                  <a:cxn ang="0">
                    <a:pos x="19" y="11"/>
                  </a:cxn>
                  <a:cxn ang="0">
                    <a:pos x="11" y="0"/>
                  </a:cxn>
                  <a:cxn ang="0">
                    <a:pos x="9" y="0"/>
                  </a:cxn>
                  <a:cxn ang="0">
                    <a:pos x="0" y="9"/>
                  </a:cxn>
                  <a:cxn ang="0">
                    <a:pos x="9" y="19"/>
                  </a:cxn>
                  <a:cxn ang="0">
                    <a:pos x="19" y="11"/>
                  </a:cxn>
                </a:cxnLst>
                <a:rect l="0" t="0" r="r" b="b"/>
                <a:pathLst>
                  <a:path w="19" h="19">
                    <a:moveTo>
                      <a:pt x="19" y="11"/>
                    </a:moveTo>
                    <a:lnTo>
                      <a:pt x="11" y="0"/>
                    </a:lnTo>
                    <a:lnTo>
                      <a:pt x="9" y="0"/>
                    </a:lnTo>
                    <a:lnTo>
                      <a:pt x="0" y="9"/>
                    </a:lnTo>
                    <a:lnTo>
                      <a:pt x="9" y="19"/>
                    </a:lnTo>
                    <a:lnTo>
                      <a:pt x="19" y="11"/>
                    </a:lnTo>
                    <a:close/>
                  </a:path>
                </a:pathLst>
              </a:custGeom>
              <a:solidFill>
                <a:srgbClr val="000000"/>
              </a:solidFill>
              <a:ln w="9525">
                <a:noFill/>
                <a:round/>
                <a:headEnd/>
                <a:tailEnd/>
              </a:ln>
            </p:spPr>
            <p:txBody>
              <a:bodyPr/>
              <a:lstStyle/>
              <a:p>
                <a:endParaRPr lang="en-US"/>
              </a:p>
            </p:txBody>
          </p:sp>
          <p:sp>
            <p:nvSpPr>
              <p:cNvPr id="41985" name="Freeform 1"/>
              <p:cNvSpPr>
                <a:spLocks/>
              </p:cNvSpPr>
              <p:nvPr/>
            </p:nvSpPr>
            <p:spPr bwMode="auto">
              <a:xfrm>
                <a:off x="2336" y="1316"/>
                <a:ext cx="9" cy="11"/>
              </a:xfrm>
              <a:custGeom>
                <a:avLst/>
                <a:gdLst/>
                <a:ahLst/>
                <a:cxnLst>
                  <a:cxn ang="0">
                    <a:pos x="17" y="11"/>
                  </a:cxn>
                  <a:cxn ang="0">
                    <a:pos x="9" y="0"/>
                  </a:cxn>
                  <a:cxn ang="0">
                    <a:pos x="0" y="11"/>
                  </a:cxn>
                  <a:cxn ang="0">
                    <a:pos x="9" y="21"/>
                  </a:cxn>
                  <a:cxn ang="0">
                    <a:pos x="17" y="11"/>
                  </a:cxn>
                </a:cxnLst>
                <a:rect l="0" t="0" r="r" b="b"/>
                <a:pathLst>
                  <a:path w="17" h="21">
                    <a:moveTo>
                      <a:pt x="17" y="11"/>
                    </a:moveTo>
                    <a:lnTo>
                      <a:pt x="9" y="0"/>
                    </a:lnTo>
                    <a:lnTo>
                      <a:pt x="0" y="11"/>
                    </a:lnTo>
                    <a:lnTo>
                      <a:pt x="9" y="21"/>
                    </a:lnTo>
                    <a:lnTo>
                      <a:pt x="17" y="11"/>
                    </a:lnTo>
                    <a:close/>
                  </a:path>
                </a:pathLst>
              </a:custGeom>
              <a:solidFill>
                <a:srgbClr val="000000"/>
              </a:solidFill>
              <a:ln w="9525">
                <a:noFill/>
                <a:round/>
                <a:headEnd/>
                <a:tailEnd/>
              </a:ln>
            </p:spPr>
            <p:txBody>
              <a:bodyPr/>
              <a:lstStyle/>
              <a:p>
                <a:endParaRPr lang="en-US"/>
              </a:p>
            </p:txBody>
          </p:sp>
          <p:sp>
            <p:nvSpPr>
              <p:cNvPr id="41986" name="Freeform 2"/>
              <p:cNvSpPr>
                <a:spLocks/>
              </p:cNvSpPr>
              <p:nvPr/>
            </p:nvSpPr>
            <p:spPr bwMode="auto">
              <a:xfrm>
                <a:off x="2326" y="1326"/>
                <a:ext cx="10" cy="9"/>
              </a:xfrm>
              <a:custGeom>
                <a:avLst/>
                <a:gdLst/>
                <a:ahLst/>
                <a:cxnLst>
                  <a:cxn ang="0">
                    <a:pos x="19" y="10"/>
                  </a:cxn>
                  <a:cxn ang="0">
                    <a:pos x="10" y="0"/>
                  </a:cxn>
                  <a:cxn ang="0">
                    <a:pos x="3" y="7"/>
                  </a:cxn>
                  <a:cxn ang="0">
                    <a:pos x="0" y="10"/>
                  </a:cxn>
                  <a:cxn ang="0">
                    <a:pos x="10" y="19"/>
                  </a:cxn>
                  <a:cxn ang="0">
                    <a:pos x="14" y="17"/>
                  </a:cxn>
                  <a:cxn ang="0">
                    <a:pos x="19" y="10"/>
                  </a:cxn>
                </a:cxnLst>
                <a:rect l="0" t="0" r="r" b="b"/>
                <a:pathLst>
                  <a:path w="19" h="19">
                    <a:moveTo>
                      <a:pt x="19" y="10"/>
                    </a:moveTo>
                    <a:lnTo>
                      <a:pt x="10" y="0"/>
                    </a:lnTo>
                    <a:lnTo>
                      <a:pt x="3" y="7"/>
                    </a:lnTo>
                    <a:lnTo>
                      <a:pt x="0" y="10"/>
                    </a:lnTo>
                    <a:lnTo>
                      <a:pt x="10" y="19"/>
                    </a:lnTo>
                    <a:lnTo>
                      <a:pt x="14" y="17"/>
                    </a:lnTo>
                    <a:lnTo>
                      <a:pt x="19" y="10"/>
                    </a:lnTo>
                    <a:close/>
                  </a:path>
                </a:pathLst>
              </a:custGeom>
              <a:solidFill>
                <a:srgbClr val="000000"/>
              </a:solidFill>
              <a:ln w="9525">
                <a:noFill/>
                <a:round/>
                <a:headEnd/>
                <a:tailEnd/>
              </a:ln>
            </p:spPr>
            <p:txBody>
              <a:bodyPr/>
              <a:lstStyle/>
              <a:p>
                <a:endParaRPr lang="en-US"/>
              </a:p>
            </p:txBody>
          </p:sp>
          <p:sp>
            <p:nvSpPr>
              <p:cNvPr id="41987" name="Freeform 3"/>
              <p:cNvSpPr>
                <a:spLocks/>
              </p:cNvSpPr>
              <p:nvPr/>
            </p:nvSpPr>
            <p:spPr bwMode="auto">
              <a:xfrm>
                <a:off x="2316" y="1336"/>
                <a:ext cx="10" cy="10"/>
              </a:xfrm>
              <a:custGeom>
                <a:avLst/>
                <a:gdLst/>
                <a:ahLst/>
                <a:cxnLst>
                  <a:cxn ang="0">
                    <a:pos x="19" y="8"/>
                  </a:cxn>
                  <a:cxn ang="0">
                    <a:pos x="8" y="0"/>
                  </a:cxn>
                  <a:cxn ang="0">
                    <a:pos x="0" y="10"/>
                  </a:cxn>
                  <a:cxn ang="0">
                    <a:pos x="10" y="19"/>
                  </a:cxn>
                  <a:cxn ang="0">
                    <a:pos x="19" y="8"/>
                  </a:cxn>
                </a:cxnLst>
                <a:rect l="0" t="0" r="r" b="b"/>
                <a:pathLst>
                  <a:path w="19" h="19">
                    <a:moveTo>
                      <a:pt x="19" y="8"/>
                    </a:moveTo>
                    <a:lnTo>
                      <a:pt x="8" y="0"/>
                    </a:lnTo>
                    <a:lnTo>
                      <a:pt x="0" y="10"/>
                    </a:lnTo>
                    <a:lnTo>
                      <a:pt x="10" y="19"/>
                    </a:lnTo>
                    <a:lnTo>
                      <a:pt x="19" y="8"/>
                    </a:lnTo>
                    <a:close/>
                  </a:path>
                </a:pathLst>
              </a:custGeom>
              <a:solidFill>
                <a:srgbClr val="000000"/>
              </a:solidFill>
              <a:ln w="9525">
                <a:noFill/>
                <a:round/>
                <a:headEnd/>
                <a:tailEnd/>
              </a:ln>
            </p:spPr>
            <p:txBody>
              <a:bodyPr/>
              <a:lstStyle/>
              <a:p>
                <a:endParaRPr lang="en-US"/>
              </a:p>
            </p:txBody>
          </p:sp>
          <p:sp>
            <p:nvSpPr>
              <p:cNvPr id="41988" name="Freeform 4"/>
              <p:cNvSpPr>
                <a:spLocks/>
              </p:cNvSpPr>
              <p:nvPr/>
            </p:nvSpPr>
            <p:spPr bwMode="auto">
              <a:xfrm>
                <a:off x="2307" y="1347"/>
                <a:ext cx="10" cy="9"/>
              </a:xfrm>
              <a:custGeom>
                <a:avLst/>
                <a:gdLst/>
                <a:ahLst/>
                <a:cxnLst>
                  <a:cxn ang="0">
                    <a:pos x="21" y="8"/>
                  </a:cxn>
                  <a:cxn ang="0">
                    <a:pos x="11" y="0"/>
                  </a:cxn>
                  <a:cxn ang="0">
                    <a:pos x="0" y="10"/>
                  </a:cxn>
                  <a:cxn ang="0">
                    <a:pos x="11" y="19"/>
                  </a:cxn>
                  <a:cxn ang="0">
                    <a:pos x="21" y="8"/>
                  </a:cxn>
                </a:cxnLst>
                <a:rect l="0" t="0" r="r" b="b"/>
                <a:pathLst>
                  <a:path w="21" h="19">
                    <a:moveTo>
                      <a:pt x="21" y="8"/>
                    </a:moveTo>
                    <a:lnTo>
                      <a:pt x="11" y="0"/>
                    </a:lnTo>
                    <a:lnTo>
                      <a:pt x="0" y="10"/>
                    </a:lnTo>
                    <a:lnTo>
                      <a:pt x="11" y="19"/>
                    </a:lnTo>
                    <a:lnTo>
                      <a:pt x="21" y="8"/>
                    </a:lnTo>
                    <a:close/>
                  </a:path>
                </a:pathLst>
              </a:custGeom>
              <a:solidFill>
                <a:srgbClr val="000000"/>
              </a:solidFill>
              <a:ln w="9525">
                <a:noFill/>
                <a:round/>
                <a:headEnd/>
                <a:tailEnd/>
              </a:ln>
            </p:spPr>
            <p:txBody>
              <a:bodyPr/>
              <a:lstStyle/>
              <a:p>
                <a:endParaRPr lang="en-US"/>
              </a:p>
            </p:txBody>
          </p:sp>
          <p:sp>
            <p:nvSpPr>
              <p:cNvPr id="41989" name="Freeform 5"/>
              <p:cNvSpPr>
                <a:spLocks/>
              </p:cNvSpPr>
              <p:nvPr/>
            </p:nvSpPr>
            <p:spPr bwMode="auto">
              <a:xfrm>
                <a:off x="2298" y="1357"/>
                <a:ext cx="10" cy="10"/>
              </a:xfrm>
              <a:custGeom>
                <a:avLst/>
                <a:gdLst/>
                <a:ahLst/>
                <a:cxnLst>
                  <a:cxn ang="0">
                    <a:pos x="19" y="9"/>
                  </a:cxn>
                  <a:cxn ang="0">
                    <a:pos x="9" y="0"/>
                  </a:cxn>
                  <a:cxn ang="0">
                    <a:pos x="0" y="11"/>
                  </a:cxn>
                  <a:cxn ang="0">
                    <a:pos x="10" y="20"/>
                  </a:cxn>
                  <a:cxn ang="0">
                    <a:pos x="19" y="9"/>
                  </a:cxn>
                </a:cxnLst>
                <a:rect l="0" t="0" r="r" b="b"/>
                <a:pathLst>
                  <a:path w="19" h="20">
                    <a:moveTo>
                      <a:pt x="19" y="9"/>
                    </a:moveTo>
                    <a:lnTo>
                      <a:pt x="9" y="0"/>
                    </a:lnTo>
                    <a:lnTo>
                      <a:pt x="0" y="11"/>
                    </a:lnTo>
                    <a:lnTo>
                      <a:pt x="10" y="20"/>
                    </a:lnTo>
                    <a:lnTo>
                      <a:pt x="19" y="9"/>
                    </a:lnTo>
                    <a:close/>
                  </a:path>
                </a:pathLst>
              </a:custGeom>
              <a:solidFill>
                <a:srgbClr val="000000"/>
              </a:solidFill>
              <a:ln w="9525">
                <a:noFill/>
                <a:round/>
                <a:headEnd/>
                <a:tailEnd/>
              </a:ln>
            </p:spPr>
            <p:txBody>
              <a:bodyPr/>
              <a:lstStyle/>
              <a:p>
                <a:endParaRPr lang="en-US"/>
              </a:p>
            </p:txBody>
          </p:sp>
          <p:sp>
            <p:nvSpPr>
              <p:cNvPr id="41990" name="Freeform 6"/>
              <p:cNvSpPr>
                <a:spLocks/>
              </p:cNvSpPr>
              <p:nvPr/>
            </p:nvSpPr>
            <p:spPr bwMode="auto">
              <a:xfrm>
                <a:off x="2288" y="1368"/>
                <a:ext cx="11" cy="9"/>
              </a:xfrm>
              <a:custGeom>
                <a:avLst/>
                <a:gdLst/>
                <a:ahLst/>
                <a:cxnLst>
                  <a:cxn ang="0">
                    <a:pos x="21" y="9"/>
                  </a:cxn>
                  <a:cxn ang="0">
                    <a:pos x="10" y="0"/>
                  </a:cxn>
                  <a:cxn ang="0">
                    <a:pos x="0" y="11"/>
                  </a:cxn>
                  <a:cxn ang="0">
                    <a:pos x="10" y="20"/>
                  </a:cxn>
                  <a:cxn ang="0">
                    <a:pos x="21" y="9"/>
                  </a:cxn>
                </a:cxnLst>
                <a:rect l="0" t="0" r="r" b="b"/>
                <a:pathLst>
                  <a:path w="21" h="20">
                    <a:moveTo>
                      <a:pt x="21" y="9"/>
                    </a:moveTo>
                    <a:lnTo>
                      <a:pt x="10" y="0"/>
                    </a:lnTo>
                    <a:lnTo>
                      <a:pt x="0" y="11"/>
                    </a:lnTo>
                    <a:lnTo>
                      <a:pt x="10" y="20"/>
                    </a:lnTo>
                    <a:lnTo>
                      <a:pt x="21" y="9"/>
                    </a:lnTo>
                    <a:close/>
                  </a:path>
                </a:pathLst>
              </a:custGeom>
              <a:solidFill>
                <a:srgbClr val="000000"/>
              </a:solidFill>
              <a:ln w="9525">
                <a:noFill/>
                <a:round/>
                <a:headEnd/>
                <a:tailEnd/>
              </a:ln>
            </p:spPr>
            <p:txBody>
              <a:bodyPr/>
              <a:lstStyle/>
              <a:p>
                <a:endParaRPr lang="en-US"/>
              </a:p>
            </p:txBody>
          </p:sp>
          <p:sp>
            <p:nvSpPr>
              <p:cNvPr id="41991" name="Freeform 7"/>
              <p:cNvSpPr>
                <a:spLocks/>
              </p:cNvSpPr>
              <p:nvPr/>
            </p:nvSpPr>
            <p:spPr bwMode="auto">
              <a:xfrm>
                <a:off x="2280" y="1379"/>
                <a:ext cx="9" cy="10"/>
              </a:xfrm>
              <a:custGeom>
                <a:avLst/>
                <a:gdLst/>
                <a:ahLst/>
                <a:cxnLst>
                  <a:cxn ang="0">
                    <a:pos x="17" y="9"/>
                  </a:cxn>
                  <a:cxn ang="0">
                    <a:pos x="7" y="0"/>
                  </a:cxn>
                  <a:cxn ang="0">
                    <a:pos x="0" y="11"/>
                  </a:cxn>
                  <a:cxn ang="0">
                    <a:pos x="10" y="19"/>
                  </a:cxn>
                  <a:cxn ang="0">
                    <a:pos x="17" y="9"/>
                  </a:cxn>
                </a:cxnLst>
                <a:rect l="0" t="0" r="r" b="b"/>
                <a:pathLst>
                  <a:path w="17" h="19">
                    <a:moveTo>
                      <a:pt x="17" y="9"/>
                    </a:moveTo>
                    <a:lnTo>
                      <a:pt x="7" y="0"/>
                    </a:lnTo>
                    <a:lnTo>
                      <a:pt x="0" y="11"/>
                    </a:lnTo>
                    <a:lnTo>
                      <a:pt x="10" y="19"/>
                    </a:lnTo>
                    <a:lnTo>
                      <a:pt x="17" y="9"/>
                    </a:lnTo>
                    <a:close/>
                  </a:path>
                </a:pathLst>
              </a:custGeom>
              <a:solidFill>
                <a:srgbClr val="000000"/>
              </a:solidFill>
              <a:ln w="9525">
                <a:noFill/>
                <a:round/>
                <a:headEnd/>
                <a:tailEnd/>
              </a:ln>
            </p:spPr>
            <p:txBody>
              <a:bodyPr/>
              <a:lstStyle/>
              <a:p>
                <a:endParaRPr lang="en-US"/>
              </a:p>
            </p:txBody>
          </p:sp>
          <p:sp>
            <p:nvSpPr>
              <p:cNvPr id="41992" name="Freeform 8"/>
              <p:cNvSpPr>
                <a:spLocks/>
              </p:cNvSpPr>
              <p:nvPr/>
            </p:nvSpPr>
            <p:spPr bwMode="auto">
              <a:xfrm>
                <a:off x="2272" y="1390"/>
                <a:ext cx="9" cy="10"/>
              </a:xfrm>
              <a:custGeom>
                <a:avLst/>
                <a:gdLst/>
                <a:ahLst/>
                <a:cxnLst>
                  <a:cxn ang="0">
                    <a:pos x="20" y="9"/>
                  </a:cxn>
                  <a:cxn ang="0">
                    <a:pos x="9" y="0"/>
                  </a:cxn>
                  <a:cxn ang="0">
                    <a:pos x="0" y="12"/>
                  </a:cxn>
                  <a:cxn ang="0">
                    <a:pos x="11" y="21"/>
                  </a:cxn>
                  <a:cxn ang="0">
                    <a:pos x="20" y="9"/>
                  </a:cxn>
                </a:cxnLst>
                <a:rect l="0" t="0" r="r" b="b"/>
                <a:pathLst>
                  <a:path w="20" h="21">
                    <a:moveTo>
                      <a:pt x="20" y="9"/>
                    </a:moveTo>
                    <a:lnTo>
                      <a:pt x="9" y="0"/>
                    </a:lnTo>
                    <a:lnTo>
                      <a:pt x="0" y="12"/>
                    </a:lnTo>
                    <a:lnTo>
                      <a:pt x="11" y="21"/>
                    </a:lnTo>
                    <a:lnTo>
                      <a:pt x="20" y="9"/>
                    </a:lnTo>
                    <a:close/>
                  </a:path>
                </a:pathLst>
              </a:custGeom>
              <a:solidFill>
                <a:srgbClr val="000000"/>
              </a:solidFill>
              <a:ln w="9525">
                <a:noFill/>
                <a:round/>
                <a:headEnd/>
                <a:tailEnd/>
              </a:ln>
            </p:spPr>
            <p:txBody>
              <a:bodyPr/>
              <a:lstStyle/>
              <a:p>
                <a:endParaRPr lang="en-US"/>
              </a:p>
            </p:txBody>
          </p:sp>
          <p:sp>
            <p:nvSpPr>
              <p:cNvPr id="41993" name="Freeform 9"/>
              <p:cNvSpPr>
                <a:spLocks/>
              </p:cNvSpPr>
              <p:nvPr/>
            </p:nvSpPr>
            <p:spPr bwMode="auto">
              <a:xfrm>
                <a:off x="2263" y="1401"/>
                <a:ext cx="10" cy="9"/>
              </a:xfrm>
              <a:custGeom>
                <a:avLst/>
                <a:gdLst/>
                <a:ahLst/>
                <a:cxnLst>
                  <a:cxn ang="0">
                    <a:pos x="19" y="8"/>
                  </a:cxn>
                  <a:cxn ang="0">
                    <a:pos x="9" y="0"/>
                  </a:cxn>
                  <a:cxn ang="0">
                    <a:pos x="3" y="5"/>
                  </a:cxn>
                  <a:cxn ang="0">
                    <a:pos x="0" y="12"/>
                  </a:cxn>
                  <a:cxn ang="0">
                    <a:pos x="10" y="19"/>
                  </a:cxn>
                  <a:cxn ang="0">
                    <a:pos x="14" y="15"/>
                  </a:cxn>
                  <a:cxn ang="0">
                    <a:pos x="19" y="8"/>
                  </a:cxn>
                </a:cxnLst>
                <a:rect l="0" t="0" r="r" b="b"/>
                <a:pathLst>
                  <a:path w="19" h="19">
                    <a:moveTo>
                      <a:pt x="19" y="8"/>
                    </a:moveTo>
                    <a:lnTo>
                      <a:pt x="9" y="0"/>
                    </a:lnTo>
                    <a:lnTo>
                      <a:pt x="3" y="5"/>
                    </a:lnTo>
                    <a:lnTo>
                      <a:pt x="0" y="12"/>
                    </a:lnTo>
                    <a:lnTo>
                      <a:pt x="10" y="19"/>
                    </a:lnTo>
                    <a:lnTo>
                      <a:pt x="14" y="15"/>
                    </a:lnTo>
                    <a:lnTo>
                      <a:pt x="19" y="8"/>
                    </a:lnTo>
                    <a:close/>
                  </a:path>
                </a:pathLst>
              </a:custGeom>
              <a:solidFill>
                <a:srgbClr val="000000"/>
              </a:solidFill>
              <a:ln w="9525">
                <a:noFill/>
                <a:round/>
                <a:headEnd/>
                <a:tailEnd/>
              </a:ln>
            </p:spPr>
            <p:txBody>
              <a:bodyPr/>
              <a:lstStyle/>
              <a:p>
                <a:endParaRPr lang="en-US"/>
              </a:p>
            </p:txBody>
          </p:sp>
          <p:sp>
            <p:nvSpPr>
              <p:cNvPr id="41994" name="Freeform 10"/>
              <p:cNvSpPr>
                <a:spLocks/>
              </p:cNvSpPr>
              <p:nvPr/>
            </p:nvSpPr>
            <p:spPr bwMode="auto">
              <a:xfrm>
                <a:off x="2255" y="1413"/>
                <a:ext cx="10" cy="9"/>
              </a:xfrm>
              <a:custGeom>
                <a:avLst/>
                <a:gdLst/>
                <a:ahLst/>
                <a:cxnLst>
                  <a:cxn ang="0">
                    <a:pos x="19" y="7"/>
                  </a:cxn>
                  <a:cxn ang="0">
                    <a:pos x="9" y="0"/>
                  </a:cxn>
                  <a:cxn ang="0">
                    <a:pos x="0" y="11"/>
                  </a:cxn>
                  <a:cxn ang="0">
                    <a:pos x="11" y="18"/>
                  </a:cxn>
                  <a:cxn ang="0">
                    <a:pos x="19" y="7"/>
                  </a:cxn>
                </a:cxnLst>
                <a:rect l="0" t="0" r="r" b="b"/>
                <a:pathLst>
                  <a:path w="19" h="18">
                    <a:moveTo>
                      <a:pt x="19" y="7"/>
                    </a:moveTo>
                    <a:lnTo>
                      <a:pt x="9" y="0"/>
                    </a:lnTo>
                    <a:lnTo>
                      <a:pt x="0" y="11"/>
                    </a:lnTo>
                    <a:lnTo>
                      <a:pt x="11" y="18"/>
                    </a:lnTo>
                    <a:lnTo>
                      <a:pt x="19" y="7"/>
                    </a:lnTo>
                    <a:close/>
                  </a:path>
                </a:pathLst>
              </a:custGeom>
              <a:solidFill>
                <a:srgbClr val="000000"/>
              </a:solidFill>
              <a:ln w="9525">
                <a:noFill/>
                <a:round/>
                <a:headEnd/>
                <a:tailEnd/>
              </a:ln>
            </p:spPr>
            <p:txBody>
              <a:bodyPr/>
              <a:lstStyle/>
              <a:p>
                <a:endParaRPr lang="en-US"/>
              </a:p>
            </p:txBody>
          </p:sp>
          <p:sp>
            <p:nvSpPr>
              <p:cNvPr id="41995" name="Freeform 11"/>
              <p:cNvSpPr>
                <a:spLocks/>
              </p:cNvSpPr>
              <p:nvPr/>
            </p:nvSpPr>
            <p:spPr bwMode="auto">
              <a:xfrm>
                <a:off x="2247" y="1424"/>
                <a:ext cx="10" cy="9"/>
              </a:xfrm>
              <a:custGeom>
                <a:avLst/>
                <a:gdLst/>
                <a:ahLst/>
                <a:cxnLst>
                  <a:cxn ang="0">
                    <a:pos x="20" y="7"/>
                  </a:cxn>
                  <a:cxn ang="0">
                    <a:pos x="9" y="0"/>
                  </a:cxn>
                  <a:cxn ang="0">
                    <a:pos x="0" y="10"/>
                  </a:cxn>
                  <a:cxn ang="0">
                    <a:pos x="11" y="17"/>
                  </a:cxn>
                  <a:cxn ang="0">
                    <a:pos x="20" y="7"/>
                  </a:cxn>
                </a:cxnLst>
                <a:rect l="0" t="0" r="r" b="b"/>
                <a:pathLst>
                  <a:path w="20" h="17">
                    <a:moveTo>
                      <a:pt x="20" y="7"/>
                    </a:moveTo>
                    <a:lnTo>
                      <a:pt x="9" y="0"/>
                    </a:lnTo>
                    <a:lnTo>
                      <a:pt x="0" y="10"/>
                    </a:lnTo>
                    <a:lnTo>
                      <a:pt x="11" y="17"/>
                    </a:lnTo>
                    <a:lnTo>
                      <a:pt x="20" y="7"/>
                    </a:lnTo>
                    <a:close/>
                  </a:path>
                </a:pathLst>
              </a:custGeom>
              <a:solidFill>
                <a:srgbClr val="000000"/>
              </a:solidFill>
              <a:ln w="9525">
                <a:noFill/>
                <a:round/>
                <a:headEnd/>
                <a:tailEnd/>
              </a:ln>
            </p:spPr>
            <p:txBody>
              <a:bodyPr/>
              <a:lstStyle/>
              <a:p>
                <a:endParaRPr lang="en-US"/>
              </a:p>
            </p:txBody>
          </p:sp>
          <p:sp>
            <p:nvSpPr>
              <p:cNvPr id="41996" name="Freeform 12"/>
              <p:cNvSpPr>
                <a:spLocks/>
              </p:cNvSpPr>
              <p:nvPr/>
            </p:nvSpPr>
            <p:spPr bwMode="auto">
              <a:xfrm>
                <a:off x="2240" y="1436"/>
                <a:ext cx="9" cy="9"/>
              </a:xfrm>
              <a:custGeom>
                <a:avLst/>
                <a:gdLst/>
                <a:ahLst/>
                <a:cxnLst>
                  <a:cxn ang="0">
                    <a:pos x="18" y="7"/>
                  </a:cxn>
                  <a:cxn ang="0">
                    <a:pos x="7" y="0"/>
                  </a:cxn>
                  <a:cxn ang="0">
                    <a:pos x="0" y="12"/>
                  </a:cxn>
                  <a:cxn ang="0">
                    <a:pos x="11" y="19"/>
                  </a:cxn>
                  <a:cxn ang="0">
                    <a:pos x="18" y="7"/>
                  </a:cxn>
                </a:cxnLst>
                <a:rect l="0" t="0" r="r" b="b"/>
                <a:pathLst>
                  <a:path w="18" h="19">
                    <a:moveTo>
                      <a:pt x="18" y="7"/>
                    </a:moveTo>
                    <a:lnTo>
                      <a:pt x="7" y="0"/>
                    </a:lnTo>
                    <a:lnTo>
                      <a:pt x="0" y="12"/>
                    </a:lnTo>
                    <a:lnTo>
                      <a:pt x="11" y="19"/>
                    </a:lnTo>
                    <a:lnTo>
                      <a:pt x="18" y="7"/>
                    </a:lnTo>
                    <a:close/>
                  </a:path>
                </a:pathLst>
              </a:custGeom>
              <a:solidFill>
                <a:srgbClr val="000000"/>
              </a:solidFill>
              <a:ln w="9525">
                <a:noFill/>
                <a:round/>
                <a:headEnd/>
                <a:tailEnd/>
              </a:ln>
            </p:spPr>
            <p:txBody>
              <a:bodyPr/>
              <a:lstStyle/>
              <a:p>
                <a:endParaRPr lang="en-US"/>
              </a:p>
            </p:txBody>
          </p:sp>
          <p:sp>
            <p:nvSpPr>
              <p:cNvPr id="41997" name="Freeform 13"/>
              <p:cNvSpPr>
                <a:spLocks/>
              </p:cNvSpPr>
              <p:nvPr/>
            </p:nvSpPr>
            <p:spPr bwMode="auto">
              <a:xfrm>
                <a:off x="2232" y="1448"/>
                <a:ext cx="9" cy="10"/>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1998" name="Freeform 14"/>
              <p:cNvSpPr>
                <a:spLocks/>
              </p:cNvSpPr>
              <p:nvPr/>
            </p:nvSpPr>
            <p:spPr bwMode="auto">
              <a:xfrm>
                <a:off x="2225" y="1459"/>
                <a:ext cx="9" cy="10"/>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1999" name="Freeform 15"/>
              <p:cNvSpPr>
                <a:spLocks/>
              </p:cNvSpPr>
              <p:nvPr/>
            </p:nvSpPr>
            <p:spPr bwMode="auto">
              <a:xfrm>
                <a:off x="2218" y="1472"/>
                <a:ext cx="9" cy="9"/>
              </a:xfrm>
              <a:custGeom>
                <a:avLst/>
                <a:gdLst/>
                <a:ahLst/>
                <a:cxnLst>
                  <a:cxn ang="0">
                    <a:pos x="17" y="7"/>
                  </a:cxn>
                  <a:cxn ang="0">
                    <a:pos x="7" y="0"/>
                  </a:cxn>
                  <a:cxn ang="0">
                    <a:pos x="0" y="12"/>
                  </a:cxn>
                  <a:cxn ang="0">
                    <a:pos x="10" y="19"/>
                  </a:cxn>
                  <a:cxn ang="0">
                    <a:pos x="17" y="7"/>
                  </a:cxn>
                </a:cxnLst>
                <a:rect l="0" t="0" r="r" b="b"/>
                <a:pathLst>
                  <a:path w="17" h="19">
                    <a:moveTo>
                      <a:pt x="17" y="7"/>
                    </a:moveTo>
                    <a:lnTo>
                      <a:pt x="7" y="0"/>
                    </a:lnTo>
                    <a:lnTo>
                      <a:pt x="0" y="12"/>
                    </a:lnTo>
                    <a:lnTo>
                      <a:pt x="10" y="19"/>
                    </a:lnTo>
                    <a:lnTo>
                      <a:pt x="17" y="7"/>
                    </a:lnTo>
                    <a:close/>
                  </a:path>
                </a:pathLst>
              </a:custGeom>
              <a:solidFill>
                <a:srgbClr val="000000"/>
              </a:solidFill>
              <a:ln w="9525">
                <a:noFill/>
                <a:round/>
                <a:headEnd/>
                <a:tailEnd/>
              </a:ln>
            </p:spPr>
            <p:txBody>
              <a:bodyPr/>
              <a:lstStyle/>
              <a:p>
                <a:endParaRPr lang="en-US"/>
              </a:p>
            </p:txBody>
          </p:sp>
          <p:sp>
            <p:nvSpPr>
              <p:cNvPr id="42000" name="Freeform 16"/>
              <p:cNvSpPr>
                <a:spLocks/>
              </p:cNvSpPr>
              <p:nvPr/>
            </p:nvSpPr>
            <p:spPr bwMode="auto">
              <a:xfrm>
                <a:off x="2212" y="1484"/>
                <a:ext cx="9" cy="9"/>
              </a:xfrm>
              <a:custGeom>
                <a:avLst/>
                <a:gdLst/>
                <a:ahLst/>
                <a:cxnLst>
                  <a:cxn ang="0">
                    <a:pos x="17" y="6"/>
                  </a:cxn>
                  <a:cxn ang="0">
                    <a:pos x="6" y="0"/>
                  </a:cxn>
                  <a:cxn ang="0">
                    <a:pos x="1" y="5"/>
                  </a:cxn>
                  <a:cxn ang="0">
                    <a:pos x="0" y="13"/>
                  </a:cxn>
                  <a:cxn ang="0">
                    <a:pos x="10" y="19"/>
                  </a:cxn>
                  <a:cxn ang="0">
                    <a:pos x="12" y="15"/>
                  </a:cxn>
                  <a:cxn ang="0">
                    <a:pos x="17" y="6"/>
                  </a:cxn>
                </a:cxnLst>
                <a:rect l="0" t="0" r="r" b="b"/>
                <a:pathLst>
                  <a:path w="17" h="19">
                    <a:moveTo>
                      <a:pt x="17" y="6"/>
                    </a:moveTo>
                    <a:lnTo>
                      <a:pt x="6" y="0"/>
                    </a:lnTo>
                    <a:lnTo>
                      <a:pt x="1" y="5"/>
                    </a:lnTo>
                    <a:lnTo>
                      <a:pt x="0" y="13"/>
                    </a:lnTo>
                    <a:lnTo>
                      <a:pt x="10" y="19"/>
                    </a:lnTo>
                    <a:lnTo>
                      <a:pt x="12" y="15"/>
                    </a:lnTo>
                    <a:lnTo>
                      <a:pt x="17" y="6"/>
                    </a:lnTo>
                    <a:close/>
                  </a:path>
                </a:pathLst>
              </a:custGeom>
              <a:solidFill>
                <a:srgbClr val="000000"/>
              </a:solidFill>
              <a:ln w="9525">
                <a:noFill/>
                <a:round/>
                <a:headEnd/>
                <a:tailEnd/>
              </a:ln>
            </p:spPr>
            <p:txBody>
              <a:bodyPr/>
              <a:lstStyle/>
              <a:p>
                <a:endParaRPr lang="en-US"/>
              </a:p>
            </p:txBody>
          </p:sp>
          <p:sp>
            <p:nvSpPr>
              <p:cNvPr id="42001" name="Freeform 17"/>
              <p:cNvSpPr>
                <a:spLocks/>
              </p:cNvSpPr>
              <p:nvPr/>
            </p:nvSpPr>
            <p:spPr bwMode="auto">
              <a:xfrm>
                <a:off x="2206" y="1497"/>
                <a:ext cx="8" cy="9"/>
              </a:xfrm>
              <a:custGeom>
                <a:avLst/>
                <a:gdLst/>
                <a:ahLst/>
                <a:cxnLst>
                  <a:cxn ang="0">
                    <a:pos x="16" y="5"/>
                  </a:cxn>
                  <a:cxn ang="0">
                    <a:pos x="6" y="0"/>
                  </a:cxn>
                  <a:cxn ang="0">
                    <a:pos x="0" y="12"/>
                  </a:cxn>
                  <a:cxn ang="0">
                    <a:pos x="11" y="17"/>
                  </a:cxn>
                  <a:cxn ang="0">
                    <a:pos x="16" y="5"/>
                  </a:cxn>
                </a:cxnLst>
                <a:rect l="0" t="0" r="r" b="b"/>
                <a:pathLst>
                  <a:path w="16" h="17">
                    <a:moveTo>
                      <a:pt x="16" y="5"/>
                    </a:moveTo>
                    <a:lnTo>
                      <a:pt x="6" y="0"/>
                    </a:lnTo>
                    <a:lnTo>
                      <a:pt x="0" y="12"/>
                    </a:lnTo>
                    <a:lnTo>
                      <a:pt x="11" y="17"/>
                    </a:lnTo>
                    <a:lnTo>
                      <a:pt x="16" y="5"/>
                    </a:lnTo>
                    <a:close/>
                  </a:path>
                </a:pathLst>
              </a:custGeom>
              <a:solidFill>
                <a:srgbClr val="000000"/>
              </a:solidFill>
              <a:ln w="9525">
                <a:noFill/>
                <a:round/>
                <a:headEnd/>
                <a:tailEnd/>
              </a:ln>
            </p:spPr>
            <p:txBody>
              <a:bodyPr/>
              <a:lstStyle/>
              <a:p>
                <a:endParaRPr lang="en-US"/>
              </a:p>
            </p:txBody>
          </p:sp>
          <p:sp>
            <p:nvSpPr>
              <p:cNvPr id="42002" name="Freeform 18"/>
              <p:cNvSpPr>
                <a:spLocks/>
              </p:cNvSpPr>
              <p:nvPr/>
            </p:nvSpPr>
            <p:spPr bwMode="auto">
              <a:xfrm>
                <a:off x="2200" y="1509"/>
                <a:ext cx="8" cy="10"/>
              </a:xfrm>
              <a:custGeom>
                <a:avLst/>
                <a:gdLst/>
                <a:ahLst/>
                <a:cxnLst>
                  <a:cxn ang="0">
                    <a:pos x="16" y="5"/>
                  </a:cxn>
                  <a:cxn ang="0">
                    <a:pos x="5" y="0"/>
                  </a:cxn>
                  <a:cxn ang="0">
                    <a:pos x="0" y="14"/>
                  </a:cxn>
                  <a:cxn ang="0">
                    <a:pos x="11" y="19"/>
                  </a:cxn>
                  <a:cxn ang="0">
                    <a:pos x="16" y="5"/>
                  </a:cxn>
                </a:cxnLst>
                <a:rect l="0" t="0" r="r" b="b"/>
                <a:pathLst>
                  <a:path w="16" h="19">
                    <a:moveTo>
                      <a:pt x="16" y="5"/>
                    </a:moveTo>
                    <a:lnTo>
                      <a:pt x="5" y="0"/>
                    </a:lnTo>
                    <a:lnTo>
                      <a:pt x="0" y="14"/>
                    </a:lnTo>
                    <a:lnTo>
                      <a:pt x="11" y="19"/>
                    </a:lnTo>
                    <a:lnTo>
                      <a:pt x="16" y="5"/>
                    </a:lnTo>
                    <a:close/>
                  </a:path>
                </a:pathLst>
              </a:custGeom>
              <a:solidFill>
                <a:srgbClr val="000000"/>
              </a:solidFill>
              <a:ln w="9525">
                <a:noFill/>
                <a:round/>
                <a:headEnd/>
                <a:tailEnd/>
              </a:ln>
            </p:spPr>
            <p:txBody>
              <a:bodyPr/>
              <a:lstStyle/>
              <a:p>
                <a:endParaRPr lang="en-US"/>
              </a:p>
            </p:txBody>
          </p:sp>
          <p:sp>
            <p:nvSpPr>
              <p:cNvPr id="42003" name="Freeform 19"/>
              <p:cNvSpPr>
                <a:spLocks/>
              </p:cNvSpPr>
              <p:nvPr/>
            </p:nvSpPr>
            <p:spPr bwMode="auto">
              <a:xfrm>
                <a:off x="2194" y="1522"/>
                <a:ext cx="9" cy="9"/>
              </a:xfrm>
              <a:custGeom>
                <a:avLst/>
                <a:gdLst/>
                <a:ahLst/>
                <a:cxnLst>
                  <a:cxn ang="0">
                    <a:pos x="17" y="6"/>
                  </a:cxn>
                  <a:cxn ang="0">
                    <a:pos x="5" y="0"/>
                  </a:cxn>
                  <a:cxn ang="0">
                    <a:pos x="0" y="13"/>
                  </a:cxn>
                  <a:cxn ang="0">
                    <a:pos x="12" y="18"/>
                  </a:cxn>
                  <a:cxn ang="0">
                    <a:pos x="17" y="6"/>
                  </a:cxn>
                </a:cxnLst>
                <a:rect l="0" t="0" r="r" b="b"/>
                <a:pathLst>
                  <a:path w="17" h="18">
                    <a:moveTo>
                      <a:pt x="17" y="6"/>
                    </a:moveTo>
                    <a:lnTo>
                      <a:pt x="5" y="0"/>
                    </a:lnTo>
                    <a:lnTo>
                      <a:pt x="0" y="13"/>
                    </a:lnTo>
                    <a:lnTo>
                      <a:pt x="12" y="18"/>
                    </a:lnTo>
                    <a:lnTo>
                      <a:pt x="17" y="6"/>
                    </a:lnTo>
                    <a:close/>
                  </a:path>
                </a:pathLst>
              </a:custGeom>
              <a:solidFill>
                <a:srgbClr val="000000"/>
              </a:solidFill>
              <a:ln w="9525">
                <a:noFill/>
                <a:round/>
                <a:headEnd/>
                <a:tailEnd/>
              </a:ln>
            </p:spPr>
            <p:txBody>
              <a:bodyPr/>
              <a:lstStyle/>
              <a:p>
                <a:endParaRPr lang="en-US"/>
              </a:p>
            </p:txBody>
          </p:sp>
          <p:sp>
            <p:nvSpPr>
              <p:cNvPr id="42004" name="Freeform 20"/>
              <p:cNvSpPr>
                <a:spLocks/>
              </p:cNvSpPr>
              <p:nvPr/>
            </p:nvSpPr>
            <p:spPr bwMode="auto">
              <a:xfrm>
                <a:off x="2188" y="1535"/>
                <a:ext cx="9" cy="9"/>
              </a:xfrm>
              <a:custGeom>
                <a:avLst/>
                <a:gdLst/>
                <a:ahLst/>
                <a:cxnLst>
                  <a:cxn ang="0">
                    <a:pos x="17" y="6"/>
                  </a:cxn>
                  <a:cxn ang="0">
                    <a:pos x="5" y="0"/>
                  </a:cxn>
                  <a:cxn ang="0">
                    <a:pos x="0" y="13"/>
                  </a:cxn>
                  <a:cxn ang="0">
                    <a:pos x="12" y="18"/>
                  </a:cxn>
                  <a:cxn ang="0">
                    <a:pos x="17" y="6"/>
                  </a:cxn>
                </a:cxnLst>
                <a:rect l="0" t="0" r="r" b="b"/>
                <a:pathLst>
                  <a:path w="17" h="18">
                    <a:moveTo>
                      <a:pt x="17" y="6"/>
                    </a:moveTo>
                    <a:lnTo>
                      <a:pt x="5" y="0"/>
                    </a:lnTo>
                    <a:lnTo>
                      <a:pt x="0" y="13"/>
                    </a:lnTo>
                    <a:lnTo>
                      <a:pt x="12" y="18"/>
                    </a:lnTo>
                    <a:lnTo>
                      <a:pt x="17" y="6"/>
                    </a:lnTo>
                    <a:close/>
                  </a:path>
                </a:pathLst>
              </a:custGeom>
              <a:solidFill>
                <a:srgbClr val="000000"/>
              </a:solidFill>
              <a:ln w="9525">
                <a:noFill/>
                <a:round/>
                <a:headEnd/>
                <a:tailEnd/>
              </a:ln>
            </p:spPr>
            <p:txBody>
              <a:bodyPr/>
              <a:lstStyle/>
              <a:p>
                <a:endParaRPr lang="en-US"/>
              </a:p>
            </p:txBody>
          </p:sp>
          <p:sp>
            <p:nvSpPr>
              <p:cNvPr id="42005" name="Freeform 21"/>
              <p:cNvSpPr>
                <a:spLocks/>
              </p:cNvSpPr>
              <p:nvPr/>
            </p:nvSpPr>
            <p:spPr bwMode="auto">
              <a:xfrm>
                <a:off x="2183" y="1547"/>
                <a:ext cx="8" cy="10"/>
              </a:xfrm>
              <a:custGeom>
                <a:avLst/>
                <a:gdLst/>
                <a:ahLst/>
                <a:cxnLst>
                  <a:cxn ang="0">
                    <a:pos x="18" y="5"/>
                  </a:cxn>
                  <a:cxn ang="0">
                    <a:pos x="5" y="0"/>
                  </a:cxn>
                  <a:cxn ang="0">
                    <a:pos x="0" y="14"/>
                  </a:cxn>
                  <a:cxn ang="0">
                    <a:pos x="12" y="19"/>
                  </a:cxn>
                  <a:cxn ang="0">
                    <a:pos x="18" y="5"/>
                  </a:cxn>
                </a:cxnLst>
                <a:rect l="0" t="0" r="r" b="b"/>
                <a:pathLst>
                  <a:path w="18" h="19">
                    <a:moveTo>
                      <a:pt x="18" y="5"/>
                    </a:moveTo>
                    <a:lnTo>
                      <a:pt x="5" y="0"/>
                    </a:lnTo>
                    <a:lnTo>
                      <a:pt x="0" y="14"/>
                    </a:lnTo>
                    <a:lnTo>
                      <a:pt x="12" y="19"/>
                    </a:lnTo>
                    <a:lnTo>
                      <a:pt x="18" y="5"/>
                    </a:lnTo>
                    <a:close/>
                  </a:path>
                </a:pathLst>
              </a:custGeom>
              <a:solidFill>
                <a:srgbClr val="000000"/>
              </a:solidFill>
              <a:ln w="9525">
                <a:noFill/>
                <a:round/>
                <a:headEnd/>
                <a:tailEnd/>
              </a:ln>
            </p:spPr>
            <p:txBody>
              <a:bodyPr/>
              <a:lstStyle/>
              <a:p>
                <a:endParaRPr lang="en-US"/>
              </a:p>
            </p:txBody>
          </p:sp>
          <p:sp>
            <p:nvSpPr>
              <p:cNvPr id="42006" name="Freeform 22"/>
              <p:cNvSpPr>
                <a:spLocks/>
              </p:cNvSpPr>
              <p:nvPr/>
            </p:nvSpPr>
            <p:spPr bwMode="auto">
              <a:xfrm>
                <a:off x="2177" y="1561"/>
                <a:ext cx="9" cy="9"/>
              </a:xfrm>
              <a:custGeom>
                <a:avLst/>
                <a:gdLst/>
                <a:ahLst/>
                <a:cxnLst>
                  <a:cxn ang="0">
                    <a:pos x="17" y="5"/>
                  </a:cxn>
                  <a:cxn ang="0">
                    <a:pos x="5" y="0"/>
                  </a:cxn>
                  <a:cxn ang="0">
                    <a:pos x="0" y="14"/>
                  </a:cxn>
                  <a:cxn ang="0">
                    <a:pos x="12" y="19"/>
                  </a:cxn>
                  <a:cxn ang="0">
                    <a:pos x="17" y="5"/>
                  </a:cxn>
                </a:cxnLst>
                <a:rect l="0" t="0" r="r" b="b"/>
                <a:pathLst>
                  <a:path w="17" h="19">
                    <a:moveTo>
                      <a:pt x="17" y="5"/>
                    </a:moveTo>
                    <a:lnTo>
                      <a:pt x="5" y="0"/>
                    </a:lnTo>
                    <a:lnTo>
                      <a:pt x="0" y="14"/>
                    </a:lnTo>
                    <a:lnTo>
                      <a:pt x="12" y="19"/>
                    </a:lnTo>
                    <a:lnTo>
                      <a:pt x="17" y="5"/>
                    </a:lnTo>
                    <a:close/>
                  </a:path>
                </a:pathLst>
              </a:custGeom>
              <a:solidFill>
                <a:srgbClr val="000000"/>
              </a:solidFill>
              <a:ln w="9525">
                <a:noFill/>
                <a:round/>
                <a:headEnd/>
                <a:tailEnd/>
              </a:ln>
            </p:spPr>
            <p:txBody>
              <a:bodyPr/>
              <a:lstStyle/>
              <a:p>
                <a:endParaRPr lang="en-US"/>
              </a:p>
            </p:txBody>
          </p:sp>
          <p:sp>
            <p:nvSpPr>
              <p:cNvPr id="42007" name="Freeform 23"/>
              <p:cNvSpPr>
                <a:spLocks/>
              </p:cNvSpPr>
              <p:nvPr/>
            </p:nvSpPr>
            <p:spPr bwMode="auto">
              <a:xfrm>
                <a:off x="2173" y="1574"/>
                <a:ext cx="9" cy="8"/>
              </a:xfrm>
              <a:custGeom>
                <a:avLst/>
                <a:gdLst/>
                <a:ahLst/>
                <a:cxnLst>
                  <a:cxn ang="0">
                    <a:pos x="17" y="5"/>
                  </a:cxn>
                  <a:cxn ang="0">
                    <a:pos x="5" y="0"/>
                  </a:cxn>
                  <a:cxn ang="0">
                    <a:pos x="0" y="12"/>
                  </a:cxn>
                  <a:cxn ang="0">
                    <a:pos x="0" y="14"/>
                  </a:cxn>
                  <a:cxn ang="0">
                    <a:pos x="12" y="18"/>
                  </a:cxn>
                  <a:cxn ang="0">
                    <a:pos x="14" y="12"/>
                  </a:cxn>
                  <a:cxn ang="0">
                    <a:pos x="17" y="5"/>
                  </a:cxn>
                </a:cxnLst>
                <a:rect l="0" t="0" r="r" b="b"/>
                <a:pathLst>
                  <a:path w="17" h="18">
                    <a:moveTo>
                      <a:pt x="17" y="5"/>
                    </a:moveTo>
                    <a:lnTo>
                      <a:pt x="5" y="0"/>
                    </a:lnTo>
                    <a:lnTo>
                      <a:pt x="0" y="12"/>
                    </a:lnTo>
                    <a:lnTo>
                      <a:pt x="0" y="14"/>
                    </a:lnTo>
                    <a:lnTo>
                      <a:pt x="12" y="18"/>
                    </a:lnTo>
                    <a:lnTo>
                      <a:pt x="14" y="12"/>
                    </a:lnTo>
                    <a:lnTo>
                      <a:pt x="17" y="5"/>
                    </a:lnTo>
                    <a:close/>
                  </a:path>
                </a:pathLst>
              </a:custGeom>
              <a:solidFill>
                <a:srgbClr val="000000"/>
              </a:solidFill>
              <a:ln w="9525">
                <a:noFill/>
                <a:round/>
                <a:headEnd/>
                <a:tailEnd/>
              </a:ln>
            </p:spPr>
            <p:txBody>
              <a:bodyPr/>
              <a:lstStyle/>
              <a:p>
                <a:endParaRPr lang="en-US"/>
              </a:p>
            </p:txBody>
          </p:sp>
          <p:sp>
            <p:nvSpPr>
              <p:cNvPr id="42008" name="Freeform 24"/>
              <p:cNvSpPr>
                <a:spLocks/>
              </p:cNvSpPr>
              <p:nvPr/>
            </p:nvSpPr>
            <p:spPr bwMode="auto">
              <a:xfrm>
                <a:off x="2169" y="1588"/>
                <a:ext cx="7" cy="7"/>
              </a:xfrm>
              <a:custGeom>
                <a:avLst/>
                <a:gdLst/>
                <a:ahLst/>
                <a:cxnLst>
                  <a:cxn ang="0">
                    <a:pos x="16" y="4"/>
                  </a:cxn>
                  <a:cxn ang="0">
                    <a:pos x="4" y="0"/>
                  </a:cxn>
                  <a:cxn ang="0">
                    <a:pos x="0" y="12"/>
                  </a:cxn>
                  <a:cxn ang="0">
                    <a:pos x="12" y="16"/>
                  </a:cxn>
                  <a:cxn ang="0">
                    <a:pos x="16" y="4"/>
                  </a:cxn>
                </a:cxnLst>
                <a:rect l="0" t="0" r="r" b="b"/>
                <a:pathLst>
                  <a:path w="16" h="16">
                    <a:moveTo>
                      <a:pt x="16" y="4"/>
                    </a:moveTo>
                    <a:lnTo>
                      <a:pt x="4" y="0"/>
                    </a:lnTo>
                    <a:lnTo>
                      <a:pt x="0" y="12"/>
                    </a:lnTo>
                    <a:lnTo>
                      <a:pt x="12" y="16"/>
                    </a:lnTo>
                    <a:lnTo>
                      <a:pt x="16" y="4"/>
                    </a:lnTo>
                    <a:close/>
                  </a:path>
                </a:pathLst>
              </a:custGeom>
              <a:solidFill>
                <a:srgbClr val="000000"/>
              </a:solidFill>
              <a:ln w="9525">
                <a:noFill/>
                <a:round/>
                <a:headEnd/>
                <a:tailEnd/>
              </a:ln>
            </p:spPr>
            <p:txBody>
              <a:bodyPr/>
              <a:lstStyle/>
              <a:p>
                <a:endParaRPr lang="en-US"/>
              </a:p>
            </p:txBody>
          </p:sp>
          <p:sp>
            <p:nvSpPr>
              <p:cNvPr id="42009" name="Freeform 25"/>
              <p:cNvSpPr>
                <a:spLocks/>
              </p:cNvSpPr>
              <p:nvPr/>
            </p:nvSpPr>
            <p:spPr bwMode="auto">
              <a:xfrm>
                <a:off x="2164" y="1601"/>
                <a:ext cx="8" cy="8"/>
              </a:xfrm>
              <a:custGeom>
                <a:avLst/>
                <a:gdLst/>
                <a:ahLst/>
                <a:cxnLst>
                  <a:cxn ang="0">
                    <a:pos x="16" y="4"/>
                  </a:cxn>
                  <a:cxn ang="0">
                    <a:pos x="4" y="0"/>
                  </a:cxn>
                  <a:cxn ang="0">
                    <a:pos x="0" y="14"/>
                  </a:cxn>
                  <a:cxn ang="0">
                    <a:pos x="13" y="18"/>
                  </a:cxn>
                  <a:cxn ang="0">
                    <a:pos x="16" y="4"/>
                  </a:cxn>
                </a:cxnLst>
                <a:rect l="0" t="0" r="r" b="b"/>
                <a:pathLst>
                  <a:path w="16" h="18">
                    <a:moveTo>
                      <a:pt x="16" y="4"/>
                    </a:moveTo>
                    <a:lnTo>
                      <a:pt x="4" y="0"/>
                    </a:lnTo>
                    <a:lnTo>
                      <a:pt x="0" y="14"/>
                    </a:lnTo>
                    <a:lnTo>
                      <a:pt x="13" y="18"/>
                    </a:lnTo>
                    <a:lnTo>
                      <a:pt x="16" y="4"/>
                    </a:lnTo>
                    <a:close/>
                  </a:path>
                </a:pathLst>
              </a:custGeom>
              <a:solidFill>
                <a:srgbClr val="000000"/>
              </a:solidFill>
              <a:ln w="9525">
                <a:noFill/>
                <a:round/>
                <a:headEnd/>
                <a:tailEnd/>
              </a:ln>
            </p:spPr>
            <p:txBody>
              <a:bodyPr/>
              <a:lstStyle/>
              <a:p>
                <a:endParaRPr lang="en-US"/>
              </a:p>
            </p:txBody>
          </p:sp>
          <p:sp>
            <p:nvSpPr>
              <p:cNvPr id="42010" name="Freeform 26"/>
              <p:cNvSpPr>
                <a:spLocks/>
              </p:cNvSpPr>
              <p:nvPr/>
            </p:nvSpPr>
            <p:spPr bwMode="auto">
              <a:xfrm>
                <a:off x="2160" y="1614"/>
                <a:ext cx="9" cy="8"/>
              </a:xfrm>
              <a:custGeom>
                <a:avLst/>
                <a:gdLst/>
                <a:ahLst/>
                <a:cxnLst>
                  <a:cxn ang="0">
                    <a:pos x="17" y="3"/>
                  </a:cxn>
                  <a:cxn ang="0">
                    <a:pos x="5" y="0"/>
                  </a:cxn>
                  <a:cxn ang="0">
                    <a:pos x="0" y="13"/>
                  </a:cxn>
                  <a:cxn ang="0">
                    <a:pos x="12" y="17"/>
                  </a:cxn>
                  <a:cxn ang="0">
                    <a:pos x="17" y="3"/>
                  </a:cxn>
                </a:cxnLst>
                <a:rect l="0" t="0" r="r" b="b"/>
                <a:pathLst>
                  <a:path w="17" h="17">
                    <a:moveTo>
                      <a:pt x="17" y="3"/>
                    </a:moveTo>
                    <a:lnTo>
                      <a:pt x="5" y="0"/>
                    </a:lnTo>
                    <a:lnTo>
                      <a:pt x="0" y="13"/>
                    </a:lnTo>
                    <a:lnTo>
                      <a:pt x="12" y="17"/>
                    </a:lnTo>
                    <a:lnTo>
                      <a:pt x="17" y="3"/>
                    </a:lnTo>
                    <a:close/>
                  </a:path>
                </a:pathLst>
              </a:custGeom>
              <a:solidFill>
                <a:srgbClr val="000000"/>
              </a:solidFill>
              <a:ln w="9525">
                <a:noFill/>
                <a:round/>
                <a:headEnd/>
                <a:tailEnd/>
              </a:ln>
            </p:spPr>
            <p:txBody>
              <a:bodyPr/>
              <a:lstStyle/>
              <a:p>
                <a:endParaRPr lang="en-US"/>
              </a:p>
            </p:txBody>
          </p:sp>
          <p:sp>
            <p:nvSpPr>
              <p:cNvPr id="42011" name="Freeform 27"/>
              <p:cNvSpPr>
                <a:spLocks/>
              </p:cNvSpPr>
              <p:nvPr/>
            </p:nvSpPr>
            <p:spPr bwMode="auto">
              <a:xfrm>
                <a:off x="2156" y="1628"/>
                <a:ext cx="8" cy="8"/>
              </a:xfrm>
              <a:custGeom>
                <a:avLst/>
                <a:gdLst/>
                <a:ahLst/>
                <a:cxnLst>
                  <a:cxn ang="0">
                    <a:pos x="15" y="4"/>
                  </a:cxn>
                  <a:cxn ang="0">
                    <a:pos x="3" y="0"/>
                  </a:cxn>
                  <a:cxn ang="0">
                    <a:pos x="0" y="13"/>
                  </a:cxn>
                  <a:cxn ang="0">
                    <a:pos x="12" y="16"/>
                  </a:cxn>
                  <a:cxn ang="0">
                    <a:pos x="15" y="4"/>
                  </a:cxn>
                </a:cxnLst>
                <a:rect l="0" t="0" r="r" b="b"/>
                <a:pathLst>
                  <a:path w="15" h="16">
                    <a:moveTo>
                      <a:pt x="15" y="4"/>
                    </a:moveTo>
                    <a:lnTo>
                      <a:pt x="3" y="0"/>
                    </a:lnTo>
                    <a:lnTo>
                      <a:pt x="0" y="13"/>
                    </a:lnTo>
                    <a:lnTo>
                      <a:pt x="12" y="16"/>
                    </a:lnTo>
                    <a:lnTo>
                      <a:pt x="15" y="4"/>
                    </a:lnTo>
                    <a:close/>
                  </a:path>
                </a:pathLst>
              </a:custGeom>
              <a:solidFill>
                <a:srgbClr val="000000"/>
              </a:solidFill>
              <a:ln w="9525">
                <a:noFill/>
                <a:round/>
                <a:headEnd/>
                <a:tailEnd/>
              </a:ln>
            </p:spPr>
            <p:txBody>
              <a:bodyPr/>
              <a:lstStyle/>
              <a:p>
                <a:endParaRPr lang="en-US"/>
              </a:p>
            </p:txBody>
          </p:sp>
          <p:sp>
            <p:nvSpPr>
              <p:cNvPr id="42012" name="Freeform 28"/>
              <p:cNvSpPr>
                <a:spLocks/>
              </p:cNvSpPr>
              <p:nvPr/>
            </p:nvSpPr>
            <p:spPr bwMode="auto">
              <a:xfrm>
                <a:off x="2153" y="1641"/>
                <a:ext cx="8" cy="9"/>
              </a:xfrm>
              <a:custGeom>
                <a:avLst/>
                <a:gdLst/>
                <a:ahLst/>
                <a:cxnLst>
                  <a:cxn ang="0">
                    <a:pos x="15" y="3"/>
                  </a:cxn>
                  <a:cxn ang="0">
                    <a:pos x="3" y="0"/>
                  </a:cxn>
                  <a:cxn ang="0">
                    <a:pos x="1" y="7"/>
                  </a:cxn>
                  <a:cxn ang="0">
                    <a:pos x="0" y="14"/>
                  </a:cxn>
                  <a:cxn ang="0">
                    <a:pos x="12" y="17"/>
                  </a:cxn>
                  <a:cxn ang="0">
                    <a:pos x="15" y="7"/>
                  </a:cxn>
                  <a:cxn ang="0">
                    <a:pos x="15" y="3"/>
                  </a:cxn>
                </a:cxnLst>
                <a:rect l="0" t="0" r="r" b="b"/>
                <a:pathLst>
                  <a:path w="15" h="17">
                    <a:moveTo>
                      <a:pt x="15" y="3"/>
                    </a:moveTo>
                    <a:lnTo>
                      <a:pt x="3" y="0"/>
                    </a:lnTo>
                    <a:lnTo>
                      <a:pt x="1" y="7"/>
                    </a:lnTo>
                    <a:lnTo>
                      <a:pt x="0" y="14"/>
                    </a:lnTo>
                    <a:lnTo>
                      <a:pt x="12" y="17"/>
                    </a:lnTo>
                    <a:lnTo>
                      <a:pt x="15" y="7"/>
                    </a:lnTo>
                    <a:lnTo>
                      <a:pt x="15" y="3"/>
                    </a:lnTo>
                    <a:close/>
                  </a:path>
                </a:pathLst>
              </a:custGeom>
              <a:solidFill>
                <a:srgbClr val="000000"/>
              </a:solidFill>
              <a:ln w="9525">
                <a:noFill/>
                <a:round/>
                <a:headEnd/>
                <a:tailEnd/>
              </a:ln>
            </p:spPr>
            <p:txBody>
              <a:bodyPr/>
              <a:lstStyle/>
              <a:p>
                <a:endParaRPr lang="en-US"/>
              </a:p>
            </p:txBody>
          </p:sp>
          <p:sp>
            <p:nvSpPr>
              <p:cNvPr id="42013" name="Freeform 29"/>
              <p:cNvSpPr>
                <a:spLocks/>
              </p:cNvSpPr>
              <p:nvPr/>
            </p:nvSpPr>
            <p:spPr bwMode="auto">
              <a:xfrm>
                <a:off x="2150" y="1655"/>
                <a:ext cx="7" cy="8"/>
              </a:xfrm>
              <a:custGeom>
                <a:avLst/>
                <a:gdLst/>
                <a:ahLst/>
                <a:cxnLst>
                  <a:cxn ang="0">
                    <a:pos x="14" y="3"/>
                  </a:cxn>
                  <a:cxn ang="0">
                    <a:pos x="2" y="0"/>
                  </a:cxn>
                  <a:cxn ang="0">
                    <a:pos x="0" y="12"/>
                  </a:cxn>
                  <a:cxn ang="0">
                    <a:pos x="13" y="15"/>
                  </a:cxn>
                  <a:cxn ang="0">
                    <a:pos x="14" y="3"/>
                  </a:cxn>
                </a:cxnLst>
                <a:rect l="0" t="0" r="r" b="b"/>
                <a:pathLst>
                  <a:path w="14" h="15">
                    <a:moveTo>
                      <a:pt x="14" y="3"/>
                    </a:moveTo>
                    <a:lnTo>
                      <a:pt x="2" y="0"/>
                    </a:lnTo>
                    <a:lnTo>
                      <a:pt x="0" y="12"/>
                    </a:lnTo>
                    <a:lnTo>
                      <a:pt x="13" y="15"/>
                    </a:lnTo>
                    <a:lnTo>
                      <a:pt x="14" y="3"/>
                    </a:lnTo>
                    <a:close/>
                  </a:path>
                </a:pathLst>
              </a:custGeom>
              <a:solidFill>
                <a:srgbClr val="000000"/>
              </a:solidFill>
              <a:ln w="9525">
                <a:noFill/>
                <a:round/>
                <a:headEnd/>
                <a:tailEnd/>
              </a:ln>
            </p:spPr>
            <p:txBody>
              <a:bodyPr/>
              <a:lstStyle/>
              <a:p>
                <a:endParaRPr lang="en-US"/>
              </a:p>
            </p:txBody>
          </p:sp>
          <p:sp>
            <p:nvSpPr>
              <p:cNvPr id="42014" name="Freeform 30"/>
              <p:cNvSpPr>
                <a:spLocks/>
              </p:cNvSpPr>
              <p:nvPr/>
            </p:nvSpPr>
            <p:spPr bwMode="auto">
              <a:xfrm>
                <a:off x="2147" y="1668"/>
                <a:ext cx="8" cy="9"/>
              </a:xfrm>
              <a:custGeom>
                <a:avLst/>
                <a:gdLst/>
                <a:ahLst/>
                <a:cxnLst>
                  <a:cxn ang="0">
                    <a:pos x="16" y="3"/>
                  </a:cxn>
                  <a:cxn ang="0">
                    <a:pos x="4" y="0"/>
                  </a:cxn>
                  <a:cxn ang="0">
                    <a:pos x="0" y="14"/>
                  </a:cxn>
                  <a:cxn ang="0">
                    <a:pos x="13" y="17"/>
                  </a:cxn>
                  <a:cxn ang="0">
                    <a:pos x="16" y="3"/>
                  </a:cxn>
                </a:cxnLst>
                <a:rect l="0" t="0" r="r" b="b"/>
                <a:pathLst>
                  <a:path w="16" h="17">
                    <a:moveTo>
                      <a:pt x="16" y="3"/>
                    </a:moveTo>
                    <a:lnTo>
                      <a:pt x="4" y="0"/>
                    </a:lnTo>
                    <a:lnTo>
                      <a:pt x="0" y="14"/>
                    </a:lnTo>
                    <a:lnTo>
                      <a:pt x="13" y="17"/>
                    </a:lnTo>
                    <a:lnTo>
                      <a:pt x="16" y="3"/>
                    </a:lnTo>
                    <a:close/>
                  </a:path>
                </a:pathLst>
              </a:custGeom>
              <a:solidFill>
                <a:srgbClr val="000000"/>
              </a:solidFill>
              <a:ln w="9525">
                <a:noFill/>
                <a:round/>
                <a:headEnd/>
                <a:tailEnd/>
              </a:ln>
            </p:spPr>
            <p:txBody>
              <a:bodyPr/>
              <a:lstStyle/>
              <a:p>
                <a:endParaRPr lang="en-US"/>
              </a:p>
            </p:txBody>
          </p:sp>
          <p:sp>
            <p:nvSpPr>
              <p:cNvPr id="42015" name="Freeform 31"/>
              <p:cNvSpPr>
                <a:spLocks/>
              </p:cNvSpPr>
              <p:nvPr/>
            </p:nvSpPr>
            <p:spPr bwMode="auto">
              <a:xfrm>
                <a:off x="2144" y="1682"/>
                <a:ext cx="8" cy="8"/>
              </a:xfrm>
              <a:custGeom>
                <a:avLst/>
                <a:gdLst/>
                <a:ahLst/>
                <a:cxnLst>
                  <a:cxn ang="0">
                    <a:pos x="16" y="1"/>
                  </a:cxn>
                  <a:cxn ang="0">
                    <a:pos x="2" y="0"/>
                  </a:cxn>
                  <a:cxn ang="0">
                    <a:pos x="0" y="14"/>
                  </a:cxn>
                  <a:cxn ang="0">
                    <a:pos x="14" y="15"/>
                  </a:cxn>
                  <a:cxn ang="0">
                    <a:pos x="16" y="1"/>
                  </a:cxn>
                </a:cxnLst>
                <a:rect l="0" t="0" r="r" b="b"/>
                <a:pathLst>
                  <a:path w="16" h="15">
                    <a:moveTo>
                      <a:pt x="16" y="1"/>
                    </a:moveTo>
                    <a:lnTo>
                      <a:pt x="2" y="0"/>
                    </a:lnTo>
                    <a:lnTo>
                      <a:pt x="0" y="14"/>
                    </a:lnTo>
                    <a:lnTo>
                      <a:pt x="14" y="15"/>
                    </a:lnTo>
                    <a:lnTo>
                      <a:pt x="16" y="1"/>
                    </a:lnTo>
                    <a:close/>
                  </a:path>
                </a:pathLst>
              </a:custGeom>
              <a:solidFill>
                <a:srgbClr val="000000"/>
              </a:solidFill>
              <a:ln w="9525">
                <a:noFill/>
                <a:round/>
                <a:headEnd/>
                <a:tailEnd/>
              </a:ln>
            </p:spPr>
            <p:txBody>
              <a:bodyPr/>
              <a:lstStyle/>
              <a:p>
                <a:endParaRPr lang="en-US"/>
              </a:p>
            </p:txBody>
          </p:sp>
          <p:sp>
            <p:nvSpPr>
              <p:cNvPr id="42016" name="Freeform 32"/>
              <p:cNvSpPr>
                <a:spLocks/>
              </p:cNvSpPr>
              <p:nvPr/>
            </p:nvSpPr>
            <p:spPr bwMode="auto">
              <a:xfrm>
                <a:off x="2141" y="1696"/>
                <a:ext cx="9" cy="8"/>
              </a:xfrm>
              <a:custGeom>
                <a:avLst/>
                <a:gdLst/>
                <a:ahLst/>
                <a:cxnLst>
                  <a:cxn ang="0">
                    <a:pos x="17" y="1"/>
                  </a:cxn>
                  <a:cxn ang="0">
                    <a:pos x="3" y="0"/>
                  </a:cxn>
                  <a:cxn ang="0">
                    <a:pos x="0" y="14"/>
                  </a:cxn>
                  <a:cxn ang="0">
                    <a:pos x="14" y="15"/>
                  </a:cxn>
                  <a:cxn ang="0">
                    <a:pos x="17" y="1"/>
                  </a:cxn>
                </a:cxnLst>
                <a:rect l="0" t="0" r="r" b="b"/>
                <a:pathLst>
                  <a:path w="17" h="15">
                    <a:moveTo>
                      <a:pt x="17" y="1"/>
                    </a:moveTo>
                    <a:lnTo>
                      <a:pt x="3" y="0"/>
                    </a:lnTo>
                    <a:lnTo>
                      <a:pt x="0" y="14"/>
                    </a:lnTo>
                    <a:lnTo>
                      <a:pt x="14" y="15"/>
                    </a:lnTo>
                    <a:lnTo>
                      <a:pt x="17" y="1"/>
                    </a:lnTo>
                    <a:close/>
                  </a:path>
                </a:pathLst>
              </a:custGeom>
              <a:solidFill>
                <a:srgbClr val="000000"/>
              </a:solidFill>
              <a:ln w="9525">
                <a:noFill/>
                <a:round/>
                <a:headEnd/>
                <a:tailEnd/>
              </a:ln>
            </p:spPr>
            <p:txBody>
              <a:bodyPr/>
              <a:lstStyle/>
              <a:p>
                <a:endParaRPr lang="en-US"/>
              </a:p>
            </p:txBody>
          </p:sp>
          <p:sp>
            <p:nvSpPr>
              <p:cNvPr id="42017" name="Freeform 33"/>
              <p:cNvSpPr>
                <a:spLocks/>
              </p:cNvSpPr>
              <p:nvPr/>
            </p:nvSpPr>
            <p:spPr bwMode="auto">
              <a:xfrm>
                <a:off x="2140" y="1710"/>
                <a:ext cx="8" cy="8"/>
              </a:xfrm>
              <a:custGeom>
                <a:avLst/>
                <a:gdLst/>
                <a:ahLst/>
                <a:cxnLst>
                  <a:cxn ang="0">
                    <a:pos x="16" y="2"/>
                  </a:cxn>
                  <a:cxn ang="0">
                    <a:pos x="2" y="0"/>
                  </a:cxn>
                  <a:cxn ang="0">
                    <a:pos x="2" y="2"/>
                  </a:cxn>
                  <a:cxn ang="0">
                    <a:pos x="0" y="14"/>
                  </a:cxn>
                  <a:cxn ang="0">
                    <a:pos x="14" y="16"/>
                  </a:cxn>
                  <a:cxn ang="0">
                    <a:pos x="16" y="2"/>
                  </a:cxn>
                </a:cxnLst>
                <a:rect l="0" t="0" r="r" b="b"/>
                <a:pathLst>
                  <a:path w="16" h="16">
                    <a:moveTo>
                      <a:pt x="16" y="2"/>
                    </a:moveTo>
                    <a:lnTo>
                      <a:pt x="2" y="0"/>
                    </a:lnTo>
                    <a:lnTo>
                      <a:pt x="2" y="2"/>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2018" name="Freeform 34"/>
              <p:cNvSpPr>
                <a:spLocks/>
              </p:cNvSpPr>
              <p:nvPr/>
            </p:nvSpPr>
            <p:spPr bwMode="auto">
              <a:xfrm>
                <a:off x="2138" y="1724"/>
                <a:ext cx="8" cy="8"/>
              </a:xfrm>
              <a:custGeom>
                <a:avLst/>
                <a:gdLst/>
                <a:ahLst/>
                <a:cxnLst>
                  <a:cxn ang="0">
                    <a:pos x="16" y="2"/>
                  </a:cxn>
                  <a:cxn ang="0">
                    <a:pos x="2" y="0"/>
                  </a:cxn>
                  <a:cxn ang="0">
                    <a:pos x="0" y="14"/>
                  </a:cxn>
                  <a:cxn ang="0">
                    <a:pos x="14" y="16"/>
                  </a:cxn>
                  <a:cxn ang="0">
                    <a:pos x="16" y="2"/>
                  </a:cxn>
                </a:cxnLst>
                <a:rect l="0" t="0" r="r" b="b"/>
                <a:pathLst>
                  <a:path w="16" h="16">
                    <a:moveTo>
                      <a:pt x="16" y="2"/>
                    </a:moveTo>
                    <a:lnTo>
                      <a:pt x="2" y="0"/>
                    </a:lnTo>
                    <a:lnTo>
                      <a:pt x="0" y="14"/>
                    </a:lnTo>
                    <a:lnTo>
                      <a:pt x="14" y="16"/>
                    </a:lnTo>
                    <a:lnTo>
                      <a:pt x="16" y="2"/>
                    </a:lnTo>
                    <a:close/>
                  </a:path>
                </a:pathLst>
              </a:custGeom>
              <a:solidFill>
                <a:srgbClr val="000000"/>
              </a:solidFill>
              <a:ln w="9525">
                <a:noFill/>
                <a:round/>
                <a:headEnd/>
                <a:tailEnd/>
              </a:ln>
            </p:spPr>
            <p:txBody>
              <a:bodyPr/>
              <a:lstStyle/>
              <a:p>
                <a:endParaRPr lang="en-US"/>
              </a:p>
            </p:txBody>
          </p:sp>
          <p:sp>
            <p:nvSpPr>
              <p:cNvPr id="42019" name="Freeform 35"/>
              <p:cNvSpPr>
                <a:spLocks/>
              </p:cNvSpPr>
              <p:nvPr/>
            </p:nvSpPr>
            <p:spPr bwMode="auto">
              <a:xfrm>
                <a:off x="2136" y="1738"/>
                <a:ext cx="8" cy="8"/>
              </a:xfrm>
              <a:custGeom>
                <a:avLst/>
                <a:gdLst/>
                <a:ahLst/>
                <a:cxnLst>
                  <a:cxn ang="0">
                    <a:pos x="16" y="2"/>
                  </a:cxn>
                  <a:cxn ang="0">
                    <a:pos x="2" y="0"/>
                  </a:cxn>
                  <a:cxn ang="0">
                    <a:pos x="0" y="14"/>
                  </a:cxn>
                  <a:cxn ang="0">
                    <a:pos x="0" y="14"/>
                  </a:cxn>
                  <a:cxn ang="0">
                    <a:pos x="14" y="16"/>
                  </a:cxn>
                  <a:cxn ang="0">
                    <a:pos x="14" y="14"/>
                  </a:cxn>
                  <a:cxn ang="0">
                    <a:pos x="16" y="2"/>
                  </a:cxn>
                </a:cxnLst>
                <a:rect l="0" t="0" r="r" b="b"/>
                <a:pathLst>
                  <a:path w="16" h="16">
                    <a:moveTo>
                      <a:pt x="16" y="2"/>
                    </a:moveTo>
                    <a:lnTo>
                      <a:pt x="2" y="0"/>
                    </a:lnTo>
                    <a:lnTo>
                      <a:pt x="0" y="14"/>
                    </a:lnTo>
                    <a:lnTo>
                      <a:pt x="0" y="14"/>
                    </a:lnTo>
                    <a:lnTo>
                      <a:pt x="14" y="16"/>
                    </a:lnTo>
                    <a:lnTo>
                      <a:pt x="14" y="14"/>
                    </a:lnTo>
                    <a:lnTo>
                      <a:pt x="16" y="2"/>
                    </a:lnTo>
                    <a:close/>
                  </a:path>
                </a:pathLst>
              </a:custGeom>
              <a:solidFill>
                <a:srgbClr val="000000"/>
              </a:solidFill>
              <a:ln w="9525">
                <a:noFill/>
                <a:round/>
                <a:headEnd/>
                <a:tailEnd/>
              </a:ln>
            </p:spPr>
            <p:txBody>
              <a:bodyPr/>
              <a:lstStyle/>
              <a:p>
                <a:endParaRPr lang="en-US"/>
              </a:p>
            </p:txBody>
          </p:sp>
          <p:sp>
            <p:nvSpPr>
              <p:cNvPr id="42020" name="Freeform 36"/>
              <p:cNvSpPr>
                <a:spLocks/>
              </p:cNvSpPr>
              <p:nvPr/>
            </p:nvSpPr>
            <p:spPr bwMode="auto">
              <a:xfrm>
                <a:off x="2135" y="1752"/>
                <a:ext cx="7" cy="7"/>
              </a:xfrm>
              <a:custGeom>
                <a:avLst/>
                <a:gdLst/>
                <a:ahLst/>
                <a:cxnLst>
                  <a:cxn ang="0">
                    <a:pos x="14" y="2"/>
                  </a:cxn>
                  <a:cxn ang="0">
                    <a:pos x="0" y="0"/>
                  </a:cxn>
                  <a:cxn ang="0">
                    <a:pos x="0" y="14"/>
                  </a:cxn>
                  <a:cxn ang="0">
                    <a:pos x="14" y="16"/>
                  </a:cxn>
                  <a:cxn ang="0">
                    <a:pos x="14" y="2"/>
                  </a:cxn>
                </a:cxnLst>
                <a:rect l="0" t="0" r="r" b="b"/>
                <a:pathLst>
                  <a:path w="14" h="16">
                    <a:moveTo>
                      <a:pt x="14" y="2"/>
                    </a:moveTo>
                    <a:lnTo>
                      <a:pt x="0" y="0"/>
                    </a:lnTo>
                    <a:lnTo>
                      <a:pt x="0" y="14"/>
                    </a:lnTo>
                    <a:lnTo>
                      <a:pt x="14" y="16"/>
                    </a:lnTo>
                    <a:lnTo>
                      <a:pt x="14" y="2"/>
                    </a:lnTo>
                    <a:close/>
                  </a:path>
                </a:pathLst>
              </a:custGeom>
              <a:solidFill>
                <a:srgbClr val="000000"/>
              </a:solidFill>
              <a:ln w="9525">
                <a:noFill/>
                <a:round/>
                <a:headEnd/>
                <a:tailEnd/>
              </a:ln>
            </p:spPr>
            <p:txBody>
              <a:bodyPr/>
              <a:lstStyle/>
              <a:p>
                <a:endParaRPr lang="en-US"/>
              </a:p>
            </p:txBody>
          </p:sp>
          <p:sp>
            <p:nvSpPr>
              <p:cNvPr id="42021" name="Freeform 37"/>
              <p:cNvSpPr>
                <a:spLocks/>
              </p:cNvSpPr>
              <p:nvPr/>
            </p:nvSpPr>
            <p:spPr bwMode="auto">
              <a:xfrm>
                <a:off x="2134" y="1766"/>
                <a:ext cx="7" cy="7"/>
              </a:xfrm>
              <a:custGeom>
                <a:avLst/>
                <a:gdLst/>
                <a:ahLst/>
                <a:cxnLst>
                  <a:cxn ang="0">
                    <a:pos x="14" y="2"/>
                  </a:cxn>
                  <a:cxn ang="0">
                    <a:pos x="0" y="0"/>
                  </a:cxn>
                  <a:cxn ang="0">
                    <a:pos x="0" y="14"/>
                  </a:cxn>
                  <a:cxn ang="0">
                    <a:pos x="14" y="16"/>
                  </a:cxn>
                  <a:cxn ang="0">
                    <a:pos x="14" y="2"/>
                  </a:cxn>
                </a:cxnLst>
                <a:rect l="0" t="0" r="r" b="b"/>
                <a:pathLst>
                  <a:path w="14" h="16">
                    <a:moveTo>
                      <a:pt x="14" y="2"/>
                    </a:moveTo>
                    <a:lnTo>
                      <a:pt x="0" y="0"/>
                    </a:lnTo>
                    <a:lnTo>
                      <a:pt x="0" y="14"/>
                    </a:lnTo>
                    <a:lnTo>
                      <a:pt x="14" y="16"/>
                    </a:lnTo>
                    <a:lnTo>
                      <a:pt x="14" y="2"/>
                    </a:lnTo>
                    <a:close/>
                  </a:path>
                </a:pathLst>
              </a:custGeom>
              <a:solidFill>
                <a:srgbClr val="000000"/>
              </a:solidFill>
              <a:ln w="9525">
                <a:noFill/>
                <a:round/>
                <a:headEnd/>
                <a:tailEnd/>
              </a:ln>
            </p:spPr>
            <p:txBody>
              <a:bodyPr/>
              <a:lstStyle/>
              <a:p>
                <a:endParaRPr lang="en-US"/>
              </a:p>
            </p:txBody>
          </p:sp>
          <p:sp>
            <p:nvSpPr>
              <p:cNvPr id="42022" name="Rectangle 38"/>
              <p:cNvSpPr>
                <a:spLocks noChangeArrowheads="1"/>
              </p:cNvSpPr>
              <p:nvPr/>
            </p:nvSpPr>
            <p:spPr bwMode="auto">
              <a:xfrm>
                <a:off x="2134" y="1780"/>
                <a:ext cx="7" cy="7"/>
              </a:xfrm>
              <a:prstGeom prst="rect">
                <a:avLst/>
              </a:prstGeom>
              <a:solidFill>
                <a:srgbClr val="000000"/>
              </a:solidFill>
              <a:ln w="9525">
                <a:noFill/>
                <a:miter lim="800000"/>
                <a:headEnd/>
                <a:tailEnd/>
              </a:ln>
            </p:spPr>
            <p:txBody>
              <a:bodyPr/>
              <a:lstStyle/>
              <a:p>
                <a:endParaRPr lang="en-US"/>
              </a:p>
            </p:txBody>
          </p:sp>
          <p:sp>
            <p:nvSpPr>
              <p:cNvPr id="42023" name="Freeform 39"/>
              <p:cNvSpPr>
                <a:spLocks/>
              </p:cNvSpPr>
              <p:nvPr/>
            </p:nvSpPr>
            <p:spPr bwMode="auto">
              <a:xfrm>
                <a:off x="2133" y="1793"/>
                <a:ext cx="8" cy="7"/>
              </a:xfrm>
              <a:custGeom>
                <a:avLst/>
                <a:gdLst/>
                <a:ahLst/>
                <a:cxnLst>
                  <a:cxn ang="0">
                    <a:pos x="16" y="0"/>
                  </a:cxn>
                  <a:cxn ang="0">
                    <a:pos x="2" y="0"/>
                  </a:cxn>
                  <a:cxn ang="0">
                    <a:pos x="0" y="14"/>
                  </a:cxn>
                  <a:cxn ang="0">
                    <a:pos x="14" y="14"/>
                  </a:cxn>
                  <a:cxn ang="0">
                    <a:pos x="16" y="0"/>
                  </a:cxn>
                </a:cxnLst>
                <a:rect l="0" t="0" r="r" b="b"/>
                <a:pathLst>
                  <a:path w="16" h="14">
                    <a:moveTo>
                      <a:pt x="16" y="0"/>
                    </a:moveTo>
                    <a:lnTo>
                      <a:pt x="2" y="0"/>
                    </a:lnTo>
                    <a:lnTo>
                      <a:pt x="0" y="14"/>
                    </a:lnTo>
                    <a:lnTo>
                      <a:pt x="14" y="14"/>
                    </a:lnTo>
                    <a:lnTo>
                      <a:pt x="16" y="0"/>
                    </a:lnTo>
                    <a:close/>
                  </a:path>
                </a:pathLst>
              </a:custGeom>
              <a:solidFill>
                <a:srgbClr val="000000"/>
              </a:solidFill>
              <a:ln w="9525">
                <a:noFill/>
                <a:round/>
                <a:headEnd/>
                <a:tailEnd/>
              </a:ln>
            </p:spPr>
            <p:txBody>
              <a:bodyPr/>
              <a:lstStyle/>
              <a:p>
                <a:endParaRPr lang="en-US"/>
              </a:p>
            </p:txBody>
          </p:sp>
          <p:sp>
            <p:nvSpPr>
              <p:cNvPr id="42024" name="Freeform 40"/>
              <p:cNvSpPr>
                <a:spLocks/>
              </p:cNvSpPr>
              <p:nvPr/>
            </p:nvSpPr>
            <p:spPr bwMode="auto">
              <a:xfrm>
                <a:off x="2133" y="1807"/>
                <a:ext cx="7" cy="7"/>
              </a:xfrm>
              <a:custGeom>
                <a:avLst/>
                <a:gdLst/>
                <a:ahLst/>
                <a:cxnLst>
                  <a:cxn ang="0">
                    <a:pos x="14" y="0"/>
                  </a:cxn>
                  <a:cxn ang="0">
                    <a:pos x="0" y="0"/>
                  </a:cxn>
                  <a:cxn ang="0">
                    <a:pos x="0" y="14"/>
                  </a:cxn>
                  <a:cxn ang="0">
                    <a:pos x="0" y="14"/>
                  </a:cxn>
                  <a:cxn ang="0">
                    <a:pos x="14" y="14"/>
                  </a:cxn>
                  <a:cxn ang="0">
                    <a:pos x="14" y="14"/>
                  </a:cxn>
                  <a:cxn ang="0">
                    <a:pos x="14" y="0"/>
                  </a:cxn>
                </a:cxnLst>
                <a:rect l="0" t="0" r="r" b="b"/>
                <a:pathLst>
                  <a:path w="14" h="14">
                    <a:moveTo>
                      <a:pt x="14" y="0"/>
                    </a:moveTo>
                    <a:lnTo>
                      <a:pt x="0" y="0"/>
                    </a:lnTo>
                    <a:lnTo>
                      <a:pt x="0" y="14"/>
                    </a:lnTo>
                    <a:lnTo>
                      <a:pt x="0" y="14"/>
                    </a:lnTo>
                    <a:lnTo>
                      <a:pt x="14" y="14"/>
                    </a:lnTo>
                    <a:lnTo>
                      <a:pt x="14" y="14"/>
                    </a:lnTo>
                    <a:lnTo>
                      <a:pt x="14" y="0"/>
                    </a:lnTo>
                    <a:close/>
                  </a:path>
                </a:pathLst>
              </a:custGeom>
              <a:solidFill>
                <a:srgbClr val="000000"/>
              </a:solidFill>
              <a:ln w="9525">
                <a:noFill/>
                <a:round/>
                <a:headEnd/>
                <a:tailEnd/>
              </a:ln>
            </p:spPr>
            <p:txBody>
              <a:bodyPr/>
              <a:lstStyle/>
              <a:p>
                <a:endParaRPr lang="en-US"/>
              </a:p>
            </p:txBody>
          </p:sp>
          <p:sp>
            <p:nvSpPr>
              <p:cNvPr id="42025" name="Rectangle 41"/>
              <p:cNvSpPr>
                <a:spLocks noChangeArrowheads="1"/>
              </p:cNvSpPr>
              <p:nvPr/>
            </p:nvSpPr>
            <p:spPr bwMode="auto">
              <a:xfrm>
                <a:off x="2133" y="1821"/>
                <a:ext cx="7" cy="7"/>
              </a:xfrm>
              <a:prstGeom prst="rect">
                <a:avLst/>
              </a:prstGeom>
              <a:solidFill>
                <a:srgbClr val="000000"/>
              </a:solidFill>
              <a:ln w="9525">
                <a:noFill/>
                <a:miter lim="800000"/>
                <a:headEnd/>
                <a:tailEnd/>
              </a:ln>
            </p:spPr>
            <p:txBody>
              <a:bodyPr/>
              <a:lstStyle/>
              <a:p>
                <a:endParaRPr lang="en-US"/>
              </a:p>
            </p:txBody>
          </p:sp>
          <p:sp>
            <p:nvSpPr>
              <p:cNvPr id="42026" name="Rectangle 42"/>
              <p:cNvSpPr>
                <a:spLocks noChangeArrowheads="1"/>
              </p:cNvSpPr>
              <p:nvPr/>
            </p:nvSpPr>
            <p:spPr bwMode="auto">
              <a:xfrm>
                <a:off x="2134" y="1835"/>
                <a:ext cx="7" cy="7"/>
              </a:xfrm>
              <a:prstGeom prst="rect">
                <a:avLst/>
              </a:prstGeom>
              <a:solidFill>
                <a:srgbClr val="000000"/>
              </a:solidFill>
              <a:ln w="9525">
                <a:noFill/>
                <a:miter lim="800000"/>
                <a:headEnd/>
                <a:tailEnd/>
              </a:ln>
            </p:spPr>
            <p:txBody>
              <a:bodyPr/>
              <a:lstStyle/>
              <a:p>
                <a:endParaRPr lang="en-US"/>
              </a:p>
            </p:txBody>
          </p:sp>
          <p:sp>
            <p:nvSpPr>
              <p:cNvPr id="42027" name="Freeform 43"/>
              <p:cNvSpPr>
                <a:spLocks/>
              </p:cNvSpPr>
              <p:nvPr/>
            </p:nvSpPr>
            <p:spPr bwMode="auto">
              <a:xfrm>
                <a:off x="2134" y="1849"/>
                <a:ext cx="7" cy="7"/>
              </a:xfrm>
              <a:custGeom>
                <a:avLst/>
                <a:gdLst/>
                <a:ahLst/>
                <a:cxnLst>
                  <a:cxn ang="0">
                    <a:pos x="14" y="0"/>
                  </a:cxn>
                  <a:cxn ang="0">
                    <a:pos x="0" y="0"/>
                  </a:cxn>
                  <a:cxn ang="0">
                    <a:pos x="0" y="0"/>
                  </a:cxn>
                  <a:cxn ang="0">
                    <a:pos x="2" y="14"/>
                  </a:cxn>
                  <a:cxn ang="0">
                    <a:pos x="16" y="12"/>
                  </a:cxn>
                  <a:cxn ang="0">
                    <a:pos x="14" y="0"/>
                  </a:cxn>
                </a:cxnLst>
                <a:rect l="0" t="0" r="r" b="b"/>
                <a:pathLst>
                  <a:path w="16" h="14">
                    <a:moveTo>
                      <a:pt x="14" y="0"/>
                    </a:moveTo>
                    <a:lnTo>
                      <a:pt x="0" y="0"/>
                    </a:lnTo>
                    <a:lnTo>
                      <a:pt x="0" y="0"/>
                    </a:lnTo>
                    <a:lnTo>
                      <a:pt x="2" y="14"/>
                    </a:lnTo>
                    <a:lnTo>
                      <a:pt x="16" y="12"/>
                    </a:lnTo>
                    <a:lnTo>
                      <a:pt x="14" y="0"/>
                    </a:lnTo>
                    <a:close/>
                  </a:path>
                </a:pathLst>
              </a:custGeom>
              <a:solidFill>
                <a:srgbClr val="000000"/>
              </a:solidFill>
              <a:ln w="9525">
                <a:noFill/>
                <a:round/>
                <a:headEnd/>
                <a:tailEnd/>
              </a:ln>
            </p:spPr>
            <p:txBody>
              <a:bodyPr/>
              <a:lstStyle/>
              <a:p>
                <a:endParaRPr lang="en-US"/>
              </a:p>
            </p:txBody>
          </p:sp>
          <p:sp>
            <p:nvSpPr>
              <p:cNvPr id="42028" name="Freeform 44"/>
              <p:cNvSpPr>
                <a:spLocks/>
              </p:cNvSpPr>
              <p:nvPr/>
            </p:nvSpPr>
            <p:spPr bwMode="auto">
              <a:xfrm>
                <a:off x="2134" y="1862"/>
                <a:ext cx="8" cy="8"/>
              </a:xfrm>
              <a:custGeom>
                <a:avLst/>
                <a:gdLst/>
                <a:ahLst/>
                <a:cxnLst>
                  <a:cxn ang="0">
                    <a:pos x="14" y="0"/>
                  </a:cxn>
                  <a:cxn ang="0">
                    <a:pos x="0" y="2"/>
                  </a:cxn>
                  <a:cxn ang="0">
                    <a:pos x="2" y="16"/>
                  </a:cxn>
                  <a:cxn ang="0">
                    <a:pos x="16" y="14"/>
                  </a:cxn>
                  <a:cxn ang="0">
                    <a:pos x="14" y="0"/>
                  </a:cxn>
                </a:cxnLst>
                <a:rect l="0" t="0" r="r" b="b"/>
                <a:pathLst>
                  <a:path w="16" h="16">
                    <a:moveTo>
                      <a:pt x="14" y="0"/>
                    </a:moveTo>
                    <a:lnTo>
                      <a:pt x="0" y="2"/>
                    </a:lnTo>
                    <a:lnTo>
                      <a:pt x="2" y="16"/>
                    </a:lnTo>
                    <a:lnTo>
                      <a:pt x="16" y="14"/>
                    </a:lnTo>
                    <a:lnTo>
                      <a:pt x="14" y="0"/>
                    </a:lnTo>
                    <a:close/>
                  </a:path>
                </a:pathLst>
              </a:custGeom>
              <a:solidFill>
                <a:srgbClr val="000000"/>
              </a:solidFill>
              <a:ln w="9525">
                <a:noFill/>
                <a:round/>
                <a:headEnd/>
                <a:tailEnd/>
              </a:ln>
            </p:spPr>
            <p:txBody>
              <a:bodyPr/>
              <a:lstStyle/>
              <a:p>
                <a:endParaRPr lang="en-US"/>
              </a:p>
            </p:txBody>
          </p:sp>
          <p:sp>
            <p:nvSpPr>
              <p:cNvPr id="42029" name="Freeform 45"/>
              <p:cNvSpPr>
                <a:spLocks/>
              </p:cNvSpPr>
              <p:nvPr/>
            </p:nvSpPr>
            <p:spPr bwMode="auto">
              <a:xfrm>
                <a:off x="2135" y="1876"/>
                <a:ext cx="8" cy="8"/>
              </a:xfrm>
              <a:custGeom>
                <a:avLst/>
                <a:gdLst/>
                <a:ahLst/>
                <a:cxnLst>
                  <a:cxn ang="0">
                    <a:pos x="14" y="0"/>
                  </a:cxn>
                  <a:cxn ang="0">
                    <a:pos x="0" y="2"/>
                  </a:cxn>
                  <a:cxn ang="0">
                    <a:pos x="1" y="15"/>
                  </a:cxn>
                  <a:cxn ang="0">
                    <a:pos x="15" y="14"/>
                  </a:cxn>
                  <a:cxn ang="0">
                    <a:pos x="14" y="0"/>
                  </a:cxn>
                </a:cxnLst>
                <a:rect l="0" t="0" r="r" b="b"/>
                <a:pathLst>
                  <a:path w="15" h="15">
                    <a:moveTo>
                      <a:pt x="14" y="0"/>
                    </a:moveTo>
                    <a:lnTo>
                      <a:pt x="0" y="2"/>
                    </a:lnTo>
                    <a:lnTo>
                      <a:pt x="1" y="15"/>
                    </a:lnTo>
                    <a:lnTo>
                      <a:pt x="15" y="14"/>
                    </a:lnTo>
                    <a:lnTo>
                      <a:pt x="14" y="0"/>
                    </a:lnTo>
                    <a:close/>
                  </a:path>
                </a:pathLst>
              </a:custGeom>
              <a:solidFill>
                <a:srgbClr val="000000"/>
              </a:solidFill>
              <a:ln w="9525">
                <a:noFill/>
                <a:round/>
                <a:headEnd/>
                <a:tailEnd/>
              </a:ln>
            </p:spPr>
            <p:txBody>
              <a:bodyPr/>
              <a:lstStyle/>
              <a:p>
                <a:endParaRPr lang="en-US"/>
              </a:p>
            </p:txBody>
          </p:sp>
          <p:sp>
            <p:nvSpPr>
              <p:cNvPr id="42030" name="Freeform 46"/>
              <p:cNvSpPr>
                <a:spLocks/>
              </p:cNvSpPr>
              <p:nvPr/>
            </p:nvSpPr>
            <p:spPr bwMode="auto">
              <a:xfrm>
                <a:off x="2137" y="1890"/>
                <a:ext cx="8" cy="8"/>
              </a:xfrm>
              <a:custGeom>
                <a:avLst/>
                <a:gdLst/>
                <a:ahLst/>
                <a:cxnLst>
                  <a:cxn ang="0">
                    <a:pos x="14" y="0"/>
                  </a:cxn>
                  <a:cxn ang="0">
                    <a:pos x="0" y="1"/>
                  </a:cxn>
                  <a:cxn ang="0">
                    <a:pos x="2" y="15"/>
                  </a:cxn>
                  <a:cxn ang="0">
                    <a:pos x="16" y="14"/>
                  </a:cxn>
                  <a:cxn ang="0">
                    <a:pos x="14" y="0"/>
                  </a:cxn>
                </a:cxnLst>
                <a:rect l="0" t="0" r="r" b="b"/>
                <a:pathLst>
                  <a:path w="16" h="15">
                    <a:moveTo>
                      <a:pt x="14" y="0"/>
                    </a:moveTo>
                    <a:lnTo>
                      <a:pt x="0" y="1"/>
                    </a:lnTo>
                    <a:lnTo>
                      <a:pt x="2" y="15"/>
                    </a:lnTo>
                    <a:lnTo>
                      <a:pt x="16" y="14"/>
                    </a:lnTo>
                    <a:lnTo>
                      <a:pt x="14" y="0"/>
                    </a:lnTo>
                    <a:close/>
                  </a:path>
                </a:pathLst>
              </a:custGeom>
              <a:solidFill>
                <a:srgbClr val="000000"/>
              </a:solidFill>
              <a:ln w="9525">
                <a:noFill/>
                <a:round/>
                <a:headEnd/>
                <a:tailEnd/>
              </a:ln>
            </p:spPr>
            <p:txBody>
              <a:bodyPr/>
              <a:lstStyle/>
              <a:p>
                <a:endParaRPr lang="en-US"/>
              </a:p>
            </p:txBody>
          </p:sp>
          <p:sp>
            <p:nvSpPr>
              <p:cNvPr id="42031" name="Freeform 47"/>
              <p:cNvSpPr>
                <a:spLocks/>
              </p:cNvSpPr>
              <p:nvPr/>
            </p:nvSpPr>
            <p:spPr bwMode="auto">
              <a:xfrm>
                <a:off x="2139" y="1904"/>
                <a:ext cx="8" cy="8"/>
              </a:xfrm>
              <a:custGeom>
                <a:avLst/>
                <a:gdLst/>
                <a:ahLst/>
                <a:cxnLst>
                  <a:cxn ang="0">
                    <a:pos x="14" y="0"/>
                  </a:cxn>
                  <a:cxn ang="0">
                    <a:pos x="0" y="1"/>
                  </a:cxn>
                  <a:cxn ang="0">
                    <a:pos x="1" y="15"/>
                  </a:cxn>
                  <a:cxn ang="0">
                    <a:pos x="15" y="14"/>
                  </a:cxn>
                  <a:cxn ang="0">
                    <a:pos x="14" y="0"/>
                  </a:cxn>
                </a:cxnLst>
                <a:rect l="0" t="0" r="r" b="b"/>
                <a:pathLst>
                  <a:path w="15" h="15">
                    <a:moveTo>
                      <a:pt x="14" y="0"/>
                    </a:moveTo>
                    <a:lnTo>
                      <a:pt x="0" y="1"/>
                    </a:lnTo>
                    <a:lnTo>
                      <a:pt x="1" y="15"/>
                    </a:lnTo>
                    <a:lnTo>
                      <a:pt x="15" y="14"/>
                    </a:lnTo>
                    <a:lnTo>
                      <a:pt x="14" y="0"/>
                    </a:lnTo>
                    <a:close/>
                  </a:path>
                </a:pathLst>
              </a:custGeom>
              <a:solidFill>
                <a:srgbClr val="000000"/>
              </a:solidFill>
              <a:ln w="9525">
                <a:noFill/>
                <a:round/>
                <a:headEnd/>
                <a:tailEnd/>
              </a:ln>
            </p:spPr>
            <p:txBody>
              <a:bodyPr/>
              <a:lstStyle/>
              <a:p>
                <a:endParaRPr lang="en-US"/>
              </a:p>
            </p:txBody>
          </p:sp>
          <p:sp>
            <p:nvSpPr>
              <p:cNvPr id="42032" name="Freeform 48"/>
              <p:cNvSpPr>
                <a:spLocks/>
              </p:cNvSpPr>
              <p:nvPr/>
            </p:nvSpPr>
            <p:spPr bwMode="auto">
              <a:xfrm>
                <a:off x="2141" y="1918"/>
                <a:ext cx="7" cy="8"/>
              </a:xfrm>
              <a:custGeom>
                <a:avLst/>
                <a:gdLst/>
                <a:ahLst/>
                <a:cxnLst>
                  <a:cxn ang="0">
                    <a:pos x="12" y="0"/>
                  </a:cxn>
                  <a:cxn ang="0">
                    <a:pos x="0" y="1"/>
                  </a:cxn>
                  <a:cxn ang="0">
                    <a:pos x="4" y="15"/>
                  </a:cxn>
                  <a:cxn ang="0">
                    <a:pos x="16" y="13"/>
                  </a:cxn>
                  <a:cxn ang="0">
                    <a:pos x="12" y="0"/>
                  </a:cxn>
                </a:cxnLst>
                <a:rect l="0" t="0" r="r" b="b"/>
                <a:pathLst>
                  <a:path w="16" h="15">
                    <a:moveTo>
                      <a:pt x="12" y="0"/>
                    </a:moveTo>
                    <a:lnTo>
                      <a:pt x="0" y="1"/>
                    </a:lnTo>
                    <a:lnTo>
                      <a:pt x="4" y="15"/>
                    </a:lnTo>
                    <a:lnTo>
                      <a:pt x="16" y="13"/>
                    </a:lnTo>
                    <a:lnTo>
                      <a:pt x="12" y="0"/>
                    </a:lnTo>
                    <a:close/>
                  </a:path>
                </a:pathLst>
              </a:custGeom>
              <a:solidFill>
                <a:srgbClr val="000000"/>
              </a:solidFill>
              <a:ln w="9525">
                <a:noFill/>
                <a:round/>
                <a:headEnd/>
                <a:tailEnd/>
              </a:ln>
            </p:spPr>
            <p:txBody>
              <a:bodyPr/>
              <a:lstStyle/>
              <a:p>
                <a:endParaRPr lang="en-US"/>
              </a:p>
            </p:txBody>
          </p:sp>
          <p:sp>
            <p:nvSpPr>
              <p:cNvPr id="42033" name="Freeform 49"/>
              <p:cNvSpPr>
                <a:spLocks/>
              </p:cNvSpPr>
              <p:nvPr/>
            </p:nvSpPr>
            <p:spPr bwMode="auto">
              <a:xfrm>
                <a:off x="2143" y="1932"/>
                <a:ext cx="7" cy="8"/>
              </a:xfrm>
              <a:custGeom>
                <a:avLst/>
                <a:gdLst/>
                <a:ahLst/>
                <a:cxnLst>
                  <a:cxn ang="0">
                    <a:pos x="13" y="0"/>
                  </a:cxn>
                  <a:cxn ang="0">
                    <a:pos x="0" y="2"/>
                  </a:cxn>
                  <a:cxn ang="0">
                    <a:pos x="2" y="16"/>
                  </a:cxn>
                  <a:cxn ang="0">
                    <a:pos x="14" y="14"/>
                  </a:cxn>
                  <a:cxn ang="0">
                    <a:pos x="13" y="0"/>
                  </a:cxn>
                </a:cxnLst>
                <a:rect l="0" t="0" r="r" b="b"/>
                <a:pathLst>
                  <a:path w="14" h="16">
                    <a:moveTo>
                      <a:pt x="13" y="0"/>
                    </a:moveTo>
                    <a:lnTo>
                      <a:pt x="0" y="2"/>
                    </a:lnTo>
                    <a:lnTo>
                      <a:pt x="2" y="16"/>
                    </a:lnTo>
                    <a:lnTo>
                      <a:pt x="14" y="14"/>
                    </a:lnTo>
                    <a:lnTo>
                      <a:pt x="13" y="0"/>
                    </a:lnTo>
                    <a:close/>
                  </a:path>
                </a:pathLst>
              </a:custGeom>
              <a:solidFill>
                <a:srgbClr val="000000"/>
              </a:solidFill>
              <a:ln w="9525">
                <a:noFill/>
                <a:round/>
                <a:headEnd/>
                <a:tailEnd/>
              </a:ln>
            </p:spPr>
            <p:txBody>
              <a:bodyPr/>
              <a:lstStyle/>
              <a:p>
                <a:endParaRPr lang="en-US"/>
              </a:p>
            </p:txBody>
          </p:sp>
          <p:sp>
            <p:nvSpPr>
              <p:cNvPr id="42034" name="Freeform 50"/>
              <p:cNvSpPr>
                <a:spLocks/>
              </p:cNvSpPr>
              <p:nvPr/>
            </p:nvSpPr>
            <p:spPr bwMode="auto">
              <a:xfrm>
                <a:off x="2146" y="1946"/>
                <a:ext cx="7" cy="8"/>
              </a:xfrm>
              <a:custGeom>
                <a:avLst/>
                <a:gdLst/>
                <a:ahLst/>
                <a:cxnLst>
                  <a:cxn ang="0">
                    <a:pos x="12" y="0"/>
                  </a:cxn>
                  <a:cxn ang="0">
                    <a:pos x="0" y="2"/>
                  </a:cxn>
                  <a:cxn ang="0">
                    <a:pos x="0" y="13"/>
                  </a:cxn>
                  <a:cxn ang="0">
                    <a:pos x="1" y="16"/>
                  </a:cxn>
                  <a:cxn ang="0">
                    <a:pos x="14" y="13"/>
                  </a:cxn>
                  <a:cxn ang="0">
                    <a:pos x="14" y="13"/>
                  </a:cxn>
                  <a:cxn ang="0">
                    <a:pos x="12" y="0"/>
                  </a:cxn>
                </a:cxnLst>
                <a:rect l="0" t="0" r="r" b="b"/>
                <a:pathLst>
                  <a:path w="14" h="16">
                    <a:moveTo>
                      <a:pt x="12" y="0"/>
                    </a:moveTo>
                    <a:lnTo>
                      <a:pt x="0" y="2"/>
                    </a:lnTo>
                    <a:lnTo>
                      <a:pt x="0" y="13"/>
                    </a:lnTo>
                    <a:lnTo>
                      <a:pt x="1" y="16"/>
                    </a:lnTo>
                    <a:lnTo>
                      <a:pt x="14" y="13"/>
                    </a:lnTo>
                    <a:lnTo>
                      <a:pt x="14" y="13"/>
                    </a:lnTo>
                    <a:lnTo>
                      <a:pt x="12" y="0"/>
                    </a:lnTo>
                    <a:close/>
                  </a:path>
                </a:pathLst>
              </a:custGeom>
              <a:solidFill>
                <a:srgbClr val="000000"/>
              </a:solidFill>
              <a:ln w="9525">
                <a:noFill/>
                <a:round/>
                <a:headEnd/>
                <a:tailEnd/>
              </a:ln>
            </p:spPr>
            <p:txBody>
              <a:bodyPr/>
              <a:lstStyle/>
              <a:p>
                <a:endParaRPr lang="en-US"/>
              </a:p>
            </p:txBody>
          </p:sp>
          <p:sp>
            <p:nvSpPr>
              <p:cNvPr id="42035" name="Freeform 51"/>
              <p:cNvSpPr>
                <a:spLocks/>
              </p:cNvSpPr>
              <p:nvPr/>
            </p:nvSpPr>
            <p:spPr bwMode="auto">
              <a:xfrm>
                <a:off x="2148" y="1959"/>
                <a:ext cx="8" cy="9"/>
              </a:xfrm>
              <a:custGeom>
                <a:avLst/>
                <a:gdLst/>
                <a:ahLst/>
                <a:cxnLst>
                  <a:cxn ang="0">
                    <a:pos x="12" y="0"/>
                  </a:cxn>
                  <a:cxn ang="0">
                    <a:pos x="0" y="3"/>
                  </a:cxn>
                  <a:cxn ang="0">
                    <a:pos x="3" y="17"/>
                  </a:cxn>
                  <a:cxn ang="0">
                    <a:pos x="16" y="14"/>
                  </a:cxn>
                  <a:cxn ang="0">
                    <a:pos x="12" y="0"/>
                  </a:cxn>
                </a:cxnLst>
                <a:rect l="0" t="0" r="r" b="b"/>
                <a:pathLst>
                  <a:path w="16" h="17">
                    <a:moveTo>
                      <a:pt x="12" y="0"/>
                    </a:moveTo>
                    <a:lnTo>
                      <a:pt x="0" y="3"/>
                    </a:lnTo>
                    <a:lnTo>
                      <a:pt x="3" y="17"/>
                    </a:lnTo>
                    <a:lnTo>
                      <a:pt x="16" y="14"/>
                    </a:lnTo>
                    <a:lnTo>
                      <a:pt x="12" y="0"/>
                    </a:lnTo>
                    <a:close/>
                  </a:path>
                </a:pathLst>
              </a:custGeom>
              <a:solidFill>
                <a:srgbClr val="000000"/>
              </a:solidFill>
              <a:ln w="9525">
                <a:noFill/>
                <a:round/>
                <a:headEnd/>
                <a:tailEnd/>
              </a:ln>
            </p:spPr>
            <p:txBody>
              <a:bodyPr/>
              <a:lstStyle/>
              <a:p>
                <a:endParaRPr lang="en-US"/>
              </a:p>
            </p:txBody>
          </p:sp>
          <p:sp>
            <p:nvSpPr>
              <p:cNvPr id="42036" name="Freeform 52"/>
              <p:cNvSpPr>
                <a:spLocks/>
              </p:cNvSpPr>
              <p:nvPr/>
            </p:nvSpPr>
            <p:spPr bwMode="auto">
              <a:xfrm>
                <a:off x="2151" y="1972"/>
                <a:ext cx="8" cy="9"/>
              </a:xfrm>
              <a:custGeom>
                <a:avLst/>
                <a:gdLst/>
                <a:ahLst/>
                <a:cxnLst>
                  <a:cxn ang="0">
                    <a:pos x="12" y="0"/>
                  </a:cxn>
                  <a:cxn ang="0">
                    <a:pos x="0" y="3"/>
                  </a:cxn>
                  <a:cxn ang="0">
                    <a:pos x="4" y="17"/>
                  </a:cxn>
                  <a:cxn ang="0">
                    <a:pos x="16" y="14"/>
                  </a:cxn>
                  <a:cxn ang="0">
                    <a:pos x="12" y="0"/>
                  </a:cxn>
                </a:cxnLst>
                <a:rect l="0" t="0" r="r" b="b"/>
                <a:pathLst>
                  <a:path w="16" h="17">
                    <a:moveTo>
                      <a:pt x="12" y="0"/>
                    </a:moveTo>
                    <a:lnTo>
                      <a:pt x="0" y="3"/>
                    </a:lnTo>
                    <a:lnTo>
                      <a:pt x="4" y="17"/>
                    </a:lnTo>
                    <a:lnTo>
                      <a:pt x="16" y="14"/>
                    </a:lnTo>
                    <a:lnTo>
                      <a:pt x="12" y="0"/>
                    </a:lnTo>
                    <a:close/>
                  </a:path>
                </a:pathLst>
              </a:custGeom>
              <a:solidFill>
                <a:srgbClr val="000000"/>
              </a:solidFill>
              <a:ln w="9525">
                <a:noFill/>
                <a:round/>
                <a:headEnd/>
                <a:tailEnd/>
              </a:ln>
            </p:spPr>
            <p:txBody>
              <a:bodyPr/>
              <a:lstStyle/>
              <a:p>
                <a:endParaRPr lang="en-US"/>
              </a:p>
            </p:txBody>
          </p:sp>
          <p:sp>
            <p:nvSpPr>
              <p:cNvPr id="42037" name="Freeform 53"/>
              <p:cNvSpPr>
                <a:spLocks/>
              </p:cNvSpPr>
              <p:nvPr/>
            </p:nvSpPr>
            <p:spPr bwMode="auto">
              <a:xfrm>
                <a:off x="2155" y="1986"/>
                <a:ext cx="7" cy="9"/>
              </a:xfrm>
              <a:custGeom>
                <a:avLst/>
                <a:gdLst/>
                <a:ahLst/>
                <a:cxnLst>
                  <a:cxn ang="0">
                    <a:pos x="12" y="0"/>
                  </a:cxn>
                  <a:cxn ang="0">
                    <a:pos x="0" y="3"/>
                  </a:cxn>
                  <a:cxn ang="0">
                    <a:pos x="4" y="17"/>
                  </a:cxn>
                  <a:cxn ang="0">
                    <a:pos x="16" y="14"/>
                  </a:cxn>
                  <a:cxn ang="0">
                    <a:pos x="12" y="0"/>
                  </a:cxn>
                </a:cxnLst>
                <a:rect l="0" t="0" r="r" b="b"/>
                <a:pathLst>
                  <a:path w="16" h="17">
                    <a:moveTo>
                      <a:pt x="12" y="0"/>
                    </a:moveTo>
                    <a:lnTo>
                      <a:pt x="0" y="3"/>
                    </a:lnTo>
                    <a:lnTo>
                      <a:pt x="4" y="17"/>
                    </a:lnTo>
                    <a:lnTo>
                      <a:pt x="16" y="14"/>
                    </a:lnTo>
                    <a:lnTo>
                      <a:pt x="12" y="0"/>
                    </a:lnTo>
                    <a:close/>
                  </a:path>
                </a:pathLst>
              </a:custGeom>
              <a:solidFill>
                <a:srgbClr val="000000"/>
              </a:solidFill>
              <a:ln w="9525">
                <a:noFill/>
                <a:round/>
                <a:headEnd/>
                <a:tailEnd/>
              </a:ln>
            </p:spPr>
            <p:txBody>
              <a:bodyPr/>
              <a:lstStyle/>
              <a:p>
                <a:endParaRPr lang="en-US"/>
              </a:p>
            </p:txBody>
          </p:sp>
          <p:sp>
            <p:nvSpPr>
              <p:cNvPr id="42038" name="Freeform 54"/>
              <p:cNvSpPr>
                <a:spLocks/>
              </p:cNvSpPr>
              <p:nvPr/>
            </p:nvSpPr>
            <p:spPr bwMode="auto">
              <a:xfrm>
                <a:off x="2158" y="1999"/>
                <a:ext cx="8" cy="9"/>
              </a:xfrm>
              <a:custGeom>
                <a:avLst/>
                <a:gdLst/>
                <a:ahLst/>
                <a:cxnLst>
                  <a:cxn ang="0">
                    <a:pos x="12" y="0"/>
                  </a:cxn>
                  <a:cxn ang="0">
                    <a:pos x="0" y="3"/>
                  </a:cxn>
                  <a:cxn ang="0">
                    <a:pos x="4" y="17"/>
                  </a:cxn>
                  <a:cxn ang="0">
                    <a:pos x="16" y="14"/>
                  </a:cxn>
                  <a:cxn ang="0">
                    <a:pos x="12" y="0"/>
                  </a:cxn>
                </a:cxnLst>
                <a:rect l="0" t="0" r="r" b="b"/>
                <a:pathLst>
                  <a:path w="16" h="17">
                    <a:moveTo>
                      <a:pt x="12" y="0"/>
                    </a:moveTo>
                    <a:lnTo>
                      <a:pt x="0" y="3"/>
                    </a:lnTo>
                    <a:lnTo>
                      <a:pt x="4" y="17"/>
                    </a:lnTo>
                    <a:lnTo>
                      <a:pt x="16" y="14"/>
                    </a:lnTo>
                    <a:lnTo>
                      <a:pt x="12" y="0"/>
                    </a:lnTo>
                    <a:close/>
                  </a:path>
                </a:pathLst>
              </a:custGeom>
              <a:solidFill>
                <a:srgbClr val="000000"/>
              </a:solidFill>
              <a:ln w="9525">
                <a:noFill/>
                <a:round/>
                <a:headEnd/>
                <a:tailEnd/>
              </a:ln>
            </p:spPr>
            <p:txBody>
              <a:bodyPr/>
              <a:lstStyle/>
              <a:p>
                <a:endParaRPr lang="en-US"/>
              </a:p>
            </p:txBody>
          </p:sp>
          <p:sp>
            <p:nvSpPr>
              <p:cNvPr id="42039" name="Freeform 55"/>
              <p:cNvSpPr>
                <a:spLocks/>
              </p:cNvSpPr>
              <p:nvPr/>
            </p:nvSpPr>
            <p:spPr bwMode="auto">
              <a:xfrm>
                <a:off x="2162" y="2013"/>
                <a:ext cx="8" cy="9"/>
              </a:xfrm>
              <a:custGeom>
                <a:avLst/>
                <a:gdLst/>
                <a:ahLst/>
                <a:cxnLst>
                  <a:cxn ang="0">
                    <a:pos x="12" y="0"/>
                  </a:cxn>
                  <a:cxn ang="0">
                    <a:pos x="0" y="3"/>
                  </a:cxn>
                  <a:cxn ang="0">
                    <a:pos x="0" y="8"/>
                  </a:cxn>
                  <a:cxn ang="0">
                    <a:pos x="3" y="17"/>
                  </a:cxn>
                  <a:cxn ang="0">
                    <a:pos x="16" y="14"/>
                  </a:cxn>
                  <a:cxn ang="0">
                    <a:pos x="14" y="8"/>
                  </a:cxn>
                  <a:cxn ang="0">
                    <a:pos x="12" y="0"/>
                  </a:cxn>
                </a:cxnLst>
                <a:rect l="0" t="0" r="r" b="b"/>
                <a:pathLst>
                  <a:path w="16" h="17">
                    <a:moveTo>
                      <a:pt x="12" y="0"/>
                    </a:moveTo>
                    <a:lnTo>
                      <a:pt x="0" y="3"/>
                    </a:lnTo>
                    <a:lnTo>
                      <a:pt x="0" y="8"/>
                    </a:lnTo>
                    <a:lnTo>
                      <a:pt x="3" y="17"/>
                    </a:lnTo>
                    <a:lnTo>
                      <a:pt x="16" y="14"/>
                    </a:lnTo>
                    <a:lnTo>
                      <a:pt x="14" y="8"/>
                    </a:lnTo>
                    <a:lnTo>
                      <a:pt x="12" y="0"/>
                    </a:lnTo>
                    <a:close/>
                  </a:path>
                </a:pathLst>
              </a:custGeom>
              <a:solidFill>
                <a:srgbClr val="000000"/>
              </a:solidFill>
              <a:ln w="9525">
                <a:noFill/>
                <a:round/>
                <a:headEnd/>
                <a:tailEnd/>
              </a:ln>
            </p:spPr>
            <p:txBody>
              <a:bodyPr/>
              <a:lstStyle/>
              <a:p>
                <a:endParaRPr lang="en-US"/>
              </a:p>
            </p:txBody>
          </p:sp>
          <p:sp>
            <p:nvSpPr>
              <p:cNvPr id="42040" name="Freeform 56"/>
              <p:cNvSpPr>
                <a:spLocks/>
              </p:cNvSpPr>
              <p:nvPr/>
            </p:nvSpPr>
            <p:spPr bwMode="auto">
              <a:xfrm>
                <a:off x="2166" y="2026"/>
                <a:ext cx="9" cy="9"/>
              </a:xfrm>
              <a:custGeom>
                <a:avLst/>
                <a:gdLst/>
                <a:ahLst/>
                <a:cxnLst>
                  <a:cxn ang="0">
                    <a:pos x="12" y="0"/>
                  </a:cxn>
                  <a:cxn ang="0">
                    <a:pos x="0" y="3"/>
                  </a:cxn>
                  <a:cxn ang="0">
                    <a:pos x="5" y="17"/>
                  </a:cxn>
                  <a:cxn ang="0">
                    <a:pos x="17" y="14"/>
                  </a:cxn>
                  <a:cxn ang="0">
                    <a:pos x="12" y="0"/>
                  </a:cxn>
                </a:cxnLst>
                <a:rect l="0" t="0" r="r" b="b"/>
                <a:pathLst>
                  <a:path w="17" h="17">
                    <a:moveTo>
                      <a:pt x="12" y="0"/>
                    </a:moveTo>
                    <a:lnTo>
                      <a:pt x="0" y="3"/>
                    </a:lnTo>
                    <a:lnTo>
                      <a:pt x="5" y="17"/>
                    </a:lnTo>
                    <a:lnTo>
                      <a:pt x="17" y="14"/>
                    </a:lnTo>
                    <a:lnTo>
                      <a:pt x="12" y="0"/>
                    </a:lnTo>
                    <a:close/>
                  </a:path>
                </a:pathLst>
              </a:custGeom>
              <a:solidFill>
                <a:srgbClr val="000000"/>
              </a:solidFill>
              <a:ln w="9525">
                <a:noFill/>
                <a:round/>
                <a:headEnd/>
                <a:tailEnd/>
              </a:ln>
            </p:spPr>
            <p:txBody>
              <a:bodyPr/>
              <a:lstStyle/>
              <a:p>
                <a:endParaRPr lang="en-US"/>
              </a:p>
            </p:txBody>
          </p:sp>
          <p:sp>
            <p:nvSpPr>
              <p:cNvPr id="42041" name="Freeform 57"/>
              <p:cNvSpPr>
                <a:spLocks/>
              </p:cNvSpPr>
              <p:nvPr/>
            </p:nvSpPr>
            <p:spPr bwMode="auto">
              <a:xfrm>
                <a:off x="2170" y="2040"/>
                <a:ext cx="9" cy="8"/>
              </a:xfrm>
              <a:custGeom>
                <a:avLst/>
                <a:gdLst/>
                <a:ahLst/>
                <a:cxnLst>
                  <a:cxn ang="0">
                    <a:pos x="12" y="0"/>
                  </a:cxn>
                  <a:cxn ang="0">
                    <a:pos x="0" y="4"/>
                  </a:cxn>
                  <a:cxn ang="0">
                    <a:pos x="5" y="18"/>
                  </a:cxn>
                  <a:cxn ang="0">
                    <a:pos x="17" y="14"/>
                  </a:cxn>
                  <a:cxn ang="0">
                    <a:pos x="12" y="0"/>
                  </a:cxn>
                </a:cxnLst>
                <a:rect l="0" t="0" r="r" b="b"/>
                <a:pathLst>
                  <a:path w="17" h="18">
                    <a:moveTo>
                      <a:pt x="12" y="0"/>
                    </a:moveTo>
                    <a:lnTo>
                      <a:pt x="0" y="4"/>
                    </a:lnTo>
                    <a:lnTo>
                      <a:pt x="5" y="18"/>
                    </a:lnTo>
                    <a:lnTo>
                      <a:pt x="17" y="14"/>
                    </a:lnTo>
                    <a:lnTo>
                      <a:pt x="12" y="0"/>
                    </a:lnTo>
                    <a:close/>
                  </a:path>
                </a:pathLst>
              </a:custGeom>
              <a:solidFill>
                <a:srgbClr val="000000"/>
              </a:solidFill>
              <a:ln w="9525">
                <a:noFill/>
                <a:round/>
                <a:headEnd/>
                <a:tailEnd/>
              </a:ln>
            </p:spPr>
            <p:txBody>
              <a:bodyPr/>
              <a:lstStyle/>
              <a:p>
                <a:endParaRPr lang="en-US"/>
              </a:p>
            </p:txBody>
          </p:sp>
          <p:sp>
            <p:nvSpPr>
              <p:cNvPr id="42042" name="Freeform 58"/>
              <p:cNvSpPr>
                <a:spLocks/>
              </p:cNvSpPr>
              <p:nvPr/>
            </p:nvSpPr>
            <p:spPr bwMode="auto">
              <a:xfrm>
                <a:off x="2176" y="2053"/>
                <a:ext cx="7" cy="8"/>
              </a:xfrm>
              <a:custGeom>
                <a:avLst/>
                <a:gdLst/>
                <a:ahLst/>
                <a:cxnLst>
                  <a:cxn ang="0">
                    <a:pos x="12" y="0"/>
                  </a:cxn>
                  <a:cxn ang="0">
                    <a:pos x="0" y="5"/>
                  </a:cxn>
                  <a:cxn ang="0">
                    <a:pos x="4" y="18"/>
                  </a:cxn>
                  <a:cxn ang="0">
                    <a:pos x="16" y="12"/>
                  </a:cxn>
                  <a:cxn ang="0">
                    <a:pos x="12" y="0"/>
                  </a:cxn>
                </a:cxnLst>
                <a:rect l="0" t="0" r="r" b="b"/>
                <a:pathLst>
                  <a:path w="16" h="18">
                    <a:moveTo>
                      <a:pt x="12" y="0"/>
                    </a:moveTo>
                    <a:lnTo>
                      <a:pt x="0" y="5"/>
                    </a:lnTo>
                    <a:lnTo>
                      <a:pt x="4" y="18"/>
                    </a:lnTo>
                    <a:lnTo>
                      <a:pt x="16" y="12"/>
                    </a:lnTo>
                    <a:lnTo>
                      <a:pt x="12" y="0"/>
                    </a:lnTo>
                    <a:close/>
                  </a:path>
                </a:pathLst>
              </a:custGeom>
              <a:solidFill>
                <a:srgbClr val="000000"/>
              </a:solidFill>
              <a:ln w="9525">
                <a:noFill/>
                <a:round/>
                <a:headEnd/>
                <a:tailEnd/>
              </a:ln>
            </p:spPr>
            <p:txBody>
              <a:bodyPr/>
              <a:lstStyle/>
              <a:p>
                <a:endParaRPr lang="en-US"/>
              </a:p>
            </p:txBody>
          </p:sp>
          <p:sp>
            <p:nvSpPr>
              <p:cNvPr id="42043" name="Freeform 59"/>
              <p:cNvSpPr>
                <a:spLocks/>
              </p:cNvSpPr>
              <p:nvPr/>
            </p:nvSpPr>
            <p:spPr bwMode="auto">
              <a:xfrm>
                <a:off x="2180" y="2066"/>
                <a:ext cx="9" cy="8"/>
              </a:xfrm>
              <a:custGeom>
                <a:avLst/>
                <a:gdLst/>
                <a:ahLst/>
                <a:cxnLst>
                  <a:cxn ang="0">
                    <a:pos x="12" y="0"/>
                  </a:cxn>
                  <a:cxn ang="0">
                    <a:pos x="0" y="6"/>
                  </a:cxn>
                  <a:cxn ang="0">
                    <a:pos x="5" y="18"/>
                  </a:cxn>
                  <a:cxn ang="0">
                    <a:pos x="17" y="13"/>
                  </a:cxn>
                  <a:cxn ang="0">
                    <a:pos x="12" y="0"/>
                  </a:cxn>
                </a:cxnLst>
                <a:rect l="0" t="0" r="r" b="b"/>
                <a:pathLst>
                  <a:path w="17" h="18">
                    <a:moveTo>
                      <a:pt x="12" y="0"/>
                    </a:moveTo>
                    <a:lnTo>
                      <a:pt x="0" y="6"/>
                    </a:lnTo>
                    <a:lnTo>
                      <a:pt x="5" y="18"/>
                    </a:lnTo>
                    <a:lnTo>
                      <a:pt x="17" y="13"/>
                    </a:lnTo>
                    <a:lnTo>
                      <a:pt x="12" y="0"/>
                    </a:lnTo>
                    <a:close/>
                  </a:path>
                </a:pathLst>
              </a:custGeom>
              <a:solidFill>
                <a:srgbClr val="000000"/>
              </a:solidFill>
              <a:ln w="9525">
                <a:noFill/>
                <a:round/>
                <a:headEnd/>
                <a:tailEnd/>
              </a:ln>
            </p:spPr>
            <p:txBody>
              <a:bodyPr/>
              <a:lstStyle/>
              <a:p>
                <a:endParaRPr lang="en-US"/>
              </a:p>
            </p:txBody>
          </p:sp>
          <p:sp>
            <p:nvSpPr>
              <p:cNvPr id="42044" name="Freeform 60"/>
              <p:cNvSpPr>
                <a:spLocks/>
              </p:cNvSpPr>
              <p:nvPr/>
            </p:nvSpPr>
            <p:spPr bwMode="auto">
              <a:xfrm>
                <a:off x="2185" y="2077"/>
                <a:ext cx="9" cy="11"/>
              </a:xfrm>
              <a:custGeom>
                <a:avLst/>
                <a:gdLst/>
                <a:ahLst/>
                <a:cxnLst>
                  <a:cxn ang="0">
                    <a:pos x="13" y="4"/>
                  </a:cxn>
                  <a:cxn ang="0">
                    <a:pos x="0" y="9"/>
                  </a:cxn>
                  <a:cxn ang="0">
                    <a:pos x="0" y="5"/>
                  </a:cxn>
                  <a:cxn ang="0">
                    <a:pos x="2" y="11"/>
                  </a:cxn>
                  <a:cxn ang="0">
                    <a:pos x="6" y="21"/>
                  </a:cxn>
                  <a:cxn ang="0">
                    <a:pos x="18" y="16"/>
                  </a:cxn>
                  <a:cxn ang="0">
                    <a:pos x="13" y="0"/>
                  </a:cxn>
                  <a:cxn ang="0">
                    <a:pos x="7" y="5"/>
                  </a:cxn>
                  <a:cxn ang="0">
                    <a:pos x="14" y="5"/>
                  </a:cxn>
                  <a:cxn ang="0">
                    <a:pos x="13" y="4"/>
                  </a:cxn>
                </a:cxnLst>
                <a:rect l="0" t="0" r="r" b="b"/>
                <a:pathLst>
                  <a:path w="18" h="21">
                    <a:moveTo>
                      <a:pt x="13" y="4"/>
                    </a:moveTo>
                    <a:lnTo>
                      <a:pt x="0" y="9"/>
                    </a:lnTo>
                    <a:lnTo>
                      <a:pt x="0" y="5"/>
                    </a:lnTo>
                    <a:lnTo>
                      <a:pt x="2" y="11"/>
                    </a:lnTo>
                    <a:lnTo>
                      <a:pt x="6" y="21"/>
                    </a:lnTo>
                    <a:lnTo>
                      <a:pt x="18" y="16"/>
                    </a:lnTo>
                    <a:lnTo>
                      <a:pt x="13" y="0"/>
                    </a:lnTo>
                    <a:lnTo>
                      <a:pt x="7" y="5"/>
                    </a:lnTo>
                    <a:lnTo>
                      <a:pt x="14" y="5"/>
                    </a:lnTo>
                    <a:lnTo>
                      <a:pt x="13" y="4"/>
                    </a:lnTo>
                    <a:close/>
                  </a:path>
                </a:pathLst>
              </a:custGeom>
              <a:solidFill>
                <a:srgbClr val="000000"/>
              </a:solidFill>
              <a:ln w="9525">
                <a:noFill/>
                <a:round/>
                <a:headEnd/>
                <a:tailEnd/>
              </a:ln>
            </p:spPr>
            <p:txBody>
              <a:bodyPr/>
              <a:lstStyle/>
              <a:p>
                <a:endParaRPr lang="en-US"/>
              </a:p>
            </p:txBody>
          </p:sp>
          <p:sp>
            <p:nvSpPr>
              <p:cNvPr id="42045" name="Freeform 61"/>
              <p:cNvSpPr>
                <a:spLocks/>
              </p:cNvSpPr>
              <p:nvPr/>
            </p:nvSpPr>
            <p:spPr bwMode="auto">
              <a:xfrm>
                <a:off x="2190" y="2091"/>
                <a:ext cx="10" cy="10"/>
              </a:xfrm>
              <a:custGeom>
                <a:avLst/>
                <a:gdLst/>
                <a:ahLst/>
                <a:cxnLst>
                  <a:cxn ang="0">
                    <a:pos x="12" y="0"/>
                  </a:cxn>
                  <a:cxn ang="0">
                    <a:pos x="0" y="5"/>
                  </a:cxn>
                  <a:cxn ang="0">
                    <a:pos x="7" y="19"/>
                  </a:cxn>
                  <a:cxn ang="0">
                    <a:pos x="19" y="14"/>
                  </a:cxn>
                  <a:cxn ang="0">
                    <a:pos x="12" y="0"/>
                  </a:cxn>
                </a:cxnLst>
                <a:rect l="0" t="0" r="r" b="b"/>
                <a:pathLst>
                  <a:path w="19" h="19">
                    <a:moveTo>
                      <a:pt x="12" y="0"/>
                    </a:moveTo>
                    <a:lnTo>
                      <a:pt x="0" y="5"/>
                    </a:lnTo>
                    <a:lnTo>
                      <a:pt x="7" y="19"/>
                    </a:lnTo>
                    <a:lnTo>
                      <a:pt x="19" y="14"/>
                    </a:lnTo>
                    <a:lnTo>
                      <a:pt x="12" y="0"/>
                    </a:lnTo>
                    <a:close/>
                  </a:path>
                </a:pathLst>
              </a:custGeom>
              <a:solidFill>
                <a:srgbClr val="000000"/>
              </a:solidFill>
              <a:ln w="9525">
                <a:noFill/>
                <a:round/>
                <a:headEnd/>
                <a:tailEnd/>
              </a:ln>
            </p:spPr>
            <p:txBody>
              <a:bodyPr/>
              <a:lstStyle/>
              <a:p>
                <a:endParaRPr lang="en-US"/>
              </a:p>
            </p:txBody>
          </p:sp>
          <p:sp>
            <p:nvSpPr>
              <p:cNvPr id="42046" name="Freeform 62"/>
              <p:cNvSpPr>
                <a:spLocks/>
              </p:cNvSpPr>
              <p:nvPr/>
            </p:nvSpPr>
            <p:spPr bwMode="auto">
              <a:xfrm>
                <a:off x="2197" y="2104"/>
                <a:ext cx="8" cy="9"/>
              </a:xfrm>
              <a:custGeom>
                <a:avLst/>
                <a:gdLst/>
                <a:ahLst/>
                <a:cxnLst>
                  <a:cxn ang="0">
                    <a:pos x="12" y="0"/>
                  </a:cxn>
                  <a:cxn ang="0">
                    <a:pos x="0" y="5"/>
                  </a:cxn>
                  <a:cxn ang="0">
                    <a:pos x="5" y="18"/>
                  </a:cxn>
                  <a:cxn ang="0">
                    <a:pos x="5" y="18"/>
                  </a:cxn>
                  <a:cxn ang="0">
                    <a:pos x="18" y="12"/>
                  </a:cxn>
                  <a:cxn ang="0">
                    <a:pos x="16" y="7"/>
                  </a:cxn>
                  <a:cxn ang="0">
                    <a:pos x="12" y="0"/>
                  </a:cxn>
                </a:cxnLst>
                <a:rect l="0" t="0" r="r" b="b"/>
                <a:pathLst>
                  <a:path w="18" h="18">
                    <a:moveTo>
                      <a:pt x="12" y="0"/>
                    </a:moveTo>
                    <a:lnTo>
                      <a:pt x="0" y="5"/>
                    </a:lnTo>
                    <a:lnTo>
                      <a:pt x="5" y="18"/>
                    </a:lnTo>
                    <a:lnTo>
                      <a:pt x="5" y="18"/>
                    </a:lnTo>
                    <a:lnTo>
                      <a:pt x="18" y="12"/>
                    </a:lnTo>
                    <a:lnTo>
                      <a:pt x="16" y="7"/>
                    </a:lnTo>
                    <a:lnTo>
                      <a:pt x="12" y="0"/>
                    </a:lnTo>
                    <a:close/>
                  </a:path>
                </a:pathLst>
              </a:custGeom>
              <a:solidFill>
                <a:srgbClr val="000000"/>
              </a:solidFill>
              <a:ln w="9525">
                <a:noFill/>
                <a:round/>
                <a:headEnd/>
                <a:tailEnd/>
              </a:ln>
            </p:spPr>
            <p:txBody>
              <a:bodyPr/>
              <a:lstStyle/>
              <a:p>
                <a:endParaRPr lang="en-US"/>
              </a:p>
            </p:txBody>
          </p:sp>
          <p:sp>
            <p:nvSpPr>
              <p:cNvPr id="42047" name="Freeform 63"/>
              <p:cNvSpPr>
                <a:spLocks/>
              </p:cNvSpPr>
              <p:nvPr/>
            </p:nvSpPr>
            <p:spPr bwMode="auto">
              <a:xfrm>
                <a:off x="2203" y="2117"/>
                <a:ext cx="8" cy="9"/>
              </a:xfrm>
              <a:custGeom>
                <a:avLst/>
                <a:gdLst/>
                <a:ahLst/>
                <a:cxnLst>
                  <a:cxn ang="0">
                    <a:pos x="13" y="0"/>
                  </a:cxn>
                  <a:cxn ang="0">
                    <a:pos x="0" y="6"/>
                  </a:cxn>
                  <a:cxn ang="0">
                    <a:pos x="6" y="18"/>
                  </a:cxn>
                  <a:cxn ang="0">
                    <a:pos x="18" y="13"/>
                  </a:cxn>
                  <a:cxn ang="0">
                    <a:pos x="13" y="0"/>
                  </a:cxn>
                </a:cxnLst>
                <a:rect l="0" t="0" r="r" b="b"/>
                <a:pathLst>
                  <a:path w="18" h="18">
                    <a:moveTo>
                      <a:pt x="13" y="0"/>
                    </a:moveTo>
                    <a:lnTo>
                      <a:pt x="0" y="6"/>
                    </a:lnTo>
                    <a:lnTo>
                      <a:pt x="6" y="18"/>
                    </a:lnTo>
                    <a:lnTo>
                      <a:pt x="18" y="13"/>
                    </a:lnTo>
                    <a:lnTo>
                      <a:pt x="13" y="0"/>
                    </a:lnTo>
                    <a:close/>
                  </a:path>
                </a:pathLst>
              </a:custGeom>
              <a:solidFill>
                <a:srgbClr val="000000"/>
              </a:solidFill>
              <a:ln w="9525">
                <a:noFill/>
                <a:round/>
                <a:headEnd/>
                <a:tailEnd/>
              </a:ln>
            </p:spPr>
            <p:txBody>
              <a:bodyPr/>
              <a:lstStyle/>
              <a:p>
                <a:endParaRPr lang="en-US"/>
              </a:p>
            </p:txBody>
          </p:sp>
          <p:sp>
            <p:nvSpPr>
              <p:cNvPr id="42048" name="Freeform 64"/>
              <p:cNvSpPr>
                <a:spLocks/>
              </p:cNvSpPr>
              <p:nvPr/>
            </p:nvSpPr>
            <p:spPr bwMode="auto">
              <a:xfrm>
                <a:off x="2209" y="2129"/>
                <a:ext cx="8" cy="9"/>
              </a:xfrm>
              <a:custGeom>
                <a:avLst/>
                <a:gdLst/>
                <a:ahLst/>
                <a:cxnLst>
                  <a:cxn ang="0">
                    <a:pos x="12" y="0"/>
                  </a:cxn>
                  <a:cxn ang="0">
                    <a:pos x="0" y="5"/>
                  </a:cxn>
                  <a:cxn ang="0">
                    <a:pos x="5" y="17"/>
                  </a:cxn>
                  <a:cxn ang="0">
                    <a:pos x="17" y="12"/>
                  </a:cxn>
                  <a:cxn ang="0">
                    <a:pos x="12" y="0"/>
                  </a:cxn>
                </a:cxnLst>
                <a:rect l="0" t="0" r="r" b="b"/>
                <a:pathLst>
                  <a:path w="17" h="17">
                    <a:moveTo>
                      <a:pt x="12" y="0"/>
                    </a:moveTo>
                    <a:lnTo>
                      <a:pt x="0" y="5"/>
                    </a:lnTo>
                    <a:lnTo>
                      <a:pt x="5" y="17"/>
                    </a:lnTo>
                    <a:lnTo>
                      <a:pt x="17" y="12"/>
                    </a:lnTo>
                    <a:lnTo>
                      <a:pt x="12" y="0"/>
                    </a:lnTo>
                    <a:close/>
                  </a:path>
                </a:pathLst>
              </a:custGeom>
              <a:solidFill>
                <a:srgbClr val="000000"/>
              </a:solidFill>
              <a:ln w="9525">
                <a:noFill/>
                <a:round/>
                <a:headEnd/>
                <a:tailEnd/>
              </a:ln>
            </p:spPr>
            <p:txBody>
              <a:bodyPr/>
              <a:lstStyle/>
              <a:p>
                <a:endParaRPr lang="en-US"/>
              </a:p>
            </p:txBody>
          </p:sp>
          <p:sp>
            <p:nvSpPr>
              <p:cNvPr id="42049" name="Freeform 65"/>
              <p:cNvSpPr>
                <a:spLocks/>
              </p:cNvSpPr>
              <p:nvPr/>
            </p:nvSpPr>
            <p:spPr bwMode="auto">
              <a:xfrm>
                <a:off x="2216" y="2142"/>
                <a:ext cx="8" cy="9"/>
              </a:xfrm>
              <a:custGeom>
                <a:avLst/>
                <a:gdLst/>
                <a:ahLst/>
                <a:cxnLst>
                  <a:cxn ang="0">
                    <a:pos x="11" y="0"/>
                  </a:cxn>
                  <a:cxn ang="0">
                    <a:pos x="0" y="7"/>
                  </a:cxn>
                  <a:cxn ang="0">
                    <a:pos x="6" y="19"/>
                  </a:cxn>
                  <a:cxn ang="0">
                    <a:pos x="16" y="12"/>
                  </a:cxn>
                  <a:cxn ang="0">
                    <a:pos x="11" y="0"/>
                  </a:cxn>
                </a:cxnLst>
                <a:rect l="0" t="0" r="r" b="b"/>
                <a:pathLst>
                  <a:path w="16" h="19">
                    <a:moveTo>
                      <a:pt x="11" y="0"/>
                    </a:moveTo>
                    <a:lnTo>
                      <a:pt x="0" y="7"/>
                    </a:lnTo>
                    <a:lnTo>
                      <a:pt x="6" y="19"/>
                    </a:lnTo>
                    <a:lnTo>
                      <a:pt x="16" y="12"/>
                    </a:lnTo>
                    <a:lnTo>
                      <a:pt x="11" y="0"/>
                    </a:lnTo>
                    <a:close/>
                  </a:path>
                </a:pathLst>
              </a:custGeom>
              <a:solidFill>
                <a:srgbClr val="000000"/>
              </a:solidFill>
              <a:ln w="9525">
                <a:noFill/>
                <a:round/>
                <a:headEnd/>
                <a:tailEnd/>
              </a:ln>
            </p:spPr>
            <p:txBody>
              <a:bodyPr/>
              <a:lstStyle/>
              <a:p>
                <a:endParaRPr lang="en-US"/>
              </a:p>
            </p:txBody>
          </p:sp>
          <p:sp>
            <p:nvSpPr>
              <p:cNvPr id="42050" name="Freeform 66"/>
              <p:cNvSpPr>
                <a:spLocks/>
              </p:cNvSpPr>
              <p:nvPr/>
            </p:nvSpPr>
            <p:spPr bwMode="auto">
              <a:xfrm>
                <a:off x="2222" y="2154"/>
                <a:ext cx="9" cy="9"/>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2051" name="Freeform 67"/>
              <p:cNvSpPr>
                <a:spLocks/>
              </p:cNvSpPr>
              <p:nvPr/>
            </p:nvSpPr>
            <p:spPr bwMode="auto">
              <a:xfrm>
                <a:off x="2229" y="2166"/>
                <a:ext cx="9" cy="9"/>
              </a:xfrm>
              <a:custGeom>
                <a:avLst/>
                <a:gdLst/>
                <a:ahLst/>
                <a:cxnLst>
                  <a:cxn ang="0">
                    <a:pos x="10" y="0"/>
                  </a:cxn>
                  <a:cxn ang="0">
                    <a:pos x="0" y="7"/>
                  </a:cxn>
                  <a:cxn ang="0">
                    <a:pos x="1" y="11"/>
                  </a:cxn>
                  <a:cxn ang="0">
                    <a:pos x="7" y="18"/>
                  </a:cxn>
                  <a:cxn ang="0">
                    <a:pos x="17" y="11"/>
                  </a:cxn>
                  <a:cxn ang="0">
                    <a:pos x="12" y="0"/>
                  </a:cxn>
                  <a:cxn ang="0">
                    <a:pos x="10" y="0"/>
                  </a:cxn>
                </a:cxnLst>
                <a:rect l="0" t="0" r="r" b="b"/>
                <a:pathLst>
                  <a:path w="17" h="18">
                    <a:moveTo>
                      <a:pt x="10" y="0"/>
                    </a:moveTo>
                    <a:lnTo>
                      <a:pt x="0" y="7"/>
                    </a:lnTo>
                    <a:lnTo>
                      <a:pt x="1" y="11"/>
                    </a:lnTo>
                    <a:lnTo>
                      <a:pt x="7" y="18"/>
                    </a:lnTo>
                    <a:lnTo>
                      <a:pt x="17" y="11"/>
                    </a:lnTo>
                    <a:lnTo>
                      <a:pt x="12" y="0"/>
                    </a:lnTo>
                    <a:lnTo>
                      <a:pt x="10" y="0"/>
                    </a:lnTo>
                    <a:close/>
                  </a:path>
                </a:pathLst>
              </a:custGeom>
              <a:solidFill>
                <a:srgbClr val="000000"/>
              </a:solidFill>
              <a:ln w="9525">
                <a:noFill/>
                <a:round/>
                <a:headEnd/>
                <a:tailEnd/>
              </a:ln>
            </p:spPr>
            <p:txBody>
              <a:bodyPr/>
              <a:lstStyle/>
              <a:p>
                <a:endParaRPr lang="en-US"/>
              </a:p>
            </p:txBody>
          </p:sp>
          <p:sp>
            <p:nvSpPr>
              <p:cNvPr id="42052" name="Freeform 68"/>
              <p:cNvSpPr>
                <a:spLocks/>
              </p:cNvSpPr>
              <p:nvPr/>
            </p:nvSpPr>
            <p:spPr bwMode="auto">
              <a:xfrm>
                <a:off x="2236" y="2177"/>
                <a:ext cx="9" cy="10"/>
              </a:xfrm>
              <a:custGeom>
                <a:avLst/>
                <a:gdLst/>
                <a:ahLst/>
                <a:cxnLst>
                  <a:cxn ang="0">
                    <a:pos x="10" y="0"/>
                  </a:cxn>
                  <a:cxn ang="0">
                    <a:pos x="0" y="7"/>
                  </a:cxn>
                  <a:cxn ang="0">
                    <a:pos x="8" y="19"/>
                  </a:cxn>
                  <a:cxn ang="0">
                    <a:pos x="19" y="12"/>
                  </a:cxn>
                  <a:cxn ang="0">
                    <a:pos x="10" y="0"/>
                  </a:cxn>
                </a:cxnLst>
                <a:rect l="0" t="0" r="r" b="b"/>
                <a:pathLst>
                  <a:path w="19" h="19">
                    <a:moveTo>
                      <a:pt x="10" y="0"/>
                    </a:moveTo>
                    <a:lnTo>
                      <a:pt x="0" y="7"/>
                    </a:lnTo>
                    <a:lnTo>
                      <a:pt x="8" y="19"/>
                    </a:lnTo>
                    <a:lnTo>
                      <a:pt x="19" y="12"/>
                    </a:lnTo>
                    <a:lnTo>
                      <a:pt x="10" y="0"/>
                    </a:lnTo>
                    <a:close/>
                  </a:path>
                </a:pathLst>
              </a:custGeom>
              <a:solidFill>
                <a:srgbClr val="000000"/>
              </a:solidFill>
              <a:ln w="9525">
                <a:noFill/>
                <a:round/>
                <a:headEnd/>
                <a:tailEnd/>
              </a:ln>
            </p:spPr>
            <p:txBody>
              <a:bodyPr/>
              <a:lstStyle/>
              <a:p>
                <a:endParaRPr lang="en-US"/>
              </a:p>
            </p:txBody>
          </p:sp>
          <p:sp>
            <p:nvSpPr>
              <p:cNvPr id="42053" name="Freeform 69"/>
              <p:cNvSpPr>
                <a:spLocks/>
              </p:cNvSpPr>
              <p:nvPr/>
            </p:nvSpPr>
            <p:spPr bwMode="auto">
              <a:xfrm>
                <a:off x="2244" y="2190"/>
                <a:ext cx="8" cy="9"/>
              </a:xfrm>
              <a:custGeom>
                <a:avLst/>
                <a:gdLst/>
                <a:ahLst/>
                <a:cxnLst>
                  <a:cxn ang="0">
                    <a:pos x="11" y="0"/>
                  </a:cxn>
                  <a:cxn ang="0">
                    <a:pos x="0" y="7"/>
                  </a:cxn>
                  <a:cxn ang="0">
                    <a:pos x="6" y="18"/>
                  </a:cxn>
                  <a:cxn ang="0">
                    <a:pos x="7" y="19"/>
                  </a:cxn>
                  <a:cxn ang="0">
                    <a:pos x="18" y="12"/>
                  </a:cxn>
                  <a:cxn ang="0">
                    <a:pos x="16" y="7"/>
                  </a:cxn>
                  <a:cxn ang="0">
                    <a:pos x="11" y="0"/>
                  </a:cxn>
                </a:cxnLst>
                <a:rect l="0" t="0" r="r" b="b"/>
                <a:pathLst>
                  <a:path w="18" h="19">
                    <a:moveTo>
                      <a:pt x="11" y="0"/>
                    </a:moveTo>
                    <a:lnTo>
                      <a:pt x="0" y="7"/>
                    </a:lnTo>
                    <a:lnTo>
                      <a:pt x="6" y="18"/>
                    </a:lnTo>
                    <a:lnTo>
                      <a:pt x="7" y="19"/>
                    </a:lnTo>
                    <a:lnTo>
                      <a:pt x="18" y="12"/>
                    </a:lnTo>
                    <a:lnTo>
                      <a:pt x="16" y="7"/>
                    </a:lnTo>
                    <a:lnTo>
                      <a:pt x="11" y="0"/>
                    </a:lnTo>
                    <a:close/>
                  </a:path>
                </a:pathLst>
              </a:custGeom>
              <a:solidFill>
                <a:srgbClr val="000000"/>
              </a:solidFill>
              <a:ln w="9525">
                <a:noFill/>
                <a:round/>
                <a:headEnd/>
                <a:tailEnd/>
              </a:ln>
            </p:spPr>
            <p:txBody>
              <a:bodyPr/>
              <a:lstStyle/>
              <a:p>
                <a:endParaRPr lang="en-US"/>
              </a:p>
            </p:txBody>
          </p:sp>
          <p:sp>
            <p:nvSpPr>
              <p:cNvPr id="42054" name="Freeform 70"/>
              <p:cNvSpPr>
                <a:spLocks/>
              </p:cNvSpPr>
              <p:nvPr/>
            </p:nvSpPr>
            <p:spPr bwMode="auto">
              <a:xfrm>
                <a:off x="2252" y="2201"/>
                <a:ext cx="8" cy="10"/>
              </a:xfrm>
              <a:custGeom>
                <a:avLst/>
                <a:gdLst/>
                <a:ahLst/>
                <a:cxnLst>
                  <a:cxn ang="0">
                    <a:pos x="11" y="0"/>
                  </a:cxn>
                  <a:cxn ang="0">
                    <a:pos x="0" y="7"/>
                  </a:cxn>
                  <a:cxn ang="0">
                    <a:pos x="7" y="19"/>
                  </a:cxn>
                  <a:cxn ang="0">
                    <a:pos x="18" y="12"/>
                  </a:cxn>
                  <a:cxn ang="0">
                    <a:pos x="11" y="0"/>
                  </a:cxn>
                </a:cxnLst>
                <a:rect l="0" t="0" r="r" b="b"/>
                <a:pathLst>
                  <a:path w="18" h="19">
                    <a:moveTo>
                      <a:pt x="11" y="0"/>
                    </a:moveTo>
                    <a:lnTo>
                      <a:pt x="0" y="7"/>
                    </a:lnTo>
                    <a:lnTo>
                      <a:pt x="7" y="19"/>
                    </a:lnTo>
                    <a:lnTo>
                      <a:pt x="18" y="12"/>
                    </a:lnTo>
                    <a:lnTo>
                      <a:pt x="11" y="0"/>
                    </a:lnTo>
                    <a:close/>
                  </a:path>
                </a:pathLst>
              </a:custGeom>
              <a:solidFill>
                <a:srgbClr val="000000"/>
              </a:solidFill>
              <a:ln w="9525">
                <a:noFill/>
                <a:round/>
                <a:headEnd/>
                <a:tailEnd/>
              </a:ln>
            </p:spPr>
            <p:txBody>
              <a:bodyPr/>
              <a:lstStyle/>
              <a:p>
                <a:endParaRPr lang="en-US"/>
              </a:p>
            </p:txBody>
          </p:sp>
          <p:sp>
            <p:nvSpPr>
              <p:cNvPr id="42055" name="Freeform 71"/>
              <p:cNvSpPr>
                <a:spLocks/>
              </p:cNvSpPr>
              <p:nvPr/>
            </p:nvSpPr>
            <p:spPr bwMode="auto">
              <a:xfrm>
                <a:off x="2259" y="2212"/>
                <a:ext cx="9" cy="10"/>
              </a:xfrm>
              <a:custGeom>
                <a:avLst/>
                <a:gdLst/>
                <a:ahLst/>
                <a:cxnLst>
                  <a:cxn ang="0">
                    <a:pos x="10" y="0"/>
                  </a:cxn>
                  <a:cxn ang="0">
                    <a:pos x="0" y="7"/>
                  </a:cxn>
                  <a:cxn ang="0">
                    <a:pos x="7" y="19"/>
                  </a:cxn>
                  <a:cxn ang="0">
                    <a:pos x="17" y="12"/>
                  </a:cxn>
                  <a:cxn ang="0">
                    <a:pos x="10" y="0"/>
                  </a:cxn>
                </a:cxnLst>
                <a:rect l="0" t="0" r="r" b="b"/>
                <a:pathLst>
                  <a:path w="17" h="19">
                    <a:moveTo>
                      <a:pt x="10" y="0"/>
                    </a:moveTo>
                    <a:lnTo>
                      <a:pt x="0" y="7"/>
                    </a:lnTo>
                    <a:lnTo>
                      <a:pt x="7" y="19"/>
                    </a:lnTo>
                    <a:lnTo>
                      <a:pt x="17" y="12"/>
                    </a:lnTo>
                    <a:lnTo>
                      <a:pt x="10" y="0"/>
                    </a:lnTo>
                    <a:close/>
                  </a:path>
                </a:pathLst>
              </a:custGeom>
              <a:solidFill>
                <a:srgbClr val="000000"/>
              </a:solidFill>
              <a:ln w="9525">
                <a:noFill/>
                <a:round/>
                <a:headEnd/>
                <a:tailEnd/>
              </a:ln>
            </p:spPr>
            <p:txBody>
              <a:bodyPr/>
              <a:lstStyle/>
              <a:p>
                <a:endParaRPr lang="en-US"/>
              </a:p>
            </p:txBody>
          </p:sp>
          <p:sp>
            <p:nvSpPr>
              <p:cNvPr id="42056" name="Freeform 72"/>
              <p:cNvSpPr>
                <a:spLocks/>
              </p:cNvSpPr>
              <p:nvPr/>
            </p:nvSpPr>
            <p:spPr bwMode="auto">
              <a:xfrm>
                <a:off x="2267" y="2224"/>
                <a:ext cx="10" cy="9"/>
              </a:xfrm>
              <a:custGeom>
                <a:avLst/>
                <a:gdLst/>
                <a:ahLst/>
                <a:cxnLst>
                  <a:cxn ang="0">
                    <a:pos x="10" y="0"/>
                  </a:cxn>
                  <a:cxn ang="0">
                    <a:pos x="0" y="9"/>
                  </a:cxn>
                  <a:cxn ang="0">
                    <a:pos x="8" y="19"/>
                  </a:cxn>
                  <a:cxn ang="0">
                    <a:pos x="19" y="11"/>
                  </a:cxn>
                  <a:cxn ang="0">
                    <a:pos x="10" y="0"/>
                  </a:cxn>
                </a:cxnLst>
                <a:rect l="0" t="0" r="r" b="b"/>
                <a:pathLst>
                  <a:path w="19" h="19">
                    <a:moveTo>
                      <a:pt x="10" y="0"/>
                    </a:moveTo>
                    <a:lnTo>
                      <a:pt x="0" y="9"/>
                    </a:lnTo>
                    <a:lnTo>
                      <a:pt x="8" y="19"/>
                    </a:lnTo>
                    <a:lnTo>
                      <a:pt x="19" y="11"/>
                    </a:lnTo>
                    <a:lnTo>
                      <a:pt x="10" y="0"/>
                    </a:lnTo>
                    <a:close/>
                  </a:path>
                </a:pathLst>
              </a:custGeom>
              <a:solidFill>
                <a:srgbClr val="000000"/>
              </a:solidFill>
              <a:ln w="9525">
                <a:noFill/>
                <a:round/>
                <a:headEnd/>
                <a:tailEnd/>
              </a:ln>
            </p:spPr>
            <p:txBody>
              <a:bodyPr/>
              <a:lstStyle/>
              <a:p>
                <a:endParaRPr lang="en-US"/>
              </a:p>
            </p:txBody>
          </p:sp>
          <p:sp>
            <p:nvSpPr>
              <p:cNvPr id="42057" name="Freeform 73"/>
              <p:cNvSpPr>
                <a:spLocks/>
              </p:cNvSpPr>
              <p:nvPr/>
            </p:nvSpPr>
            <p:spPr bwMode="auto">
              <a:xfrm>
                <a:off x="2276" y="2235"/>
                <a:ext cx="10" cy="10"/>
              </a:xfrm>
              <a:custGeom>
                <a:avLst/>
                <a:gdLst/>
                <a:ahLst/>
                <a:cxnLst>
                  <a:cxn ang="0">
                    <a:pos x="11" y="0"/>
                  </a:cxn>
                  <a:cxn ang="0">
                    <a:pos x="0" y="9"/>
                  </a:cxn>
                  <a:cxn ang="0">
                    <a:pos x="9" y="19"/>
                  </a:cxn>
                  <a:cxn ang="0">
                    <a:pos x="19" y="10"/>
                  </a:cxn>
                  <a:cxn ang="0">
                    <a:pos x="11" y="0"/>
                  </a:cxn>
                </a:cxnLst>
                <a:rect l="0" t="0" r="r" b="b"/>
                <a:pathLst>
                  <a:path w="19" h="19">
                    <a:moveTo>
                      <a:pt x="11" y="0"/>
                    </a:moveTo>
                    <a:lnTo>
                      <a:pt x="0" y="9"/>
                    </a:lnTo>
                    <a:lnTo>
                      <a:pt x="9" y="19"/>
                    </a:lnTo>
                    <a:lnTo>
                      <a:pt x="19" y="10"/>
                    </a:lnTo>
                    <a:lnTo>
                      <a:pt x="11" y="0"/>
                    </a:lnTo>
                    <a:close/>
                  </a:path>
                </a:pathLst>
              </a:custGeom>
              <a:solidFill>
                <a:srgbClr val="000000"/>
              </a:solidFill>
              <a:ln w="9525">
                <a:noFill/>
                <a:round/>
                <a:headEnd/>
                <a:tailEnd/>
              </a:ln>
            </p:spPr>
            <p:txBody>
              <a:bodyPr/>
              <a:lstStyle/>
              <a:p>
                <a:endParaRPr lang="en-US"/>
              </a:p>
            </p:txBody>
          </p:sp>
          <p:sp>
            <p:nvSpPr>
              <p:cNvPr id="42058" name="Freeform 74"/>
              <p:cNvSpPr>
                <a:spLocks/>
              </p:cNvSpPr>
              <p:nvPr/>
            </p:nvSpPr>
            <p:spPr bwMode="auto">
              <a:xfrm>
                <a:off x="2284" y="2245"/>
                <a:ext cx="10" cy="11"/>
              </a:xfrm>
              <a:custGeom>
                <a:avLst/>
                <a:gdLst/>
                <a:ahLst/>
                <a:cxnLst>
                  <a:cxn ang="0">
                    <a:pos x="10" y="0"/>
                  </a:cxn>
                  <a:cxn ang="0">
                    <a:pos x="0" y="9"/>
                  </a:cxn>
                  <a:cxn ang="0">
                    <a:pos x="2" y="12"/>
                  </a:cxn>
                  <a:cxn ang="0">
                    <a:pos x="9" y="21"/>
                  </a:cxn>
                  <a:cxn ang="0">
                    <a:pos x="19" y="12"/>
                  </a:cxn>
                  <a:cxn ang="0">
                    <a:pos x="12" y="2"/>
                  </a:cxn>
                  <a:cxn ang="0">
                    <a:pos x="10" y="0"/>
                  </a:cxn>
                </a:cxnLst>
                <a:rect l="0" t="0" r="r" b="b"/>
                <a:pathLst>
                  <a:path w="19" h="21">
                    <a:moveTo>
                      <a:pt x="10" y="0"/>
                    </a:moveTo>
                    <a:lnTo>
                      <a:pt x="0" y="9"/>
                    </a:lnTo>
                    <a:lnTo>
                      <a:pt x="2" y="12"/>
                    </a:lnTo>
                    <a:lnTo>
                      <a:pt x="9" y="21"/>
                    </a:lnTo>
                    <a:lnTo>
                      <a:pt x="19" y="12"/>
                    </a:lnTo>
                    <a:lnTo>
                      <a:pt x="12" y="2"/>
                    </a:lnTo>
                    <a:lnTo>
                      <a:pt x="10" y="0"/>
                    </a:lnTo>
                    <a:close/>
                  </a:path>
                </a:pathLst>
              </a:custGeom>
              <a:solidFill>
                <a:srgbClr val="000000"/>
              </a:solidFill>
              <a:ln w="9525">
                <a:noFill/>
                <a:round/>
                <a:headEnd/>
                <a:tailEnd/>
              </a:ln>
            </p:spPr>
            <p:txBody>
              <a:bodyPr/>
              <a:lstStyle/>
              <a:p>
                <a:endParaRPr lang="en-US"/>
              </a:p>
            </p:txBody>
          </p:sp>
          <p:sp>
            <p:nvSpPr>
              <p:cNvPr id="42059" name="Freeform 75"/>
              <p:cNvSpPr>
                <a:spLocks/>
              </p:cNvSpPr>
              <p:nvPr/>
            </p:nvSpPr>
            <p:spPr bwMode="auto">
              <a:xfrm>
                <a:off x="2294" y="2257"/>
                <a:ext cx="9" cy="9"/>
              </a:xfrm>
              <a:custGeom>
                <a:avLst/>
                <a:gdLst/>
                <a:ahLst/>
                <a:cxnLst>
                  <a:cxn ang="0">
                    <a:pos x="11" y="0"/>
                  </a:cxn>
                  <a:cxn ang="0">
                    <a:pos x="0" y="8"/>
                  </a:cxn>
                  <a:cxn ang="0">
                    <a:pos x="9" y="19"/>
                  </a:cxn>
                  <a:cxn ang="0">
                    <a:pos x="19" y="10"/>
                  </a:cxn>
                  <a:cxn ang="0">
                    <a:pos x="11" y="0"/>
                  </a:cxn>
                </a:cxnLst>
                <a:rect l="0" t="0" r="r" b="b"/>
                <a:pathLst>
                  <a:path w="19" h="19">
                    <a:moveTo>
                      <a:pt x="11" y="0"/>
                    </a:moveTo>
                    <a:lnTo>
                      <a:pt x="0" y="8"/>
                    </a:lnTo>
                    <a:lnTo>
                      <a:pt x="9" y="19"/>
                    </a:lnTo>
                    <a:lnTo>
                      <a:pt x="19" y="10"/>
                    </a:lnTo>
                    <a:lnTo>
                      <a:pt x="11" y="0"/>
                    </a:lnTo>
                    <a:close/>
                  </a:path>
                </a:pathLst>
              </a:custGeom>
              <a:solidFill>
                <a:srgbClr val="000000"/>
              </a:solidFill>
              <a:ln w="9525">
                <a:noFill/>
                <a:round/>
                <a:headEnd/>
                <a:tailEnd/>
              </a:ln>
            </p:spPr>
            <p:txBody>
              <a:bodyPr/>
              <a:lstStyle/>
              <a:p>
                <a:endParaRPr lang="en-US"/>
              </a:p>
            </p:txBody>
          </p:sp>
          <p:sp>
            <p:nvSpPr>
              <p:cNvPr id="42060" name="Freeform 76"/>
              <p:cNvSpPr>
                <a:spLocks/>
              </p:cNvSpPr>
              <p:nvPr/>
            </p:nvSpPr>
            <p:spPr bwMode="auto">
              <a:xfrm>
                <a:off x="2302" y="2267"/>
                <a:ext cx="10" cy="10"/>
              </a:xfrm>
              <a:custGeom>
                <a:avLst/>
                <a:gdLst/>
                <a:ahLst/>
                <a:cxnLst>
                  <a:cxn ang="0">
                    <a:pos x="10" y="0"/>
                  </a:cxn>
                  <a:cxn ang="0">
                    <a:pos x="0" y="8"/>
                  </a:cxn>
                  <a:cxn ang="0">
                    <a:pos x="7" y="17"/>
                  </a:cxn>
                  <a:cxn ang="0">
                    <a:pos x="8" y="19"/>
                  </a:cxn>
                  <a:cxn ang="0">
                    <a:pos x="19" y="10"/>
                  </a:cxn>
                  <a:cxn ang="0">
                    <a:pos x="17" y="7"/>
                  </a:cxn>
                  <a:cxn ang="0">
                    <a:pos x="10" y="0"/>
                  </a:cxn>
                </a:cxnLst>
                <a:rect l="0" t="0" r="r" b="b"/>
                <a:pathLst>
                  <a:path w="19" h="19">
                    <a:moveTo>
                      <a:pt x="10" y="0"/>
                    </a:moveTo>
                    <a:lnTo>
                      <a:pt x="0" y="8"/>
                    </a:lnTo>
                    <a:lnTo>
                      <a:pt x="7" y="17"/>
                    </a:lnTo>
                    <a:lnTo>
                      <a:pt x="8" y="19"/>
                    </a:lnTo>
                    <a:lnTo>
                      <a:pt x="19" y="10"/>
                    </a:lnTo>
                    <a:lnTo>
                      <a:pt x="17" y="7"/>
                    </a:lnTo>
                    <a:lnTo>
                      <a:pt x="10" y="0"/>
                    </a:lnTo>
                    <a:close/>
                  </a:path>
                </a:pathLst>
              </a:custGeom>
              <a:solidFill>
                <a:srgbClr val="000000"/>
              </a:solidFill>
              <a:ln w="9525">
                <a:noFill/>
                <a:round/>
                <a:headEnd/>
                <a:tailEnd/>
              </a:ln>
            </p:spPr>
            <p:txBody>
              <a:bodyPr/>
              <a:lstStyle/>
              <a:p>
                <a:endParaRPr lang="en-US"/>
              </a:p>
            </p:txBody>
          </p:sp>
          <p:sp>
            <p:nvSpPr>
              <p:cNvPr id="42061" name="Freeform 77"/>
              <p:cNvSpPr>
                <a:spLocks/>
              </p:cNvSpPr>
              <p:nvPr/>
            </p:nvSpPr>
            <p:spPr bwMode="auto">
              <a:xfrm>
                <a:off x="2312" y="2278"/>
                <a:ext cx="10" cy="9"/>
              </a:xfrm>
              <a:custGeom>
                <a:avLst/>
                <a:gdLst/>
                <a:ahLst/>
                <a:cxnLst>
                  <a:cxn ang="0">
                    <a:pos x="10" y="0"/>
                  </a:cxn>
                  <a:cxn ang="0">
                    <a:pos x="0" y="9"/>
                  </a:cxn>
                  <a:cxn ang="0">
                    <a:pos x="9" y="20"/>
                  </a:cxn>
                  <a:cxn ang="0">
                    <a:pos x="19" y="11"/>
                  </a:cxn>
                  <a:cxn ang="0">
                    <a:pos x="10" y="0"/>
                  </a:cxn>
                </a:cxnLst>
                <a:rect l="0" t="0" r="r" b="b"/>
                <a:pathLst>
                  <a:path w="19" h="20">
                    <a:moveTo>
                      <a:pt x="10" y="0"/>
                    </a:moveTo>
                    <a:lnTo>
                      <a:pt x="0" y="9"/>
                    </a:lnTo>
                    <a:lnTo>
                      <a:pt x="9" y="20"/>
                    </a:lnTo>
                    <a:lnTo>
                      <a:pt x="19" y="11"/>
                    </a:lnTo>
                    <a:lnTo>
                      <a:pt x="10" y="0"/>
                    </a:lnTo>
                    <a:close/>
                  </a:path>
                </a:pathLst>
              </a:custGeom>
              <a:solidFill>
                <a:srgbClr val="000000"/>
              </a:solidFill>
              <a:ln w="9525">
                <a:noFill/>
                <a:round/>
                <a:headEnd/>
                <a:tailEnd/>
              </a:ln>
            </p:spPr>
            <p:txBody>
              <a:bodyPr/>
              <a:lstStyle/>
              <a:p>
                <a:endParaRPr lang="en-US"/>
              </a:p>
            </p:txBody>
          </p:sp>
          <p:sp>
            <p:nvSpPr>
              <p:cNvPr id="42062" name="Freeform 78"/>
              <p:cNvSpPr>
                <a:spLocks/>
              </p:cNvSpPr>
              <p:nvPr/>
            </p:nvSpPr>
            <p:spPr bwMode="auto">
              <a:xfrm>
                <a:off x="2321" y="2288"/>
                <a:ext cx="10" cy="10"/>
              </a:xfrm>
              <a:custGeom>
                <a:avLst/>
                <a:gdLst/>
                <a:ahLst/>
                <a:cxnLst>
                  <a:cxn ang="0">
                    <a:pos x="11" y="0"/>
                  </a:cxn>
                  <a:cxn ang="0">
                    <a:pos x="0" y="9"/>
                  </a:cxn>
                  <a:cxn ang="0">
                    <a:pos x="11" y="20"/>
                  </a:cxn>
                  <a:cxn ang="0">
                    <a:pos x="21" y="11"/>
                  </a:cxn>
                  <a:cxn ang="0">
                    <a:pos x="11" y="0"/>
                  </a:cxn>
                </a:cxnLst>
                <a:rect l="0" t="0" r="r" b="b"/>
                <a:pathLst>
                  <a:path w="21" h="20">
                    <a:moveTo>
                      <a:pt x="11" y="0"/>
                    </a:moveTo>
                    <a:lnTo>
                      <a:pt x="0" y="9"/>
                    </a:lnTo>
                    <a:lnTo>
                      <a:pt x="11" y="20"/>
                    </a:lnTo>
                    <a:lnTo>
                      <a:pt x="21" y="11"/>
                    </a:lnTo>
                    <a:lnTo>
                      <a:pt x="11" y="0"/>
                    </a:lnTo>
                    <a:close/>
                  </a:path>
                </a:pathLst>
              </a:custGeom>
              <a:solidFill>
                <a:srgbClr val="000000"/>
              </a:solidFill>
              <a:ln w="9525">
                <a:noFill/>
                <a:round/>
                <a:headEnd/>
                <a:tailEnd/>
              </a:ln>
            </p:spPr>
            <p:txBody>
              <a:bodyPr/>
              <a:lstStyle/>
              <a:p>
                <a:endParaRPr lang="en-US"/>
              </a:p>
            </p:txBody>
          </p:sp>
          <p:sp>
            <p:nvSpPr>
              <p:cNvPr id="42063" name="Freeform 79"/>
              <p:cNvSpPr>
                <a:spLocks/>
              </p:cNvSpPr>
              <p:nvPr/>
            </p:nvSpPr>
            <p:spPr bwMode="auto">
              <a:xfrm>
                <a:off x="2330" y="2298"/>
                <a:ext cx="11" cy="9"/>
              </a:xfrm>
              <a:custGeom>
                <a:avLst/>
                <a:gdLst/>
                <a:ahLst/>
                <a:cxnLst>
                  <a:cxn ang="0">
                    <a:pos x="10" y="0"/>
                  </a:cxn>
                  <a:cxn ang="0">
                    <a:pos x="0" y="10"/>
                  </a:cxn>
                  <a:cxn ang="0">
                    <a:pos x="10" y="19"/>
                  </a:cxn>
                  <a:cxn ang="0">
                    <a:pos x="21" y="8"/>
                  </a:cxn>
                  <a:cxn ang="0">
                    <a:pos x="10" y="0"/>
                  </a:cxn>
                </a:cxnLst>
                <a:rect l="0" t="0" r="r" b="b"/>
                <a:pathLst>
                  <a:path w="21" h="19">
                    <a:moveTo>
                      <a:pt x="10" y="0"/>
                    </a:moveTo>
                    <a:lnTo>
                      <a:pt x="0" y="10"/>
                    </a:lnTo>
                    <a:lnTo>
                      <a:pt x="10" y="19"/>
                    </a:lnTo>
                    <a:lnTo>
                      <a:pt x="21" y="8"/>
                    </a:lnTo>
                    <a:lnTo>
                      <a:pt x="10" y="0"/>
                    </a:lnTo>
                    <a:close/>
                  </a:path>
                </a:pathLst>
              </a:custGeom>
              <a:solidFill>
                <a:srgbClr val="000000"/>
              </a:solidFill>
              <a:ln w="9525">
                <a:noFill/>
                <a:round/>
                <a:headEnd/>
                <a:tailEnd/>
              </a:ln>
            </p:spPr>
            <p:txBody>
              <a:bodyPr/>
              <a:lstStyle/>
              <a:p>
                <a:endParaRPr lang="en-US"/>
              </a:p>
            </p:txBody>
          </p:sp>
          <p:sp>
            <p:nvSpPr>
              <p:cNvPr id="42064" name="Freeform 80"/>
              <p:cNvSpPr>
                <a:spLocks/>
              </p:cNvSpPr>
              <p:nvPr/>
            </p:nvSpPr>
            <p:spPr bwMode="auto">
              <a:xfrm>
                <a:off x="2341" y="2307"/>
                <a:ext cx="10" cy="11"/>
              </a:xfrm>
              <a:custGeom>
                <a:avLst/>
                <a:gdLst/>
                <a:ahLst/>
                <a:cxnLst>
                  <a:cxn ang="0">
                    <a:pos x="10" y="0"/>
                  </a:cxn>
                  <a:cxn ang="0">
                    <a:pos x="0" y="10"/>
                  </a:cxn>
                  <a:cxn ang="0">
                    <a:pos x="10" y="21"/>
                  </a:cxn>
                  <a:cxn ang="0">
                    <a:pos x="21" y="10"/>
                  </a:cxn>
                  <a:cxn ang="0">
                    <a:pos x="10" y="0"/>
                  </a:cxn>
                </a:cxnLst>
                <a:rect l="0" t="0" r="r" b="b"/>
                <a:pathLst>
                  <a:path w="21" h="21">
                    <a:moveTo>
                      <a:pt x="10" y="0"/>
                    </a:moveTo>
                    <a:lnTo>
                      <a:pt x="0" y="10"/>
                    </a:lnTo>
                    <a:lnTo>
                      <a:pt x="10" y="21"/>
                    </a:lnTo>
                    <a:lnTo>
                      <a:pt x="21" y="10"/>
                    </a:lnTo>
                    <a:lnTo>
                      <a:pt x="10" y="0"/>
                    </a:lnTo>
                    <a:close/>
                  </a:path>
                </a:pathLst>
              </a:custGeom>
              <a:solidFill>
                <a:srgbClr val="000000"/>
              </a:solidFill>
              <a:ln w="9525">
                <a:noFill/>
                <a:round/>
                <a:headEnd/>
                <a:tailEnd/>
              </a:ln>
            </p:spPr>
            <p:txBody>
              <a:bodyPr/>
              <a:lstStyle/>
              <a:p>
                <a:endParaRPr lang="en-US"/>
              </a:p>
            </p:txBody>
          </p:sp>
          <p:sp>
            <p:nvSpPr>
              <p:cNvPr id="42065" name="Freeform 81"/>
              <p:cNvSpPr>
                <a:spLocks/>
              </p:cNvSpPr>
              <p:nvPr/>
            </p:nvSpPr>
            <p:spPr bwMode="auto">
              <a:xfrm>
                <a:off x="2351" y="2317"/>
                <a:ext cx="10" cy="10"/>
              </a:xfrm>
              <a:custGeom>
                <a:avLst/>
                <a:gdLst/>
                <a:ahLst/>
                <a:cxnLst>
                  <a:cxn ang="0">
                    <a:pos x="8" y="0"/>
                  </a:cxn>
                  <a:cxn ang="0">
                    <a:pos x="0" y="10"/>
                  </a:cxn>
                  <a:cxn ang="0">
                    <a:pos x="10" y="21"/>
                  </a:cxn>
                  <a:cxn ang="0">
                    <a:pos x="19" y="10"/>
                  </a:cxn>
                  <a:cxn ang="0">
                    <a:pos x="8" y="0"/>
                  </a:cxn>
                </a:cxnLst>
                <a:rect l="0" t="0" r="r" b="b"/>
                <a:pathLst>
                  <a:path w="19" h="21">
                    <a:moveTo>
                      <a:pt x="8" y="0"/>
                    </a:moveTo>
                    <a:lnTo>
                      <a:pt x="0" y="10"/>
                    </a:lnTo>
                    <a:lnTo>
                      <a:pt x="10" y="21"/>
                    </a:lnTo>
                    <a:lnTo>
                      <a:pt x="19" y="10"/>
                    </a:lnTo>
                    <a:lnTo>
                      <a:pt x="8" y="0"/>
                    </a:lnTo>
                    <a:close/>
                  </a:path>
                </a:pathLst>
              </a:custGeom>
              <a:solidFill>
                <a:srgbClr val="000000"/>
              </a:solidFill>
              <a:ln w="9525">
                <a:noFill/>
                <a:round/>
                <a:headEnd/>
                <a:tailEnd/>
              </a:ln>
            </p:spPr>
            <p:txBody>
              <a:bodyPr/>
              <a:lstStyle/>
              <a:p>
                <a:endParaRPr lang="en-US"/>
              </a:p>
            </p:txBody>
          </p:sp>
          <p:sp>
            <p:nvSpPr>
              <p:cNvPr id="42066" name="Freeform 82"/>
              <p:cNvSpPr>
                <a:spLocks/>
              </p:cNvSpPr>
              <p:nvPr/>
            </p:nvSpPr>
            <p:spPr bwMode="auto">
              <a:xfrm>
                <a:off x="2362" y="2327"/>
                <a:ext cx="9" cy="9"/>
              </a:xfrm>
              <a:custGeom>
                <a:avLst/>
                <a:gdLst/>
                <a:ahLst/>
                <a:cxnLst>
                  <a:cxn ang="0">
                    <a:pos x="9" y="0"/>
                  </a:cxn>
                  <a:cxn ang="0">
                    <a:pos x="0" y="11"/>
                  </a:cxn>
                  <a:cxn ang="0">
                    <a:pos x="11" y="19"/>
                  </a:cxn>
                  <a:cxn ang="0">
                    <a:pos x="20" y="9"/>
                  </a:cxn>
                  <a:cxn ang="0">
                    <a:pos x="9" y="0"/>
                  </a:cxn>
                </a:cxnLst>
                <a:rect l="0" t="0" r="r" b="b"/>
                <a:pathLst>
                  <a:path w="20" h="19">
                    <a:moveTo>
                      <a:pt x="9" y="0"/>
                    </a:moveTo>
                    <a:lnTo>
                      <a:pt x="0" y="11"/>
                    </a:lnTo>
                    <a:lnTo>
                      <a:pt x="11" y="19"/>
                    </a:lnTo>
                    <a:lnTo>
                      <a:pt x="20" y="9"/>
                    </a:lnTo>
                    <a:lnTo>
                      <a:pt x="9" y="0"/>
                    </a:lnTo>
                    <a:close/>
                  </a:path>
                </a:pathLst>
              </a:custGeom>
              <a:solidFill>
                <a:srgbClr val="000000"/>
              </a:solidFill>
              <a:ln w="9525">
                <a:noFill/>
                <a:round/>
                <a:headEnd/>
                <a:tailEnd/>
              </a:ln>
            </p:spPr>
            <p:txBody>
              <a:bodyPr/>
              <a:lstStyle/>
              <a:p>
                <a:endParaRPr lang="en-US"/>
              </a:p>
            </p:txBody>
          </p:sp>
          <p:sp>
            <p:nvSpPr>
              <p:cNvPr id="42067" name="Freeform 83"/>
              <p:cNvSpPr>
                <a:spLocks/>
              </p:cNvSpPr>
              <p:nvPr/>
            </p:nvSpPr>
            <p:spPr bwMode="auto">
              <a:xfrm>
                <a:off x="2372" y="2336"/>
                <a:ext cx="10" cy="10"/>
              </a:xfrm>
              <a:custGeom>
                <a:avLst/>
                <a:gdLst/>
                <a:ahLst/>
                <a:cxnLst>
                  <a:cxn ang="0">
                    <a:pos x="9" y="0"/>
                  </a:cxn>
                  <a:cxn ang="0">
                    <a:pos x="0" y="11"/>
                  </a:cxn>
                  <a:cxn ang="0">
                    <a:pos x="4" y="14"/>
                  </a:cxn>
                  <a:cxn ang="0">
                    <a:pos x="11" y="20"/>
                  </a:cxn>
                  <a:cxn ang="0">
                    <a:pos x="20" y="9"/>
                  </a:cxn>
                  <a:cxn ang="0">
                    <a:pos x="14" y="4"/>
                  </a:cxn>
                  <a:cxn ang="0">
                    <a:pos x="9" y="0"/>
                  </a:cxn>
                </a:cxnLst>
                <a:rect l="0" t="0" r="r" b="b"/>
                <a:pathLst>
                  <a:path w="20" h="20">
                    <a:moveTo>
                      <a:pt x="9" y="0"/>
                    </a:moveTo>
                    <a:lnTo>
                      <a:pt x="0" y="11"/>
                    </a:lnTo>
                    <a:lnTo>
                      <a:pt x="4" y="14"/>
                    </a:lnTo>
                    <a:lnTo>
                      <a:pt x="11" y="20"/>
                    </a:lnTo>
                    <a:lnTo>
                      <a:pt x="20" y="9"/>
                    </a:lnTo>
                    <a:lnTo>
                      <a:pt x="14" y="4"/>
                    </a:lnTo>
                    <a:lnTo>
                      <a:pt x="9" y="0"/>
                    </a:lnTo>
                    <a:close/>
                  </a:path>
                </a:pathLst>
              </a:custGeom>
              <a:solidFill>
                <a:srgbClr val="000000"/>
              </a:solidFill>
              <a:ln w="9525">
                <a:noFill/>
                <a:round/>
                <a:headEnd/>
                <a:tailEnd/>
              </a:ln>
            </p:spPr>
            <p:txBody>
              <a:bodyPr/>
              <a:lstStyle/>
              <a:p>
                <a:endParaRPr lang="en-US"/>
              </a:p>
            </p:txBody>
          </p:sp>
          <p:sp>
            <p:nvSpPr>
              <p:cNvPr id="42068" name="Freeform 84"/>
              <p:cNvSpPr>
                <a:spLocks/>
              </p:cNvSpPr>
              <p:nvPr/>
            </p:nvSpPr>
            <p:spPr bwMode="auto">
              <a:xfrm>
                <a:off x="2383" y="2345"/>
                <a:ext cx="9" cy="10"/>
              </a:xfrm>
              <a:custGeom>
                <a:avLst/>
                <a:gdLst/>
                <a:ahLst/>
                <a:cxnLst>
                  <a:cxn ang="0">
                    <a:pos x="9" y="0"/>
                  </a:cxn>
                  <a:cxn ang="0">
                    <a:pos x="0" y="10"/>
                  </a:cxn>
                  <a:cxn ang="0">
                    <a:pos x="11" y="19"/>
                  </a:cxn>
                  <a:cxn ang="0">
                    <a:pos x="20" y="9"/>
                  </a:cxn>
                  <a:cxn ang="0">
                    <a:pos x="9" y="0"/>
                  </a:cxn>
                </a:cxnLst>
                <a:rect l="0" t="0" r="r" b="b"/>
                <a:pathLst>
                  <a:path w="20" h="19">
                    <a:moveTo>
                      <a:pt x="9" y="0"/>
                    </a:moveTo>
                    <a:lnTo>
                      <a:pt x="0" y="10"/>
                    </a:lnTo>
                    <a:lnTo>
                      <a:pt x="11" y="19"/>
                    </a:lnTo>
                    <a:lnTo>
                      <a:pt x="20" y="9"/>
                    </a:lnTo>
                    <a:lnTo>
                      <a:pt x="9" y="0"/>
                    </a:lnTo>
                    <a:close/>
                  </a:path>
                </a:pathLst>
              </a:custGeom>
              <a:solidFill>
                <a:srgbClr val="000000"/>
              </a:solidFill>
              <a:ln w="9525">
                <a:noFill/>
                <a:round/>
                <a:headEnd/>
                <a:tailEnd/>
              </a:ln>
            </p:spPr>
            <p:txBody>
              <a:bodyPr/>
              <a:lstStyle/>
              <a:p>
                <a:endParaRPr lang="en-US"/>
              </a:p>
            </p:txBody>
          </p:sp>
          <p:sp>
            <p:nvSpPr>
              <p:cNvPr id="42069" name="Freeform 85"/>
              <p:cNvSpPr>
                <a:spLocks/>
              </p:cNvSpPr>
              <p:nvPr/>
            </p:nvSpPr>
            <p:spPr bwMode="auto">
              <a:xfrm>
                <a:off x="2393" y="2354"/>
                <a:ext cx="10" cy="9"/>
              </a:xfrm>
              <a:custGeom>
                <a:avLst/>
                <a:gdLst/>
                <a:ahLst/>
                <a:cxnLst>
                  <a:cxn ang="0">
                    <a:pos x="9" y="0"/>
                  </a:cxn>
                  <a:cxn ang="0">
                    <a:pos x="0" y="11"/>
                  </a:cxn>
                  <a:cxn ang="0">
                    <a:pos x="11" y="19"/>
                  </a:cxn>
                  <a:cxn ang="0">
                    <a:pos x="20" y="9"/>
                  </a:cxn>
                  <a:cxn ang="0">
                    <a:pos x="9" y="0"/>
                  </a:cxn>
                </a:cxnLst>
                <a:rect l="0" t="0" r="r" b="b"/>
                <a:pathLst>
                  <a:path w="20" h="19">
                    <a:moveTo>
                      <a:pt x="9" y="0"/>
                    </a:moveTo>
                    <a:lnTo>
                      <a:pt x="0" y="11"/>
                    </a:lnTo>
                    <a:lnTo>
                      <a:pt x="11" y="19"/>
                    </a:lnTo>
                    <a:lnTo>
                      <a:pt x="20" y="9"/>
                    </a:lnTo>
                    <a:lnTo>
                      <a:pt x="9" y="0"/>
                    </a:lnTo>
                    <a:close/>
                  </a:path>
                </a:pathLst>
              </a:custGeom>
              <a:solidFill>
                <a:srgbClr val="000000"/>
              </a:solidFill>
              <a:ln w="9525">
                <a:noFill/>
                <a:round/>
                <a:headEnd/>
                <a:tailEnd/>
              </a:ln>
            </p:spPr>
            <p:txBody>
              <a:bodyPr/>
              <a:lstStyle/>
              <a:p>
                <a:endParaRPr lang="en-US"/>
              </a:p>
            </p:txBody>
          </p:sp>
          <p:sp>
            <p:nvSpPr>
              <p:cNvPr id="42070" name="Freeform 86"/>
              <p:cNvSpPr>
                <a:spLocks/>
              </p:cNvSpPr>
              <p:nvPr/>
            </p:nvSpPr>
            <p:spPr bwMode="auto">
              <a:xfrm>
                <a:off x="2405" y="2362"/>
                <a:ext cx="9" cy="9"/>
              </a:xfrm>
              <a:custGeom>
                <a:avLst/>
                <a:gdLst/>
                <a:ahLst/>
                <a:cxnLst>
                  <a:cxn ang="0">
                    <a:pos x="9" y="0"/>
                  </a:cxn>
                  <a:cxn ang="0">
                    <a:pos x="0" y="10"/>
                  </a:cxn>
                  <a:cxn ang="0">
                    <a:pos x="11" y="17"/>
                  </a:cxn>
                  <a:cxn ang="0">
                    <a:pos x="19" y="7"/>
                  </a:cxn>
                  <a:cxn ang="0">
                    <a:pos x="9" y="0"/>
                  </a:cxn>
                </a:cxnLst>
                <a:rect l="0" t="0" r="r" b="b"/>
                <a:pathLst>
                  <a:path w="19" h="17">
                    <a:moveTo>
                      <a:pt x="9" y="0"/>
                    </a:moveTo>
                    <a:lnTo>
                      <a:pt x="0" y="10"/>
                    </a:lnTo>
                    <a:lnTo>
                      <a:pt x="11" y="17"/>
                    </a:lnTo>
                    <a:lnTo>
                      <a:pt x="19" y="7"/>
                    </a:lnTo>
                    <a:lnTo>
                      <a:pt x="9" y="0"/>
                    </a:lnTo>
                    <a:close/>
                  </a:path>
                </a:pathLst>
              </a:custGeom>
              <a:solidFill>
                <a:srgbClr val="000000"/>
              </a:solidFill>
              <a:ln w="9525">
                <a:noFill/>
                <a:round/>
                <a:headEnd/>
                <a:tailEnd/>
              </a:ln>
            </p:spPr>
            <p:txBody>
              <a:bodyPr/>
              <a:lstStyle/>
              <a:p>
                <a:endParaRPr lang="en-US"/>
              </a:p>
            </p:txBody>
          </p:sp>
          <p:sp>
            <p:nvSpPr>
              <p:cNvPr id="42071" name="Freeform 87"/>
              <p:cNvSpPr>
                <a:spLocks/>
              </p:cNvSpPr>
              <p:nvPr/>
            </p:nvSpPr>
            <p:spPr bwMode="auto">
              <a:xfrm>
                <a:off x="2416" y="2370"/>
                <a:ext cx="10" cy="10"/>
              </a:xfrm>
              <a:custGeom>
                <a:avLst/>
                <a:gdLst/>
                <a:ahLst/>
                <a:cxnLst>
                  <a:cxn ang="0">
                    <a:pos x="9" y="0"/>
                  </a:cxn>
                  <a:cxn ang="0">
                    <a:pos x="0" y="11"/>
                  </a:cxn>
                  <a:cxn ang="0">
                    <a:pos x="10" y="20"/>
                  </a:cxn>
                  <a:cxn ang="0">
                    <a:pos x="19" y="9"/>
                  </a:cxn>
                  <a:cxn ang="0">
                    <a:pos x="9" y="0"/>
                  </a:cxn>
                </a:cxnLst>
                <a:rect l="0" t="0" r="r" b="b"/>
                <a:pathLst>
                  <a:path w="19" h="20">
                    <a:moveTo>
                      <a:pt x="9" y="0"/>
                    </a:moveTo>
                    <a:lnTo>
                      <a:pt x="0" y="11"/>
                    </a:lnTo>
                    <a:lnTo>
                      <a:pt x="10" y="20"/>
                    </a:lnTo>
                    <a:lnTo>
                      <a:pt x="19" y="9"/>
                    </a:lnTo>
                    <a:lnTo>
                      <a:pt x="9" y="0"/>
                    </a:lnTo>
                    <a:close/>
                  </a:path>
                </a:pathLst>
              </a:custGeom>
              <a:solidFill>
                <a:srgbClr val="000000"/>
              </a:solidFill>
              <a:ln w="9525">
                <a:noFill/>
                <a:round/>
                <a:headEnd/>
                <a:tailEnd/>
              </a:ln>
            </p:spPr>
            <p:txBody>
              <a:bodyPr/>
              <a:lstStyle/>
              <a:p>
                <a:endParaRPr lang="en-US"/>
              </a:p>
            </p:txBody>
          </p:sp>
          <p:sp>
            <p:nvSpPr>
              <p:cNvPr id="42072" name="Freeform 88"/>
              <p:cNvSpPr>
                <a:spLocks/>
              </p:cNvSpPr>
              <p:nvPr/>
            </p:nvSpPr>
            <p:spPr bwMode="auto">
              <a:xfrm>
                <a:off x="2427" y="2379"/>
                <a:ext cx="10" cy="9"/>
              </a:xfrm>
              <a:custGeom>
                <a:avLst/>
                <a:gdLst/>
                <a:ahLst/>
                <a:cxnLst>
                  <a:cxn ang="0">
                    <a:pos x="7" y="0"/>
                  </a:cxn>
                  <a:cxn ang="0">
                    <a:pos x="0" y="10"/>
                  </a:cxn>
                  <a:cxn ang="0">
                    <a:pos x="12" y="17"/>
                  </a:cxn>
                  <a:cxn ang="0">
                    <a:pos x="19" y="7"/>
                  </a:cxn>
                  <a:cxn ang="0">
                    <a:pos x="7" y="0"/>
                  </a:cxn>
                </a:cxnLst>
                <a:rect l="0" t="0" r="r" b="b"/>
                <a:pathLst>
                  <a:path w="19" h="17">
                    <a:moveTo>
                      <a:pt x="7" y="0"/>
                    </a:moveTo>
                    <a:lnTo>
                      <a:pt x="0" y="10"/>
                    </a:lnTo>
                    <a:lnTo>
                      <a:pt x="12" y="17"/>
                    </a:lnTo>
                    <a:lnTo>
                      <a:pt x="19" y="7"/>
                    </a:lnTo>
                    <a:lnTo>
                      <a:pt x="7" y="0"/>
                    </a:lnTo>
                    <a:close/>
                  </a:path>
                </a:pathLst>
              </a:custGeom>
              <a:solidFill>
                <a:srgbClr val="000000"/>
              </a:solidFill>
              <a:ln w="9525">
                <a:noFill/>
                <a:round/>
                <a:headEnd/>
                <a:tailEnd/>
              </a:ln>
            </p:spPr>
            <p:txBody>
              <a:bodyPr/>
              <a:lstStyle/>
              <a:p>
                <a:endParaRPr lang="en-US"/>
              </a:p>
            </p:txBody>
          </p:sp>
          <p:sp>
            <p:nvSpPr>
              <p:cNvPr id="42073" name="Freeform 89"/>
              <p:cNvSpPr>
                <a:spLocks/>
              </p:cNvSpPr>
              <p:nvPr/>
            </p:nvSpPr>
            <p:spPr bwMode="auto">
              <a:xfrm>
                <a:off x="2440" y="2386"/>
                <a:ext cx="8" cy="10"/>
              </a:xfrm>
              <a:custGeom>
                <a:avLst/>
                <a:gdLst/>
                <a:ahLst/>
                <a:cxnLst>
                  <a:cxn ang="0">
                    <a:pos x="7" y="0"/>
                  </a:cxn>
                  <a:cxn ang="0">
                    <a:pos x="0" y="10"/>
                  </a:cxn>
                  <a:cxn ang="0">
                    <a:pos x="11" y="19"/>
                  </a:cxn>
                  <a:cxn ang="0">
                    <a:pos x="18" y="9"/>
                  </a:cxn>
                  <a:cxn ang="0">
                    <a:pos x="7" y="0"/>
                  </a:cxn>
                </a:cxnLst>
                <a:rect l="0" t="0" r="r" b="b"/>
                <a:pathLst>
                  <a:path w="18" h="19">
                    <a:moveTo>
                      <a:pt x="7" y="0"/>
                    </a:moveTo>
                    <a:lnTo>
                      <a:pt x="0" y="10"/>
                    </a:lnTo>
                    <a:lnTo>
                      <a:pt x="11" y="19"/>
                    </a:lnTo>
                    <a:lnTo>
                      <a:pt x="18" y="9"/>
                    </a:lnTo>
                    <a:lnTo>
                      <a:pt x="7" y="0"/>
                    </a:lnTo>
                    <a:close/>
                  </a:path>
                </a:pathLst>
              </a:custGeom>
              <a:solidFill>
                <a:srgbClr val="000000"/>
              </a:solidFill>
              <a:ln w="9525">
                <a:noFill/>
                <a:round/>
                <a:headEnd/>
                <a:tailEnd/>
              </a:ln>
            </p:spPr>
            <p:txBody>
              <a:bodyPr/>
              <a:lstStyle/>
              <a:p>
                <a:endParaRPr lang="en-US"/>
              </a:p>
            </p:txBody>
          </p:sp>
          <p:sp>
            <p:nvSpPr>
              <p:cNvPr id="42074" name="Freeform 90"/>
              <p:cNvSpPr>
                <a:spLocks/>
              </p:cNvSpPr>
              <p:nvPr/>
            </p:nvSpPr>
            <p:spPr bwMode="auto">
              <a:xfrm>
                <a:off x="2451" y="2394"/>
                <a:ext cx="10" cy="9"/>
              </a:xfrm>
              <a:custGeom>
                <a:avLst/>
                <a:gdLst/>
                <a:ahLst/>
                <a:cxnLst>
                  <a:cxn ang="0">
                    <a:pos x="7" y="0"/>
                  </a:cxn>
                  <a:cxn ang="0">
                    <a:pos x="0" y="10"/>
                  </a:cxn>
                  <a:cxn ang="0">
                    <a:pos x="2" y="14"/>
                  </a:cxn>
                  <a:cxn ang="0">
                    <a:pos x="12" y="17"/>
                  </a:cxn>
                  <a:cxn ang="0">
                    <a:pos x="19" y="7"/>
                  </a:cxn>
                  <a:cxn ang="0">
                    <a:pos x="12" y="3"/>
                  </a:cxn>
                  <a:cxn ang="0">
                    <a:pos x="7" y="0"/>
                  </a:cxn>
                </a:cxnLst>
                <a:rect l="0" t="0" r="r" b="b"/>
                <a:pathLst>
                  <a:path w="19" h="17">
                    <a:moveTo>
                      <a:pt x="7" y="0"/>
                    </a:moveTo>
                    <a:lnTo>
                      <a:pt x="0" y="10"/>
                    </a:lnTo>
                    <a:lnTo>
                      <a:pt x="2" y="14"/>
                    </a:lnTo>
                    <a:lnTo>
                      <a:pt x="12" y="17"/>
                    </a:lnTo>
                    <a:lnTo>
                      <a:pt x="19" y="7"/>
                    </a:lnTo>
                    <a:lnTo>
                      <a:pt x="12" y="3"/>
                    </a:lnTo>
                    <a:lnTo>
                      <a:pt x="7" y="0"/>
                    </a:lnTo>
                    <a:close/>
                  </a:path>
                </a:pathLst>
              </a:custGeom>
              <a:solidFill>
                <a:srgbClr val="000000"/>
              </a:solidFill>
              <a:ln w="9525">
                <a:noFill/>
                <a:round/>
                <a:headEnd/>
                <a:tailEnd/>
              </a:ln>
            </p:spPr>
            <p:txBody>
              <a:bodyPr/>
              <a:lstStyle/>
              <a:p>
                <a:endParaRPr lang="en-US"/>
              </a:p>
            </p:txBody>
          </p:sp>
          <p:sp>
            <p:nvSpPr>
              <p:cNvPr id="42075" name="Freeform 91"/>
              <p:cNvSpPr>
                <a:spLocks/>
              </p:cNvSpPr>
              <p:nvPr/>
            </p:nvSpPr>
            <p:spPr bwMode="auto">
              <a:xfrm>
                <a:off x="2463" y="2402"/>
                <a:ext cx="9" cy="8"/>
              </a:xfrm>
              <a:custGeom>
                <a:avLst/>
                <a:gdLst/>
                <a:ahLst/>
                <a:cxnLst>
                  <a:cxn ang="0">
                    <a:pos x="7" y="0"/>
                  </a:cxn>
                  <a:cxn ang="0">
                    <a:pos x="0" y="11"/>
                  </a:cxn>
                  <a:cxn ang="0">
                    <a:pos x="11" y="18"/>
                  </a:cxn>
                  <a:cxn ang="0">
                    <a:pos x="18" y="7"/>
                  </a:cxn>
                  <a:cxn ang="0">
                    <a:pos x="7" y="0"/>
                  </a:cxn>
                </a:cxnLst>
                <a:rect l="0" t="0" r="r" b="b"/>
                <a:pathLst>
                  <a:path w="18" h="18">
                    <a:moveTo>
                      <a:pt x="7" y="0"/>
                    </a:moveTo>
                    <a:lnTo>
                      <a:pt x="0" y="11"/>
                    </a:lnTo>
                    <a:lnTo>
                      <a:pt x="11" y="18"/>
                    </a:lnTo>
                    <a:lnTo>
                      <a:pt x="18" y="7"/>
                    </a:lnTo>
                    <a:lnTo>
                      <a:pt x="7" y="0"/>
                    </a:lnTo>
                    <a:close/>
                  </a:path>
                </a:pathLst>
              </a:custGeom>
              <a:solidFill>
                <a:srgbClr val="000000"/>
              </a:solidFill>
              <a:ln w="9525">
                <a:noFill/>
                <a:round/>
                <a:headEnd/>
                <a:tailEnd/>
              </a:ln>
            </p:spPr>
            <p:txBody>
              <a:bodyPr/>
              <a:lstStyle/>
              <a:p>
                <a:endParaRPr lang="en-US"/>
              </a:p>
            </p:txBody>
          </p:sp>
          <p:sp>
            <p:nvSpPr>
              <p:cNvPr id="42076" name="Freeform 92"/>
              <p:cNvSpPr>
                <a:spLocks/>
              </p:cNvSpPr>
              <p:nvPr/>
            </p:nvSpPr>
            <p:spPr bwMode="auto">
              <a:xfrm>
                <a:off x="2475" y="2409"/>
                <a:ext cx="10" cy="8"/>
              </a:xfrm>
              <a:custGeom>
                <a:avLst/>
                <a:gdLst/>
                <a:ahLst/>
                <a:cxnLst>
                  <a:cxn ang="0">
                    <a:pos x="7" y="0"/>
                  </a:cxn>
                  <a:cxn ang="0">
                    <a:pos x="0" y="11"/>
                  </a:cxn>
                  <a:cxn ang="0">
                    <a:pos x="11" y="18"/>
                  </a:cxn>
                  <a:cxn ang="0">
                    <a:pos x="12" y="18"/>
                  </a:cxn>
                  <a:cxn ang="0">
                    <a:pos x="19" y="5"/>
                  </a:cxn>
                  <a:cxn ang="0">
                    <a:pos x="21" y="7"/>
                  </a:cxn>
                  <a:cxn ang="0">
                    <a:pos x="7" y="0"/>
                  </a:cxn>
                </a:cxnLst>
                <a:rect l="0" t="0" r="r" b="b"/>
                <a:pathLst>
                  <a:path w="21" h="18">
                    <a:moveTo>
                      <a:pt x="7" y="0"/>
                    </a:moveTo>
                    <a:lnTo>
                      <a:pt x="0" y="11"/>
                    </a:lnTo>
                    <a:lnTo>
                      <a:pt x="11" y="18"/>
                    </a:lnTo>
                    <a:lnTo>
                      <a:pt x="12" y="18"/>
                    </a:lnTo>
                    <a:lnTo>
                      <a:pt x="19" y="5"/>
                    </a:lnTo>
                    <a:lnTo>
                      <a:pt x="21" y="7"/>
                    </a:lnTo>
                    <a:lnTo>
                      <a:pt x="7" y="0"/>
                    </a:lnTo>
                    <a:close/>
                  </a:path>
                </a:pathLst>
              </a:custGeom>
              <a:solidFill>
                <a:srgbClr val="000000"/>
              </a:solidFill>
              <a:ln w="9525">
                <a:noFill/>
                <a:round/>
                <a:headEnd/>
                <a:tailEnd/>
              </a:ln>
            </p:spPr>
            <p:txBody>
              <a:bodyPr/>
              <a:lstStyle/>
              <a:p>
                <a:endParaRPr lang="en-US"/>
              </a:p>
            </p:txBody>
          </p:sp>
          <p:sp>
            <p:nvSpPr>
              <p:cNvPr id="42077" name="Freeform 93"/>
              <p:cNvSpPr>
                <a:spLocks/>
              </p:cNvSpPr>
              <p:nvPr/>
            </p:nvSpPr>
            <p:spPr bwMode="auto">
              <a:xfrm>
                <a:off x="2487" y="2415"/>
                <a:ext cx="9" cy="9"/>
              </a:xfrm>
              <a:custGeom>
                <a:avLst/>
                <a:gdLst/>
                <a:ahLst/>
                <a:cxnLst>
                  <a:cxn ang="0">
                    <a:pos x="7" y="0"/>
                  </a:cxn>
                  <a:cxn ang="0">
                    <a:pos x="0" y="13"/>
                  </a:cxn>
                  <a:cxn ang="0">
                    <a:pos x="12" y="20"/>
                  </a:cxn>
                  <a:cxn ang="0">
                    <a:pos x="19" y="7"/>
                  </a:cxn>
                  <a:cxn ang="0">
                    <a:pos x="7" y="0"/>
                  </a:cxn>
                </a:cxnLst>
                <a:rect l="0" t="0" r="r" b="b"/>
                <a:pathLst>
                  <a:path w="19" h="20">
                    <a:moveTo>
                      <a:pt x="7" y="0"/>
                    </a:moveTo>
                    <a:lnTo>
                      <a:pt x="0" y="13"/>
                    </a:lnTo>
                    <a:lnTo>
                      <a:pt x="12" y="20"/>
                    </a:lnTo>
                    <a:lnTo>
                      <a:pt x="19" y="7"/>
                    </a:lnTo>
                    <a:lnTo>
                      <a:pt x="7" y="0"/>
                    </a:lnTo>
                    <a:close/>
                  </a:path>
                </a:pathLst>
              </a:custGeom>
              <a:solidFill>
                <a:srgbClr val="000000"/>
              </a:solidFill>
              <a:ln w="9525">
                <a:noFill/>
                <a:round/>
                <a:headEnd/>
                <a:tailEnd/>
              </a:ln>
            </p:spPr>
            <p:txBody>
              <a:bodyPr/>
              <a:lstStyle/>
              <a:p>
                <a:endParaRPr lang="en-US"/>
              </a:p>
            </p:txBody>
          </p:sp>
          <p:sp>
            <p:nvSpPr>
              <p:cNvPr id="42078" name="Freeform 94"/>
              <p:cNvSpPr>
                <a:spLocks/>
              </p:cNvSpPr>
              <p:nvPr/>
            </p:nvSpPr>
            <p:spPr bwMode="auto">
              <a:xfrm>
                <a:off x="2499" y="2422"/>
                <a:ext cx="10" cy="8"/>
              </a:xfrm>
              <a:custGeom>
                <a:avLst/>
                <a:gdLst/>
                <a:ahLst/>
                <a:cxnLst>
                  <a:cxn ang="0">
                    <a:pos x="7" y="0"/>
                  </a:cxn>
                  <a:cxn ang="0">
                    <a:pos x="0" y="13"/>
                  </a:cxn>
                  <a:cxn ang="0">
                    <a:pos x="14" y="18"/>
                  </a:cxn>
                  <a:cxn ang="0">
                    <a:pos x="21" y="6"/>
                  </a:cxn>
                  <a:cxn ang="0">
                    <a:pos x="7" y="0"/>
                  </a:cxn>
                </a:cxnLst>
                <a:rect l="0" t="0" r="r" b="b"/>
                <a:pathLst>
                  <a:path w="21" h="18">
                    <a:moveTo>
                      <a:pt x="7" y="0"/>
                    </a:moveTo>
                    <a:lnTo>
                      <a:pt x="0" y="13"/>
                    </a:lnTo>
                    <a:lnTo>
                      <a:pt x="14" y="18"/>
                    </a:lnTo>
                    <a:lnTo>
                      <a:pt x="21" y="6"/>
                    </a:lnTo>
                    <a:lnTo>
                      <a:pt x="7" y="0"/>
                    </a:lnTo>
                    <a:close/>
                  </a:path>
                </a:pathLst>
              </a:custGeom>
              <a:solidFill>
                <a:srgbClr val="000000"/>
              </a:solidFill>
              <a:ln w="9525">
                <a:noFill/>
                <a:round/>
                <a:headEnd/>
                <a:tailEnd/>
              </a:ln>
            </p:spPr>
            <p:txBody>
              <a:bodyPr/>
              <a:lstStyle/>
              <a:p>
                <a:endParaRPr lang="en-US"/>
              </a:p>
            </p:txBody>
          </p:sp>
          <p:sp>
            <p:nvSpPr>
              <p:cNvPr id="42079" name="Freeform 95"/>
              <p:cNvSpPr>
                <a:spLocks/>
              </p:cNvSpPr>
              <p:nvPr/>
            </p:nvSpPr>
            <p:spPr bwMode="auto">
              <a:xfrm>
                <a:off x="2512" y="2428"/>
                <a:ext cx="9" cy="9"/>
              </a:xfrm>
              <a:custGeom>
                <a:avLst/>
                <a:gdLst/>
                <a:ahLst/>
                <a:cxnLst>
                  <a:cxn ang="0">
                    <a:pos x="5" y="0"/>
                  </a:cxn>
                  <a:cxn ang="0">
                    <a:pos x="0" y="12"/>
                  </a:cxn>
                  <a:cxn ang="0">
                    <a:pos x="12" y="17"/>
                  </a:cxn>
                  <a:cxn ang="0">
                    <a:pos x="18" y="5"/>
                  </a:cxn>
                  <a:cxn ang="0">
                    <a:pos x="5" y="0"/>
                  </a:cxn>
                </a:cxnLst>
                <a:rect l="0" t="0" r="r" b="b"/>
                <a:pathLst>
                  <a:path w="18" h="17">
                    <a:moveTo>
                      <a:pt x="5" y="0"/>
                    </a:moveTo>
                    <a:lnTo>
                      <a:pt x="0" y="12"/>
                    </a:lnTo>
                    <a:lnTo>
                      <a:pt x="12" y="17"/>
                    </a:lnTo>
                    <a:lnTo>
                      <a:pt x="18" y="5"/>
                    </a:lnTo>
                    <a:lnTo>
                      <a:pt x="5" y="0"/>
                    </a:lnTo>
                    <a:close/>
                  </a:path>
                </a:pathLst>
              </a:custGeom>
              <a:solidFill>
                <a:srgbClr val="000000"/>
              </a:solidFill>
              <a:ln w="9525">
                <a:noFill/>
                <a:round/>
                <a:headEnd/>
                <a:tailEnd/>
              </a:ln>
            </p:spPr>
            <p:txBody>
              <a:bodyPr/>
              <a:lstStyle/>
              <a:p>
                <a:endParaRPr lang="en-US"/>
              </a:p>
            </p:txBody>
          </p:sp>
          <p:sp>
            <p:nvSpPr>
              <p:cNvPr id="42080" name="Freeform 96"/>
              <p:cNvSpPr>
                <a:spLocks/>
              </p:cNvSpPr>
              <p:nvPr/>
            </p:nvSpPr>
            <p:spPr bwMode="auto">
              <a:xfrm>
                <a:off x="2525" y="2434"/>
                <a:ext cx="9" cy="9"/>
              </a:xfrm>
              <a:custGeom>
                <a:avLst/>
                <a:gdLst/>
                <a:ahLst/>
                <a:cxnLst>
                  <a:cxn ang="0">
                    <a:pos x="6" y="0"/>
                  </a:cxn>
                  <a:cxn ang="0">
                    <a:pos x="0" y="12"/>
                  </a:cxn>
                  <a:cxn ang="0">
                    <a:pos x="13" y="17"/>
                  </a:cxn>
                  <a:cxn ang="0">
                    <a:pos x="18" y="5"/>
                  </a:cxn>
                  <a:cxn ang="0">
                    <a:pos x="6" y="0"/>
                  </a:cxn>
                </a:cxnLst>
                <a:rect l="0" t="0" r="r" b="b"/>
                <a:pathLst>
                  <a:path w="18" h="17">
                    <a:moveTo>
                      <a:pt x="6" y="0"/>
                    </a:moveTo>
                    <a:lnTo>
                      <a:pt x="0" y="12"/>
                    </a:lnTo>
                    <a:lnTo>
                      <a:pt x="13" y="17"/>
                    </a:lnTo>
                    <a:lnTo>
                      <a:pt x="18" y="5"/>
                    </a:lnTo>
                    <a:lnTo>
                      <a:pt x="6" y="0"/>
                    </a:lnTo>
                    <a:close/>
                  </a:path>
                </a:pathLst>
              </a:custGeom>
              <a:solidFill>
                <a:srgbClr val="000000"/>
              </a:solidFill>
              <a:ln w="9525">
                <a:noFill/>
                <a:round/>
                <a:headEnd/>
                <a:tailEnd/>
              </a:ln>
            </p:spPr>
            <p:txBody>
              <a:bodyPr/>
              <a:lstStyle/>
              <a:p>
                <a:endParaRPr lang="en-US"/>
              </a:p>
            </p:txBody>
          </p:sp>
          <p:sp>
            <p:nvSpPr>
              <p:cNvPr id="42081" name="Freeform 97"/>
              <p:cNvSpPr>
                <a:spLocks/>
              </p:cNvSpPr>
              <p:nvPr/>
            </p:nvSpPr>
            <p:spPr bwMode="auto">
              <a:xfrm>
                <a:off x="2537" y="2439"/>
                <a:ext cx="10" cy="10"/>
              </a:xfrm>
              <a:custGeom>
                <a:avLst/>
                <a:gdLst/>
                <a:ahLst/>
                <a:cxnLst>
                  <a:cxn ang="0">
                    <a:pos x="5" y="0"/>
                  </a:cxn>
                  <a:cxn ang="0">
                    <a:pos x="0" y="13"/>
                  </a:cxn>
                  <a:cxn ang="0">
                    <a:pos x="0" y="14"/>
                  </a:cxn>
                  <a:cxn ang="0">
                    <a:pos x="5" y="16"/>
                  </a:cxn>
                  <a:cxn ang="0">
                    <a:pos x="14" y="19"/>
                  </a:cxn>
                  <a:cxn ang="0">
                    <a:pos x="19" y="7"/>
                  </a:cxn>
                  <a:cxn ang="0">
                    <a:pos x="5" y="2"/>
                  </a:cxn>
                  <a:cxn ang="0">
                    <a:pos x="5" y="9"/>
                  </a:cxn>
                  <a:cxn ang="0">
                    <a:pos x="10" y="4"/>
                  </a:cxn>
                  <a:cxn ang="0">
                    <a:pos x="5" y="0"/>
                  </a:cxn>
                </a:cxnLst>
                <a:rect l="0" t="0" r="r" b="b"/>
                <a:pathLst>
                  <a:path w="19" h="19">
                    <a:moveTo>
                      <a:pt x="5" y="0"/>
                    </a:moveTo>
                    <a:lnTo>
                      <a:pt x="0" y="13"/>
                    </a:lnTo>
                    <a:lnTo>
                      <a:pt x="0" y="14"/>
                    </a:lnTo>
                    <a:lnTo>
                      <a:pt x="5" y="16"/>
                    </a:lnTo>
                    <a:lnTo>
                      <a:pt x="14" y="19"/>
                    </a:lnTo>
                    <a:lnTo>
                      <a:pt x="19" y="7"/>
                    </a:lnTo>
                    <a:lnTo>
                      <a:pt x="5" y="2"/>
                    </a:lnTo>
                    <a:lnTo>
                      <a:pt x="5" y="9"/>
                    </a:lnTo>
                    <a:lnTo>
                      <a:pt x="10" y="4"/>
                    </a:lnTo>
                    <a:lnTo>
                      <a:pt x="5" y="0"/>
                    </a:lnTo>
                    <a:close/>
                  </a:path>
                </a:pathLst>
              </a:custGeom>
              <a:solidFill>
                <a:srgbClr val="000000"/>
              </a:solidFill>
              <a:ln w="9525">
                <a:noFill/>
                <a:round/>
                <a:headEnd/>
                <a:tailEnd/>
              </a:ln>
            </p:spPr>
            <p:txBody>
              <a:bodyPr/>
              <a:lstStyle/>
              <a:p>
                <a:endParaRPr lang="en-US"/>
              </a:p>
            </p:txBody>
          </p:sp>
          <p:sp>
            <p:nvSpPr>
              <p:cNvPr id="42082" name="Freeform 98"/>
              <p:cNvSpPr>
                <a:spLocks/>
              </p:cNvSpPr>
              <p:nvPr/>
            </p:nvSpPr>
            <p:spPr bwMode="auto">
              <a:xfrm>
                <a:off x="2551" y="2445"/>
                <a:ext cx="8" cy="9"/>
              </a:xfrm>
              <a:custGeom>
                <a:avLst/>
                <a:gdLst/>
                <a:ahLst/>
                <a:cxnLst>
                  <a:cxn ang="0">
                    <a:pos x="5" y="0"/>
                  </a:cxn>
                  <a:cxn ang="0">
                    <a:pos x="0" y="12"/>
                  </a:cxn>
                  <a:cxn ang="0">
                    <a:pos x="12" y="17"/>
                  </a:cxn>
                  <a:cxn ang="0">
                    <a:pos x="18" y="5"/>
                  </a:cxn>
                  <a:cxn ang="0">
                    <a:pos x="5" y="0"/>
                  </a:cxn>
                </a:cxnLst>
                <a:rect l="0" t="0" r="r" b="b"/>
                <a:pathLst>
                  <a:path w="18" h="17">
                    <a:moveTo>
                      <a:pt x="5" y="0"/>
                    </a:moveTo>
                    <a:lnTo>
                      <a:pt x="0" y="12"/>
                    </a:lnTo>
                    <a:lnTo>
                      <a:pt x="12" y="17"/>
                    </a:lnTo>
                    <a:lnTo>
                      <a:pt x="18" y="5"/>
                    </a:lnTo>
                    <a:lnTo>
                      <a:pt x="5" y="0"/>
                    </a:lnTo>
                    <a:close/>
                  </a:path>
                </a:pathLst>
              </a:custGeom>
              <a:solidFill>
                <a:srgbClr val="000000"/>
              </a:solidFill>
              <a:ln w="9525">
                <a:noFill/>
                <a:round/>
                <a:headEnd/>
                <a:tailEnd/>
              </a:ln>
            </p:spPr>
            <p:txBody>
              <a:bodyPr/>
              <a:lstStyle/>
              <a:p>
                <a:endParaRPr lang="en-US"/>
              </a:p>
            </p:txBody>
          </p:sp>
          <p:sp>
            <p:nvSpPr>
              <p:cNvPr id="42083" name="Freeform 99"/>
              <p:cNvSpPr>
                <a:spLocks/>
              </p:cNvSpPr>
              <p:nvPr/>
            </p:nvSpPr>
            <p:spPr bwMode="auto">
              <a:xfrm>
                <a:off x="2564" y="2450"/>
                <a:ext cx="8" cy="9"/>
              </a:xfrm>
              <a:custGeom>
                <a:avLst/>
                <a:gdLst/>
                <a:ahLst/>
                <a:cxnLst>
                  <a:cxn ang="0">
                    <a:pos x="6" y="0"/>
                  </a:cxn>
                  <a:cxn ang="0">
                    <a:pos x="0" y="12"/>
                  </a:cxn>
                  <a:cxn ang="0">
                    <a:pos x="13" y="17"/>
                  </a:cxn>
                  <a:cxn ang="0">
                    <a:pos x="14" y="17"/>
                  </a:cxn>
                  <a:cxn ang="0">
                    <a:pos x="18" y="5"/>
                  </a:cxn>
                  <a:cxn ang="0">
                    <a:pos x="13" y="3"/>
                  </a:cxn>
                  <a:cxn ang="0">
                    <a:pos x="6" y="0"/>
                  </a:cxn>
                </a:cxnLst>
                <a:rect l="0" t="0" r="r" b="b"/>
                <a:pathLst>
                  <a:path w="18" h="17">
                    <a:moveTo>
                      <a:pt x="6" y="0"/>
                    </a:moveTo>
                    <a:lnTo>
                      <a:pt x="0" y="12"/>
                    </a:lnTo>
                    <a:lnTo>
                      <a:pt x="13" y="17"/>
                    </a:lnTo>
                    <a:lnTo>
                      <a:pt x="14" y="17"/>
                    </a:lnTo>
                    <a:lnTo>
                      <a:pt x="18" y="5"/>
                    </a:lnTo>
                    <a:lnTo>
                      <a:pt x="13" y="3"/>
                    </a:lnTo>
                    <a:lnTo>
                      <a:pt x="6" y="0"/>
                    </a:lnTo>
                    <a:close/>
                  </a:path>
                </a:pathLst>
              </a:custGeom>
              <a:solidFill>
                <a:srgbClr val="000000"/>
              </a:solidFill>
              <a:ln w="9525">
                <a:noFill/>
                <a:round/>
                <a:headEnd/>
                <a:tailEnd/>
              </a:ln>
            </p:spPr>
            <p:txBody>
              <a:bodyPr/>
              <a:lstStyle/>
              <a:p>
                <a:endParaRPr lang="en-US"/>
              </a:p>
            </p:txBody>
          </p:sp>
          <p:sp>
            <p:nvSpPr>
              <p:cNvPr id="42084" name="Freeform 100"/>
              <p:cNvSpPr>
                <a:spLocks/>
              </p:cNvSpPr>
              <p:nvPr/>
            </p:nvSpPr>
            <p:spPr bwMode="auto">
              <a:xfrm>
                <a:off x="2577" y="2455"/>
                <a:ext cx="9" cy="9"/>
              </a:xfrm>
              <a:custGeom>
                <a:avLst/>
                <a:gdLst/>
                <a:ahLst/>
                <a:cxnLst>
                  <a:cxn ang="0">
                    <a:pos x="3" y="0"/>
                  </a:cxn>
                  <a:cxn ang="0">
                    <a:pos x="0" y="12"/>
                  </a:cxn>
                  <a:cxn ang="0">
                    <a:pos x="14" y="17"/>
                  </a:cxn>
                  <a:cxn ang="0">
                    <a:pos x="17" y="5"/>
                  </a:cxn>
                  <a:cxn ang="0">
                    <a:pos x="3" y="0"/>
                  </a:cxn>
                </a:cxnLst>
                <a:rect l="0" t="0" r="r" b="b"/>
                <a:pathLst>
                  <a:path w="17" h="17">
                    <a:moveTo>
                      <a:pt x="3" y="0"/>
                    </a:moveTo>
                    <a:lnTo>
                      <a:pt x="0" y="12"/>
                    </a:lnTo>
                    <a:lnTo>
                      <a:pt x="14" y="17"/>
                    </a:lnTo>
                    <a:lnTo>
                      <a:pt x="17" y="5"/>
                    </a:lnTo>
                    <a:lnTo>
                      <a:pt x="3" y="0"/>
                    </a:lnTo>
                    <a:close/>
                  </a:path>
                </a:pathLst>
              </a:custGeom>
              <a:solidFill>
                <a:srgbClr val="000000"/>
              </a:solidFill>
              <a:ln w="9525">
                <a:noFill/>
                <a:round/>
                <a:headEnd/>
                <a:tailEnd/>
              </a:ln>
            </p:spPr>
            <p:txBody>
              <a:bodyPr/>
              <a:lstStyle/>
              <a:p>
                <a:endParaRPr lang="en-US"/>
              </a:p>
            </p:txBody>
          </p:sp>
          <p:sp>
            <p:nvSpPr>
              <p:cNvPr id="42085" name="Freeform 101"/>
              <p:cNvSpPr>
                <a:spLocks/>
              </p:cNvSpPr>
              <p:nvPr/>
            </p:nvSpPr>
            <p:spPr bwMode="auto">
              <a:xfrm>
                <a:off x="2590" y="2460"/>
                <a:ext cx="9" cy="8"/>
              </a:xfrm>
              <a:custGeom>
                <a:avLst/>
                <a:gdLst/>
                <a:ahLst/>
                <a:cxnLst>
                  <a:cxn ang="0">
                    <a:pos x="3" y="0"/>
                  </a:cxn>
                  <a:cxn ang="0">
                    <a:pos x="0" y="12"/>
                  </a:cxn>
                  <a:cxn ang="0">
                    <a:pos x="14" y="16"/>
                  </a:cxn>
                  <a:cxn ang="0">
                    <a:pos x="17" y="4"/>
                  </a:cxn>
                  <a:cxn ang="0">
                    <a:pos x="3" y="0"/>
                  </a:cxn>
                </a:cxnLst>
                <a:rect l="0" t="0" r="r" b="b"/>
                <a:pathLst>
                  <a:path w="17" h="16">
                    <a:moveTo>
                      <a:pt x="3" y="0"/>
                    </a:moveTo>
                    <a:lnTo>
                      <a:pt x="0" y="12"/>
                    </a:lnTo>
                    <a:lnTo>
                      <a:pt x="14" y="16"/>
                    </a:lnTo>
                    <a:lnTo>
                      <a:pt x="17" y="4"/>
                    </a:lnTo>
                    <a:lnTo>
                      <a:pt x="3" y="0"/>
                    </a:lnTo>
                    <a:close/>
                  </a:path>
                </a:pathLst>
              </a:custGeom>
              <a:solidFill>
                <a:srgbClr val="000000"/>
              </a:solidFill>
              <a:ln w="9525">
                <a:noFill/>
                <a:round/>
                <a:headEnd/>
                <a:tailEnd/>
              </a:ln>
            </p:spPr>
            <p:txBody>
              <a:bodyPr/>
              <a:lstStyle/>
              <a:p>
                <a:endParaRPr lang="en-US"/>
              </a:p>
            </p:txBody>
          </p:sp>
          <p:sp>
            <p:nvSpPr>
              <p:cNvPr id="42086" name="Freeform 102"/>
              <p:cNvSpPr>
                <a:spLocks/>
              </p:cNvSpPr>
              <p:nvPr/>
            </p:nvSpPr>
            <p:spPr bwMode="auto">
              <a:xfrm>
                <a:off x="2603" y="2464"/>
                <a:ext cx="9" cy="8"/>
              </a:xfrm>
              <a:custGeom>
                <a:avLst/>
                <a:gdLst/>
                <a:ahLst/>
                <a:cxnLst>
                  <a:cxn ang="0">
                    <a:pos x="4" y="0"/>
                  </a:cxn>
                  <a:cxn ang="0">
                    <a:pos x="0" y="12"/>
                  </a:cxn>
                  <a:cxn ang="0">
                    <a:pos x="14" y="16"/>
                  </a:cxn>
                  <a:cxn ang="0">
                    <a:pos x="18" y="3"/>
                  </a:cxn>
                  <a:cxn ang="0">
                    <a:pos x="4" y="0"/>
                  </a:cxn>
                </a:cxnLst>
                <a:rect l="0" t="0" r="r" b="b"/>
                <a:pathLst>
                  <a:path w="18" h="16">
                    <a:moveTo>
                      <a:pt x="4" y="0"/>
                    </a:moveTo>
                    <a:lnTo>
                      <a:pt x="0" y="12"/>
                    </a:lnTo>
                    <a:lnTo>
                      <a:pt x="14" y="16"/>
                    </a:lnTo>
                    <a:lnTo>
                      <a:pt x="18" y="3"/>
                    </a:lnTo>
                    <a:lnTo>
                      <a:pt x="4" y="0"/>
                    </a:lnTo>
                    <a:close/>
                  </a:path>
                </a:pathLst>
              </a:custGeom>
              <a:solidFill>
                <a:srgbClr val="000000"/>
              </a:solidFill>
              <a:ln w="9525">
                <a:noFill/>
                <a:round/>
                <a:headEnd/>
                <a:tailEnd/>
              </a:ln>
            </p:spPr>
            <p:txBody>
              <a:bodyPr/>
              <a:lstStyle/>
              <a:p>
                <a:endParaRPr lang="en-US"/>
              </a:p>
            </p:txBody>
          </p:sp>
          <p:sp>
            <p:nvSpPr>
              <p:cNvPr id="42087" name="Freeform 103"/>
              <p:cNvSpPr>
                <a:spLocks/>
              </p:cNvSpPr>
              <p:nvPr/>
            </p:nvSpPr>
            <p:spPr bwMode="auto">
              <a:xfrm>
                <a:off x="2617" y="2468"/>
                <a:ext cx="9" cy="8"/>
              </a:xfrm>
              <a:custGeom>
                <a:avLst/>
                <a:gdLst/>
                <a:ahLst/>
                <a:cxnLst>
                  <a:cxn ang="0">
                    <a:pos x="4" y="0"/>
                  </a:cxn>
                  <a:cxn ang="0">
                    <a:pos x="0" y="12"/>
                  </a:cxn>
                  <a:cxn ang="0">
                    <a:pos x="14" y="16"/>
                  </a:cxn>
                  <a:cxn ang="0">
                    <a:pos x="18" y="3"/>
                  </a:cxn>
                  <a:cxn ang="0">
                    <a:pos x="4" y="0"/>
                  </a:cxn>
                </a:cxnLst>
                <a:rect l="0" t="0" r="r" b="b"/>
                <a:pathLst>
                  <a:path w="18" h="16">
                    <a:moveTo>
                      <a:pt x="4" y="0"/>
                    </a:moveTo>
                    <a:lnTo>
                      <a:pt x="0" y="12"/>
                    </a:lnTo>
                    <a:lnTo>
                      <a:pt x="14" y="16"/>
                    </a:lnTo>
                    <a:lnTo>
                      <a:pt x="18" y="3"/>
                    </a:lnTo>
                    <a:lnTo>
                      <a:pt x="4" y="0"/>
                    </a:lnTo>
                    <a:close/>
                  </a:path>
                </a:pathLst>
              </a:custGeom>
              <a:solidFill>
                <a:srgbClr val="000000"/>
              </a:solidFill>
              <a:ln w="9525">
                <a:noFill/>
                <a:round/>
                <a:headEnd/>
                <a:tailEnd/>
              </a:ln>
            </p:spPr>
            <p:txBody>
              <a:bodyPr/>
              <a:lstStyle/>
              <a:p>
                <a:endParaRPr lang="en-US"/>
              </a:p>
            </p:txBody>
          </p:sp>
          <p:sp>
            <p:nvSpPr>
              <p:cNvPr id="42088" name="Freeform 104"/>
              <p:cNvSpPr>
                <a:spLocks/>
              </p:cNvSpPr>
              <p:nvPr/>
            </p:nvSpPr>
            <p:spPr bwMode="auto">
              <a:xfrm>
                <a:off x="2630" y="2471"/>
                <a:ext cx="9" cy="8"/>
              </a:xfrm>
              <a:custGeom>
                <a:avLst/>
                <a:gdLst/>
                <a:ahLst/>
                <a:cxnLst>
                  <a:cxn ang="0">
                    <a:pos x="4" y="2"/>
                  </a:cxn>
                  <a:cxn ang="0">
                    <a:pos x="0" y="14"/>
                  </a:cxn>
                  <a:cxn ang="0">
                    <a:pos x="4" y="14"/>
                  </a:cxn>
                  <a:cxn ang="0">
                    <a:pos x="14" y="16"/>
                  </a:cxn>
                  <a:cxn ang="0">
                    <a:pos x="18" y="3"/>
                  </a:cxn>
                  <a:cxn ang="0">
                    <a:pos x="4" y="0"/>
                  </a:cxn>
                  <a:cxn ang="0">
                    <a:pos x="4" y="2"/>
                  </a:cxn>
                </a:cxnLst>
                <a:rect l="0" t="0" r="r" b="b"/>
                <a:pathLst>
                  <a:path w="18" h="16">
                    <a:moveTo>
                      <a:pt x="4" y="2"/>
                    </a:moveTo>
                    <a:lnTo>
                      <a:pt x="0" y="14"/>
                    </a:lnTo>
                    <a:lnTo>
                      <a:pt x="4" y="14"/>
                    </a:lnTo>
                    <a:lnTo>
                      <a:pt x="14" y="16"/>
                    </a:lnTo>
                    <a:lnTo>
                      <a:pt x="18" y="3"/>
                    </a:lnTo>
                    <a:lnTo>
                      <a:pt x="4" y="0"/>
                    </a:lnTo>
                    <a:lnTo>
                      <a:pt x="4" y="2"/>
                    </a:lnTo>
                    <a:close/>
                  </a:path>
                </a:pathLst>
              </a:custGeom>
              <a:solidFill>
                <a:srgbClr val="000000"/>
              </a:solidFill>
              <a:ln w="9525">
                <a:noFill/>
                <a:round/>
                <a:headEnd/>
                <a:tailEnd/>
              </a:ln>
            </p:spPr>
            <p:txBody>
              <a:bodyPr/>
              <a:lstStyle/>
              <a:p>
                <a:endParaRPr lang="en-US"/>
              </a:p>
            </p:txBody>
          </p:sp>
          <p:sp>
            <p:nvSpPr>
              <p:cNvPr id="42089" name="Freeform 105"/>
              <p:cNvSpPr>
                <a:spLocks/>
              </p:cNvSpPr>
              <p:nvPr/>
            </p:nvSpPr>
            <p:spPr bwMode="auto">
              <a:xfrm>
                <a:off x="2644" y="2475"/>
                <a:ext cx="9" cy="8"/>
              </a:xfrm>
              <a:custGeom>
                <a:avLst/>
                <a:gdLst/>
                <a:ahLst/>
                <a:cxnLst>
                  <a:cxn ang="0">
                    <a:pos x="4" y="0"/>
                  </a:cxn>
                  <a:cxn ang="0">
                    <a:pos x="0" y="12"/>
                  </a:cxn>
                  <a:cxn ang="0">
                    <a:pos x="14" y="16"/>
                  </a:cxn>
                  <a:cxn ang="0">
                    <a:pos x="18" y="3"/>
                  </a:cxn>
                  <a:cxn ang="0">
                    <a:pos x="4" y="0"/>
                  </a:cxn>
                </a:cxnLst>
                <a:rect l="0" t="0" r="r" b="b"/>
                <a:pathLst>
                  <a:path w="18" h="16">
                    <a:moveTo>
                      <a:pt x="4" y="0"/>
                    </a:moveTo>
                    <a:lnTo>
                      <a:pt x="0" y="12"/>
                    </a:lnTo>
                    <a:lnTo>
                      <a:pt x="14" y="16"/>
                    </a:lnTo>
                    <a:lnTo>
                      <a:pt x="18" y="3"/>
                    </a:lnTo>
                    <a:lnTo>
                      <a:pt x="4" y="0"/>
                    </a:lnTo>
                    <a:close/>
                  </a:path>
                </a:pathLst>
              </a:custGeom>
              <a:solidFill>
                <a:srgbClr val="000000"/>
              </a:solidFill>
              <a:ln w="9525">
                <a:noFill/>
                <a:round/>
                <a:headEnd/>
                <a:tailEnd/>
              </a:ln>
            </p:spPr>
            <p:txBody>
              <a:bodyPr/>
              <a:lstStyle/>
              <a:p>
                <a:endParaRPr lang="en-US"/>
              </a:p>
            </p:txBody>
          </p:sp>
          <p:sp>
            <p:nvSpPr>
              <p:cNvPr id="42090" name="Freeform 106"/>
              <p:cNvSpPr>
                <a:spLocks/>
              </p:cNvSpPr>
              <p:nvPr/>
            </p:nvSpPr>
            <p:spPr bwMode="auto">
              <a:xfrm>
                <a:off x="2657" y="2478"/>
                <a:ext cx="9" cy="8"/>
              </a:xfrm>
              <a:custGeom>
                <a:avLst/>
                <a:gdLst/>
                <a:ahLst/>
                <a:cxnLst>
                  <a:cxn ang="0">
                    <a:pos x="4" y="0"/>
                  </a:cxn>
                  <a:cxn ang="0">
                    <a:pos x="0" y="12"/>
                  </a:cxn>
                  <a:cxn ang="0">
                    <a:pos x="14" y="16"/>
                  </a:cxn>
                  <a:cxn ang="0">
                    <a:pos x="16" y="16"/>
                  </a:cxn>
                  <a:cxn ang="0">
                    <a:pos x="18" y="3"/>
                  </a:cxn>
                  <a:cxn ang="0">
                    <a:pos x="14" y="2"/>
                  </a:cxn>
                  <a:cxn ang="0">
                    <a:pos x="4" y="0"/>
                  </a:cxn>
                </a:cxnLst>
                <a:rect l="0" t="0" r="r" b="b"/>
                <a:pathLst>
                  <a:path w="18" h="16">
                    <a:moveTo>
                      <a:pt x="4" y="0"/>
                    </a:moveTo>
                    <a:lnTo>
                      <a:pt x="0" y="12"/>
                    </a:lnTo>
                    <a:lnTo>
                      <a:pt x="14" y="16"/>
                    </a:lnTo>
                    <a:lnTo>
                      <a:pt x="16" y="16"/>
                    </a:lnTo>
                    <a:lnTo>
                      <a:pt x="18" y="3"/>
                    </a:lnTo>
                    <a:lnTo>
                      <a:pt x="14" y="2"/>
                    </a:lnTo>
                    <a:lnTo>
                      <a:pt x="4" y="0"/>
                    </a:lnTo>
                    <a:close/>
                  </a:path>
                </a:pathLst>
              </a:custGeom>
              <a:solidFill>
                <a:srgbClr val="000000"/>
              </a:solidFill>
              <a:ln w="9525">
                <a:noFill/>
                <a:round/>
                <a:headEnd/>
                <a:tailEnd/>
              </a:ln>
            </p:spPr>
            <p:txBody>
              <a:bodyPr/>
              <a:lstStyle/>
              <a:p>
                <a:endParaRPr lang="en-US"/>
              </a:p>
            </p:txBody>
          </p:sp>
          <p:sp>
            <p:nvSpPr>
              <p:cNvPr id="42091" name="Freeform 107"/>
              <p:cNvSpPr>
                <a:spLocks/>
              </p:cNvSpPr>
              <p:nvPr/>
            </p:nvSpPr>
            <p:spPr bwMode="auto">
              <a:xfrm>
                <a:off x="2671" y="2481"/>
                <a:ext cx="8" cy="8"/>
              </a:xfrm>
              <a:custGeom>
                <a:avLst/>
                <a:gdLst/>
                <a:ahLst/>
                <a:cxnLst>
                  <a:cxn ang="0">
                    <a:pos x="2" y="0"/>
                  </a:cxn>
                  <a:cxn ang="0">
                    <a:pos x="0" y="12"/>
                  </a:cxn>
                  <a:cxn ang="0">
                    <a:pos x="14" y="16"/>
                  </a:cxn>
                  <a:cxn ang="0">
                    <a:pos x="16" y="4"/>
                  </a:cxn>
                  <a:cxn ang="0">
                    <a:pos x="2" y="0"/>
                  </a:cxn>
                </a:cxnLst>
                <a:rect l="0" t="0" r="r" b="b"/>
                <a:pathLst>
                  <a:path w="16" h="16">
                    <a:moveTo>
                      <a:pt x="2" y="0"/>
                    </a:moveTo>
                    <a:lnTo>
                      <a:pt x="0" y="12"/>
                    </a:lnTo>
                    <a:lnTo>
                      <a:pt x="14" y="16"/>
                    </a:lnTo>
                    <a:lnTo>
                      <a:pt x="16" y="4"/>
                    </a:lnTo>
                    <a:lnTo>
                      <a:pt x="2" y="0"/>
                    </a:lnTo>
                    <a:close/>
                  </a:path>
                </a:pathLst>
              </a:custGeom>
              <a:solidFill>
                <a:srgbClr val="000000"/>
              </a:solidFill>
              <a:ln w="9525">
                <a:noFill/>
                <a:round/>
                <a:headEnd/>
                <a:tailEnd/>
              </a:ln>
            </p:spPr>
            <p:txBody>
              <a:bodyPr/>
              <a:lstStyle/>
              <a:p>
                <a:endParaRPr lang="en-US"/>
              </a:p>
            </p:txBody>
          </p:sp>
          <p:sp>
            <p:nvSpPr>
              <p:cNvPr id="42092" name="Freeform 108"/>
              <p:cNvSpPr>
                <a:spLocks/>
              </p:cNvSpPr>
              <p:nvPr/>
            </p:nvSpPr>
            <p:spPr bwMode="auto">
              <a:xfrm>
                <a:off x="2685" y="2484"/>
                <a:ext cx="8" cy="8"/>
              </a:xfrm>
              <a:custGeom>
                <a:avLst/>
                <a:gdLst/>
                <a:ahLst/>
                <a:cxnLst>
                  <a:cxn ang="0">
                    <a:pos x="2" y="0"/>
                  </a:cxn>
                  <a:cxn ang="0">
                    <a:pos x="0" y="13"/>
                  </a:cxn>
                  <a:cxn ang="0">
                    <a:pos x="14" y="16"/>
                  </a:cxn>
                  <a:cxn ang="0">
                    <a:pos x="16" y="4"/>
                  </a:cxn>
                  <a:cxn ang="0">
                    <a:pos x="2" y="0"/>
                  </a:cxn>
                </a:cxnLst>
                <a:rect l="0" t="0" r="r" b="b"/>
                <a:pathLst>
                  <a:path w="16" h="16">
                    <a:moveTo>
                      <a:pt x="2" y="0"/>
                    </a:moveTo>
                    <a:lnTo>
                      <a:pt x="0" y="13"/>
                    </a:lnTo>
                    <a:lnTo>
                      <a:pt x="14" y="16"/>
                    </a:lnTo>
                    <a:lnTo>
                      <a:pt x="16" y="4"/>
                    </a:lnTo>
                    <a:lnTo>
                      <a:pt x="2" y="0"/>
                    </a:lnTo>
                    <a:close/>
                  </a:path>
                </a:pathLst>
              </a:custGeom>
              <a:solidFill>
                <a:srgbClr val="000000"/>
              </a:solidFill>
              <a:ln w="9525">
                <a:noFill/>
                <a:round/>
                <a:headEnd/>
                <a:tailEnd/>
              </a:ln>
            </p:spPr>
            <p:txBody>
              <a:bodyPr/>
              <a:lstStyle/>
              <a:p>
                <a:endParaRPr lang="en-US"/>
              </a:p>
            </p:txBody>
          </p:sp>
          <p:sp>
            <p:nvSpPr>
              <p:cNvPr id="42093" name="Freeform 109"/>
              <p:cNvSpPr>
                <a:spLocks/>
              </p:cNvSpPr>
              <p:nvPr/>
            </p:nvSpPr>
            <p:spPr bwMode="auto">
              <a:xfrm>
                <a:off x="2699" y="2485"/>
                <a:ext cx="8" cy="8"/>
              </a:xfrm>
              <a:custGeom>
                <a:avLst/>
                <a:gdLst/>
                <a:ahLst/>
                <a:cxnLst>
                  <a:cxn ang="0">
                    <a:pos x="2" y="0"/>
                  </a:cxn>
                  <a:cxn ang="0">
                    <a:pos x="0" y="14"/>
                  </a:cxn>
                  <a:cxn ang="0">
                    <a:pos x="14" y="15"/>
                  </a:cxn>
                  <a:cxn ang="0">
                    <a:pos x="16" y="2"/>
                  </a:cxn>
                  <a:cxn ang="0">
                    <a:pos x="2" y="0"/>
                  </a:cxn>
                </a:cxnLst>
                <a:rect l="0" t="0" r="r" b="b"/>
                <a:pathLst>
                  <a:path w="16" h="15">
                    <a:moveTo>
                      <a:pt x="2" y="0"/>
                    </a:moveTo>
                    <a:lnTo>
                      <a:pt x="0" y="14"/>
                    </a:lnTo>
                    <a:lnTo>
                      <a:pt x="14" y="15"/>
                    </a:lnTo>
                    <a:lnTo>
                      <a:pt x="16" y="2"/>
                    </a:lnTo>
                    <a:lnTo>
                      <a:pt x="2" y="0"/>
                    </a:lnTo>
                    <a:close/>
                  </a:path>
                </a:pathLst>
              </a:custGeom>
              <a:solidFill>
                <a:srgbClr val="000000"/>
              </a:solidFill>
              <a:ln w="9525">
                <a:noFill/>
                <a:round/>
                <a:headEnd/>
                <a:tailEnd/>
              </a:ln>
            </p:spPr>
            <p:txBody>
              <a:bodyPr/>
              <a:lstStyle/>
              <a:p>
                <a:endParaRPr lang="en-US"/>
              </a:p>
            </p:txBody>
          </p:sp>
          <p:sp>
            <p:nvSpPr>
              <p:cNvPr id="42094" name="Freeform 110"/>
              <p:cNvSpPr>
                <a:spLocks/>
              </p:cNvSpPr>
              <p:nvPr/>
            </p:nvSpPr>
            <p:spPr bwMode="auto">
              <a:xfrm>
                <a:off x="2713" y="2488"/>
                <a:ext cx="8" cy="8"/>
              </a:xfrm>
              <a:custGeom>
                <a:avLst/>
                <a:gdLst/>
                <a:ahLst/>
                <a:cxnLst>
                  <a:cxn ang="0">
                    <a:pos x="2" y="0"/>
                  </a:cxn>
                  <a:cxn ang="0">
                    <a:pos x="0" y="14"/>
                  </a:cxn>
                  <a:cxn ang="0">
                    <a:pos x="14" y="16"/>
                  </a:cxn>
                  <a:cxn ang="0">
                    <a:pos x="16" y="2"/>
                  </a:cxn>
                  <a:cxn ang="0">
                    <a:pos x="2" y="0"/>
                  </a:cxn>
                </a:cxnLst>
                <a:rect l="0" t="0" r="r" b="b"/>
                <a:pathLst>
                  <a:path w="16" h="16">
                    <a:moveTo>
                      <a:pt x="2" y="0"/>
                    </a:moveTo>
                    <a:lnTo>
                      <a:pt x="0" y="14"/>
                    </a:lnTo>
                    <a:lnTo>
                      <a:pt x="14" y="16"/>
                    </a:lnTo>
                    <a:lnTo>
                      <a:pt x="16" y="2"/>
                    </a:lnTo>
                    <a:lnTo>
                      <a:pt x="2" y="0"/>
                    </a:lnTo>
                    <a:close/>
                  </a:path>
                </a:pathLst>
              </a:custGeom>
              <a:solidFill>
                <a:srgbClr val="000000"/>
              </a:solidFill>
              <a:ln w="9525">
                <a:noFill/>
                <a:round/>
                <a:headEnd/>
                <a:tailEnd/>
              </a:ln>
            </p:spPr>
            <p:txBody>
              <a:bodyPr/>
              <a:lstStyle/>
              <a:p>
                <a:endParaRPr lang="en-US"/>
              </a:p>
            </p:txBody>
          </p:sp>
          <p:sp>
            <p:nvSpPr>
              <p:cNvPr id="42095" name="Freeform 111"/>
              <p:cNvSpPr>
                <a:spLocks/>
              </p:cNvSpPr>
              <p:nvPr/>
            </p:nvSpPr>
            <p:spPr bwMode="auto">
              <a:xfrm>
                <a:off x="2727" y="2490"/>
                <a:ext cx="7" cy="7"/>
              </a:xfrm>
              <a:custGeom>
                <a:avLst/>
                <a:gdLst/>
                <a:ahLst/>
                <a:cxnLst>
                  <a:cxn ang="0">
                    <a:pos x="2" y="0"/>
                  </a:cxn>
                  <a:cxn ang="0">
                    <a:pos x="0" y="13"/>
                  </a:cxn>
                  <a:cxn ang="0">
                    <a:pos x="6" y="13"/>
                  </a:cxn>
                  <a:cxn ang="0">
                    <a:pos x="14" y="13"/>
                  </a:cxn>
                  <a:cxn ang="0">
                    <a:pos x="14" y="0"/>
                  </a:cxn>
                  <a:cxn ang="0">
                    <a:pos x="6" y="0"/>
                  </a:cxn>
                  <a:cxn ang="0">
                    <a:pos x="2" y="0"/>
                  </a:cxn>
                </a:cxnLst>
                <a:rect l="0" t="0" r="r" b="b"/>
                <a:pathLst>
                  <a:path w="14" h="13">
                    <a:moveTo>
                      <a:pt x="2" y="0"/>
                    </a:moveTo>
                    <a:lnTo>
                      <a:pt x="0" y="13"/>
                    </a:lnTo>
                    <a:lnTo>
                      <a:pt x="6" y="13"/>
                    </a:lnTo>
                    <a:lnTo>
                      <a:pt x="14" y="13"/>
                    </a:lnTo>
                    <a:lnTo>
                      <a:pt x="14" y="0"/>
                    </a:lnTo>
                    <a:lnTo>
                      <a:pt x="6" y="0"/>
                    </a:lnTo>
                    <a:lnTo>
                      <a:pt x="2" y="0"/>
                    </a:lnTo>
                    <a:close/>
                  </a:path>
                </a:pathLst>
              </a:custGeom>
              <a:solidFill>
                <a:srgbClr val="000000"/>
              </a:solidFill>
              <a:ln w="9525">
                <a:noFill/>
                <a:round/>
                <a:headEnd/>
                <a:tailEnd/>
              </a:ln>
            </p:spPr>
            <p:txBody>
              <a:bodyPr/>
              <a:lstStyle/>
              <a:p>
                <a:endParaRPr lang="en-US"/>
              </a:p>
            </p:txBody>
          </p:sp>
          <p:sp>
            <p:nvSpPr>
              <p:cNvPr id="42096" name="Freeform 112"/>
              <p:cNvSpPr>
                <a:spLocks/>
              </p:cNvSpPr>
              <p:nvPr/>
            </p:nvSpPr>
            <p:spPr bwMode="auto">
              <a:xfrm>
                <a:off x="2741" y="2491"/>
                <a:ext cx="7" cy="7"/>
              </a:xfrm>
              <a:custGeom>
                <a:avLst/>
                <a:gdLst/>
                <a:ahLst/>
                <a:cxnLst>
                  <a:cxn ang="0">
                    <a:pos x="0" y="0"/>
                  </a:cxn>
                  <a:cxn ang="0">
                    <a:pos x="0" y="14"/>
                  </a:cxn>
                  <a:cxn ang="0">
                    <a:pos x="14" y="16"/>
                  </a:cxn>
                  <a:cxn ang="0">
                    <a:pos x="14" y="2"/>
                  </a:cxn>
                  <a:cxn ang="0">
                    <a:pos x="0" y="0"/>
                  </a:cxn>
                </a:cxnLst>
                <a:rect l="0" t="0" r="r" b="b"/>
                <a:pathLst>
                  <a:path w="14" h="16">
                    <a:moveTo>
                      <a:pt x="0" y="0"/>
                    </a:moveTo>
                    <a:lnTo>
                      <a:pt x="0" y="14"/>
                    </a:lnTo>
                    <a:lnTo>
                      <a:pt x="14" y="16"/>
                    </a:lnTo>
                    <a:lnTo>
                      <a:pt x="14" y="2"/>
                    </a:lnTo>
                    <a:lnTo>
                      <a:pt x="0" y="0"/>
                    </a:lnTo>
                    <a:close/>
                  </a:path>
                </a:pathLst>
              </a:custGeom>
              <a:solidFill>
                <a:srgbClr val="000000"/>
              </a:solidFill>
              <a:ln w="9525">
                <a:noFill/>
                <a:round/>
                <a:headEnd/>
                <a:tailEnd/>
              </a:ln>
            </p:spPr>
            <p:txBody>
              <a:bodyPr/>
              <a:lstStyle/>
              <a:p>
                <a:endParaRPr lang="en-US"/>
              </a:p>
            </p:txBody>
          </p:sp>
          <p:sp>
            <p:nvSpPr>
              <p:cNvPr id="42097" name="Freeform 113"/>
              <p:cNvSpPr>
                <a:spLocks/>
              </p:cNvSpPr>
              <p:nvPr/>
            </p:nvSpPr>
            <p:spPr bwMode="auto">
              <a:xfrm>
                <a:off x="2755" y="2492"/>
                <a:ext cx="7" cy="7"/>
              </a:xfrm>
              <a:custGeom>
                <a:avLst/>
                <a:gdLst/>
                <a:ahLst/>
                <a:cxnLst>
                  <a:cxn ang="0">
                    <a:pos x="0" y="0"/>
                  </a:cxn>
                  <a:cxn ang="0">
                    <a:pos x="0" y="14"/>
                  </a:cxn>
                  <a:cxn ang="0">
                    <a:pos x="14" y="16"/>
                  </a:cxn>
                  <a:cxn ang="0">
                    <a:pos x="14" y="2"/>
                  </a:cxn>
                  <a:cxn ang="0">
                    <a:pos x="0" y="0"/>
                  </a:cxn>
                </a:cxnLst>
                <a:rect l="0" t="0" r="r" b="b"/>
                <a:pathLst>
                  <a:path w="14" h="16">
                    <a:moveTo>
                      <a:pt x="0" y="0"/>
                    </a:moveTo>
                    <a:lnTo>
                      <a:pt x="0" y="14"/>
                    </a:lnTo>
                    <a:lnTo>
                      <a:pt x="14" y="16"/>
                    </a:lnTo>
                    <a:lnTo>
                      <a:pt x="14" y="2"/>
                    </a:lnTo>
                    <a:lnTo>
                      <a:pt x="0" y="0"/>
                    </a:lnTo>
                    <a:close/>
                  </a:path>
                </a:pathLst>
              </a:custGeom>
              <a:solidFill>
                <a:srgbClr val="000000"/>
              </a:solidFill>
              <a:ln w="9525">
                <a:noFill/>
                <a:round/>
                <a:headEnd/>
                <a:tailEnd/>
              </a:ln>
            </p:spPr>
            <p:txBody>
              <a:bodyPr/>
              <a:lstStyle/>
              <a:p>
                <a:endParaRPr lang="en-US"/>
              </a:p>
            </p:txBody>
          </p:sp>
          <p:sp>
            <p:nvSpPr>
              <p:cNvPr id="42098" name="Rectangle 114"/>
              <p:cNvSpPr>
                <a:spLocks noChangeArrowheads="1"/>
              </p:cNvSpPr>
              <p:nvPr/>
            </p:nvSpPr>
            <p:spPr bwMode="auto">
              <a:xfrm>
                <a:off x="2769" y="2492"/>
                <a:ext cx="7" cy="7"/>
              </a:xfrm>
              <a:prstGeom prst="rect">
                <a:avLst/>
              </a:prstGeom>
              <a:solidFill>
                <a:srgbClr val="000000"/>
              </a:solidFill>
              <a:ln w="9525">
                <a:noFill/>
                <a:miter lim="800000"/>
                <a:headEnd/>
                <a:tailEnd/>
              </a:ln>
            </p:spPr>
            <p:txBody>
              <a:bodyPr/>
              <a:lstStyle/>
              <a:p>
                <a:endParaRPr lang="en-US"/>
              </a:p>
            </p:txBody>
          </p:sp>
          <p:sp>
            <p:nvSpPr>
              <p:cNvPr id="42099" name="Rectangle 115"/>
              <p:cNvSpPr>
                <a:spLocks noChangeArrowheads="1"/>
              </p:cNvSpPr>
              <p:nvPr/>
            </p:nvSpPr>
            <p:spPr bwMode="auto">
              <a:xfrm>
                <a:off x="2783" y="2493"/>
                <a:ext cx="7" cy="7"/>
              </a:xfrm>
              <a:prstGeom prst="rect">
                <a:avLst/>
              </a:prstGeom>
              <a:solidFill>
                <a:srgbClr val="000000"/>
              </a:solidFill>
              <a:ln w="9525">
                <a:noFill/>
                <a:miter lim="800000"/>
                <a:headEnd/>
                <a:tailEnd/>
              </a:ln>
            </p:spPr>
            <p:txBody>
              <a:bodyPr/>
              <a:lstStyle/>
              <a:p>
                <a:endParaRPr lang="en-US"/>
              </a:p>
            </p:txBody>
          </p:sp>
          <p:sp>
            <p:nvSpPr>
              <p:cNvPr id="42100" name="Rectangle 116"/>
              <p:cNvSpPr>
                <a:spLocks noChangeArrowheads="1"/>
              </p:cNvSpPr>
              <p:nvPr/>
            </p:nvSpPr>
            <p:spPr bwMode="auto">
              <a:xfrm>
                <a:off x="2797" y="2493"/>
                <a:ext cx="7" cy="7"/>
              </a:xfrm>
              <a:prstGeom prst="rect">
                <a:avLst/>
              </a:prstGeom>
              <a:solidFill>
                <a:srgbClr val="000000"/>
              </a:solidFill>
              <a:ln w="9525">
                <a:noFill/>
                <a:miter lim="800000"/>
                <a:headEnd/>
                <a:tailEnd/>
              </a:ln>
            </p:spPr>
            <p:txBody>
              <a:bodyPr/>
              <a:lstStyle/>
              <a:p>
                <a:endParaRPr lang="en-US"/>
              </a:p>
            </p:txBody>
          </p:sp>
          <p:sp>
            <p:nvSpPr>
              <p:cNvPr id="42101" name="Freeform 117"/>
              <p:cNvSpPr>
                <a:spLocks/>
              </p:cNvSpPr>
              <p:nvPr/>
            </p:nvSpPr>
            <p:spPr bwMode="auto">
              <a:xfrm>
                <a:off x="2811" y="2492"/>
                <a:ext cx="7" cy="8"/>
              </a:xfrm>
              <a:custGeom>
                <a:avLst/>
                <a:gdLst/>
                <a:ahLst/>
                <a:cxnLst>
                  <a:cxn ang="0">
                    <a:pos x="0" y="1"/>
                  </a:cxn>
                  <a:cxn ang="0">
                    <a:pos x="0" y="15"/>
                  </a:cxn>
                  <a:cxn ang="0">
                    <a:pos x="14" y="14"/>
                  </a:cxn>
                  <a:cxn ang="0">
                    <a:pos x="14" y="0"/>
                  </a:cxn>
                  <a:cxn ang="0">
                    <a:pos x="0" y="1"/>
                  </a:cxn>
                </a:cxnLst>
                <a:rect l="0" t="0" r="r" b="b"/>
                <a:pathLst>
                  <a:path w="14" h="15">
                    <a:moveTo>
                      <a:pt x="0" y="1"/>
                    </a:moveTo>
                    <a:lnTo>
                      <a:pt x="0" y="15"/>
                    </a:lnTo>
                    <a:lnTo>
                      <a:pt x="14" y="14"/>
                    </a:lnTo>
                    <a:lnTo>
                      <a:pt x="14" y="0"/>
                    </a:lnTo>
                    <a:lnTo>
                      <a:pt x="0" y="1"/>
                    </a:lnTo>
                    <a:close/>
                  </a:path>
                </a:pathLst>
              </a:custGeom>
              <a:solidFill>
                <a:srgbClr val="000000"/>
              </a:solidFill>
              <a:ln w="9525">
                <a:noFill/>
                <a:round/>
                <a:headEnd/>
                <a:tailEnd/>
              </a:ln>
            </p:spPr>
            <p:txBody>
              <a:bodyPr/>
              <a:lstStyle/>
              <a:p>
                <a:endParaRPr lang="en-US"/>
              </a:p>
            </p:txBody>
          </p:sp>
          <p:sp>
            <p:nvSpPr>
              <p:cNvPr id="42102" name="Freeform 118"/>
              <p:cNvSpPr>
                <a:spLocks/>
              </p:cNvSpPr>
              <p:nvPr/>
            </p:nvSpPr>
            <p:spPr bwMode="auto">
              <a:xfrm>
                <a:off x="2825" y="2492"/>
                <a:ext cx="7" cy="7"/>
              </a:xfrm>
              <a:custGeom>
                <a:avLst/>
                <a:gdLst/>
                <a:ahLst/>
                <a:cxnLst>
                  <a:cxn ang="0">
                    <a:pos x="0" y="0"/>
                  </a:cxn>
                  <a:cxn ang="0">
                    <a:pos x="0" y="14"/>
                  </a:cxn>
                  <a:cxn ang="0">
                    <a:pos x="12" y="14"/>
                  </a:cxn>
                  <a:cxn ang="0">
                    <a:pos x="14" y="14"/>
                  </a:cxn>
                  <a:cxn ang="0">
                    <a:pos x="14" y="0"/>
                  </a:cxn>
                  <a:cxn ang="0">
                    <a:pos x="12" y="0"/>
                  </a:cxn>
                  <a:cxn ang="0">
                    <a:pos x="0" y="0"/>
                  </a:cxn>
                </a:cxnLst>
                <a:rect l="0" t="0" r="r" b="b"/>
                <a:pathLst>
                  <a:path w="14" h="14">
                    <a:moveTo>
                      <a:pt x="0" y="0"/>
                    </a:moveTo>
                    <a:lnTo>
                      <a:pt x="0" y="14"/>
                    </a:lnTo>
                    <a:lnTo>
                      <a:pt x="12" y="14"/>
                    </a:lnTo>
                    <a:lnTo>
                      <a:pt x="14" y="14"/>
                    </a:lnTo>
                    <a:lnTo>
                      <a:pt x="14" y="0"/>
                    </a:lnTo>
                    <a:lnTo>
                      <a:pt x="12" y="0"/>
                    </a:lnTo>
                    <a:lnTo>
                      <a:pt x="0" y="0"/>
                    </a:lnTo>
                    <a:close/>
                  </a:path>
                </a:pathLst>
              </a:custGeom>
              <a:solidFill>
                <a:srgbClr val="000000"/>
              </a:solidFill>
              <a:ln w="9525">
                <a:noFill/>
                <a:round/>
                <a:headEnd/>
                <a:tailEnd/>
              </a:ln>
            </p:spPr>
            <p:txBody>
              <a:bodyPr/>
              <a:lstStyle/>
              <a:p>
                <a:endParaRPr lang="en-US"/>
              </a:p>
            </p:txBody>
          </p:sp>
          <p:sp>
            <p:nvSpPr>
              <p:cNvPr id="42103" name="Rectangle 119"/>
              <p:cNvSpPr>
                <a:spLocks noChangeArrowheads="1"/>
              </p:cNvSpPr>
              <p:nvPr/>
            </p:nvSpPr>
            <p:spPr bwMode="auto">
              <a:xfrm>
                <a:off x="2839" y="2492"/>
                <a:ext cx="7" cy="6"/>
              </a:xfrm>
              <a:prstGeom prst="rect">
                <a:avLst/>
              </a:prstGeom>
              <a:solidFill>
                <a:srgbClr val="000000"/>
              </a:solidFill>
              <a:ln w="9525">
                <a:noFill/>
                <a:miter lim="800000"/>
                <a:headEnd/>
                <a:tailEnd/>
              </a:ln>
            </p:spPr>
            <p:txBody>
              <a:bodyPr/>
              <a:lstStyle/>
              <a:p>
                <a:endParaRPr lang="en-US"/>
              </a:p>
            </p:txBody>
          </p:sp>
          <p:sp>
            <p:nvSpPr>
              <p:cNvPr id="42104" name="Freeform 120"/>
              <p:cNvSpPr>
                <a:spLocks/>
              </p:cNvSpPr>
              <p:nvPr/>
            </p:nvSpPr>
            <p:spPr bwMode="auto">
              <a:xfrm>
                <a:off x="2853" y="2490"/>
                <a:ext cx="7" cy="8"/>
              </a:xfrm>
              <a:custGeom>
                <a:avLst/>
                <a:gdLst/>
                <a:ahLst/>
                <a:cxnLst>
                  <a:cxn ang="0">
                    <a:pos x="0" y="1"/>
                  </a:cxn>
                  <a:cxn ang="0">
                    <a:pos x="0" y="15"/>
                  </a:cxn>
                  <a:cxn ang="0">
                    <a:pos x="14" y="13"/>
                  </a:cxn>
                  <a:cxn ang="0">
                    <a:pos x="14" y="0"/>
                  </a:cxn>
                  <a:cxn ang="0">
                    <a:pos x="0" y="1"/>
                  </a:cxn>
                </a:cxnLst>
                <a:rect l="0" t="0" r="r" b="b"/>
                <a:pathLst>
                  <a:path w="14" h="15">
                    <a:moveTo>
                      <a:pt x="0" y="1"/>
                    </a:moveTo>
                    <a:lnTo>
                      <a:pt x="0" y="15"/>
                    </a:lnTo>
                    <a:lnTo>
                      <a:pt x="14" y="13"/>
                    </a:lnTo>
                    <a:lnTo>
                      <a:pt x="14" y="0"/>
                    </a:lnTo>
                    <a:lnTo>
                      <a:pt x="0" y="1"/>
                    </a:lnTo>
                    <a:close/>
                  </a:path>
                </a:pathLst>
              </a:custGeom>
              <a:solidFill>
                <a:srgbClr val="000000"/>
              </a:solidFill>
              <a:ln w="9525">
                <a:noFill/>
                <a:round/>
                <a:headEnd/>
                <a:tailEnd/>
              </a:ln>
            </p:spPr>
            <p:txBody>
              <a:bodyPr/>
              <a:lstStyle/>
              <a:p>
                <a:endParaRPr lang="en-US"/>
              </a:p>
            </p:txBody>
          </p:sp>
          <p:sp>
            <p:nvSpPr>
              <p:cNvPr id="42105" name="Freeform 121"/>
              <p:cNvSpPr>
                <a:spLocks/>
              </p:cNvSpPr>
              <p:nvPr/>
            </p:nvSpPr>
            <p:spPr bwMode="auto">
              <a:xfrm>
                <a:off x="2866" y="2489"/>
                <a:ext cx="8" cy="8"/>
              </a:xfrm>
              <a:custGeom>
                <a:avLst/>
                <a:gdLst/>
                <a:ahLst/>
                <a:cxnLst>
                  <a:cxn ang="0">
                    <a:pos x="0" y="2"/>
                  </a:cxn>
                  <a:cxn ang="0">
                    <a:pos x="2" y="15"/>
                  </a:cxn>
                  <a:cxn ang="0">
                    <a:pos x="16" y="14"/>
                  </a:cxn>
                  <a:cxn ang="0">
                    <a:pos x="14" y="0"/>
                  </a:cxn>
                  <a:cxn ang="0">
                    <a:pos x="0" y="2"/>
                  </a:cxn>
                </a:cxnLst>
                <a:rect l="0" t="0" r="r" b="b"/>
                <a:pathLst>
                  <a:path w="16" h="15">
                    <a:moveTo>
                      <a:pt x="0" y="2"/>
                    </a:moveTo>
                    <a:lnTo>
                      <a:pt x="2" y="15"/>
                    </a:lnTo>
                    <a:lnTo>
                      <a:pt x="16" y="14"/>
                    </a:lnTo>
                    <a:lnTo>
                      <a:pt x="14" y="0"/>
                    </a:lnTo>
                    <a:lnTo>
                      <a:pt x="0" y="2"/>
                    </a:lnTo>
                    <a:close/>
                  </a:path>
                </a:pathLst>
              </a:custGeom>
              <a:solidFill>
                <a:srgbClr val="000000"/>
              </a:solidFill>
              <a:ln w="9525">
                <a:noFill/>
                <a:round/>
                <a:headEnd/>
                <a:tailEnd/>
              </a:ln>
            </p:spPr>
            <p:txBody>
              <a:bodyPr/>
              <a:lstStyle/>
              <a:p>
                <a:endParaRPr lang="en-US"/>
              </a:p>
            </p:txBody>
          </p:sp>
          <p:sp>
            <p:nvSpPr>
              <p:cNvPr id="42106" name="Freeform 122"/>
              <p:cNvSpPr>
                <a:spLocks/>
              </p:cNvSpPr>
              <p:nvPr/>
            </p:nvSpPr>
            <p:spPr bwMode="auto">
              <a:xfrm>
                <a:off x="2880" y="2487"/>
                <a:ext cx="8" cy="8"/>
              </a:xfrm>
              <a:custGeom>
                <a:avLst/>
                <a:gdLst/>
                <a:ahLst/>
                <a:cxnLst>
                  <a:cxn ang="0">
                    <a:pos x="0" y="2"/>
                  </a:cxn>
                  <a:cxn ang="0">
                    <a:pos x="2" y="16"/>
                  </a:cxn>
                  <a:cxn ang="0">
                    <a:pos x="16" y="14"/>
                  </a:cxn>
                  <a:cxn ang="0">
                    <a:pos x="14" y="0"/>
                  </a:cxn>
                  <a:cxn ang="0">
                    <a:pos x="0" y="2"/>
                  </a:cxn>
                </a:cxnLst>
                <a:rect l="0" t="0" r="r" b="b"/>
                <a:pathLst>
                  <a:path w="16" h="16">
                    <a:moveTo>
                      <a:pt x="0" y="2"/>
                    </a:moveTo>
                    <a:lnTo>
                      <a:pt x="2" y="16"/>
                    </a:lnTo>
                    <a:lnTo>
                      <a:pt x="16" y="14"/>
                    </a:lnTo>
                    <a:lnTo>
                      <a:pt x="14" y="0"/>
                    </a:lnTo>
                    <a:lnTo>
                      <a:pt x="0" y="2"/>
                    </a:lnTo>
                    <a:close/>
                  </a:path>
                </a:pathLst>
              </a:custGeom>
              <a:solidFill>
                <a:srgbClr val="000000"/>
              </a:solidFill>
              <a:ln w="9525">
                <a:noFill/>
                <a:round/>
                <a:headEnd/>
                <a:tailEnd/>
              </a:ln>
            </p:spPr>
            <p:txBody>
              <a:bodyPr/>
              <a:lstStyle/>
              <a:p>
                <a:endParaRPr lang="en-US"/>
              </a:p>
            </p:txBody>
          </p:sp>
          <p:sp>
            <p:nvSpPr>
              <p:cNvPr id="42107" name="Freeform 123"/>
              <p:cNvSpPr>
                <a:spLocks/>
              </p:cNvSpPr>
              <p:nvPr/>
            </p:nvSpPr>
            <p:spPr bwMode="auto">
              <a:xfrm>
                <a:off x="2894" y="2485"/>
                <a:ext cx="8" cy="7"/>
              </a:xfrm>
              <a:custGeom>
                <a:avLst/>
                <a:gdLst/>
                <a:ahLst/>
                <a:cxnLst>
                  <a:cxn ang="0">
                    <a:pos x="0" y="0"/>
                  </a:cxn>
                  <a:cxn ang="0">
                    <a:pos x="2" y="14"/>
                  </a:cxn>
                  <a:cxn ang="0">
                    <a:pos x="7" y="14"/>
                  </a:cxn>
                  <a:cxn ang="0">
                    <a:pos x="16" y="12"/>
                  </a:cxn>
                  <a:cxn ang="0">
                    <a:pos x="14" y="0"/>
                  </a:cxn>
                  <a:cxn ang="0">
                    <a:pos x="7" y="0"/>
                  </a:cxn>
                  <a:cxn ang="0">
                    <a:pos x="0" y="0"/>
                  </a:cxn>
                </a:cxnLst>
                <a:rect l="0" t="0" r="r" b="b"/>
                <a:pathLst>
                  <a:path w="16" h="14">
                    <a:moveTo>
                      <a:pt x="0" y="0"/>
                    </a:moveTo>
                    <a:lnTo>
                      <a:pt x="2" y="14"/>
                    </a:lnTo>
                    <a:lnTo>
                      <a:pt x="7" y="14"/>
                    </a:lnTo>
                    <a:lnTo>
                      <a:pt x="16" y="12"/>
                    </a:lnTo>
                    <a:lnTo>
                      <a:pt x="14" y="0"/>
                    </a:lnTo>
                    <a:lnTo>
                      <a:pt x="7" y="0"/>
                    </a:lnTo>
                    <a:lnTo>
                      <a:pt x="0" y="0"/>
                    </a:lnTo>
                    <a:close/>
                  </a:path>
                </a:pathLst>
              </a:custGeom>
              <a:solidFill>
                <a:srgbClr val="000000"/>
              </a:solidFill>
              <a:ln w="9525">
                <a:noFill/>
                <a:round/>
                <a:headEnd/>
                <a:tailEnd/>
              </a:ln>
            </p:spPr>
            <p:txBody>
              <a:bodyPr/>
              <a:lstStyle/>
              <a:p>
                <a:endParaRPr lang="en-US"/>
              </a:p>
            </p:txBody>
          </p:sp>
          <p:sp>
            <p:nvSpPr>
              <p:cNvPr id="42108" name="Freeform 124"/>
              <p:cNvSpPr>
                <a:spLocks/>
              </p:cNvSpPr>
              <p:nvPr/>
            </p:nvSpPr>
            <p:spPr bwMode="auto">
              <a:xfrm>
                <a:off x="2908" y="2483"/>
                <a:ext cx="8" cy="7"/>
              </a:xfrm>
              <a:custGeom>
                <a:avLst/>
                <a:gdLst/>
                <a:ahLst/>
                <a:cxnLst>
                  <a:cxn ang="0">
                    <a:pos x="0" y="1"/>
                  </a:cxn>
                  <a:cxn ang="0">
                    <a:pos x="2" y="14"/>
                  </a:cxn>
                  <a:cxn ang="0">
                    <a:pos x="16" y="12"/>
                  </a:cxn>
                  <a:cxn ang="0">
                    <a:pos x="14" y="0"/>
                  </a:cxn>
                  <a:cxn ang="0">
                    <a:pos x="0" y="1"/>
                  </a:cxn>
                </a:cxnLst>
                <a:rect l="0" t="0" r="r" b="b"/>
                <a:pathLst>
                  <a:path w="16" h="14">
                    <a:moveTo>
                      <a:pt x="0" y="1"/>
                    </a:moveTo>
                    <a:lnTo>
                      <a:pt x="2" y="14"/>
                    </a:lnTo>
                    <a:lnTo>
                      <a:pt x="16" y="12"/>
                    </a:lnTo>
                    <a:lnTo>
                      <a:pt x="14" y="0"/>
                    </a:lnTo>
                    <a:lnTo>
                      <a:pt x="0" y="1"/>
                    </a:lnTo>
                    <a:close/>
                  </a:path>
                </a:pathLst>
              </a:custGeom>
              <a:solidFill>
                <a:srgbClr val="000000"/>
              </a:solidFill>
              <a:ln w="9525">
                <a:noFill/>
                <a:round/>
                <a:headEnd/>
                <a:tailEnd/>
              </a:ln>
            </p:spPr>
            <p:txBody>
              <a:bodyPr/>
              <a:lstStyle/>
              <a:p>
                <a:endParaRPr lang="en-US"/>
              </a:p>
            </p:txBody>
          </p:sp>
          <p:sp>
            <p:nvSpPr>
              <p:cNvPr id="42109" name="Freeform 125"/>
              <p:cNvSpPr>
                <a:spLocks/>
              </p:cNvSpPr>
              <p:nvPr/>
            </p:nvSpPr>
            <p:spPr bwMode="auto">
              <a:xfrm>
                <a:off x="2922" y="2480"/>
                <a:ext cx="7" cy="7"/>
              </a:xfrm>
              <a:custGeom>
                <a:avLst/>
                <a:gdLst/>
                <a:ahLst/>
                <a:cxnLst>
                  <a:cxn ang="0">
                    <a:pos x="0" y="2"/>
                  </a:cxn>
                  <a:cxn ang="0">
                    <a:pos x="2" y="14"/>
                  </a:cxn>
                  <a:cxn ang="0">
                    <a:pos x="14" y="13"/>
                  </a:cxn>
                  <a:cxn ang="0">
                    <a:pos x="13" y="0"/>
                  </a:cxn>
                  <a:cxn ang="0">
                    <a:pos x="0" y="2"/>
                  </a:cxn>
                </a:cxnLst>
                <a:rect l="0" t="0" r="r" b="b"/>
                <a:pathLst>
                  <a:path w="14" h="14">
                    <a:moveTo>
                      <a:pt x="0" y="2"/>
                    </a:moveTo>
                    <a:lnTo>
                      <a:pt x="2" y="14"/>
                    </a:lnTo>
                    <a:lnTo>
                      <a:pt x="14" y="13"/>
                    </a:lnTo>
                    <a:lnTo>
                      <a:pt x="13" y="0"/>
                    </a:lnTo>
                    <a:lnTo>
                      <a:pt x="0" y="2"/>
                    </a:lnTo>
                    <a:close/>
                  </a:path>
                </a:pathLst>
              </a:custGeom>
              <a:solidFill>
                <a:srgbClr val="000000"/>
              </a:solidFill>
              <a:ln w="9525">
                <a:noFill/>
                <a:round/>
                <a:headEnd/>
                <a:tailEnd/>
              </a:ln>
            </p:spPr>
            <p:txBody>
              <a:bodyPr/>
              <a:lstStyle/>
              <a:p>
                <a:endParaRPr lang="en-US"/>
              </a:p>
            </p:txBody>
          </p:sp>
          <p:sp>
            <p:nvSpPr>
              <p:cNvPr id="42110" name="Freeform 126"/>
              <p:cNvSpPr>
                <a:spLocks/>
              </p:cNvSpPr>
              <p:nvPr/>
            </p:nvSpPr>
            <p:spPr bwMode="auto">
              <a:xfrm>
                <a:off x="2935" y="2477"/>
                <a:ext cx="8" cy="8"/>
              </a:xfrm>
              <a:custGeom>
                <a:avLst/>
                <a:gdLst/>
                <a:ahLst/>
                <a:cxnLst>
                  <a:cxn ang="0">
                    <a:pos x="0" y="4"/>
                  </a:cxn>
                  <a:cxn ang="0">
                    <a:pos x="2" y="16"/>
                  </a:cxn>
                  <a:cxn ang="0">
                    <a:pos x="16" y="13"/>
                  </a:cxn>
                  <a:cxn ang="0">
                    <a:pos x="14" y="0"/>
                  </a:cxn>
                  <a:cxn ang="0">
                    <a:pos x="0" y="4"/>
                  </a:cxn>
                </a:cxnLst>
                <a:rect l="0" t="0" r="r" b="b"/>
                <a:pathLst>
                  <a:path w="16" h="16">
                    <a:moveTo>
                      <a:pt x="0" y="4"/>
                    </a:moveTo>
                    <a:lnTo>
                      <a:pt x="2" y="16"/>
                    </a:lnTo>
                    <a:lnTo>
                      <a:pt x="16" y="13"/>
                    </a:lnTo>
                    <a:lnTo>
                      <a:pt x="14" y="0"/>
                    </a:lnTo>
                    <a:lnTo>
                      <a:pt x="0" y="4"/>
                    </a:lnTo>
                    <a:close/>
                  </a:path>
                </a:pathLst>
              </a:custGeom>
              <a:solidFill>
                <a:srgbClr val="000000"/>
              </a:solidFill>
              <a:ln w="9525">
                <a:noFill/>
                <a:round/>
                <a:headEnd/>
                <a:tailEnd/>
              </a:ln>
            </p:spPr>
            <p:txBody>
              <a:bodyPr/>
              <a:lstStyle/>
              <a:p>
                <a:endParaRPr lang="en-US"/>
              </a:p>
            </p:txBody>
          </p:sp>
          <p:sp>
            <p:nvSpPr>
              <p:cNvPr id="42111" name="Freeform 127"/>
              <p:cNvSpPr>
                <a:spLocks/>
              </p:cNvSpPr>
              <p:nvPr/>
            </p:nvSpPr>
            <p:spPr bwMode="auto">
              <a:xfrm>
                <a:off x="2949" y="2474"/>
                <a:ext cx="8" cy="7"/>
              </a:xfrm>
              <a:custGeom>
                <a:avLst/>
                <a:gdLst/>
                <a:ahLst/>
                <a:cxnLst>
                  <a:cxn ang="0">
                    <a:pos x="0" y="2"/>
                  </a:cxn>
                  <a:cxn ang="0">
                    <a:pos x="2" y="14"/>
                  </a:cxn>
                  <a:cxn ang="0">
                    <a:pos x="16" y="12"/>
                  </a:cxn>
                  <a:cxn ang="0">
                    <a:pos x="14" y="0"/>
                  </a:cxn>
                  <a:cxn ang="0">
                    <a:pos x="0" y="2"/>
                  </a:cxn>
                </a:cxnLst>
                <a:rect l="0" t="0" r="r" b="b"/>
                <a:pathLst>
                  <a:path w="16" h="14">
                    <a:moveTo>
                      <a:pt x="0" y="2"/>
                    </a:moveTo>
                    <a:lnTo>
                      <a:pt x="2" y="14"/>
                    </a:lnTo>
                    <a:lnTo>
                      <a:pt x="16" y="12"/>
                    </a:lnTo>
                    <a:lnTo>
                      <a:pt x="14" y="0"/>
                    </a:lnTo>
                    <a:lnTo>
                      <a:pt x="0" y="2"/>
                    </a:lnTo>
                    <a:close/>
                  </a:path>
                </a:pathLst>
              </a:custGeom>
              <a:solidFill>
                <a:srgbClr val="000000"/>
              </a:solidFill>
              <a:ln w="9525">
                <a:noFill/>
                <a:round/>
                <a:headEnd/>
                <a:tailEnd/>
              </a:ln>
            </p:spPr>
            <p:txBody>
              <a:bodyPr/>
              <a:lstStyle/>
              <a:p>
                <a:endParaRPr lang="en-US"/>
              </a:p>
            </p:txBody>
          </p:sp>
          <p:sp>
            <p:nvSpPr>
              <p:cNvPr id="42112" name="Freeform 128"/>
              <p:cNvSpPr>
                <a:spLocks/>
              </p:cNvSpPr>
              <p:nvPr/>
            </p:nvSpPr>
            <p:spPr bwMode="auto">
              <a:xfrm>
                <a:off x="2962" y="2470"/>
                <a:ext cx="9" cy="8"/>
              </a:xfrm>
              <a:custGeom>
                <a:avLst/>
                <a:gdLst/>
                <a:ahLst/>
                <a:cxnLst>
                  <a:cxn ang="0">
                    <a:pos x="0" y="6"/>
                  </a:cxn>
                  <a:cxn ang="0">
                    <a:pos x="3" y="18"/>
                  </a:cxn>
                  <a:cxn ang="0">
                    <a:pos x="17" y="13"/>
                  </a:cxn>
                  <a:cxn ang="0">
                    <a:pos x="14" y="0"/>
                  </a:cxn>
                  <a:cxn ang="0">
                    <a:pos x="0" y="6"/>
                  </a:cxn>
                </a:cxnLst>
                <a:rect l="0" t="0" r="r" b="b"/>
                <a:pathLst>
                  <a:path w="17" h="18">
                    <a:moveTo>
                      <a:pt x="0" y="6"/>
                    </a:moveTo>
                    <a:lnTo>
                      <a:pt x="3" y="18"/>
                    </a:lnTo>
                    <a:lnTo>
                      <a:pt x="17" y="13"/>
                    </a:lnTo>
                    <a:lnTo>
                      <a:pt x="14" y="0"/>
                    </a:lnTo>
                    <a:lnTo>
                      <a:pt x="0" y="6"/>
                    </a:lnTo>
                    <a:close/>
                  </a:path>
                </a:pathLst>
              </a:custGeom>
              <a:solidFill>
                <a:srgbClr val="000000"/>
              </a:solidFill>
              <a:ln w="9525">
                <a:noFill/>
                <a:round/>
                <a:headEnd/>
                <a:tailEnd/>
              </a:ln>
            </p:spPr>
            <p:txBody>
              <a:bodyPr/>
              <a:lstStyle/>
              <a:p>
                <a:endParaRPr lang="en-US"/>
              </a:p>
            </p:txBody>
          </p:sp>
          <p:sp>
            <p:nvSpPr>
              <p:cNvPr id="42113" name="Freeform 129"/>
              <p:cNvSpPr>
                <a:spLocks/>
              </p:cNvSpPr>
              <p:nvPr/>
            </p:nvSpPr>
            <p:spPr bwMode="auto">
              <a:xfrm>
                <a:off x="2975" y="2466"/>
                <a:ext cx="9" cy="8"/>
              </a:xfrm>
              <a:custGeom>
                <a:avLst/>
                <a:gdLst/>
                <a:ahLst/>
                <a:cxnLst>
                  <a:cxn ang="0">
                    <a:pos x="0" y="4"/>
                  </a:cxn>
                  <a:cxn ang="0">
                    <a:pos x="3" y="16"/>
                  </a:cxn>
                  <a:cxn ang="0">
                    <a:pos x="17" y="13"/>
                  </a:cxn>
                  <a:cxn ang="0">
                    <a:pos x="14" y="0"/>
                  </a:cxn>
                  <a:cxn ang="0">
                    <a:pos x="0" y="4"/>
                  </a:cxn>
                </a:cxnLst>
                <a:rect l="0" t="0" r="r" b="b"/>
                <a:pathLst>
                  <a:path w="17" h="16">
                    <a:moveTo>
                      <a:pt x="0" y="4"/>
                    </a:moveTo>
                    <a:lnTo>
                      <a:pt x="3" y="16"/>
                    </a:lnTo>
                    <a:lnTo>
                      <a:pt x="17" y="13"/>
                    </a:lnTo>
                    <a:lnTo>
                      <a:pt x="14" y="0"/>
                    </a:lnTo>
                    <a:lnTo>
                      <a:pt x="0" y="4"/>
                    </a:lnTo>
                    <a:close/>
                  </a:path>
                </a:pathLst>
              </a:custGeom>
              <a:solidFill>
                <a:srgbClr val="000000"/>
              </a:solidFill>
              <a:ln w="9525">
                <a:noFill/>
                <a:round/>
                <a:headEnd/>
                <a:tailEnd/>
              </a:ln>
            </p:spPr>
            <p:txBody>
              <a:bodyPr/>
              <a:lstStyle/>
              <a:p>
                <a:endParaRPr lang="en-US"/>
              </a:p>
            </p:txBody>
          </p:sp>
          <p:sp>
            <p:nvSpPr>
              <p:cNvPr id="42114" name="Freeform 130"/>
              <p:cNvSpPr>
                <a:spLocks/>
              </p:cNvSpPr>
              <p:nvPr/>
            </p:nvSpPr>
            <p:spPr bwMode="auto">
              <a:xfrm>
                <a:off x="2989" y="2462"/>
                <a:ext cx="8" cy="9"/>
              </a:xfrm>
              <a:custGeom>
                <a:avLst/>
                <a:gdLst/>
                <a:ahLst/>
                <a:cxnLst>
                  <a:cxn ang="0">
                    <a:pos x="0" y="5"/>
                  </a:cxn>
                  <a:cxn ang="0">
                    <a:pos x="3" y="17"/>
                  </a:cxn>
                  <a:cxn ang="0">
                    <a:pos x="9" y="15"/>
                  </a:cxn>
                  <a:cxn ang="0">
                    <a:pos x="16" y="12"/>
                  </a:cxn>
                  <a:cxn ang="0">
                    <a:pos x="12" y="0"/>
                  </a:cxn>
                  <a:cxn ang="0">
                    <a:pos x="9" y="1"/>
                  </a:cxn>
                  <a:cxn ang="0">
                    <a:pos x="0" y="5"/>
                  </a:cxn>
                </a:cxnLst>
                <a:rect l="0" t="0" r="r" b="b"/>
                <a:pathLst>
                  <a:path w="16" h="17">
                    <a:moveTo>
                      <a:pt x="0" y="5"/>
                    </a:moveTo>
                    <a:lnTo>
                      <a:pt x="3" y="17"/>
                    </a:lnTo>
                    <a:lnTo>
                      <a:pt x="9" y="15"/>
                    </a:lnTo>
                    <a:lnTo>
                      <a:pt x="16" y="12"/>
                    </a:lnTo>
                    <a:lnTo>
                      <a:pt x="12" y="0"/>
                    </a:lnTo>
                    <a:lnTo>
                      <a:pt x="9" y="1"/>
                    </a:lnTo>
                    <a:lnTo>
                      <a:pt x="0" y="5"/>
                    </a:lnTo>
                    <a:close/>
                  </a:path>
                </a:pathLst>
              </a:custGeom>
              <a:solidFill>
                <a:srgbClr val="000000"/>
              </a:solidFill>
              <a:ln w="9525">
                <a:noFill/>
                <a:round/>
                <a:headEnd/>
                <a:tailEnd/>
              </a:ln>
            </p:spPr>
            <p:txBody>
              <a:bodyPr/>
              <a:lstStyle/>
              <a:p>
                <a:endParaRPr lang="en-US"/>
              </a:p>
            </p:txBody>
          </p:sp>
          <p:sp>
            <p:nvSpPr>
              <p:cNvPr id="42115" name="Freeform 131"/>
              <p:cNvSpPr>
                <a:spLocks/>
              </p:cNvSpPr>
              <p:nvPr/>
            </p:nvSpPr>
            <p:spPr bwMode="auto">
              <a:xfrm>
                <a:off x="3003" y="2457"/>
                <a:ext cx="7" cy="9"/>
              </a:xfrm>
              <a:custGeom>
                <a:avLst/>
                <a:gdLst/>
                <a:ahLst/>
                <a:cxnLst>
                  <a:cxn ang="0">
                    <a:pos x="0" y="5"/>
                  </a:cxn>
                  <a:cxn ang="0">
                    <a:pos x="4" y="17"/>
                  </a:cxn>
                  <a:cxn ang="0">
                    <a:pos x="16" y="12"/>
                  </a:cxn>
                  <a:cxn ang="0">
                    <a:pos x="12" y="0"/>
                  </a:cxn>
                  <a:cxn ang="0">
                    <a:pos x="0" y="5"/>
                  </a:cxn>
                </a:cxnLst>
                <a:rect l="0" t="0" r="r" b="b"/>
                <a:pathLst>
                  <a:path w="16" h="17">
                    <a:moveTo>
                      <a:pt x="0" y="5"/>
                    </a:moveTo>
                    <a:lnTo>
                      <a:pt x="4" y="17"/>
                    </a:lnTo>
                    <a:lnTo>
                      <a:pt x="16" y="12"/>
                    </a:lnTo>
                    <a:lnTo>
                      <a:pt x="12" y="0"/>
                    </a:lnTo>
                    <a:lnTo>
                      <a:pt x="0" y="5"/>
                    </a:lnTo>
                    <a:close/>
                  </a:path>
                </a:pathLst>
              </a:custGeom>
              <a:solidFill>
                <a:srgbClr val="000000"/>
              </a:solidFill>
              <a:ln w="9525">
                <a:noFill/>
                <a:round/>
                <a:headEnd/>
                <a:tailEnd/>
              </a:ln>
            </p:spPr>
            <p:txBody>
              <a:bodyPr/>
              <a:lstStyle/>
              <a:p>
                <a:endParaRPr lang="en-US"/>
              </a:p>
            </p:txBody>
          </p:sp>
          <p:sp>
            <p:nvSpPr>
              <p:cNvPr id="42116" name="Freeform 132"/>
              <p:cNvSpPr>
                <a:spLocks/>
              </p:cNvSpPr>
              <p:nvPr/>
            </p:nvSpPr>
            <p:spPr bwMode="auto">
              <a:xfrm>
                <a:off x="3016" y="2453"/>
                <a:ext cx="8" cy="8"/>
              </a:xfrm>
              <a:custGeom>
                <a:avLst/>
                <a:gdLst/>
                <a:ahLst/>
                <a:cxnLst>
                  <a:cxn ang="0">
                    <a:pos x="0" y="4"/>
                  </a:cxn>
                  <a:cxn ang="0">
                    <a:pos x="4" y="16"/>
                  </a:cxn>
                  <a:cxn ang="0">
                    <a:pos x="16" y="12"/>
                  </a:cxn>
                  <a:cxn ang="0">
                    <a:pos x="13" y="0"/>
                  </a:cxn>
                  <a:cxn ang="0">
                    <a:pos x="0" y="4"/>
                  </a:cxn>
                </a:cxnLst>
                <a:rect l="0" t="0" r="r" b="b"/>
                <a:pathLst>
                  <a:path w="16" h="16">
                    <a:moveTo>
                      <a:pt x="0" y="4"/>
                    </a:moveTo>
                    <a:lnTo>
                      <a:pt x="4" y="16"/>
                    </a:lnTo>
                    <a:lnTo>
                      <a:pt x="16" y="12"/>
                    </a:lnTo>
                    <a:lnTo>
                      <a:pt x="13" y="0"/>
                    </a:lnTo>
                    <a:lnTo>
                      <a:pt x="0" y="4"/>
                    </a:lnTo>
                    <a:close/>
                  </a:path>
                </a:pathLst>
              </a:custGeom>
              <a:solidFill>
                <a:srgbClr val="000000"/>
              </a:solidFill>
              <a:ln w="9525">
                <a:noFill/>
                <a:round/>
                <a:headEnd/>
                <a:tailEnd/>
              </a:ln>
            </p:spPr>
            <p:txBody>
              <a:bodyPr/>
              <a:lstStyle/>
              <a:p>
                <a:endParaRPr lang="en-US"/>
              </a:p>
            </p:txBody>
          </p:sp>
          <p:sp>
            <p:nvSpPr>
              <p:cNvPr id="42117" name="Freeform 133"/>
              <p:cNvSpPr>
                <a:spLocks/>
              </p:cNvSpPr>
              <p:nvPr/>
            </p:nvSpPr>
            <p:spPr bwMode="auto">
              <a:xfrm>
                <a:off x="3028" y="2448"/>
                <a:ext cx="10" cy="9"/>
              </a:xfrm>
              <a:custGeom>
                <a:avLst/>
                <a:gdLst/>
                <a:ahLst/>
                <a:cxnLst>
                  <a:cxn ang="0">
                    <a:pos x="0" y="5"/>
                  </a:cxn>
                  <a:cxn ang="0">
                    <a:pos x="5" y="17"/>
                  </a:cxn>
                  <a:cxn ang="0">
                    <a:pos x="19" y="12"/>
                  </a:cxn>
                  <a:cxn ang="0">
                    <a:pos x="14" y="0"/>
                  </a:cxn>
                  <a:cxn ang="0">
                    <a:pos x="0" y="5"/>
                  </a:cxn>
                </a:cxnLst>
                <a:rect l="0" t="0" r="r" b="b"/>
                <a:pathLst>
                  <a:path w="19" h="17">
                    <a:moveTo>
                      <a:pt x="0" y="5"/>
                    </a:moveTo>
                    <a:lnTo>
                      <a:pt x="5" y="17"/>
                    </a:lnTo>
                    <a:lnTo>
                      <a:pt x="19" y="12"/>
                    </a:lnTo>
                    <a:lnTo>
                      <a:pt x="14" y="0"/>
                    </a:lnTo>
                    <a:lnTo>
                      <a:pt x="0" y="5"/>
                    </a:lnTo>
                    <a:close/>
                  </a:path>
                </a:pathLst>
              </a:custGeom>
              <a:solidFill>
                <a:srgbClr val="000000"/>
              </a:solidFill>
              <a:ln w="9525">
                <a:noFill/>
                <a:round/>
                <a:headEnd/>
                <a:tailEnd/>
              </a:ln>
            </p:spPr>
            <p:txBody>
              <a:bodyPr/>
              <a:lstStyle/>
              <a:p>
                <a:endParaRPr lang="en-US"/>
              </a:p>
            </p:txBody>
          </p:sp>
          <p:sp>
            <p:nvSpPr>
              <p:cNvPr id="42118" name="Freeform 134"/>
              <p:cNvSpPr>
                <a:spLocks/>
              </p:cNvSpPr>
              <p:nvPr/>
            </p:nvSpPr>
            <p:spPr bwMode="auto">
              <a:xfrm>
                <a:off x="3041" y="2443"/>
                <a:ext cx="10" cy="8"/>
              </a:xfrm>
              <a:custGeom>
                <a:avLst/>
                <a:gdLst/>
                <a:ahLst/>
                <a:cxnLst>
                  <a:cxn ang="0">
                    <a:pos x="0" y="6"/>
                  </a:cxn>
                  <a:cxn ang="0">
                    <a:pos x="5" y="18"/>
                  </a:cxn>
                  <a:cxn ang="0">
                    <a:pos x="19" y="12"/>
                  </a:cxn>
                  <a:cxn ang="0">
                    <a:pos x="14" y="0"/>
                  </a:cxn>
                  <a:cxn ang="0">
                    <a:pos x="0" y="6"/>
                  </a:cxn>
                </a:cxnLst>
                <a:rect l="0" t="0" r="r" b="b"/>
                <a:pathLst>
                  <a:path w="19" h="18">
                    <a:moveTo>
                      <a:pt x="0" y="6"/>
                    </a:moveTo>
                    <a:lnTo>
                      <a:pt x="5" y="18"/>
                    </a:lnTo>
                    <a:lnTo>
                      <a:pt x="19" y="12"/>
                    </a:lnTo>
                    <a:lnTo>
                      <a:pt x="14" y="0"/>
                    </a:lnTo>
                    <a:lnTo>
                      <a:pt x="0" y="6"/>
                    </a:lnTo>
                    <a:close/>
                  </a:path>
                </a:pathLst>
              </a:custGeom>
              <a:solidFill>
                <a:srgbClr val="000000"/>
              </a:solidFill>
              <a:ln w="9525">
                <a:noFill/>
                <a:round/>
                <a:headEnd/>
                <a:tailEnd/>
              </a:ln>
            </p:spPr>
            <p:txBody>
              <a:bodyPr/>
              <a:lstStyle/>
              <a:p>
                <a:endParaRPr lang="en-US"/>
              </a:p>
            </p:txBody>
          </p:sp>
          <p:sp>
            <p:nvSpPr>
              <p:cNvPr id="42119" name="Freeform 135"/>
              <p:cNvSpPr>
                <a:spLocks/>
              </p:cNvSpPr>
              <p:nvPr/>
            </p:nvSpPr>
            <p:spPr bwMode="auto">
              <a:xfrm>
                <a:off x="3054" y="2437"/>
                <a:ext cx="9" cy="9"/>
              </a:xfrm>
              <a:custGeom>
                <a:avLst/>
                <a:gdLst/>
                <a:ahLst/>
                <a:cxnLst>
                  <a:cxn ang="0">
                    <a:pos x="0" y="7"/>
                  </a:cxn>
                  <a:cxn ang="0">
                    <a:pos x="6" y="19"/>
                  </a:cxn>
                  <a:cxn ang="0">
                    <a:pos x="18" y="12"/>
                  </a:cxn>
                  <a:cxn ang="0">
                    <a:pos x="13" y="0"/>
                  </a:cxn>
                  <a:cxn ang="0">
                    <a:pos x="0" y="7"/>
                  </a:cxn>
                </a:cxnLst>
                <a:rect l="0" t="0" r="r" b="b"/>
                <a:pathLst>
                  <a:path w="18" h="19">
                    <a:moveTo>
                      <a:pt x="0" y="7"/>
                    </a:moveTo>
                    <a:lnTo>
                      <a:pt x="6" y="19"/>
                    </a:lnTo>
                    <a:lnTo>
                      <a:pt x="18" y="12"/>
                    </a:lnTo>
                    <a:lnTo>
                      <a:pt x="13" y="0"/>
                    </a:lnTo>
                    <a:lnTo>
                      <a:pt x="0" y="7"/>
                    </a:lnTo>
                    <a:close/>
                  </a:path>
                </a:pathLst>
              </a:custGeom>
              <a:solidFill>
                <a:srgbClr val="000000"/>
              </a:solidFill>
              <a:ln w="9525">
                <a:noFill/>
                <a:round/>
                <a:headEnd/>
                <a:tailEnd/>
              </a:ln>
            </p:spPr>
            <p:txBody>
              <a:bodyPr/>
              <a:lstStyle/>
              <a:p>
                <a:endParaRPr lang="en-US"/>
              </a:p>
            </p:txBody>
          </p:sp>
          <p:sp>
            <p:nvSpPr>
              <p:cNvPr id="42120" name="Freeform 136"/>
              <p:cNvSpPr>
                <a:spLocks/>
              </p:cNvSpPr>
              <p:nvPr/>
            </p:nvSpPr>
            <p:spPr bwMode="auto">
              <a:xfrm>
                <a:off x="3066" y="2430"/>
                <a:ext cx="10" cy="10"/>
              </a:xfrm>
              <a:custGeom>
                <a:avLst/>
                <a:gdLst/>
                <a:ahLst/>
                <a:cxnLst>
                  <a:cxn ang="0">
                    <a:pos x="0" y="7"/>
                  </a:cxn>
                  <a:cxn ang="0">
                    <a:pos x="5" y="19"/>
                  </a:cxn>
                  <a:cxn ang="0">
                    <a:pos x="19" y="12"/>
                  </a:cxn>
                  <a:cxn ang="0">
                    <a:pos x="14" y="0"/>
                  </a:cxn>
                  <a:cxn ang="0">
                    <a:pos x="0" y="7"/>
                  </a:cxn>
                </a:cxnLst>
                <a:rect l="0" t="0" r="r" b="b"/>
                <a:pathLst>
                  <a:path w="19" h="19">
                    <a:moveTo>
                      <a:pt x="0" y="7"/>
                    </a:moveTo>
                    <a:lnTo>
                      <a:pt x="5" y="19"/>
                    </a:lnTo>
                    <a:lnTo>
                      <a:pt x="19" y="12"/>
                    </a:lnTo>
                    <a:lnTo>
                      <a:pt x="14" y="0"/>
                    </a:lnTo>
                    <a:lnTo>
                      <a:pt x="0" y="7"/>
                    </a:lnTo>
                    <a:close/>
                  </a:path>
                </a:pathLst>
              </a:custGeom>
              <a:solidFill>
                <a:srgbClr val="000000"/>
              </a:solidFill>
              <a:ln w="9525">
                <a:noFill/>
                <a:round/>
                <a:headEnd/>
                <a:tailEnd/>
              </a:ln>
            </p:spPr>
            <p:txBody>
              <a:bodyPr/>
              <a:lstStyle/>
              <a:p>
                <a:endParaRPr lang="en-US"/>
              </a:p>
            </p:txBody>
          </p:sp>
          <p:sp>
            <p:nvSpPr>
              <p:cNvPr id="42121" name="Freeform 137"/>
              <p:cNvSpPr>
                <a:spLocks/>
              </p:cNvSpPr>
              <p:nvPr/>
            </p:nvSpPr>
            <p:spPr bwMode="auto">
              <a:xfrm>
                <a:off x="3079" y="2425"/>
                <a:ext cx="9" cy="9"/>
              </a:xfrm>
              <a:custGeom>
                <a:avLst/>
                <a:gdLst/>
                <a:ahLst/>
                <a:cxnLst>
                  <a:cxn ang="0">
                    <a:pos x="0" y="6"/>
                  </a:cxn>
                  <a:cxn ang="0">
                    <a:pos x="5" y="18"/>
                  </a:cxn>
                  <a:cxn ang="0">
                    <a:pos x="14" y="14"/>
                  </a:cxn>
                  <a:cxn ang="0">
                    <a:pos x="17" y="13"/>
                  </a:cxn>
                  <a:cxn ang="0">
                    <a:pos x="12" y="0"/>
                  </a:cxn>
                  <a:cxn ang="0">
                    <a:pos x="3" y="4"/>
                  </a:cxn>
                  <a:cxn ang="0">
                    <a:pos x="0" y="6"/>
                  </a:cxn>
                </a:cxnLst>
                <a:rect l="0" t="0" r="r" b="b"/>
                <a:pathLst>
                  <a:path w="17" h="18">
                    <a:moveTo>
                      <a:pt x="0" y="6"/>
                    </a:moveTo>
                    <a:lnTo>
                      <a:pt x="5" y="18"/>
                    </a:lnTo>
                    <a:lnTo>
                      <a:pt x="14" y="14"/>
                    </a:lnTo>
                    <a:lnTo>
                      <a:pt x="17" y="13"/>
                    </a:lnTo>
                    <a:lnTo>
                      <a:pt x="12" y="0"/>
                    </a:lnTo>
                    <a:lnTo>
                      <a:pt x="3" y="4"/>
                    </a:lnTo>
                    <a:lnTo>
                      <a:pt x="0" y="6"/>
                    </a:lnTo>
                    <a:close/>
                  </a:path>
                </a:pathLst>
              </a:custGeom>
              <a:solidFill>
                <a:srgbClr val="000000"/>
              </a:solidFill>
              <a:ln w="9525">
                <a:noFill/>
                <a:round/>
                <a:headEnd/>
                <a:tailEnd/>
              </a:ln>
            </p:spPr>
            <p:txBody>
              <a:bodyPr/>
              <a:lstStyle/>
              <a:p>
                <a:endParaRPr lang="en-US"/>
              </a:p>
            </p:txBody>
          </p:sp>
          <p:sp>
            <p:nvSpPr>
              <p:cNvPr id="42122" name="Freeform 138"/>
              <p:cNvSpPr>
                <a:spLocks/>
              </p:cNvSpPr>
              <p:nvPr/>
            </p:nvSpPr>
            <p:spPr bwMode="auto">
              <a:xfrm>
                <a:off x="3092" y="2418"/>
                <a:ext cx="8" cy="10"/>
              </a:xfrm>
              <a:custGeom>
                <a:avLst/>
                <a:gdLst/>
                <a:ahLst/>
                <a:cxnLst>
                  <a:cxn ang="0">
                    <a:pos x="0" y="7"/>
                  </a:cxn>
                  <a:cxn ang="0">
                    <a:pos x="6" y="20"/>
                  </a:cxn>
                  <a:cxn ang="0">
                    <a:pos x="18" y="13"/>
                  </a:cxn>
                  <a:cxn ang="0">
                    <a:pos x="13" y="0"/>
                  </a:cxn>
                  <a:cxn ang="0">
                    <a:pos x="0" y="7"/>
                  </a:cxn>
                </a:cxnLst>
                <a:rect l="0" t="0" r="r" b="b"/>
                <a:pathLst>
                  <a:path w="18" h="20">
                    <a:moveTo>
                      <a:pt x="0" y="7"/>
                    </a:moveTo>
                    <a:lnTo>
                      <a:pt x="6" y="20"/>
                    </a:lnTo>
                    <a:lnTo>
                      <a:pt x="18" y="13"/>
                    </a:lnTo>
                    <a:lnTo>
                      <a:pt x="13" y="0"/>
                    </a:lnTo>
                    <a:lnTo>
                      <a:pt x="0" y="7"/>
                    </a:lnTo>
                    <a:close/>
                  </a:path>
                </a:pathLst>
              </a:custGeom>
              <a:solidFill>
                <a:srgbClr val="000000"/>
              </a:solidFill>
              <a:ln w="9525">
                <a:noFill/>
                <a:round/>
                <a:headEnd/>
                <a:tailEnd/>
              </a:ln>
            </p:spPr>
            <p:txBody>
              <a:bodyPr/>
              <a:lstStyle/>
              <a:p>
                <a:endParaRPr lang="en-US"/>
              </a:p>
            </p:txBody>
          </p:sp>
          <p:sp>
            <p:nvSpPr>
              <p:cNvPr id="42123" name="Freeform 139"/>
              <p:cNvSpPr>
                <a:spLocks/>
              </p:cNvSpPr>
              <p:nvPr/>
            </p:nvSpPr>
            <p:spPr bwMode="auto">
              <a:xfrm>
                <a:off x="3104" y="2412"/>
                <a:ext cx="9" cy="9"/>
              </a:xfrm>
              <a:custGeom>
                <a:avLst/>
                <a:gdLst/>
                <a:ahLst/>
                <a:cxnLst>
                  <a:cxn ang="0">
                    <a:pos x="0" y="5"/>
                  </a:cxn>
                  <a:cxn ang="0">
                    <a:pos x="5" y="18"/>
                  </a:cxn>
                  <a:cxn ang="0">
                    <a:pos x="17" y="12"/>
                  </a:cxn>
                  <a:cxn ang="0">
                    <a:pos x="12" y="0"/>
                  </a:cxn>
                  <a:cxn ang="0">
                    <a:pos x="0" y="5"/>
                  </a:cxn>
                </a:cxnLst>
                <a:rect l="0" t="0" r="r" b="b"/>
                <a:pathLst>
                  <a:path w="17" h="18">
                    <a:moveTo>
                      <a:pt x="0" y="5"/>
                    </a:moveTo>
                    <a:lnTo>
                      <a:pt x="5" y="18"/>
                    </a:lnTo>
                    <a:lnTo>
                      <a:pt x="17" y="12"/>
                    </a:lnTo>
                    <a:lnTo>
                      <a:pt x="12" y="0"/>
                    </a:lnTo>
                    <a:lnTo>
                      <a:pt x="0" y="5"/>
                    </a:lnTo>
                    <a:close/>
                  </a:path>
                </a:pathLst>
              </a:custGeom>
              <a:solidFill>
                <a:srgbClr val="000000"/>
              </a:solidFill>
              <a:ln w="9525">
                <a:noFill/>
                <a:round/>
                <a:headEnd/>
                <a:tailEnd/>
              </a:ln>
            </p:spPr>
            <p:txBody>
              <a:bodyPr/>
              <a:lstStyle/>
              <a:p>
                <a:endParaRPr lang="en-US"/>
              </a:p>
            </p:txBody>
          </p:sp>
          <p:sp>
            <p:nvSpPr>
              <p:cNvPr id="42124" name="Freeform 140"/>
              <p:cNvSpPr>
                <a:spLocks/>
              </p:cNvSpPr>
              <p:nvPr/>
            </p:nvSpPr>
            <p:spPr bwMode="auto">
              <a:xfrm>
                <a:off x="3116" y="2405"/>
                <a:ext cx="10" cy="9"/>
              </a:xfrm>
              <a:custGeom>
                <a:avLst/>
                <a:gdLst/>
                <a:ahLst/>
                <a:cxnLst>
                  <a:cxn ang="0">
                    <a:pos x="0" y="7"/>
                  </a:cxn>
                  <a:cxn ang="0">
                    <a:pos x="7" y="18"/>
                  </a:cxn>
                  <a:cxn ang="0">
                    <a:pos x="20" y="11"/>
                  </a:cxn>
                  <a:cxn ang="0">
                    <a:pos x="13" y="0"/>
                  </a:cxn>
                  <a:cxn ang="0">
                    <a:pos x="0" y="7"/>
                  </a:cxn>
                </a:cxnLst>
                <a:rect l="0" t="0" r="r" b="b"/>
                <a:pathLst>
                  <a:path w="20" h="18">
                    <a:moveTo>
                      <a:pt x="0" y="7"/>
                    </a:moveTo>
                    <a:lnTo>
                      <a:pt x="7" y="18"/>
                    </a:lnTo>
                    <a:lnTo>
                      <a:pt x="20" y="11"/>
                    </a:lnTo>
                    <a:lnTo>
                      <a:pt x="13" y="0"/>
                    </a:lnTo>
                    <a:lnTo>
                      <a:pt x="0" y="7"/>
                    </a:lnTo>
                    <a:close/>
                  </a:path>
                </a:pathLst>
              </a:custGeom>
              <a:solidFill>
                <a:srgbClr val="000000"/>
              </a:solidFill>
              <a:ln w="9525">
                <a:noFill/>
                <a:round/>
                <a:headEnd/>
                <a:tailEnd/>
              </a:ln>
            </p:spPr>
            <p:txBody>
              <a:bodyPr/>
              <a:lstStyle/>
              <a:p>
                <a:endParaRPr lang="en-US"/>
              </a:p>
            </p:txBody>
          </p:sp>
          <p:sp>
            <p:nvSpPr>
              <p:cNvPr id="42125" name="Freeform 141"/>
              <p:cNvSpPr>
                <a:spLocks/>
              </p:cNvSpPr>
              <p:nvPr/>
            </p:nvSpPr>
            <p:spPr bwMode="auto">
              <a:xfrm>
                <a:off x="3128" y="2398"/>
                <a:ext cx="9" cy="9"/>
              </a:xfrm>
              <a:custGeom>
                <a:avLst/>
                <a:gdLst/>
                <a:ahLst/>
                <a:cxnLst>
                  <a:cxn ang="0">
                    <a:pos x="0" y="7"/>
                  </a:cxn>
                  <a:cxn ang="0">
                    <a:pos x="7" y="18"/>
                  </a:cxn>
                  <a:cxn ang="0">
                    <a:pos x="17" y="11"/>
                  </a:cxn>
                  <a:cxn ang="0">
                    <a:pos x="10" y="0"/>
                  </a:cxn>
                  <a:cxn ang="0">
                    <a:pos x="0" y="7"/>
                  </a:cxn>
                </a:cxnLst>
                <a:rect l="0" t="0" r="r" b="b"/>
                <a:pathLst>
                  <a:path w="17" h="18">
                    <a:moveTo>
                      <a:pt x="0" y="7"/>
                    </a:moveTo>
                    <a:lnTo>
                      <a:pt x="7" y="18"/>
                    </a:lnTo>
                    <a:lnTo>
                      <a:pt x="17" y="11"/>
                    </a:lnTo>
                    <a:lnTo>
                      <a:pt x="10" y="0"/>
                    </a:lnTo>
                    <a:lnTo>
                      <a:pt x="0" y="7"/>
                    </a:lnTo>
                    <a:close/>
                  </a:path>
                </a:pathLst>
              </a:custGeom>
              <a:solidFill>
                <a:srgbClr val="000000"/>
              </a:solidFill>
              <a:ln w="9525">
                <a:noFill/>
                <a:round/>
                <a:headEnd/>
                <a:tailEnd/>
              </a:ln>
            </p:spPr>
            <p:txBody>
              <a:bodyPr/>
              <a:lstStyle/>
              <a:p>
                <a:endParaRPr lang="en-US"/>
              </a:p>
            </p:txBody>
          </p:sp>
          <p:sp>
            <p:nvSpPr>
              <p:cNvPr id="42126" name="Freeform 142"/>
              <p:cNvSpPr>
                <a:spLocks/>
              </p:cNvSpPr>
              <p:nvPr/>
            </p:nvSpPr>
            <p:spPr bwMode="auto">
              <a:xfrm>
                <a:off x="3140" y="2390"/>
                <a:ext cx="9" cy="10"/>
              </a:xfrm>
              <a:custGeom>
                <a:avLst/>
                <a:gdLst/>
                <a:ahLst/>
                <a:cxnLst>
                  <a:cxn ang="0">
                    <a:pos x="0" y="8"/>
                  </a:cxn>
                  <a:cxn ang="0">
                    <a:pos x="7" y="19"/>
                  </a:cxn>
                  <a:cxn ang="0">
                    <a:pos x="19" y="10"/>
                  </a:cxn>
                  <a:cxn ang="0">
                    <a:pos x="12" y="0"/>
                  </a:cxn>
                  <a:cxn ang="0">
                    <a:pos x="0" y="8"/>
                  </a:cxn>
                </a:cxnLst>
                <a:rect l="0" t="0" r="r" b="b"/>
                <a:pathLst>
                  <a:path w="19" h="19">
                    <a:moveTo>
                      <a:pt x="0" y="8"/>
                    </a:moveTo>
                    <a:lnTo>
                      <a:pt x="7" y="19"/>
                    </a:lnTo>
                    <a:lnTo>
                      <a:pt x="19" y="10"/>
                    </a:lnTo>
                    <a:lnTo>
                      <a:pt x="12" y="0"/>
                    </a:lnTo>
                    <a:lnTo>
                      <a:pt x="0" y="8"/>
                    </a:lnTo>
                    <a:close/>
                  </a:path>
                </a:pathLst>
              </a:custGeom>
              <a:solidFill>
                <a:srgbClr val="000000"/>
              </a:solidFill>
              <a:ln w="9525">
                <a:noFill/>
                <a:round/>
                <a:headEnd/>
                <a:tailEnd/>
              </a:ln>
            </p:spPr>
            <p:txBody>
              <a:bodyPr/>
              <a:lstStyle/>
              <a:p>
                <a:endParaRPr lang="en-US"/>
              </a:p>
            </p:txBody>
          </p:sp>
          <p:sp>
            <p:nvSpPr>
              <p:cNvPr id="42127" name="Freeform 143"/>
              <p:cNvSpPr>
                <a:spLocks/>
              </p:cNvSpPr>
              <p:nvPr/>
            </p:nvSpPr>
            <p:spPr bwMode="auto">
              <a:xfrm>
                <a:off x="3152" y="2382"/>
                <a:ext cx="9" cy="10"/>
              </a:xfrm>
              <a:custGeom>
                <a:avLst/>
                <a:gdLst/>
                <a:ahLst/>
                <a:cxnLst>
                  <a:cxn ang="0">
                    <a:pos x="0" y="9"/>
                  </a:cxn>
                  <a:cxn ang="0">
                    <a:pos x="7" y="19"/>
                  </a:cxn>
                  <a:cxn ang="0">
                    <a:pos x="18" y="10"/>
                  </a:cxn>
                  <a:cxn ang="0">
                    <a:pos x="11" y="0"/>
                  </a:cxn>
                  <a:cxn ang="0">
                    <a:pos x="0" y="9"/>
                  </a:cxn>
                </a:cxnLst>
                <a:rect l="0" t="0" r="r" b="b"/>
                <a:pathLst>
                  <a:path w="18" h="19">
                    <a:moveTo>
                      <a:pt x="0" y="9"/>
                    </a:moveTo>
                    <a:lnTo>
                      <a:pt x="7" y="19"/>
                    </a:lnTo>
                    <a:lnTo>
                      <a:pt x="18" y="10"/>
                    </a:lnTo>
                    <a:lnTo>
                      <a:pt x="11" y="0"/>
                    </a:lnTo>
                    <a:lnTo>
                      <a:pt x="0" y="9"/>
                    </a:lnTo>
                    <a:close/>
                  </a:path>
                </a:pathLst>
              </a:custGeom>
              <a:solidFill>
                <a:srgbClr val="000000"/>
              </a:solidFill>
              <a:ln w="9525">
                <a:noFill/>
                <a:round/>
                <a:headEnd/>
                <a:tailEnd/>
              </a:ln>
            </p:spPr>
            <p:txBody>
              <a:bodyPr/>
              <a:lstStyle/>
              <a:p>
                <a:endParaRPr lang="en-US"/>
              </a:p>
            </p:txBody>
          </p:sp>
          <p:sp>
            <p:nvSpPr>
              <p:cNvPr id="42128" name="Freeform 144"/>
              <p:cNvSpPr>
                <a:spLocks/>
              </p:cNvSpPr>
              <p:nvPr/>
            </p:nvSpPr>
            <p:spPr bwMode="auto">
              <a:xfrm>
                <a:off x="3163" y="2375"/>
                <a:ext cx="10" cy="9"/>
              </a:xfrm>
              <a:custGeom>
                <a:avLst/>
                <a:gdLst/>
                <a:ahLst/>
                <a:cxnLst>
                  <a:cxn ang="0">
                    <a:pos x="0" y="9"/>
                  </a:cxn>
                  <a:cxn ang="0">
                    <a:pos x="7" y="19"/>
                  </a:cxn>
                  <a:cxn ang="0">
                    <a:pos x="12" y="18"/>
                  </a:cxn>
                  <a:cxn ang="0">
                    <a:pos x="19" y="11"/>
                  </a:cxn>
                  <a:cxn ang="0">
                    <a:pos x="12" y="0"/>
                  </a:cxn>
                  <a:cxn ang="0">
                    <a:pos x="2" y="7"/>
                  </a:cxn>
                  <a:cxn ang="0">
                    <a:pos x="0" y="9"/>
                  </a:cxn>
                </a:cxnLst>
                <a:rect l="0" t="0" r="r" b="b"/>
                <a:pathLst>
                  <a:path w="19" h="19">
                    <a:moveTo>
                      <a:pt x="0" y="9"/>
                    </a:moveTo>
                    <a:lnTo>
                      <a:pt x="7" y="19"/>
                    </a:lnTo>
                    <a:lnTo>
                      <a:pt x="12" y="18"/>
                    </a:lnTo>
                    <a:lnTo>
                      <a:pt x="19" y="11"/>
                    </a:lnTo>
                    <a:lnTo>
                      <a:pt x="12" y="0"/>
                    </a:lnTo>
                    <a:lnTo>
                      <a:pt x="2" y="7"/>
                    </a:lnTo>
                    <a:lnTo>
                      <a:pt x="0" y="9"/>
                    </a:lnTo>
                    <a:close/>
                  </a:path>
                </a:pathLst>
              </a:custGeom>
              <a:solidFill>
                <a:srgbClr val="000000"/>
              </a:solidFill>
              <a:ln w="9525">
                <a:noFill/>
                <a:round/>
                <a:headEnd/>
                <a:tailEnd/>
              </a:ln>
            </p:spPr>
            <p:txBody>
              <a:bodyPr/>
              <a:lstStyle/>
              <a:p>
                <a:endParaRPr lang="en-US"/>
              </a:p>
            </p:txBody>
          </p:sp>
          <p:sp>
            <p:nvSpPr>
              <p:cNvPr id="42129" name="Freeform 145"/>
              <p:cNvSpPr>
                <a:spLocks/>
              </p:cNvSpPr>
              <p:nvPr/>
            </p:nvSpPr>
            <p:spPr bwMode="auto">
              <a:xfrm>
                <a:off x="3175" y="2367"/>
                <a:ext cx="9" cy="9"/>
              </a:xfrm>
              <a:custGeom>
                <a:avLst/>
                <a:gdLst/>
                <a:ahLst/>
                <a:cxnLst>
                  <a:cxn ang="0">
                    <a:pos x="0" y="9"/>
                  </a:cxn>
                  <a:cxn ang="0">
                    <a:pos x="7" y="20"/>
                  </a:cxn>
                  <a:cxn ang="0">
                    <a:pos x="17" y="11"/>
                  </a:cxn>
                  <a:cxn ang="0">
                    <a:pos x="10" y="0"/>
                  </a:cxn>
                  <a:cxn ang="0">
                    <a:pos x="0" y="9"/>
                  </a:cxn>
                </a:cxnLst>
                <a:rect l="0" t="0" r="r" b="b"/>
                <a:pathLst>
                  <a:path w="17" h="20">
                    <a:moveTo>
                      <a:pt x="0" y="9"/>
                    </a:moveTo>
                    <a:lnTo>
                      <a:pt x="7" y="20"/>
                    </a:lnTo>
                    <a:lnTo>
                      <a:pt x="17" y="11"/>
                    </a:lnTo>
                    <a:lnTo>
                      <a:pt x="10" y="0"/>
                    </a:lnTo>
                    <a:lnTo>
                      <a:pt x="0" y="9"/>
                    </a:lnTo>
                    <a:close/>
                  </a:path>
                </a:pathLst>
              </a:custGeom>
              <a:solidFill>
                <a:srgbClr val="000000"/>
              </a:solidFill>
              <a:ln w="9525">
                <a:noFill/>
                <a:round/>
                <a:headEnd/>
                <a:tailEnd/>
              </a:ln>
            </p:spPr>
            <p:txBody>
              <a:bodyPr/>
              <a:lstStyle/>
              <a:p>
                <a:endParaRPr lang="en-US"/>
              </a:p>
            </p:txBody>
          </p:sp>
          <p:sp>
            <p:nvSpPr>
              <p:cNvPr id="42130" name="Freeform 146"/>
              <p:cNvSpPr>
                <a:spLocks/>
              </p:cNvSpPr>
              <p:nvPr/>
            </p:nvSpPr>
            <p:spPr bwMode="auto">
              <a:xfrm>
                <a:off x="3186" y="2358"/>
                <a:ext cx="10" cy="10"/>
              </a:xfrm>
              <a:custGeom>
                <a:avLst/>
                <a:gdLst/>
                <a:ahLst/>
                <a:cxnLst>
                  <a:cxn ang="0">
                    <a:pos x="0" y="9"/>
                  </a:cxn>
                  <a:cxn ang="0">
                    <a:pos x="7" y="19"/>
                  </a:cxn>
                  <a:cxn ang="0">
                    <a:pos x="20" y="12"/>
                  </a:cxn>
                  <a:cxn ang="0">
                    <a:pos x="20" y="10"/>
                  </a:cxn>
                  <a:cxn ang="0">
                    <a:pos x="11" y="0"/>
                  </a:cxn>
                  <a:cxn ang="0">
                    <a:pos x="9" y="2"/>
                  </a:cxn>
                  <a:cxn ang="0">
                    <a:pos x="0" y="9"/>
                  </a:cxn>
                </a:cxnLst>
                <a:rect l="0" t="0" r="r" b="b"/>
                <a:pathLst>
                  <a:path w="20" h="19">
                    <a:moveTo>
                      <a:pt x="0" y="9"/>
                    </a:moveTo>
                    <a:lnTo>
                      <a:pt x="7" y="19"/>
                    </a:lnTo>
                    <a:lnTo>
                      <a:pt x="20" y="12"/>
                    </a:lnTo>
                    <a:lnTo>
                      <a:pt x="20" y="10"/>
                    </a:lnTo>
                    <a:lnTo>
                      <a:pt x="11" y="0"/>
                    </a:lnTo>
                    <a:lnTo>
                      <a:pt x="9" y="2"/>
                    </a:lnTo>
                    <a:lnTo>
                      <a:pt x="0" y="9"/>
                    </a:lnTo>
                    <a:close/>
                  </a:path>
                </a:pathLst>
              </a:custGeom>
              <a:solidFill>
                <a:srgbClr val="000000"/>
              </a:solidFill>
              <a:ln w="9525">
                <a:noFill/>
                <a:round/>
                <a:headEnd/>
                <a:tailEnd/>
              </a:ln>
            </p:spPr>
            <p:txBody>
              <a:bodyPr/>
              <a:lstStyle/>
              <a:p>
                <a:endParaRPr lang="en-US"/>
              </a:p>
            </p:txBody>
          </p:sp>
          <p:sp>
            <p:nvSpPr>
              <p:cNvPr id="42131" name="Freeform 147"/>
              <p:cNvSpPr>
                <a:spLocks/>
              </p:cNvSpPr>
              <p:nvPr/>
            </p:nvSpPr>
            <p:spPr bwMode="auto">
              <a:xfrm>
                <a:off x="3197" y="2349"/>
                <a:ext cx="9" cy="10"/>
              </a:xfrm>
              <a:custGeom>
                <a:avLst/>
                <a:gdLst/>
                <a:ahLst/>
                <a:cxnLst>
                  <a:cxn ang="0">
                    <a:pos x="0" y="8"/>
                  </a:cxn>
                  <a:cxn ang="0">
                    <a:pos x="9" y="19"/>
                  </a:cxn>
                  <a:cxn ang="0">
                    <a:pos x="20" y="10"/>
                  </a:cxn>
                  <a:cxn ang="0">
                    <a:pos x="11" y="0"/>
                  </a:cxn>
                  <a:cxn ang="0">
                    <a:pos x="0" y="8"/>
                  </a:cxn>
                </a:cxnLst>
                <a:rect l="0" t="0" r="r" b="b"/>
                <a:pathLst>
                  <a:path w="20" h="19">
                    <a:moveTo>
                      <a:pt x="0" y="8"/>
                    </a:moveTo>
                    <a:lnTo>
                      <a:pt x="9" y="19"/>
                    </a:lnTo>
                    <a:lnTo>
                      <a:pt x="20" y="10"/>
                    </a:lnTo>
                    <a:lnTo>
                      <a:pt x="11" y="0"/>
                    </a:lnTo>
                    <a:lnTo>
                      <a:pt x="0" y="8"/>
                    </a:lnTo>
                    <a:close/>
                  </a:path>
                </a:pathLst>
              </a:custGeom>
              <a:solidFill>
                <a:srgbClr val="000000"/>
              </a:solidFill>
              <a:ln w="9525">
                <a:noFill/>
                <a:round/>
                <a:headEnd/>
                <a:tailEnd/>
              </a:ln>
            </p:spPr>
            <p:txBody>
              <a:bodyPr/>
              <a:lstStyle/>
              <a:p>
                <a:endParaRPr lang="en-US"/>
              </a:p>
            </p:txBody>
          </p:sp>
          <p:sp>
            <p:nvSpPr>
              <p:cNvPr id="42132" name="Freeform 148"/>
              <p:cNvSpPr>
                <a:spLocks/>
              </p:cNvSpPr>
              <p:nvPr/>
            </p:nvSpPr>
            <p:spPr bwMode="auto">
              <a:xfrm>
                <a:off x="3207" y="2341"/>
                <a:ext cx="11" cy="9"/>
              </a:xfrm>
              <a:custGeom>
                <a:avLst/>
                <a:gdLst/>
                <a:ahLst/>
                <a:cxnLst>
                  <a:cxn ang="0">
                    <a:pos x="0" y="9"/>
                  </a:cxn>
                  <a:cxn ang="0">
                    <a:pos x="9" y="19"/>
                  </a:cxn>
                  <a:cxn ang="0">
                    <a:pos x="21" y="11"/>
                  </a:cxn>
                  <a:cxn ang="0">
                    <a:pos x="13" y="0"/>
                  </a:cxn>
                  <a:cxn ang="0">
                    <a:pos x="0" y="9"/>
                  </a:cxn>
                </a:cxnLst>
                <a:rect l="0" t="0" r="r" b="b"/>
                <a:pathLst>
                  <a:path w="21" h="19">
                    <a:moveTo>
                      <a:pt x="0" y="9"/>
                    </a:moveTo>
                    <a:lnTo>
                      <a:pt x="9" y="19"/>
                    </a:lnTo>
                    <a:lnTo>
                      <a:pt x="21" y="11"/>
                    </a:lnTo>
                    <a:lnTo>
                      <a:pt x="13" y="0"/>
                    </a:lnTo>
                    <a:lnTo>
                      <a:pt x="0" y="9"/>
                    </a:lnTo>
                    <a:close/>
                  </a:path>
                </a:pathLst>
              </a:custGeom>
              <a:solidFill>
                <a:srgbClr val="000000"/>
              </a:solidFill>
              <a:ln w="9525">
                <a:noFill/>
                <a:round/>
                <a:headEnd/>
                <a:tailEnd/>
              </a:ln>
            </p:spPr>
            <p:txBody>
              <a:bodyPr/>
              <a:lstStyle/>
              <a:p>
                <a:endParaRPr lang="en-US"/>
              </a:p>
            </p:txBody>
          </p:sp>
          <p:sp>
            <p:nvSpPr>
              <p:cNvPr id="42133" name="Freeform 149"/>
              <p:cNvSpPr>
                <a:spLocks/>
              </p:cNvSpPr>
              <p:nvPr/>
            </p:nvSpPr>
            <p:spPr bwMode="auto">
              <a:xfrm>
                <a:off x="3218" y="2332"/>
                <a:ext cx="10" cy="9"/>
              </a:xfrm>
              <a:custGeom>
                <a:avLst/>
                <a:gdLst/>
                <a:ahLst/>
                <a:cxnLst>
                  <a:cxn ang="0">
                    <a:pos x="0" y="8"/>
                  </a:cxn>
                  <a:cxn ang="0">
                    <a:pos x="9" y="19"/>
                  </a:cxn>
                  <a:cxn ang="0">
                    <a:pos x="19" y="10"/>
                  </a:cxn>
                  <a:cxn ang="0">
                    <a:pos x="10" y="0"/>
                  </a:cxn>
                  <a:cxn ang="0">
                    <a:pos x="0" y="8"/>
                  </a:cxn>
                </a:cxnLst>
                <a:rect l="0" t="0" r="r" b="b"/>
                <a:pathLst>
                  <a:path w="19" h="19">
                    <a:moveTo>
                      <a:pt x="0" y="8"/>
                    </a:moveTo>
                    <a:lnTo>
                      <a:pt x="9" y="19"/>
                    </a:lnTo>
                    <a:lnTo>
                      <a:pt x="19" y="10"/>
                    </a:lnTo>
                    <a:lnTo>
                      <a:pt x="10" y="0"/>
                    </a:lnTo>
                    <a:lnTo>
                      <a:pt x="0" y="8"/>
                    </a:lnTo>
                    <a:close/>
                  </a:path>
                </a:pathLst>
              </a:custGeom>
              <a:solidFill>
                <a:srgbClr val="000000"/>
              </a:solidFill>
              <a:ln w="9525">
                <a:noFill/>
                <a:round/>
                <a:headEnd/>
                <a:tailEnd/>
              </a:ln>
            </p:spPr>
            <p:txBody>
              <a:bodyPr/>
              <a:lstStyle/>
              <a:p>
                <a:endParaRPr lang="en-US"/>
              </a:p>
            </p:txBody>
          </p:sp>
          <p:sp>
            <p:nvSpPr>
              <p:cNvPr id="42134" name="Freeform 150"/>
              <p:cNvSpPr>
                <a:spLocks/>
              </p:cNvSpPr>
              <p:nvPr/>
            </p:nvSpPr>
            <p:spPr bwMode="auto">
              <a:xfrm>
                <a:off x="3229" y="2322"/>
                <a:ext cx="10" cy="10"/>
              </a:xfrm>
              <a:custGeom>
                <a:avLst/>
                <a:gdLst/>
                <a:ahLst/>
                <a:cxnLst>
                  <a:cxn ang="0">
                    <a:pos x="0" y="9"/>
                  </a:cxn>
                  <a:cxn ang="0">
                    <a:pos x="9" y="20"/>
                  </a:cxn>
                  <a:cxn ang="0">
                    <a:pos x="19" y="11"/>
                  </a:cxn>
                  <a:cxn ang="0">
                    <a:pos x="10" y="0"/>
                  </a:cxn>
                  <a:cxn ang="0">
                    <a:pos x="0" y="9"/>
                  </a:cxn>
                </a:cxnLst>
                <a:rect l="0" t="0" r="r" b="b"/>
                <a:pathLst>
                  <a:path w="19" h="20">
                    <a:moveTo>
                      <a:pt x="0" y="9"/>
                    </a:moveTo>
                    <a:lnTo>
                      <a:pt x="9" y="20"/>
                    </a:lnTo>
                    <a:lnTo>
                      <a:pt x="19" y="11"/>
                    </a:lnTo>
                    <a:lnTo>
                      <a:pt x="10" y="0"/>
                    </a:lnTo>
                    <a:lnTo>
                      <a:pt x="0" y="9"/>
                    </a:lnTo>
                    <a:close/>
                  </a:path>
                </a:pathLst>
              </a:custGeom>
              <a:solidFill>
                <a:srgbClr val="000000"/>
              </a:solidFill>
              <a:ln w="9525">
                <a:noFill/>
                <a:round/>
                <a:headEnd/>
                <a:tailEnd/>
              </a:ln>
            </p:spPr>
            <p:txBody>
              <a:bodyPr/>
              <a:lstStyle/>
              <a:p>
                <a:endParaRPr lang="en-US"/>
              </a:p>
            </p:txBody>
          </p:sp>
          <p:sp>
            <p:nvSpPr>
              <p:cNvPr id="42135" name="Freeform 151"/>
              <p:cNvSpPr>
                <a:spLocks/>
              </p:cNvSpPr>
              <p:nvPr/>
            </p:nvSpPr>
            <p:spPr bwMode="auto">
              <a:xfrm>
                <a:off x="3239" y="2313"/>
                <a:ext cx="9" cy="10"/>
              </a:xfrm>
              <a:custGeom>
                <a:avLst/>
                <a:gdLst/>
                <a:ahLst/>
                <a:cxnLst>
                  <a:cxn ang="0">
                    <a:pos x="0" y="11"/>
                  </a:cxn>
                  <a:cxn ang="0">
                    <a:pos x="9" y="21"/>
                  </a:cxn>
                  <a:cxn ang="0">
                    <a:pos x="10" y="19"/>
                  </a:cxn>
                  <a:cxn ang="0">
                    <a:pos x="17" y="11"/>
                  </a:cxn>
                  <a:cxn ang="0">
                    <a:pos x="9" y="0"/>
                  </a:cxn>
                  <a:cxn ang="0">
                    <a:pos x="0" y="9"/>
                  </a:cxn>
                  <a:cxn ang="0">
                    <a:pos x="0" y="11"/>
                  </a:cxn>
                </a:cxnLst>
                <a:rect l="0" t="0" r="r" b="b"/>
                <a:pathLst>
                  <a:path w="17" h="21">
                    <a:moveTo>
                      <a:pt x="0" y="11"/>
                    </a:moveTo>
                    <a:lnTo>
                      <a:pt x="9" y="21"/>
                    </a:lnTo>
                    <a:lnTo>
                      <a:pt x="10" y="19"/>
                    </a:lnTo>
                    <a:lnTo>
                      <a:pt x="17" y="11"/>
                    </a:lnTo>
                    <a:lnTo>
                      <a:pt x="9" y="0"/>
                    </a:lnTo>
                    <a:lnTo>
                      <a:pt x="0" y="9"/>
                    </a:lnTo>
                    <a:lnTo>
                      <a:pt x="0" y="11"/>
                    </a:lnTo>
                    <a:close/>
                  </a:path>
                </a:pathLst>
              </a:custGeom>
              <a:solidFill>
                <a:srgbClr val="000000"/>
              </a:solidFill>
              <a:ln w="9525">
                <a:noFill/>
                <a:round/>
                <a:headEnd/>
                <a:tailEnd/>
              </a:ln>
            </p:spPr>
            <p:txBody>
              <a:bodyPr/>
              <a:lstStyle/>
              <a:p>
                <a:endParaRPr lang="en-US"/>
              </a:p>
            </p:txBody>
          </p:sp>
          <p:sp>
            <p:nvSpPr>
              <p:cNvPr id="42136" name="Freeform 152"/>
              <p:cNvSpPr>
                <a:spLocks/>
              </p:cNvSpPr>
              <p:nvPr/>
            </p:nvSpPr>
            <p:spPr bwMode="auto">
              <a:xfrm>
                <a:off x="3249" y="2303"/>
                <a:ext cx="10" cy="10"/>
              </a:xfrm>
              <a:custGeom>
                <a:avLst/>
                <a:gdLst/>
                <a:ahLst/>
                <a:cxnLst>
                  <a:cxn ang="0">
                    <a:pos x="0" y="9"/>
                  </a:cxn>
                  <a:cxn ang="0">
                    <a:pos x="9" y="19"/>
                  </a:cxn>
                  <a:cxn ang="0">
                    <a:pos x="19" y="11"/>
                  </a:cxn>
                  <a:cxn ang="0">
                    <a:pos x="11" y="0"/>
                  </a:cxn>
                  <a:cxn ang="0">
                    <a:pos x="0" y="9"/>
                  </a:cxn>
                </a:cxnLst>
                <a:rect l="0" t="0" r="r" b="b"/>
                <a:pathLst>
                  <a:path w="19" h="19">
                    <a:moveTo>
                      <a:pt x="0" y="9"/>
                    </a:moveTo>
                    <a:lnTo>
                      <a:pt x="9" y="19"/>
                    </a:lnTo>
                    <a:lnTo>
                      <a:pt x="19" y="11"/>
                    </a:lnTo>
                    <a:lnTo>
                      <a:pt x="11" y="0"/>
                    </a:lnTo>
                    <a:lnTo>
                      <a:pt x="0" y="9"/>
                    </a:lnTo>
                    <a:close/>
                  </a:path>
                </a:pathLst>
              </a:custGeom>
              <a:solidFill>
                <a:srgbClr val="000000"/>
              </a:solidFill>
              <a:ln w="9525">
                <a:noFill/>
                <a:round/>
                <a:headEnd/>
                <a:tailEnd/>
              </a:ln>
            </p:spPr>
            <p:txBody>
              <a:bodyPr/>
              <a:lstStyle/>
              <a:p>
                <a:endParaRPr lang="en-US"/>
              </a:p>
            </p:txBody>
          </p:sp>
          <p:sp>
            <p:nvSpPr>
              <p:cNvPr id="42137" name="Freeform 153"/>
              <p:cNvSpPr>
                <a:spLocks/>
              </p:cNvSpPr>
              <p:nvPr/>
            </p:nvSpPr>
            <p:spPr bwMode="auto">
              <a:xfrm>
                <a:off x="3259" y="2293"/>
                <a:ext cx="10" cy="10"/>
              </a:xfrm>
              <a:custGeom>
                <a:avLst/>
                <a:gdLst/>
                <a:ahLst/>
                <a:cxnLst>
                  <a:cxn ang="0">
                    <a:pos x="0" y="9"/>
                  </a:cxn>
                  <a:cxn ang="0">
                    <a:pos x="9" y="19"/>
                  </a:cxn>
                  <a:cxn ang="0">
                    <a:pos x="18" y="12"/>
                  </a:cxn>
                  <a:cxn ang="0">
                    <a:pos x="21" y="9"/>
                  </a:cxn>
                  <a:cxn ang="0">
                    <a:pos x="11" y="0"/>
                  </a:cxn>
                  <a:cxn ang="0">
                    <a:pos x="7" y="2"/>
                  </a:cxn>
                  <a:cxn ang="0">
                    <a:pos x="0" y="9"/>
                  </a:cxn>
                </a:cxnLst>
                <a:rect l="0" t="0" r="r" b="b"/>
                <a:pathLst>
                  <a:path w="21" h="19">
                    <a:moveTo>
                      <a:pt x="0" y="9"/>
                    </a:moveTo>
                    <a:lnTo>
                      <a:pt x="9" y="19"/>
                    </a:lnTo>
                    <a:lnTo>
                      <a:pt x="18" y="12"/>
                    </a:lnTo>
                    <a:lnTo>
                      <a:pt x="21" y="9"/>
                    </a:lnTo>
                    <a:lnTo>
                      <a:pt x="11" y="0"/>
                    </a:lnTo>
                    <a:lnTo>
                      <a:pt x="7" y="2"/>
                    </a:lnTo>
                    <a:lnTo>
                      <a:pt x="0" y="9"/>
                    </a:lnTo>
                    <a:close/>
                  </a:path>
                </a:pathLst>
              </a:custGeom>
              <a:solidFill>
                <a:srgbClr val="000000"/>
              </a:solidFill>
              <a:ln w="9525">
                <a:noFill/>
                <a:round/>
                <a:headEnd/>
                <a:tailEnd/>
              </a:ln>
            </p:spPr>
            <p:txBody>
              <a:bodyPr/>
              <a:lstStyle/>
              <a:p>
                <a:endParaRPr lang="en-US"/>
              </a:p>
            </p:txBody>
          </p:sp>
          <p:sp>
            <p:nvSpPr>
              <p:cNvPr id="42138" name="Freeform 154"/>
              <p:cNvSpPr>
                <a:spLocks/>
              </p:cNvSpPr>
              <p:nvPr/>
            </p:nvSpPr>
            <p:spPr bwMode="auto">
              <a:xfrm>
                <a:off x="3268" y="2283"/>
                <a:ext cx="10" cy="10"/>
              </a:xfrm>
              <a:custGeom>
                <a:avLst/>
                <a:gdLst/>
                <a:ahLst/>
                <a:cxnLst>
                  <a:cxn ang="0">
                    <a:pos x="0" y="10"/>
                  </a:cxn>
                  <a:cxn ang="0">
                    <a:pos x="10" y="19"/>
                  </a:cxn>
                  <a:cxn ang="0">
                    <a:pos x="19" y="9"/>
                  </a:cxn>
                  <a:cxn ang="0">
                    <a:pos x="8" y="0"/>
                  </a:cxn>
                  <a:cxn ang="0">
                    <a:pos x="0" y="10"/>
                  </a:cxn>
                </a:cxnLst>
                <a:rect l="0" t="0" r="r" b="b"/>
                <a:pathLst>
                  <a:path w="19" h="19">
                    <a:moveTo>
                      <a:pt x="0" y="10"/>
                    </a:moveTo>
                    <a:lnTo>
                      <a:pt x="10" y="19"/>
                    </a:lnTo>
                    <a:lnTo>
                      <a:pt x="19" y="9"/>
                    </a:lnTo>
                    <a:lnTo>
                      <a:pt x="8" y="0"/>
                    </a:lnTo>
                    <a:lnTo>
                      <a:pt x="0" y="10"/>
                    </a:lnTo>
                    <a:close/>
                  </a:path>
                </a:pathLst>
              </a:custGeom>
              <a:solidFill>
                <a:srgbClr val="000000"/>
              </a:solidFill>
              <a:ln w="9525">
                <a:noFill/>
                <a:round/>
                <a:headEnd/>
                <a:tailEnd/>
              </a:ln>
            </p:spPr>
            <p:txBody>
              <a:bodyPr/>
              <a:lstStyle/>
              <a:p>
                <a:endParaRPr lang="en-US"/>
              </a:p>
            </p:txBody>
          </p:sp>
          <p:sp>
            <p:nvSpPr>
              <p:cNvPr id="42139" name="Freeform 155"/>
              <p:cNvSpPr>
                <a:spLocks/>
              </p:cNvSpPr>
              <p:nvPr/>
            </p:nvSpPr>
            <p:spPr bwMode="auto">
              <a:xfrm>
                <a:off x="3278" y="2273"/>
                <a:ext cx="10" cy="9"/>
              </a:xfrm>
              <a:custGeom>
                <a:avLst/>
                <a:gdLst/>
                <a:ahLst/>
                <a:cxnLst>
                  <a:cxn ang="0">
                    <a:pos x="0" y="8"/>
                  </a:cxn>
                  <a:cxn ang="0">
                    <a:pos x="10" y="17"/>
                  </a:cxn>
                  <a:cxn ang="0">
                    <a:pos x="19" y="8"/>
                  </a:cxn>
                  <a:cxn ang="0">
                    <a:pos x="9" y="0"/>
                  </a:cxn>
                  <a:cxn ang="0">
                    <a:pos x="0" y="8"/>
                  </a:cxn>
                </a:cxnLst>
                <a:rect l="0" t="0" r="r" b="b"/>
                <a:pathLst>
                  <a:path w="19" h="17">
                    <a:moveTo>
                      <a:pt x="0" y="8"/>
                    </a:moveTo>
                    <a:lnTo>
                      <a:pt x="10" y="17"/>
                    </a:lnTo>
                    <a:lnTo>
                      <a:pt x="19" y="8"/>
                    </a:lnTo>
                    <a:lnTo>
                      <a:pt x="9" y="0"/>
                    </a:lnTo>
                    <a:lnTo>
                      <a:pt x="0" y="8"/>
                    </a:lnTo>
                    <a:close/>
                  </a:path>
                </a:pathLst>
              </a:custGeom>
              <a:solidFill>
                <a:srgbClr val="000000"/>
              </a:solidFill>
              <a:ln w="9525">
                <a:noFill/>
                <a:round/>
                <a:headEnd/>
                <a:tailEnd/>
              </a:ln>
            </p:spPr>
            <p:txBody>
              <a:bodyPr/>
              <a:lstStyle/>
              <a:p>
                <a:endParaRPr lang="en-US"/>
              </a:p>
            </p:txBody>
          </p:sp>
          <p:sp>
            <p:nvSpPr>
              <p:cNvPr id="42140" name="Freeform 156"/>
              <p:cNvSpPr>
                <a:spLocks/>
              </p:cNvSpPr>
              <p:nvPr/>
            </p:nvSpPr>
            <p:spPr bwMode="auto">
              <a:xfrm>
                <a:off x="3288" y="2262"/>
                <a:ext cx="9" cy="11"/>
              </a:xfrm>
              <a:custGeom>
                <a:avLst/>
                <a:gdLst/>
                <a:ahLst/>
                <a:cxnLst>
                  <a:cxn ang="0">
                    <a:pos x="0" y="12"/>
                  </a:cxn>
                  <a:cxn ang="0">
                    <a:pos x="11" y="21"/>
                  </a:cxn>
                  <a:cxn ang="0">
                    <a:pos x="19" y="9"/>
                  </a:cxn>
                  <a:cxn ang="0">
                    <a:pos x="9" y="0"/>
                  </a:cxn>
                  <a:cxn ang="0">
                    <a:pos x="0" y="12"/>
                  </a:cxn>
                </a:cxnLst>
                <a:rect l="0" t="0" r="r" b="b"/>
                <a:pathLst>
                  <a:path w="19" h="21">
                    <a:moveTo>
                      <a:pt x="0" y="12"/>
                    </a:moveTo>
                    <a:lnTo>
                      <a:pt x="11" y="21"/>
                    </a:lnTo>
                    <a:lnTo>
                      <a:pt x="19" y="9"/>
                    </a:lnTo>
                    <a:lnTo>
                      <a:pt x="9" y="0"/>
                    </a:lnTo>
                    <a:lnTo>
                      <a:pt x="0" y="12"/>
                    </a:lnTo>
                    <a:close/>
                  </a:path>
                </a:pathLst>
              </a:custGeom>
              <a:solidFill>
                <a:srgbClr val="000000"/>
              </a:solidFill>
              <a:ln w="9525">
                <a:noFill/>
                <a:round/>
                <a:headEnd/>
                <a:tailEnd/>
              </a:ln>
            </p:spPr>
            <p:txBody>
              <a:bodyPr/>
              <a:lstStyle/>
              <a:p>
                <a:endParaRPr lang="en-US"/>
              </a:p>
            </p:txBody>
          </p:sp>
          <p:sp>
            <p:nvSpPr>
              <p:cNvPr id="42141" name="Freeform 157"/>
              <p:cNvSpPr>
                <a:spLocks/>
              </p:cNvSpPr>
              <p:nvPr/>
            </p:nvSpPr>
            <p:spPr bwMode="auto">
              <a:xfrm>
                <a:off x="3296" y="2252"/>
                <a:ext cx="10" cy="9"/>
              </a:xfrm>
              <a:custGeom>
                <a:avLst/>
                <a:gdLst/>
                <a:ahLst/>
                <a:cxnLst>
                  <a:cxn ang="0">
                    <a:pos x="0" y="11"/>
                  </a:cxn>
                  <a:cxn ang="0">
                    <a:pos x="10" y="19"/>
                  </a:cxn>
                  <a:cxn ang="0">
                    <a:pos x="19" y="9"/>
                  </a:cxn>
                  <a:cxn ang="0">
                    <a:pos x="8" y="0"/>
                  </a:cxn>
                  <a:cxn ang="0">
                    <a:pos x="0" y="11"/>
                  </a:cxn>
                </a:cxnLst>
                <a:rect l="0" t="0" r="r" b="b"/>
                <a:pathLst>
                  <a:path w="19" h="19">
                    <a:moveTo>
                      <a:pt x="0" y="11"/>
                    </a:moveTo>
                    <a:lnTo>
                      <a:pt x="10" y="19"/>
                    </a:lnTo>
                    <a:lnTo>
                      <a:pt x="19" y="9"/>
                    </a:lnTo>
                    <a:lnTo>
                      <a:pt x="8" y="0"/>
                    </a:lnTo>
                    <a:lnTo>
                      <a:pt x="0" y="11"/>
                    </a:lnTo>
                    <a:close/>
                  </a:path>
                </a:pathLst>
              </a:custGeom>
              <a:solidFill>
                <a:srgbClr val="000000"/>
              </a:solidFill>
              <a:ln w="9525">
                <a:noFill/>
                <a:round/>
                <a:headEnd/>
                <a:tailEnd/>
              </a:ln>
            </p:spPr>
            <p:txBody>
              <a:bodyPr/>
              <a:lstStyle/>
              <a:p>
                <a:endParaRPr lang="en-US"/>
              </a:p>
            </p:txBody>
          </p:sp>
          <p:sp>
            <p:nvSpPr>
              <p:cNvPr id="42142" name="Freeform 158"/>
              <p:cNvSpPr>
                <a:spLocks/>
              </p:cNvSpPr>
              <p:nvPr/>
            </p:nvSpPr>
            <p:spPr bwMode="auto">
              <a:xfrm>
                <a:off x="3305" y="2241"/>
                <a:ext cx="10" cy="11"/>
              </a:xfrm>
              <a:custGeom>
                <a:avLst/>
                <a:gdLst/>
                <a:ahLst/>
                <a:cxnLst>
                  <a:cxn ang="0">
                    <a:pos x="0" y="11"/>
                  </a:cxn>
                  <a:cxn ang="0">
                    <a:pos x="11" y="19"/>
                  </a:cxn>
                  <a:cxn ang="0">
                    <a:pos x="11" y="21"/>
                  </a:cxn>
                  <a:cxn ang="0">
                    <a:pos x="19" y="9"/>
                  </a:cxn>
                  <a:cxn ang="0">
                    <a:pos x="9" y="0"/>
                  </a:cxn>
                  <a:cxn ang="0">
                    <a:pos x="0" y="11"/>
                  </a:cxn>
                </a:cxnLst>
                <a:rect l="0" t="0" r="r" b="b"/>
                <a:pathLst>
                  <a:path w="19" h="21">
                    <a:moveTo>
                      <a:pt x="0" y="11"/>
                    </a:moveTo>
                    <a:lnTo>
                      <a:pt x="11" y="19"/>
                    </a:lnTo>
                    <a:lnTo>
                      <a:pt x="11" y="21"/>
                    </a:lnTo>
                    <a:lnTo>
                      <a:pt x="19" y="9"/>
                    </a:lnTo>
                    <a:lnTo>
                      <a:pt x="9" y="0"/>
                    </a:lnTo>
                    <a:lnTo>
                      <a:pt x="0" y="11"/>
                    </a:lnTo>
                    <a:close/>
                  </a:path>
                </a:pathLst>
              </a:custGeom>
              <a:solidFill>
                <a:srgbClr val="000000"/>
              </a:solidFill>
              <a:ln w="9525">
                <a:noFill/>
                <a:round/>
                <a:headEnd/>
                <a:tailEnd/>
              </a:ln>
            </p:spPr>
            <p:txBody>
              <a:bodyPr/>
              <a:lstStyle/>
              <a:p>
                <a:endParaRPr lang="en-US"/>
              </a:p>
            </p:txBody>
          </p:sp>
          <p:sp>
            <p:nvSpPr>
              <p:cNvPr id="42143" name="Freeform 159"/>
              <p:cNvSpPr>
                <a:spLocks/>
              </p:cNvSpPr>
              <p:nvPr/>
            </p:nvSpPr>
            <p:spPr bwMode="auto">
              <a:xfrm>
                <a:off x="3314" y="2230"/>
                <a:ext cx="9" cy="9"/>
              </a:xfrm>
              <a:custGeom>
                <a:avLst/>
                <a:gdLst/>
                <a:ahLst/>
                <a:cxnLst>
                  <a:cxn ang="0">
                    <a:pos x="0" y="11"/>
                  </a:cxn>
                  <a:cxn ang="0">
                    <a:pos x="10" y="20"/>
                  </a:cxn>
                  <a:cxn ang="0">
                    <a:pos x="19" y="9"/>
                  </a:cxn>
                  <a:cxn ang="0">
                    <a:pos x="8" y="0"/>
                  </a:cxn>
                  <a:cxn ang="0">
                    <a:pos x="0" y="11"/>
                  </a:cxn>
                </a:cxnLst>
                <a:rect l="0" t="0" r="r" b="b"/>
                <a:pathLst>
                  <a:path w="19" h="20">
                    <a:moveTo>
                      <a:pt x="0" y="11"/>
                    </a:moveTo>
                    <a:lnTo>
                      <a:pt x="10" y="20"/>
                    </a:lnTo>
                    <a:lnTo>
                      <a:pt x="19" y="9"/>
                    </a:lnTo>
                    <a:lnTo>
                      <a:pt x="8" y="0"/>
                    </a:lnTo>
                    <a:lnTo>
                      <a:pt x="0" y="11"/>
                    </a:lnTo>
                    <a:close/>
                  </a:path>
                </a:pathLst>
              </a:custGeom>
              <a:solidFill>
                <a:srgbClr val="000000"/>
              </a:solidFill>
              <a:ln w="9525">
                <a:noFill/>
                <a:round/>
                <a:headEnd/>
                <a:tailEnd/>
              </a:ln>
            </p:spPr>
            <p:txBody>
              <a:bodyPr/>
              <a:lstStyle/>
              <a:p>
                <a:endParaRPr lang="en-US"/>
              </a:p>
            </p:txBody>
          </p:sp>
          <p:sp>
            <p:nvSpPr>
              <p:cNvPr id="42144" name="Freeform 160"/>
              <p:cNvSpPr>
                <a:spLocks/>
              </p:cNvSpPr>
              <p:nvPr/>
            </p:nvSpPr>
            <p:spPr bwMode="auto">
              <a:xfrm>
                <a:off x="3322" y="2219"/>
                <a:ext cx="9" cy="10"/>
              </a:xfrm>
              <a:custGeom>
                <a:avLst/>
                <a:gdLst/>
                <a:ahLst/>
                <a:cxnLst>
                  <a:cxn ang="0">
                    <a:pos x="0" y="10"/>
                  </a:cxn>
                  <a:cxn ang="0">
                    <a:pos x="11" y="19"/>
                  </a:cxn>
                  <a:cxn ang="0">
                    <a:pos x="18" y="12"/>
                  </a:cxn>
                  <a:cxn ang="0">
                    <a:pos x="20" y="7"/>
                  </a:cxn>
                  <a:cxn ang="0">
                    <a:pos x="9" y="0"/>
                  </a:cxn>
                  <a:cxn ang="0">
                    <a:pos x="7" y="1"/>
                  </a:cxn>
                  <a:cxn ang="0">
                    <a:pos x="0" y="10"/>
                  </a:cxn>
                </a:cxnLst>
                <a:rect l="0" t="0" r="r" b="b"/>
                <a:pathLst>
                  <a:path w="20" h="19">
                    <a:moveTo>
                      <a:pt x="0" y="10"/>
                    </a:moveTo>
                    <a:lnTo>
                      <a:pt x="11" y="19"/>
                    </a:lnTo>
                    <a:lnTo>
                      <a:pt x="18" y="12"/>
                    </a:lnTo>
                    <a:lnTo>
                      <a:pt x="20" y="7"/>
                    </a:lnTo>
                    <a:lnTo>
                      <a:pt x="9" y="0"/>
                    </a:lnTo>
                    <a:lnTo>
                      <a:pt x="7" y="1"/>
                    </a:lnTo>
                    <a:lnTo>
                      <a:pt x="0" y="10"/>
                    </a:lnTo>
                    <a:close/>
                  </a:path>
                </a:pathLst>
              </a:custGeom>
              <a:solidFill>
                <a:srgbClr val="000000"/>
              </a:solidFill>
              <a:ln w="9525">
                <a:noFill/>
                <a:round/>
                <a:headEnd/>
                <a:tailEnd/>
              </a:ln>
            </p:spPr>
            <p:txBody>
              <a:bodyPr/>
              <a:lstStyle/>
              <a:p>
                <a:endParaRPr lang="en-US"/>
              </a:p>
            </p:txBody>
          </p:sp>
          <p:sp>
            <p:nvSpPr>
              <p:cNvPr id="42145" name="Freeform 161"/>
              <p:cNvSpPr>
                <a:spLocks/>
              </p:cNvSpPr>
              <p:nvPr/>
            </p:nvSpPr>
            <p:spPr bwMode="auto">
              <a:xfrm>
                <a:off x="3330" y="2207"/>
                <a:ext cx="9" cy="10"/>
              </a:xfrm>
              <a:custGeom>
                <a:avLst/>
                <a:gdLst/>
                <a:ahLst/>
                <a:cxnLst>
                  <a:cxn ang="0">
                    <a:pos x="0" y="12"/>
                  </a:cxn>
                  <a:cxn ang="0">
                    <a:pos x="10" y="19"/>
                  </a:cxn>
                  <a:cxn ang="0">
                    <a:pos x="17" y="7"/>
                  </a:cxn>
                  <a:cxn ang="0">
                    <a:pos x="7" y="0"/>
                  </a:cxn>
                  <a:cxn ang="0">
                    <a:pos x="0" y="12"/>
                  </a:cxn>
                </a:cxnLst>
                <a:rect l="0" t="0" r="r" b="b"/>
                <a:pathLst>
                  <a:path w="17" h="19">
                    <a:moveTo>
                      <a:pt x="0" y="12"/>
                    </a:moveTo>
                    <a:lnTo>
                      <a:pt x="10" y="19"/>
                    </a:lnTo>
                    <a:lnTo>
                      <a:pt x="17" y="7"/>
                    </a:lnTo>
                    <a:lnTo>
                      <a:pt x="7" y="0"/>
                    </a:lnTo>
                    <a:lnTo>
                      <a:pt x="0" y="12"/>
                    </a:lnTo>
                    <a:close/>
                  </a:path>
                </a:pathLst>
              </a:custGeom>
              <a:solidFill>
                <a:srgbClr val="000000"/>
              </a:solidFill>
              <a:ln w="9525">
                <a:noFill/>
                <a:round/>
                <a:headEnd/>
                <a:tailEnd/>
              </a:ln>
            </p:spPr>
            <p:txBody>
              <a:bodyPr/>
              <a:lstStyle/>
              <a:p>
                <a:endParaRPr lang="en-US"/>
              </a:p>
            </p:txBody>
          </p:sp>
          <p:sp>
            <p:nvSpPr>
              <p:cNvPr id="42146" name="Freeform 162"/>
              <p:cNvSpPr>
                <a:spLocks/>
              </p:cNvSpPr>
              <p:nvPr/>
            </p:nvSpPr>
            <p:spPr bwMode="auto">
              <a:xfrm>
                <a:off x="3338" y="2196"/>
                <a:ext cx="9" cy="9"/>
              </a:xfrm>
              <a:custGeom>
                <a:avLst/>
                <a:gdLst/>
                <a:ahLst/>
                <a:cxnLst>
                  <a:cxn ang="0">
                    <a:pos x="0" y="13"/>
                  </a:cxn>
                  <a:cxn ang="0">
                    <a:pos x="10" y="20"/>
                  </a:cxn>
                  <a:cxn ang="0">
                    <a:pos x="17" y="7"/>
                  </a:cxn>
                  <a:cxn ang="0">
                    <a:pos x="7" y="0"/>
                  </a:cxn>
                  <a:cxn ang="0">
                    <a:pos x="0" y="13"/>
                  </a:cxn>
                </a:cxnLst>
                <a:rect l="0" t="0" r="r" b="b"/>
                <a:pathLst>
                  <a:path w="17" h="20">
                    <a:moveTo>
                      <a:pt x="0" y="13"/>
                    </a:moveTo>
                    <a:lnTo>
                      <a:pt x="10" y="20"/>
                    </a:lnTo>
                    <a:lnTo>
                      <a:pt x="17" y="7"/>
                    </a:lnTo>
                    <a:lnTo>
                      <a:pt x="7" y="0"/>
                    </a:lnTo>
                    <a:lnTo>
                      <a:pt x="0" y="13"/>
                    </a:lnTo>
                    <a:close/>
                  </a:path>
                </a:pathLst>
              </a:custGeom>
              <a:solidFill>
                <a:srgbClr val="000000"/>
              </a:solidFill>
              <a:ln w="9525">
                <a:noFill/>
                <a:round/>
                <a:headEnd/>
                <a:tailEnd/>
              </a:ln>
            </p:spPr>
            <p:txBody>
              <a:bodyPr/>
              <a:lstStyle/>
              <a:p>
                <a:endParaRPr lang="en-US"/>
              </a:p>
            </p:txBody>
          </p:sp>
          <p:sp>
            <p:nvSpPr>
              <p:cNvPr id="42147" name="Freeform 163"/>
              <p:cNvSpPr>
                <a:spLocks/>
              </p:cNvSpPr>
              <p:nvPr/>
            </p:nvSpPr>
            <p:spPr bwMode="auto">
              <a:xfrm>
                <a:off x="3346" y="2184"/>
                <a:ext cx="9" cy="10"/>
              </a:xfrm>
              <a:custGeom>
                <a:avLst/>
                <a:gdLst/>
                <a:ahLst/>
                <a:cxnLst>
                  <a:cxn ang="0">
                    <a:pos x="0" y="12"/>
                  </a:cxn>
                  <a:cxn ang="0">
                    <a:pos x="11" y="19"/>
                  </a:cxn>
                  <a:cxn ang="0">
                    <a:pos x="18" y="7"/>
                  </a:cxn>
                  <a:cxn ang="0">
                    <a:pos x="7" y="0"/>
                  </a:cxn>
                  <a:cxn ang="0">
                    <a:pos x="0" y="12"/>
                  </a:cxn>
                </a:cxnLst>
                <a:rect l="0" t="0" r="r" b="b"/>
                <a:pathLst>
                  <a:path w="18" h="19">
                    <a:moveTo>
                      <a:pt x="0" y="12"/>
                    </a:moveTo>
                    <a:lnTo>
                      <a:pt x="11" y="19"/>
                    </a:lnTo>
                    <a:lnTo>
                      <a:pt x="18" y="7"/>
                    </a:lnTo>
                    <a:lnTo>
                      <a:pt x="7" y="0"/>
                    </a:lnTo>
                    <a:lnTo>
                      <a:pt x="0" y="12"/>
                    </a:lnTo>
                    <a:close/>
                  </a:path>
                </a:pathLst>
              </a:custGeom>
              <a:solidFill>
                <a:srgbClr val="000000"/>
              </a:solidFill>
              <a:ln w="9525">
                <a:noFill/>
                <a:round/>
                <a:headEnd/>
                <a:tailEnd/>
              </a:ln>
            </p:spPr>
            <p:txBody>
              <a:bodyPr/>
              <a:lstStyle/>
              <a:p>
                <a:endParaRPr lang="en-US"/>
              </a:p>
            </p:txBody>
          </p:sp>
          <p:sp>
            <p:nvSpPr>
              <p:cNvPr id="42148" name="Freeform 164"/>
              <p:cNvSpPr>
                <a:spLocks/>
              </p:cNvSpPr>
              <p:nvPr/>
            </p:nvSpPr>
            <p:spPr bwMode="auto">
              <a:xfrm>
                <a:off x="3353" y="2172"/>
                <a:ext cx="9" cy="10"/>
              </a:xfrm>
              <a:custGeom>
                <a:avLst/>
                <a:gdLst/>
                <a:ahLst/>
                <a:cxnLst>
                  <a:cxn ang="0">
                    <a:pos x="0" y="13"/>
                  </a:cxn>
                  <a:cxn ang="0">
                    <a:pos x="11" y="20"/>
                  </a:cxn>
                  <a:cxn ang="0">
                    <a:pos x="18" y="7"/>
                  </a:cxn>
                  <a:cxn ang="0">
                    <a:pos x="7" y="0"/>
                  </a:cxn>
                  <a:cxn ang="0">
                    <a:pos x="0" y="13"/>
                  </a:cxn>
                </a:cxnLst>
                <a:rect l="0" t="0" r="r" b="b"/>
                <a:pathLst>
                  <a:path w="18" h="20">
                    <a:moveTo>
                      <a:pt x="0" y="13"/>
                    </a:moveTo>
                    <a:lnTo>
                      <a:pt x="11" y="20"/>
                    </a:lnTo>
                    <a:lnTo>
                      <a:pt x="18" y="7"/>
                    </a:lnTo>
                    <a:lnTo>
                      <a:pt x="7" y="0"/>
                    </a:lnTo>
                    <a:lnTo>
                      <a:pt x="0" y="13"/>
                    </a:lnTo>
                    <a:close/>
                  </a:path>
                </a:pathLst>
              </a:custGeom>
              <a:solidFill>
                <a:srgbClr val="000000"/>
              </a:solidFill>
              <a:ln w="9525">
                <a:noFill/>
                <a:round/>
                <a:headEnd/>
                <a:tailEnd/>
              </a:ln>
            </p:spPr>
            <p:txBody>
              <a:bodyPr/>
              <a:lstStyle/>
              <a:p>
                <a:endParaRPr lang="en-US"/>
              </a:p>
            </p:txBody>
          </p:sp>
        </p:grpSp>
        <p:sp>
          <p:nvSpPr>
            <p:cNvPr id="42149" name="Freeform 165"/>
            <p:cNvSpPr>
              <a:spLocks/>
            </p:cNvSpPr>
            <p:nvPr/>
          </p:nvSpPr>
          <p:spPr bwMode="auto">
            <a:xfrm>
              <a:off x="3361" y="2160"/>
              <a:ext cx="8" cy="10"/>
            </a:xfrm>
            <a:custGeom>
              <a:avLst/>
              <a:gdLst/>
              <a:ahLst/>
              <a:cxnLst>
                <a:cxn ang="0">
                  <a:pos x="0" y="12"/>
                </a:cxn>
                <a:cxn ang="0">
                  <a:pos x="10" y="19"/>
                </a:cxn>
                <a:cxn ang="0">
                  <a:pos x="16" y="7"/>
                </a:cxn>
                <a:cxn ang="0">
                  <a:pos x="5" y="0"/>
                </a:cxn>
                <a:cxn ang="0">
                  <a:pos x="0" y="12"/>
                </a:cxn>
              </a:cxnLst>
              <a:rect l="0" t="0" r="r" b="b"/>
              <a:pathLst>
                <a:path w="16" h="19">
                  <a:moveTo>
                    <a:pt x="0" y="12"/>
                  </a:moveTo>
                  <a:lnTo>
                    <a:pt x="10" y="19"/>
                  </a:lnTo>
                  <a:lnTo>
                    <a:pt x="16" y="7"/>
                  </a:lnTo>
                  <a:lnTo>
                    <a:pt x="5" y="0"/>
                  </a:lnTo>
                  <a:lnTo>
                    <a:pt x="0" y="12"/>
                  </a:lnTo>
                  <a:close/>
                </a:path>
              </a:pathLst>
            </a:custGeom>
            <a:solidFill>
              <a:srgbClr val="000000"/>
            </a:solidFill>
            <a:ln w="9525">
              <a:noFill/>
              <a:round/>
              <a:headEnd/>
              <a:tailEnd/>
            </a:ln>
          </p:spPr>
          <p:txBody>
            <a:bodyPr/>
            <a:lstStyle/>
            <a:p>
              <a:endParaRPr lang="en-US"/>
            </a:p>
          </p:txBody>
        </p:sp>
        <p:sp>
          <p:nvSpPr>
            <p:cNvPr id="42150" name="Freeform 166"/>
            <p:cNvSpPr>
              <a:spLocks/>
            </p:cNvSpPr>
            <p:nvPr/>
          </p:nvSpPr>
          <p:spPr bwMode="auto">
            <a:xfrm>
              <a:off x="3367" y="2148"/>
              <a:ext cx="9" cy="9"/>
            </a:xfrm>
            <a:custGeom>
              <a:avLst/>
              <a:gdLst/>
              <a:ahLst/>
              <a:cxnLst>
                <a:cxn ang="0">
                  <a:pos x="0" y="13"/>
                </a:cxn>
                <a:cxn ang="0">
                  <a:pos x="11" y="20"/>
                </a:cxn>
                <a:cxn ang="0">
                  <a:pos x="18" y="7"/>
                </a:cxn>
                <a:cxn ang="0">
                  <a:pos x="7" y="0"/>
                </a:cxn>
                <a:cxn ang="0">
                  <a:pos x="0" y="13"/>
                </a:cxn>
              </a:cxnLst>
              <a:rect l="0" t="0" r="r" b="b"/>
              <a:pathLst>
                <a:path w="18" h="20">
                  <a:moveTo>
                    <a:pt x="0" y="13"/>
                  </a:moveTo>
                  <a:lnTo>
                    <a:pt x="11" y="20"/>
                  </a:lnTo>
                  <a:lnTo>
                    <a:pt x="18" y="7"/>
                  </a:lnTo>
                  <a:lnTo>
                    <a:pt x="7" y="0"/>
                  </a:lnTo>
                  <a:lnTo>
                    <a:pt x="0" y="13"/>
                  </a:lnTo>
                  <a:close/>
                </a:path>
              </a:pathLst>
            </a:custGeom>
            <a:solidFill>
              <a:srgbClr val="000000"/>
            </a:solidFill>
            <a:ln w="9525">
              <a:noFill/>
              <a:round/>
              <a:headEnd/>
              <a:tailEnd/>
            </a:ln>
          </p:spPr>
          <p:txBody>
            <a:bodyPr/>
            <a:lstStyle/>
            <a:p>
              <a:endParaRPr lang="en-US"/>
            </a:p>
          </p:txBody>
        </p:sp>
        <p:sp>
          <p:nvSpPr>
            <p:cNvPr id="42151" name="Freeform 167"/>
            <p:cNvSpPr>
              <a:spLocks/>
            </p:cNvSpPr>
            <p:nvPr/>
          </p:nvSpPr>
          <p:spPr bwMode="auto">
            <a:xfrm>
              <a:off x="3374" y="2136"/>
              <a:ext cx="9" cy="9"/>
            </a:xfrm>
            <a:custGeom>
              <a:avLst/>
              <a:gdLst/>
              <a:ahLst/>
              <a:cxnLst>
                <a:cxn ang="0">
                  <a:pos x="0" y="10"/>
                </a:cxn>
                <a:cxn ang="0">
                  <a:pos x="11" y="17"/>
                </a:cxn>
                <a:cxn ang="0">
                  <a:pos x="16" y="12"/>
                </a:cxn>
                <a:cxn ang="0">
                  <a:pos x="18" y="5"/>
                </a:cxn>
                <a:cxn ang="0">
                  <a:pos x="7" y="0"/>
                </a:cxn>
                <a:cxn ang="0">
                  <a:pos x="5" y="2"/>
                </a:cxn>
                <a:cxn ang="0">
                  <a:pos x="0" y="10"/>
                </a:cxn>
              </a:cxnLst>
              <a:rect l="0" t="0" r="r" b="b"/>
              <a:pathLst>
                <a:path w="18" h="17">
                  <a:moveTo>
                    <a:pt x="0" y="10"/>
                  </a:moveTo>
                  <a:lnTo>
                    <a:pt x="11" y="17"/>
                  </a:lnTo>
                  <a:lnTo>
                    <a:pt x="16" y="12"/>
                  </a:lnTo>
                  <a:lnTo>
                    <a:pt x="18" y="5"/>
                  </a:lnTo>
                  <a:lnTo>
                    <a:pt x="7" y="0"/>
                  </a:lnTo>
                  <a:lnTo>
                    <a:pt x="5" y="2"/>
                  </a:lnTo>
                  <a:lnTo>
                    <a:pt x="0" y="10"/>
                  </a:lnTo>
                  <a:close/>
                </a:path>
              </a:pathLst>
            </a:custGeom>
            <a:solidFill>
              <a:srgbClr val="000000"/>
            </a:solidFill>
            <a:ln w="9525">
              <a:noFill/>
              <a:round/>
              <a:headEnd/>
              <a:tailEnd/>
            </a:ln>
          </p:spPr>
          <p:txBody>
            <a:bodyPr/>
            <a:lstStyle/>
            <a:p>
              <a:endParaRPr lang="en-US"/>
            </a:p>
          </p:txBody>
        </p:sp>
        <p:sp>
          <p:nvSpPr>
            <p:cNvPr id="42152" name="Freeform 168"/>
            <p:cNvSpPr>
              <a:spLocks/>
            </p:cNvSpPr>
            <p:nvPr/>
          </p:nvSpPr>
          <p:spPr bwMode="auto">
            <a:xfrm>
              <a:off x="3380" y="2123"/>
              <a:ext cx="9" cy="10"/>
            </a:xfrm>
            <a:custGeom>
              <a:avLst/>
              <a:gdLst/>
              <a:ahLst/>
              <a:cxnLst>
                <a:cxn ang="0">
                  <a:pos x="0" y="14"/>
                </a:cxn>
                <a:cxn ang="0">
                  <a:pos x="11" y="19"/>
                </a:cxn>
                <a:cxn ang="0">
                  <a:pos x="18" y="5"/>
                </a:cxn>
                <a:cxn ang="0">
                  <a:pos x="7" y="0"/>
                </a:cxn>
                <a:cxn ang="0">
                  <a:pos x="0" y="14"/>
                </a:cxn>
              </a:cxnLst>
              <a:rect l="0" t="0" r="r" b="b"/>
              <a:pathLst>
                <a:path w="18" h="19">
                  <a:moveTo>
                    <a:pt x="0" y="14"/>
                  </a:moveTo>
                  <a:lnTo>
                    <a:pt x="11" y="19"/>
                  </a:lnTo>
                  <a:lnTo>
                    <a:pt x="18" y="5"/>
                  </a:lnTo>
                  <a:lnTo>
                    <a:pt x="7" y="0"/>
                  </a:lnTo>
                  <a:lnTo>
                    <a:pt x="0" y="14"/>
                  </a:lnTo>
                  <a:close/>
                </a:path>
              </a:pathLst>
            </a:custGeom>
            <a:solidFill>
              <a:srgbClr val="000000"/>
            </a:solidFill>
            <a:ln w="9525">
              <a:noFill/>
              <a:round/>
              <a:headEnd/>
              <a:tailEnd/>
            </a:ln>
          </p:spPr>
          <p:txBody>
            <a:bodyPr/>
            <a:lstStyle/>
            <a:p>
              <a:endParaRPr lang="en-US"/>
            </a:p>
          </p:txBody>
        </p:sp>
        <p:sp>
          <p:nvSpPr>
            <p:cNvPr id="42153" name="Freeform 169"/>
            <p:cNvSpPr>
              <a:spLocks/>
            </p:cNvSpPr>
            <p:nvPr/>
          </p:nvSpPr>
          <p:spPr bwMode="auto">
            <a:xfrm>
              <a:off x="3386" y="2111"/>
              <a:ext cx="9" cy="9"/>
            </a:xfrm>
            <a:custGeom>
              <a:avLst/>
              <a:gdLst/>
              <a:ahLst/>
              <a:cxnLst>
                <a:cxn ang="0">
                  <a:pos x="0" y="12"/>
                </a:cxn>
                <a:cxn ang="0">
                  <a:pos x="10" y="18"/>
                </a:cxn>
                <a:cxn ang="0">
                  <a:pos x="17" y="5"/>
                </a:cxn>
                <a:cxn ang="0">
                  <a:pos x="7" y="0"/>
                </a:cxn>
                <a:cxn ang="0">
                  <a:pos x="0" y="12"/>
                </a:cxn>
              </a:cxnLst>
              <a:rect l="0" t="0" r="r" b="b"/>
              <a:pathLst>
                <a:path w="17" h="18">
                  <a:moveTo>
                    <a:pt x="0" y="12"/>
                  </a:moveTo>
                  <a:lnTo>
                    <a:pt x="10" y="18"/>
                  </a:lnTo>
                  <a:lnTo>
                    <a:pt x="17" y="5"/>
                  </a:lnTo>
                  <a:lnTo>
                    <a:pt x="7" y="0"/>
                  </a:lnTo>
                  <a:lnTo>
                    <a:pt x="0" y="12"/>
                  </a:lnTo>
                  <a:close/>
                </a:path>
              </a:pathLst>
            </a:custGeom>
            <a:solidFill>
              <a:srgbClr val="000000"/>
            </a:solidFill>
            <a:ln w="9525">
              <a:noFill/>
              <a:round/>
              <a:headEnd/>
              <a:tailEnd/>
            </a:ln>
          </p:spPr>
          <p:txBody>
            <a:bodyPr/>
            <a:lstStyle/>
            <a:p>
              <a:endParaRPr lang="en-US"/>
            </a:p>
          </p:txBody>
        </p:sp>
        <p:sp>
          <p:nvSpPr>
            <p:cNvPr id="42154" name="Freeform 170"/>
            <p:cNvSpPr>
              <a:spLocks/>
            </p:cNvSpPr>
            <p:nvPr/>
          </p:nvSpPr>
          <p:spPr bwMode="auto">
            <a:xfrm>
              <a:off x="3392" y="2099"/>
              <a:ext cx="9" cy="9"/>
            </a:xfrm>
            <a:custGeom>
              <a:avLst/>
              <a:gdLst/>
              <a:ahLst/>
              <a:cxnLst>
                <a:cxn ang="0">
                  <a:pos x="0" y="12"/>
                </a:cxn>
                <a:cxn ang="0">
                  <a:pos x="12" y="17"/>
                </a:cxn>
                <a:cxn ang="0">
                  <a:pos x="17" y="5"/>
                </a:cxn>
                <a:cxn ang="0">
                  <a:pos x="5" y="0"/>
                </a:cxn>
                <a:cxn ang="0">
                  <a:pos x="0" y="12"/>
                </a:cxn>
              </a:cxnLst>
              <a:rect l="0" t="0" r="r" b="b"/>
              <a:pathLst>
                <a:path w="17" h="17">
                  <a:moveTo>
                    <a:pt x="0" y="12"/>
                  </a:moveTo>
                  <a:lnTo>
                    <a:pt x="12" y="17"/>
                  </a:lnTo>
                  <a:lnTo>
                    <a:pt x="17" y="5"/>
                  </a:lnTo>
                  <a:lnTo>
                    <a:pt x="5" y="0"/>
                  </a:lnTo>
                  <a:lnTo>
                    <a:pt x="0" y="12"/>
                  </a:lnTo>
                  <a:close/>
                </a:path>
              </a:pathLst>
            </a:custGeom>
            <a:solidFill>
              <a:srgbClr val="000000"/>
            </a:solidFill>
            <a:ln w="9525">
              <a:noFill/>
              <a:round/>
              <a:headEnd/>
              <a:tailEnd/>
            </a:ln>
          </p:spPr>
          <p:txBody>
            <a:bodyPr/>
            <a:lstStyle/>
            <a:p>
              <a:endParaRPr lang="en-US"/>
            </a:p>
          </p:txBody>
        </p:sp>
        <p:sp>
          <p:nvSpPr>
            <p:cNvPr id="42155" name="Freeform 171"/>
            <p:cNvSpPr>
              <a:spLocks/>
            </p:cNvSpPr>
            <p:nvPr/>
          </p:nvSpPr>
          <p:spPr bwMode="auto">
            <a:xfrm>
              <a:off x="3398" y="2086"/>
              <a:ext cx="9" cy="9"/>
            </a:xfrm>
            <a:custGeom>
              <a:avLst/>
              <a:gdLst/>
              <a:ahLst/>
              <a:cxnLst>
                <a:cxn ang="0">
                  <a:pos x="0" y="12"/>
                </a:cxn>
                <a:cxn ang="0">
                  <a:pos x="13" y="17"/>
                </a:cxn>
                <a:cxn ang="0">
                  <a:pos x="20" y="5"/>
                </a:cxn>
                <a:cxn ang="0">
                  <a:pos x="7" y="0"/>
                </a:cxn>
                <a:cxn ang="0">
                  <a:pos x="0" y="12"/>
                </a:cxn>
              </a:cxnLst>
              <a:rect l="0" t="0" r="r" b="b"/>
              <a:pathLst>
                <a:path w="20" h="17">
                  <a:moveTo>
                    <a:pt x="0" y="12"/>
                  </a:moveTo>
                  <a:lnTo>
                    <a:pt x="13" y="17"/>
                  </a:lnTo>
                  <a:lnTo>
                    <a:pt x="20" y="5"/>
                  </a:lnTo>
                  <a:lnTo>
                    <a:pt x="7" y="0"/>
                  </a:lnTo>
                  <a:lnTo>
                    <a:pt x="0" y="12"/>
                  </a:lnTo>
                  <a:close/>
                </a:path>
              </a:pathLst>
            </a:custGeom>
            <a:solidFill>
              <a:srgbClr val="000000"/>
            </a:solidFill>
            <a:ln w="9525">
              <a:noFill/>
              <a:round/>
              <a:headEnd/>
              <a:tailEnd/>
            </a:ln>
          </p:spPr>
          <p:txBody>
            <a:bodyPr/>
            <a:lstStyle/>
            <a:p>
              <a:endParaRPr lang="en-US"/>
            </a:p>
          </p:txBody>
        </p:sp>
        <p:sp>
          <p:nvSpPr>
            <p:cNvPr id="42156" name="Freeform 172"/>
            <p:cNvSpPr>
              <a:spLocks/>
            </p:cNvSpPr>
            <p:nvPr/>
          </p:nvSpPr>
          <p:spPr bwMode="auto">
            <a:xfrm>
              <a:off x="3404" y="2073"/>
              <a:ext cx="9" cy="9"/>
            </a:xfrm>
            <a:custGeom>
              <a:avLst/>
              <a:gdLst/>
              <a:ahLst/>
              <a:cxnLst>
                <a:cxn ang="0">
                  <a:pos x="0" y="14"/>
                </a:cxn>
                <a:cxn ang="0">
                  <a:pos x="12" y="20"/>
                </a:cxn>
                <a:cxn ang="0">
                  <a:pos x="12" y="20"/>
                </a:cxn>
                <a:cxn ang="0">
                  <a:pos x="14" y="14"/>
                </a:cxn>
                <a:cxn ang="0">
                  <a:pos x="17" y="6"/>
                </a:cxn>
                <a:cxn ang="0">
                  <a:pos x="5" y="0"/>
                </a:cxn>
                <a:cxn ang="0">
                  <a:pos x="0" y="14"/>
                </a:cxn>
                <a:cxn ang="0">
                  <a:pos x="7" y="14"/>
                </a:cxn>
                <a:cxn ang="0">
                  <a:pos x="1" y="9"/>
                </a:cxn>
                <a:cxn ang="0">
                  <a:pos x="0" y="14"/>
                </a:cxn>
              </a:cxnLst>
              <a:rect l="0" t="0" r="r" b="b"/>
              <a:pathLst>
                <a:path w="17" h="20">
                  <a:moveTo>
                    <a:pt x="0" y="14"/>
                  </a:moveTo>
                  <a:lnTo>
                    <a:pt x="12" y="20"/>
                  </a:lnTo>
                  <a:lnTo>
                    <a:pt x="12" y="20"/>
                  </a:lnTo>
                  <a:lnTo>
                    <a:pt x="14" y="14"/>
                  </a:lnTo>
                  <a:lnTo>
                    <a:pt x="17" y="6"/>
                  </a:lnTo>
                  <a:lnTo>
                    <a:pt x="5" y="0"/>
                  </a:lnTo>
                  <a:lnTo>
                    <a:pt x="0" y="14"/>
                  </a:lnTo>
                  <a:lnTo>
                    <a:pt x="7" y="14"/>
                  </a:lnTo>
                  <a:lnTo>
                    <a:pt x="1" y="9"/>
                  </a:lnTo>
                  <a:lnTo>
                    <a:pt x="0" y="14"/>
                  </a:lnTo>
                  <a:close/>
                </a:path>
              </a:pathLst>
            </a:custGeom>
            <a:solidFill>
              <a:srgbClr val="000000"/>
            </a:solidFill>
            <a:ln w="9525">
              <a:noFill/>
              <a:round/>
              <a:headEnd/>
              <a:tailEnd/>
            </a:ln>
          </p:spPr>
          <p:txBody>
            <a:bodyPr/>
            <a:lstStyle/>
            <a:p>
              <a:endParaRPr lang="en-US"/>
            </a:p>
          </p:txBody>
        </p:sp>
        <p:sp>
          <p:nvSpPr>
            <p:cNvPr id="42157" name="Freeform 173"/>
            <p:cNvSpPr>
              <a:spLocks/>
            </p:cNvSpPr>
            <p:nvPr/>
          </p:nvSpPr>
          <p:spPr bwMode="auto">
            <a:xfrm>
              <a:off x="3408" y="2060"/>
              <a:ext cx="9" cy="9"/>
            </a:xfrm>
            <a:custGeom>
              <a:avLst/>
              <a:gdLst/>
              <a:ahLst/>
              <a:cxnLst>
                <a:cxn ang="0">
                  <a:pos x="0" y="14"/>
                </a:cxn>
                <a:cxn ang="0">
                  <a:pos x="13" y="19"/>
                </a:cxn>
                <a:cxn ang="0">
                  <a:pos x="18" y="5"/>
                </a:cxn>
                <a:cxn ang="0">
                  <a:pos x="6" y="0"/>
                </a:cxn>
                <a:cxn ang="0">
                  <a:pos x="0" y="14"/>
                </a:cxn>
              </a:cxnLst>
              <a:rect l="0" t="0" r="r" b="b"/>
              <a:pathLst>
                <a:path w="18" h="19">
                  <a:moveTo>
                    <a:pt x="0" y="14"/>
                  </a:moveTo>
                  <a:lnTo>
                    <a:pt x="13" y="19"/>
                  </a:lnTo>
                  <a:lnTo>
                    <a:pt x="18" y="5"/>
                  </a:lnTo>
                  <a:lnTo>
                    <a:pt x="6" y="0"/>
                  </a:lnTo>
                  <a:lnTo>
                    <a:pt x="0" y="14"/>
                  </a:lnTo>
                  <a:close/>
                </a:path>
              </a:pathLst>
            </a:custGeom>
            <a:solidFill>
              <a:srgbClr val="000000"/>
            </a:solidFill>
            <a:ln w="9525">
              <a:noFill/>
              <a:round/>
              <a:headEnd/>
              <a:tailEnd/>
            </a:ln>
          </p:spPr>
          <p:txBody>
            <a:bodyPr/>
            <a:lstStyle/>
            <a:p>
              <a:endParaRPr lang="en-US"/>
            </a:p>
          </p:txBody>
        </p:sp>
        <p:sp>
          <p:nvSpPr>
            <p:cNvPr id="42158" name="Freeform 174"/>
            <p:cNvSpPr>
              <a:spLocks/>
            </p:cNvSpPr>
            <p:nvPr/>
          </p:nvSpPr>
          <p:spPr bwMode="auto">
            <a:xfrm>
              <a:off x="3413" y="2047"/>
              <a:ext cx="9" cy="9"/>
            </a:xfrm>
            <a:custGeom>
              <a:avLst/>
              <a:gdLst/>
              <a:ahLst/>
              <a:cxnLst>
                <a:cxn ang="0">
                  <a:pos x="0" y="12"/>
                </a:cxn>
                <a:cxn ang="0">
                  <a:pos x="12" y="17"/>
                </a:cxn>
                <a:cxn ang="0">
                  <a:pos x="17" y="3"/>
                </a:cxn>
                <a:cxn ang="0">
                  <a:pos x="17" y="3"/>
                </a:cxn>
                <a:cxn ang="0">
                  <a:pos x="5" y="0"/>
                </a:cxn>
                <a:cxn ang="0">
                  <a:pos x="3" y="3"/>
                </a:cxn>
                <a:cxn ang="0">
                  <a:pos x="0" y="12"/>
                </a:cxn>
              </a:cxnLst>
              <a:rect l="0" t="0" r="r" b="b"/>
              <a:pathLst>
                <a:path w="17" h="17">
                  <a:moveTo>
                    <a:pt x="0" y="12"/>
                  </a:moveTo>
                  <a:lnTo>
                    <a:pt x="12" y="17"/>
                  </a:lnTo>
                  <a:lnTo>
                    <a:pt x="17" y="3"/>
                  </a:lnTo>
                  <a:lnTo>
                    <a:pt x="17" y="3"/>
                  </a:lnTo>
                  <a:lnTo>
                    <a:pt x="5" y="0"/>
                  </a:lnTo>
                  <a:lnTo>
                    <a:pt x="3" y="3"/>
                  </a:lnTo>
                  <a:lnTo>
                    <a:pt x="0" y="12"/>
                  </a:lnTo>
                  <a:close/>
                </a:path>
              </a:pathLst>
            </a:custGeom>
            <a:solidFill>
              <a:srgbClr val="000000"/>
            </a:solidFill>
            <a:ln w="9525">
              <a:noFill/>
              <a:round/>
              <a:headEnd/>
              <a:tailEnd/>
            </a:ln>
          </p:spPr>
          <p:txBody>
            <a:bodyPr/>
            <a:lstStyle/>
            <a:p>
              <a:endParaRPr lang="en-US"/>
            </a:p>
          </p:txBody>
        </p:sp>
        <p:sp>
          <p:nvSpPr>
            <p:cNvPr id="42159" name="Freeform 175"/>
            <p:cNvSpPr>
              <a:spLocks/>
            </p:cNvSpPr>
            <p:nvPr/>
          </p:nvSpPr>
          <p:spPr bwMode="auto">
            <a:xfrm>
              <a:off x="3418" y="2033"/>
              <a:ext cx="9" cy="9"/>
            </a:xfrm>
            <a:custGeom>
              <a:avLst/>
              <a:gdLst/>
              <a:ahLst/>
              <a:cxnLst>
                <a:cxn ang="0">
                  <a:pos x="0" y="14"/>
                </a:cxn>
                <a:cxn ang="0">
                  <a:pos x="12" y="17"/>
                </a:cxn>
                <a:cxn ang="0">
                  <a:pos x="17" y="3"/>
                </a:cxn>
                <a:cxn ang="0">
                  <a:pos x="5" y="0"/>
                </a:cxn>
                <a:cxn ang="0">
                  <a:pos x="0" y="14"/>
                </a:cxn>
              </a:cxnLst>
              <a:rect l="0" t="0" r="r" b="b"/>
              <a:pathLst>
                <a:path w="17" h="17">
                  <a:moveTo>
                    <a:pt x="0" y="14"/>
                  </a:moveTo>
                  <a:lnTo>
                    <a:pt x="12" y="17"/>
                  </a:lnTo>
                  <a:lnTo>
                    <a:pt x="17" y="3"/>
                  </a:lnTo>
                  <a:lnTo>
                    <a:pt x="5" y="0"/>
                  </a:lnTo>
                  <a:lnTo>
                    <a:pt x="0" y="14"/>
                  </a:lnTo>
                  <a:close/>
                </a:path>
              </a:pathLst>
            </a:custGeom>
            <a:solidFill>
              <a:srgbClr val="000000"/>
            </a:solidFill>
            <a:ln w="9525">
              <a:noFill/>
              <a:round/>
              <a:headEnd/>
              <a:tailEnd/>
            </a:ln>
          </p:spPr>
          <p:txBody>
            <a:bodyPr/>
            <a:lstStyle/>
            <a:p>
              <a:endParaRPr lang="en-US"/>
            </a:p>
          </p:txBody>
        </p:sp>
        <p:sp>
          <p:nvSpPr>
            <p:cNvPr id="42160" name="Freeform 176"/>
            <p:cNvSpPr>
              <a:spLocks/>
            </p:cNvSpPr>
            <p:nvPr/>
          </p:nvSpPr>
          <p:spPr bwMode="auto">
            <a:xfrm>
              <a:off x="3422" y="2020"/>
              <a:ext cx="9" cy="9"/>
            </a:xfrm>
            <a:custGeom>
              <a:avLst/>
              <a:gdLst/>
              <a:ahLst/>
              <a:cxnLst>
                <a:cxn ang="0">
                  <a:pos x="0" y="14"/>
                </a:cxn>
                <a:cxn ang="0">
                  <a:pos x="13" y="17"/>
                </a:cxn>
                <a:cxn ang="0">
                  <a:pos x="18" y="3"/>
                </a:cxn>
                <a:cxn ang="0">
                  <a:pos x="6" y="0"/>
                </a:cxn>
                <a:cxn ang="0">
                  <a:pos x="0" y="14"/>
                </a:cxn>
              </a:cxnLst>
              <a:rect l="0" t="0" r="r" b="b"/>
              <a:pathLst>
                <a:path w="18" h="17">
                  <a:moveTo>
                    <a:pt x="0" y="14"/>
                  </a:moveTo>
                  <a:lnTo>
                    <a:pt x="13" y="17"/>
                  </a:lnTo>
                  <a:lnTo>
                    <a:pt x="18" y="3"/>
                  </a:lnTo>
                  <a:lnTo>
                    <a:pt x="6" y="0"/>
                  </a:lnTo>
                  <a:lnTo>
                    <a:pt x="0" y="14"/>
                  </a:lnTo>
                  <a:close/>
                </a:path>
              </a:pathLst>
            </a:custGeom>
            <a:solidFill>
              <a:srgbClr val="000000"/>
            </a:solidFill>
            <a:ln w="9525">
              <a:noFill/>
              <a:round/>
              <a:headEnd/>
              <a:tailEnd/>
            </a:ln>
          </p:spPr>
          <p:txBody>
            <a:bodyPr/>
            <a:lstStyle/>
            <a:p>
              <a:endParaRPr lang="en-US"/>
            </a:p>
          </p:txBody>
        </p:sp>
        <p:sp>
          <p:nvSpPr>
            <p:cNvPr id="42161" name="Freeform 177"/>
            <p:cNvSpPr>
              <a:spLocks/>
            </p:cNvSpPr>
            <p:nvPr/>
          </p:nvSpPr>
          <p:spPr bwMode="auto">
            <a:xfrm>
              <a:off x="3427" y="2007"/>
              <a:ext cx="7" cy="9"/>
            </a:xfrm>
            <a:custGeom>
              <a:avLst/>
              <a:gdLst/>
              <a:ahLst/>
              <a:cxnLst>
                <a:cxn ang="0">
                  <a:pos x="0" y="13"/>
                </a:cxn>
                <a:cxn ang="0">
                  <a:pos x="12" y="17"/>
                </a:cxn>
                <a:cxn ang="0">
                  <a:pos x="16" y="3"/>
                </a:cxn>
                <a:cxn ang="0">
                  <a:pos x="4" y="0"/>
                </a:cxn>
                <a:cxn ang="0">
                  <a:pos x="0" y="13"/>
                </a:cxn>
              </a:cxnLst>
              <a:rect l="0" t="0" r="r" b="b"/>
              <a:pathLst>
                <a:path w="16" h="17">
                  <a:moveTo>
                    <a:pt x="0" y="13"/>
                  </a:moveTo>
                  <a:lnTo>
                    <a:pt x="12" y="17"/>
                  </a:lnTo>
                  <a:lnTo>
                    <a:pt x="16" y="3"/>
                  </a:lnTo>
                  <a:lnTo>
                    <a:pt x="4" y="0"/>
                  </a:lnTo>
                  <a:lnTo>
                    <a:pt x="0" y="13"/>
                  </a:lnTo>
                  <a:close/>
                </a:path>
              </a:pathLst>
            </a:custGeom>
            <a:solidFill>
              <a:srgbClr val="000000"/>
            </a:solidFill>
            <a:ln w="9525">
              <a:noFill/>
              <a:round/>
              <a:headEnd/>
              <a:tailEnd/>
            </a:ln>
          </p:spPr>
          <p:txBody>
            <a:bodyPr/>
            <a:lstStyle/>
            <a:p>
              <a:endParaRPr lang="en-US"/>
            </a:p>
          </p:txBody>
        </p:sp>
        <p:sp>
          <p:nvSpPr>
            <p:cNvPr id="42162" name="Freeform 178"/>
            <p:cNvSpPr>
              <a:spLocks/>
            </p:cNvSpPr>
            <p:nvPr/>
          </p:nvSpPr>
          <p:spPr bwMode="auto">
            <a:xfrm>
              <a:off x="3431" y="1993"/>
              <a:ext cx="8" cy="9"/>
            </a:xfrm>
            <a:custGeom>
              <a:avLst/>
              <a:gdLst/>
              <a:ahLst/>
              <a:cxnLst>
                <a:cxn ang="0">
                  <a:pos x="0" y="14"/>
                </a:cxn>
                <a:cxn ang="0">
                  <a:pos x="12" y="17"/>
                </a:cxn>
                <a:cxn ang="0">
                  <a:pos x="16" y="3"/>
                </a:cxn>
                <a:cxn ang="0">
                  <a:pos x="3" y="0"/>
                </a:cxn>
                <a:cxn ang="0">
                  <a:pos x="0" y="14"/>
                </a:cxn>
              </a:cxnLst>
              <a:rect l="0" t="0" r="r" b="b"/>
              <a:pathLst>
                <a:path w="16" h="17">
                  <a:moveTo>
                    <a:pt x="0" y="14"/>
                  </a:moveTo>
                  <a:lnTo>
                    <a:pt x="12" y="17"/>
                  </a:lnTo>
                  <a:lnTo>
                    <a:pt x="16" y="3"/>
                  </a:lnTo>
                  <a:lnTo>
                    <a:pt x="3" y="0"/>
                  </a:lnTo>
                  <a:lnTo>
                    <a:pt x="0" y="14"/>
                  </a:lnTo>
                  <a:close/>
                </a:path>
              </a:pathLst>
            </a:custGeom>
            <a:solidFill>
              <a:srgbClr val="000000"/>
            </a:solidFill>
            <a:ln w="9525">
              <a:noFill/>
              <a:round/>
              <a:headEnd/>
              <a:tailEnd/>
            </a:ln>
          </p:spPr>
          <p:txBody>
            <a:bodyPr/>
            <a:lstStyle/>
            <a:p>
              <a:endParaRPr lang="en-US"/>
            </a:p>
          </p:txBody>
        </p:sp>
        <p:sp>
          <p:nvSpPr>
            <p:cNvPr id="42163" name="Freeform 179"/>
            <p:cNvSpPr>
              <a:spLocks/>
            </p:cNvSpPr>
            <p:nvPr/>
          </p:nvSpPr>
          <p:spPr bwMode="auto">
            <a:xfrm>
              <a:off x="3434" y="1980"/>
              <a:ext cx="8" cy="9"/>
            </a:xfrm>
            <a:custGeom>
              <a:avLst/>
              <a:gdLst/>
              <a:ahLst/>
              <a:cxnLst>
                <a:cxn ang="0">
                  <a:pos x="0" y="14"/>
                </a:cxn>
                <a:cxn ang="0">
                  <a:pos x="12" y="18"/>
                </a:cxn>
                <a:cxn ang="0">
                  <a:pos x="14" y="11"/>
                </a:cxn>
                <a:cxn ang="0">
                  <a:pos x="16" y="4"/>
                </a:cxn>
                <a:cxn ang="0">
                  <a:pos x="3" y="0"/>
                </a:cxn>
                <a:cxn ang="0">
                  <a:pos x="0" y="11"/>
                </a:cxn>
                <a:cxn ang="0">
                  <a:pos x="0" y="14"/>
                </a:cxn>
              </a:cxnLst>
              <a:rect l="0" t="0" r="r" b="b"/>
              <a:pathLst>
                <a:path w="16" h="18">
                  <a:moveTo>
                    <a:pt x="0" y="14"/>
                  </a:moveTo>
                  <a:lnTo>
                    <a:pt x="12" y="18"/>
                  </a:lnTo>
                  <a:lnTo>
                    <a:pt x="14" y="11"/>
                  </a:lnTo>
                  <a:lnTo>
                    <a:pt x="16" y="4"/>
                  </a:lnTo>
                  <a:lnTo>
                    <a:pt x="3" y="0"/>
                  </a:lnTo>
                  <a:lnTo>
                    <a:pt x="0" y="11"/>
                  </a:lnTo>
                  <a:lnTo>
                    <a:pt x="0" y="14"/>
                  </a:lnTo>
                  <a:close/>
                </a:path>
              </a:pathLst>
            </a:custGeom>
            <a:solidFill>
              <a:srgbClr val="000000"/>
            </a:solidFill>
            <a:ln w="9525">
              <a:noFill/>
              <a:round/>
              <a:headEnd/>
              <a:tailEnd/>
            </a:ln>
          </p:spPr>
          <p:txBody>
            <a:bodyPr/>
            <a:lstStyle/>
            <a:p>
              <a:endParaRPr lang="en-US"/>
            </a:p>
          </p:txBody>
        </p:sp>
        <p:sp>
          <p:nvSpPr>
            <p:cNvPr id="42164" name="Freeform 180"/>
            <p:cNvSpPr>
              <a:spLocks/>
            </p:cNvSpPr>
            <p:nvPr/>
          </p:nvSpPr>
          <p:spPr bwMode="auto">
            <a:xfrm>
              <a:off x="3437" y="1966"/>
              <a:ext cx="8" cy="9"/>
            </a:xfrm>
            <a:custGeom>
              <a:avLst/>
              <a:gdLst/>
              <a:ahLst/>
              <a:cxnLst>
                <a:cxn ang="0">
                  <a:pos x="0" y="13"/>
                </a:cxn>
                <a:cxn ang="0">
                  <a:pos x="12" y="17"/>
                </a:cxn>
                <a:cxn ang="0">
                  <a:pos x="16" y="3"/>
                </a:cxn>
                <a:cxn ang="0">
                  <a:pos x="4" y="0"/>
                </a:cxn>
                <a:cxn ang="0">
                  <a:pos x="0" y="13"/>
                </a:cxn>
              </a:cxnLst>
              <a:rect l="0" t="0" r="r" b="b"/>
              <a:pathLst>
                <a:path w="16" h="17">
                  <a:moveTo>
                    <a:pt x="0" y="13"/>
                  </a:moveTo>
                  <a:lnTo>
                    <a:pt x="12" y="17"/>
                  </a:lnTo>
                  <a:lnTo>
                    <a:pt x="16" y="3"/>
                  </a:lnTo>
                  <a:lnTo>
                    <a:pt x="4" y="0"/>
                  </a:lnTo>
                  <a:lnTo>
                    <a:pt x="0" y="13"/>
                  </a:lnTo>
                  <a:close/>
                </a:path>
              </a:pathLst>
            </a:custGeom>
            <a:solidFill>
              <a:srgbClr val="000000"/>
            </a:solidFill>
            <a:ln w="9525">
              <a:noFill/>
              <a:round/>
              <a:headEnd/>
              <a:tailEnd/>
            </a:ln>
          </p:spPr>
          <p:txBody>
            <a:bodyPr/>
            <a:lstStyle/>
            <a:p>
              <a:endParaRPr lang="en-US"/>
            </a:p>
          </p:txBody>
        </p:sp>
        <p:sp>
          <p:nvSpPr>
            <p:cNvPr id="42165" name="Freeform 181"/>
            <p:cNvSpPr>
              <a:spLocks/>
            </p:cNvSpPr>
            <p:nvPr/>
          </p:nvSpPr>
          <p:spPr bwMode="auto">
            <a:xfrm>
              <a:off x="3441" y="1953"/>
              <a:ext cx="7" cy="9"/>
            </a:xfrm>
            <a:custGeom>
              <a:avLst/>
              <a:gdLst/>
              <a:ahLst/>
              <a:cxnLst>
                <a:cxn ang="0">
                  <a:pos x="0" y="14"/>
                </a:cxn>
                <a:cxn ang="0">
                  <a:pos x="12" y="18"/>
                </a:cxn>
                <a:cxn ang="0">
                  <a:pos x="16" y="4"/>
                </a:cxn>
                <a:cxn ang="0">
                  <a:pos x="4" y="0"/>
                </a:cxn>
                <a:cxn ang="0">
                  <a:pos x="0" y="14"/>
                </a:cxn>
              </a:cxnLst>
              <a:rect l="0" t="0" r="r" b="b"/>
              <a:pathLst>
                <a:path w="16" h="18">
                  <a:moveTo>
                    <a:pt x="0" y="14"/>
                  </a:moveTo>
                  <a:lnTo>
                    <a:pt x="12" y="18"/>
                  </a:lnTo>
                  <a:lnTo>
                    <a:pt x="16" y="4"/>
                  </a:lnTo>
                  <a:lnTo>
                    <a:pt x="4" y="0"/>
                  </a:lnTo>
                  <a:lnTo>
                    <a:pt x="0" y="14"/>
                  </a:lnTo>
                  <a:close/>
                </a:path>
              </a:pathLst>
            </a:custGeom>
            <a:solidFill>
              <a:srgbClr val="000000"/>
            </a:solidFill>
            <a:ln w="9525">
              <a:noFill/>
              <a:round/>
              <a:headEnd/>
              <a:tailEnd/>
            </a:ln>
          </p:spPr>
          <p:txBody>
            <a:bodyPr/>
            <a:lstStyle/>
            <a:p>
              <a:endParaRPr lang="en-US"/>
            </a:p>
          </p:txBody>
        </p:sp>
        <p:sp>
          <p:nvSpPr>
            <p:cNvPr id="42166" name="Freeform 182"/>
            <p:cNvSpPr>
              <a:spLocks/>
            </p:cNvSpPr>
            <p:nvPr/>
          </p:nvSpPr>
          <p:spPr bwMode="auto">
            <a:xfrm>
              <a:off x="3443" y="1940"/>
              <a:ext cx="8" cy="7"/>
            </a:xfrm>
            <a:custGeom>
              <a:avLst/>
              <a:gdLst/>
              <a:ahLst/>
              <a:cxnLst>
                <a:cxn ang="0">
                  <a:pos x="0" y="12"/>
                </a:cxn>
                <a:cxn ang="0">
                  <a:pos x="14" y="14"/>
                </a:cxn>
                <a:cxn ang="0">
                  <a:pos x="16" y="2"/>
                </a:cxn>
                <a:cxn ang="0">
                  <a:pos x="2" y="0"/>
                </a:cxn>
                <a:cxn ang="0">
                  <a:pos x="0" y="12"/>
                </a:cxn>
              </a:cxnLst>
              <a:rect l="0" t="0" r="r" b="b"/>
              <a:pathLst>
                <a:path w="16" h="14">
                  <a:moveTo>
                    <a:pt x="0" y="12"/>
                  </a:moveTo>
                  <a:lnTo>
                    <a:pt x="14" y="14"/>
                  </a:lnTo>
                  <a:lnTo>
                    <a:pt x="16" y="2"/>
                  </a:lnTo>
                  <a:lnTo>
                    <a:pt x="2" y="0"/>
                  </a:lnTo>
                  <a:lnTo>
                    <a:pt x="0" y="12"/>
                  </a:lnTo>
                  <a:close/>
                </a:path>
              </a:pathLst>
            </a:custGeom>
            <a:solidFill>
              <a:srgbClr val="000000"/>
            </a:solidFill>
            <a:ln w="9525">
              <a:noFill/>
              <a:round/>
              <a:headEnd/>
              <a:tailEnd/>
            </a:ln>
          </p:spPr>
          <p:txBody>
            <a:bodyPr/>
            <a:lstStyle/>
            <a:p>
              <a:endParaRPr lang="en-US"/>
            </a:p>
          </p:txBody>
        </p:sp>
        <p:sp>
          <p:nvSpPr>
            <p:cNvPr id="42167" name="Freeform 183"/>
            <p:cNvSpPr>
              <a:spLocks/>
            </p:cNvSpPr>
            <p:nvPr/>
          </p:nvSpPr>
          <p:spPr bwMode="auto">
            <a:xfrm>
              <a:off x="3445" y="1926"/>
              <a:ext cx="9" cy="8"/>
            </a:xfrm>
            <a:custGeom>
              <a:avLst/>
              <a:gdLst/>
              <a:ahLst/>
              <a:cxnLst>
                <a:cxn ang="0">
                  <a:pos x="0" y="14"/>
                </a:cxn>
                <a:cxn ang="0">
                  <a:pos x="14" y="16"/>
                </a:cxn>
                <a:cxn ang="0">
                  <a:pos x="17" y="2"/>
                </a:cxn>
                <a:cxn ang="0">
                  <a:pos x="3" y="0"/>
                </a:cxn>
                <a:cxn ang="0">
                  <a:pos x="0" y="14"/>
                </a:cxn>
              </a:cxnLst>
              <a:rect l="0" t="0" r="r" b="b"/>
              <a:pathLst>
                <a:path w="17" h="16">
                  <a:moveTo>
                    <a:pt x="0" y="14"/>
                  </a:moveTo>
                  <a:lnTo>
                    <a:pt x="14" y="16"/>
                  </a:lnTo>
                  <a:lnTo>
                    <a:pt x="17" y="2"/>
                  </a:lnTo>
                  <a:lnTo>
                    <a:pt x="3" y="0"/>
                  </a:lnTo>
                  <a:lnTo>
                    <a:pt x="0" y="14"/>
                  </a:lnTo>
                  <a:close/>
                </a:path>
              </a:pathLst>
            </a:custGeom>
            <a:solidFill>
              <a:srgbClr val="000000"/>
            </a:solidFill>
            <a:ln w="9525">
              <a:noFill/>
              <a:round/>
              <a:headEnd/>
              <a:tailEnd/>
            </a:ln>
          </p:spPr>
          <p:txBody>
            <a:bodyPr/>
            <a:lstStyle/>
            <a:p>
              <a:endParaRPr lang="en-US"/>
            </a:p>
          </p:txBody>
        </p:sp>
        <p:sp>
          <p:nvSpPr>
            <p:cNvPr id="42168" name="Freeform 184"/>
            <p:cNvSpPr>
              <a:spLocks/>
            </p:cNvSpPr>
            <p:nvPr/>
          </p:nvSpPr>
          <p:spPr bwMode="auto">
            <a:xfrm>
              <a:off x="3448" y="1912"/>
              <a:ext cx="7" cy="8"/>
            </a:xfrm>
            <a:custGeom>
              <a:avLst/>
              <a:gdLst/>
              <a:ahLst/>
              <a:cxnLst>
                <a:cxn ang="0">
                  <a:pos x="0" y="14"/>
                </a:cxn>
                <a:cxn ang="0">
                  <a:pos x="14" y="16"/>
                </a:cxn>
                <a:cxn ang="0">
                  <a:pos x="14" y="13"/>
                </a:cxn>
                <a:cxn ang="0">
                  <a:pos x="16" y="2"/>
                </a:cxn>
                <a:cxn ang="0">
                  <a:pos x="2" y="0"/>
                </a:cxn>
                <a:cxn ang="0">
                  <a:pos x="0" y="13"/>
                </a:cxn>
                <a:cxn ang="0">
                  <a:pos x="0" y="14"/>
                </a:cxn>
              </a:cxnLst>
              <a:rect l="0" t="0" r="r" b="b"/>
              <a:pathLst>
                <a:path w="16" h="16">
                  <a:moveTo>
                    <a:pt x="0" y="14"/>
                  </a:moveTo>
                  <a:lnTo>
                    <a:pt x="14" y="16"/>
                  </a:lnTo>
                  <a:lnTo>
                    <a:pt x="14" y="13"/>
                  </a:lnTo>
                  <a:lnTo>
                    <a:pt x="16" y="2"/>
                  </a:lnTo>
                  <a:lnTo>
                    <a:pt x="2" y="0"/>
                  </a:lnTo>
                  <a:lnTo>
                    <a:pt x="0" y="13"/>
                  </a:lnTo>
                  <a:lnTo>
                    <a:pt x="0" y="14"/>
                  </a:lnTo>
                  <a:close/>
                </a:path>
              </a:pathLst>
            </a:custGeom>
            <a:solidFill>
              <a:srgbClr val="000000"/>
            </a:solidFill>
            <a:ln w="9525">
              <a:noFill/>
              <a:round/>
              <a:headEnd/>
              <a:tailEnd/>
            </a:ln>
          </p:spPr>
          <p:txBody>
            <a:bodyPr/>
            <a:lstStyle/>
            <a:p>
              <a:endParaRPr lang="en-US"/>
            </a:p>
          </p:txBody>
        </p:sp>
        <p:sp>
          <p:nvSpPr>
            <p:cNvPr id="42169" name="Freeform 185"/>
            <p:cNvSpPr>
              <a:spLocks/>
            </p:cNvSpPr>
            <p:nvPr/>
          </p:nvSpPr>
          <p:spPr bwMode="auto">
            <a:xfrm>
              <a:off x="3449" y="1898"/>
              <a:ext cx="8" cy="8"/>
            </a:xfrm>
            <a:custGeom>
              <a:avLst/>
              <a:gdLst/>
              <a:ahLst/>
              <a:cxnLst>
                <a:cxn ang="0">
                  <a:pos x="0" y="14"/>
                </a:cxn>
                <a:cxn ang="0">
                  <a:pos x="14" y="16"/>
                </a:cxn>
                <a:cxn ang="0">
                  <a:pos x="15" y="2"/>
                </a:cxn>
                <a:cxn ang="0">
                  <a:pos x="1" y="0"/>
                </a:cxn>
                <a:cxn ang="0">
                  <a:pos x="0" y="14"/>
                </a:cxn>
              </a:cxnLst>
              <a:rect l="0" t="0" r="r" b="b"/>
              <a:pathLst>
                <a:path w="15" h="16">
                  <a:moveTo>
                    <a:pt x="0" y="14"/>
                  </a:moveTo>
                  <a:lnTo>
                    <a:pt x="14" y="16"/>
                  </a:lnTo>
                  <a:lnTo>
                    <a:pt x="15" y="2"/>
                  </a:lnTo>
                  <a:lnTo>
                    <a:pt x="1" y="0"/>
                  </a:lnTo>
                  <a:lnTo>
                    <a:pt x="0" y="14"/>
                  </a:lnTo>
                  <a:close/>
                </a:path>
              </a:pathLst>
            </a:custGeom>
            <a:solidFill>
              <a:srgbClr val="000000"/>
            </a:solidFill>
            <a:ln w="9525">
              <a:noFill/>
              <a:round/>
              <a:headEnd/>
              <a:tailEnd/>
            </a:ln>
          </p:spPr>
          <p:txBody>
            <a:bodyPr/>
            <a:lstStyle/>
            <a:p>
              <a:endParaRPr lang="en-US"/>
            </a:p>
          </p:txBody>
        </p:sp>
        <p:sp>
          <p:nvSpPr>
            <p:cNvPr id="42170" name="Freeform 186"/>
            <p:cNvSpPr>
              <a:spLocks/>
            </p:cNvSpPr>
            <p:nvPr/>
          </p:nvSpPr>
          <p:spPr bwMode="auto">
            <a:xfrm>
              <a:off x="3451" y="1884"/>
              <a:ext cx="8" cy="8"/>
            </a:xfrm>
            <a:custGeom>
              <a:avLst/>
              <a:gdLst/>
              <a:ahLst/>
              <a:cxnLst>
                <a:cxn ang="0">
                  <a:pos x="0" y="14"/>
                </a:cxn>
                <a:cxn ang="0">
                  <a:pos x="14" y="16"/>
                </a:cxn>
                <a:cxn ang="0">
                  <a:pos x="16" y="2"/>
                </a:cxn>
                <a:cxn ang="0">
                  <a:pos x="2" y="0"/>
                </a:cxn>
                <a:cxn ang="0">
                  <a:pos x="0" y="14"/>
                </a:cxn>
              </a:cxnLst>
              <a:rect l="0" t="0" r="r" b="b"/>
              <a:pathLst>
                <a:path w="16" h="16">
                  <a:moveTo>
                    <a:pt x="0" y="14"/>
                  </a:moveTo>
                  <a:lnTo>
                    <a:pt x="14" y="16"/>
                  </a:lnTo>
                  <a:lnTo>
                    <a:pt x="16" y="2"/>
                  </a:lnTo>
                  <a:lnTo>
                    <a:pt x="2" y="0"/>
                  </a:lnTo>
                  <a:lnTo>
                    <a:pt x="0" y="14"/>
                  </a:lnTo>
                  <a:close/>
                </a:path>
              </a:pathLst>
            </a:custGeom>
            <a:solidFill>
              <a:srgbClr val="000000"/>
            </a:solidFill>
            <a:ln w="9525">
              <a:noFill/>
              <a:round/>
              <a:headEnd/>
              <a:tailEnd/>
            </a:ln>
          </p:spPr>
          <p:txBody>
            <a:bodyPr/>
            <a:lstStyle/>
            <a:p>
              <a:endParaRPr lang="en-US"/>
            </a:p>
          </p:txBody>
        </p:sp>
        <p:sp>
          <p:nvSpPr>
            <p:cNvPr id="42171" name="Freeform 187"/>
            <p:cNvSpPr>
              <a:spLocks/>
            </p:cNvSpPr>
            <p:nvPr/>
          </p:nvSpPr>
          <p:spPr bwMode="auto">
            <a:xfrm>
              <a:off x="3453" y="1870"/>
              <a:ext cx="7" cy="8"/>
            </a:xfrm>
            <a:custGeom>
              <a:avLst/>
              <a:gdLst/>
              <a:ahLst/>
              <a:cxnLst>
                <a:cxn ang="0">
                  <a:pos x="0" y="14"/>
                </a:cxn>
                <a:cxn ang="0">
                  <a:pos x="14" y="15"/>
                </a:cxn>
                <a:cxn ang="0">
                  <a:pos x="14" y="1"/>
                </a:cxn>
                <a:cxn ang="0">
                  <a:pos x="0" y="0"/>
                </a:cxn>
                <a:cxn ang="0">
                  <a:pos x="0" y="14"/>
                </a:cxn>
              </a:cxnLst>
              <a:rect l="0" t="0" r="r" b="b"/>
              <a:pathLst>
                <a:path w="14" h="15">
                  <a:moveTo>
                    <a:pt x="0" y="14"/>
                  </a:moveTo>
                  <a:lnTo>
                    <a:pt x="14" y="15"/>
                  </a:lnTo>
                  <a:lnTo>
                    <a:pt x="14" y="1"/>
                  </a:lnTo>
                  <a:lnTo>
                    <a:pt x="0" y="0"/>
                  </a:lnTo>
                  <a:lnTo>
                    <a:pt x="0" y="14"/>
                  </a:lnTo>
                  <a:close/>
                </a:path>
              </a:pathLst>
            </a:custGeom>
            <a:solidFill>
              <a:srgbClr val="000000"/>
            </a:solidFill>
            <a:ln w="9525">
              <a:noFill/>
              <a:round/>
              <a:headEnd/>
              <a:tailEnd/>
            </a:ln>
          </p:spPr>
          <p:txBody>
            <a:bodyPr/>
            <a:lstStyle/>
            <a:p>
              <a:endParaRPr lang="en-US"/>
            </a:p>
          </p:txBody>
        </p:sp>
        <p:sp>
          <p:nvSpPr>
            <p:cNvPr id="42172" name="Freeform 188"/>
            <p:cNvSpPr>
              <a:spLocks/>
            </p:cNvSpPr>
            <p:nvPr/>
          </p:nvSpPr>
          <p:spPr bwMode="auto">
            <a:xfrm>
              <a:off x="3454" y="1856"/>
              <a:ext cx="7" cy="8"/>
            </a:xfrm>
            <a:custGeom>
              <a:avLst/>
              <a:gdLst/>
              <a:ahLst/>
              <a:cxnLst>
                <a:cxn ang="0">
                  <a:pos x="0" y="14"/>
                </a:cxn>
                <a:cxn ang="0">
                  <a:pos x="14" y="15"/>
                </a:cxn>
                <a:cxn ang="0">
                  <a:pos x="14" y="1"/>
                </a:cxn>
                <a:cxn ang="0">
                  <a:pos x="0" y="0"/>
                </a:cxn>
                <a:cxn ang="0">
                  <a:pos x="0" y="14"/>
                </a:cxn>
              </a:cxnLst>
              <a:rect l="0" t="0" r="r" b="b"/>
              <a:pathLst>
                <a:path w="14" h="15">
                  <a:moveTo>
                    <a:pt x="0" y="14"/>
                  </a:moveTo>
                  <a:lnTo>
                    <a:pt x="14" y="15"/>
                  </a:lnTo>
                  <a:lnTo>
                    <a:pt x="14" y="1"/>
                  </a:lnTo>
                  <a:lnTo>
                    <a:pt x="0" y="0"/>
                  </a:lnTo>
                  <a:lnTo>
                    <a:pt x="0" y="14"/>
                  </a:lnTo>
                  <a:close/>
                </a:path>
              </a:pathLst>
            </a:custGeom>
            <a:solidFill>
              <a:srgbClr val="000000"/>
            </a:solidFill>
            <a:ln w="9525">
              <a:noFill/>
              <a:round/>
              <a:headEnd/>
              <a:tailEnd/>
            </a:ln>
          </p:spPr>
          <p:txBody>
            <a:bodyPr/>
            <a:lstStyle/>
            <a:p>
              <a:endParaRPr lang="en-US"/>
            </a:p>
          </p:txBody>
        </p:sp>
        <p:sp>
          <p:nvSpPr>
            <p:cNvPr id="42173" name="Freeform 189"/>
            <p:cNvSpPr>
              <a:spLocks/>
            </p:cNvSpPr>
            <p:nvPr/>
          </p:nvSpPr>
          <p:spPr bwMode="auto">
            <a:xfrm>
              <a:off x="3455" y="1843"/>
              <a:ext cx="7" cy="7"/>
            </a:xfrm>
            <a:custGeom>
              <a:avLst/>
              <a:gdLst/>
              <a:ahLst/>
              <a:cxnLst>
                <a:cxn ang="0">
                  <a:pos x="0" y="13"/>
                </a:cxn>
                <a:cxn ang="0">
                  <a:pos x="14" y="14"/>
                </a:cxn>
                <a:cxn ang="0">
                  <a:pos x="14" y="13"/>
                </a:cxn>
                <a:cxn ang="0">
                  <a:pos x="14" y="0"/>
                </a:cxn>
                <a:cxn ang="0">
                  <a:pos x="0" y="0"/>
                </a:cxn>
                <a:cxn ang="0">
                  <a:pos x="0" y="13"/>
                </a:cxn>
              </a:cxnLst>
              <a:rect l="0" t="0" r="r" b="b"/>
              <a:pathLst>
                <a:path w="14" h="14">
                  <a:moveTo>
                    <a:pt x="0" y="13"/>
                  </a:moveTo>
                  <a:lnTo>
                    <a:pt x="14" y="14"/>
                  </a:lnTo>
                  <a:lnTo>
                    <a:pt x="14" y="13"/>
                  </a:lnTo>
                  <a:lnTo>
                    <a:pt x="14" y="0"/>
                  </a:lnTo>
                  <a:lnTo>
                    <a:pt x="0" y="0"/>
                  </a:lnTo>
                  <a:lnTo>
                    <a:pt x="0" y="13"/>
                  </a:lnTo>
                  <a:close/>
                </a:path>
              </a:pathLst>
            </a:custGeom>
            <a:solidFill>
              <a:srgbClr val="000000"/>
            </a:solidFill>
            <a:ln w="9525">
              <a:noFill/>
              <a:round/>
              <a:headEnd/>
              <a:tailEnd/>
            </a:ln>
          </p:spPr>
          <p:txBody>
            <a:bodyPr/>
            <a:lstStyle/>
            <a:p>
              <a:endParaRPr lang="en-US"/>
            </a:p>
          </p:txBody>
        </p:sp>
        <p:sp>
          <p:nvSpPr>
            <p:cNvPr id="42174" name="Freeform 190"/>
            <p:cNvSpPr>
              <a:spLocks/>
            </p:cNvSpPr>
            <p:nvPr/>
          </p:nvSpPr>
          <p:spPr bwMode="auto">
            <a:xfrm>
              <a:off x="3455" y="1829"/>
              <a:ext cx="7" cy="7"/>
            </a:xfrm>
            <a:custGeom>
              <a:avLst/>
              <a:gdLst/>
              <a:ahLst/>
              <a:cxnLst>
                <a:cxn ang="0">
                  <a:pos x="0" y="13"/>
                </a:cxn>
                <a:cxn ang="0">
                  <a:pos x="14" y="13"/>
                </a:cxn>
                <a:cxn ang="0">
                  <a:pos x="16" y="0"/>
                </a:cxn>
                <a:cxn ang="0">
                  <a:pos x="2" y="0"/>
                </a:cxn>
                <a:cxn ang="0">
                  <a:pos x="0" y="13"/>
                </a:cxn>
              </a:cxnLst>
              <a:rect l="0" t="0" r="r" b="b"/>
              <a:pathLst>
                <a:path w="16" h="13">
                  <a:moveTo>
                    <a:pt x="0" y="13"/>
                  </a:moveTo>
                  <a:lnTo>
                    <a:pt x="14" y="13"/>
                  </a:lnTo>
                  <a:lnTo>
                    <a:pt x="16" y="0"/>
                  </a:lnTo>
                  <a:lnTo>
                    <a:pt x="2" y="0"/>
                  </a:lnTo>
                  <a:lnTo>
                    <a:pt x="0" y="13"/>
                  </a:lnTo>
                  <a:close/>
                </a:path>
              </a:pathLst>
            </a:custGeom>
            <a:solidFill>
              <a:srgbClr val="000000"/>
            </a:solidFill>
            <a:ln w="9525">
              <a:noFill/>
              <a:round/>
              <a:headEnd/>
              <a:tailEnd/>
            </a:ln>
          </p:spPr>
          <p:txBody>
            <a:bodyPr/>
            <a:lstStyle/>
            <a:p>
              <a:endParaRPr lang="en-US"/>
            </a:p>
          </p:txBody>
        </p:sp>
        <p:sp>
          <p:nvSpPr>
            <p:cNvPr id="42175" name="Rectangle 191"/>
            <p:cNvSpPr>
              <a:spLocks noChangeArrowheads="1"/>
            </p:cNvSpPr>
            <p:nvPr/>
          </p:nvSpPr>
          <p:spPr bwMode="auto">
            <a:xfrm>
              <a:off x="3455" y="1815"/>
              <a:ext cx="7" cy="7"/>
            </a:xfrm>
            <a:prstGeom prst="rect">
              <a:avLst/>
            </a:prstGeom>
            <a:solidFill>
              <a:srgbClr val="000000"/>
            </a:solidFill>
            <a:ln w="9525">
              <a:noFill/>
              <a:miter lim="800000"/>
              <a:headEnd/>
              <a:tailEnd/>
            </a:ln>
          </p:spPr>
          <p:txBody>
            <a:bodyPr/>
            <a:lstStyle/>
            <a:p>
              <a:endParaRPr lang="en-US"/>
            </a:p>
          </p:txBody>
        </p:sp>
        <p:sp>
          <p:nvSpPr>
            <p:cNvPr id="42176" name="Rectangle 192"/>
            <p:cNvSpPr>
              <a:spLocks noChangeArrowheads="1"/>
            </p:cNvSpPr>
            <p:nvPr/>
          </p:nvSpPr>
          <p:spPr bwMode="auto">
            <a:xfrm>
              <a:off x="3455" y="1801"/>
              <a:ext cx="7" cy="7"/>
            </a:xfrm>
            <a:prstGeom prst="rect">
              <a:avLst/>
            </a:prstGeom>
            <a:solidFill>
              <a:srgbClr val="000000"/>
            </a:solidFill>
            <a:ln w="9525">
              <a:noFill/>
              <a:miter lim="800000"/>
              <a:headEnd/>
              <a:tailEnd/>
            </a:ln>
          </p:spPr>
          <p:txBody>
            <a:bodyPr/>
            <a:lstStyle/>
            <a:p>
              <a:endParaRPr lang="en-US"/>
            </a:p>
          </p:txBody>
        </p:sp>
        <p:sp>
          <p:nvSpPr>
            <p:cNvPr id="42177" name="Rectangle 193"/>
            <p:cNvSpPr>
              <a:spLocks noChangeArrowheads="1"/>
            </p:cNvSpPr>
            <p:nvPr/>
          </p:nvSpPr>
          <p:spPr bwMode="auto">
            <a:xfrm>
              <a:off x="3455" y="1787"/>
              <a:ext cx="7" cy="7"/>
            </a:xfrm>
            <a:prstGeom prst="rect">
              <a:avLst/>
            </a:prstGeom>
            <a:solidFill>
              <a:srgbClr val="000000"/>
            </a:solidFill>
            <a:ln w="9525">
              <a:noFill/>
              <a:miter lim="800000"/>
              <a:headEnd/>
              <a:tailEnd/>
            </a:ln>
          </p:spPr>
          <p:txBody>
            <a:bodyPr/>
            <a:lstStyle/>
            <a:p>
              <a:endParaRPr lang="en-US"/>
            </a:p>
          </p:txBody>
        </p:sp>
        <p:sp>
          <p:nvSpPr>
            <p:cNvPr id="42178" name="Freeform 194"/>
            <p:cNvSpPr>
              <a:spLocks/>
            </p:cNvSpPr>
            <p:nvPr/>
          </p:nvSpPr>
          <p:spPr bwMode="auto">
            <a:xfrm>
              <a:off x="3454" y="1773"/>
              <a:ext cx="8" cy="7"/>
            </a:xfrm>
            <a:custGeom>
              <a:avLst/>
              <a:gdLst/>
              <a:ahLst/>
              <a:cxnLst>
                <a:cxn ang="0">
                  <a:pos x="2" y="16"/>
                </a:cxn>
                <a:cxn ang="0">
                  <a:pos x="16" y="16"/>
                </a:cxn>
                <a:cxn ang="0">
                  <a:pos x="16" y="14"/>
                </a:cxn>
                <a:cxn ang="0">
                  <a:pos x="14" y="0"/>
                </a:cxn>
                <a:cxn ang="0">
                  <a:pos x="0" y="2"/>
                </a:cxn>
                <a:cxn ang="0">
                  <a:pos x="2" y="14"/>
                </a:cxn>
                <a:cxn ang="0">
                  <a:pos x="2" y="16"/>
                </a:cxn>
              </a:cxnLst>
              <a:rect l="0" t="0" r="r" b="b"/>
              <a:pathLst>
                <a:path w="16" h="16">
                  <a:moveTo>
                    <a:pt x="2" y="16"/>
                  </a:moveTo>
                  <a:lnTo>
                    <a:pt x="16" y="16"/>
                  </a:lnTo>
                  <a:lnTo>
                    <a:pt x="16" y="14"/>
                  </a:lnTo>
                  <a:lnTo>
                    <a:pt x="14" y="0"/>
                  </a:lnTo>
                  <a:lnTo>
                    <a:pt x="0" y="2"/>
                  </a:lnTo>
                  <a:lnTo>
                    <a:pt x="2" y="14"/>
                  </a:lnTo>
                  <a:lnTo>
                    <a:pt x="2" y="16"/>
                  </a:lnTo>
                  <a:close/>
                </a:path>
              </a:pathLst>
            </a:custGeom>
            <a:solidFill>
              <a:srgbClr val="000000"/>
            </a:solidFill>
            <a:ln w="9525">
              <a:noFill/>
              <a:round/>
              <a:headEnd/>
              <a:tailEnd/>
            </a:ln>
          </p:spPr>
          <p:txBody>
            <a:bodyPr/>
            <a:lstStyle/>
            <a:p>
              <a:endParaRPr lang="en-US"/>
            </a:p>
          </p:txBody>
        </p:sp>
        <p:sp>
          <p:nvSpPr>
            <p:cNvPr id="42179" name="Freeform 195"/>
            <p:cNvSpPr>
              <a:spLocks/>
            </p:cNvSpPr>
            <p:nvPr/>
          </p:nvSpPr>
          <p:spPr bwMode="auto">
            <a:xfrm>
              <a:off x="3453" y="1759"/>
              <a:ext cx="8" cy="7"/>
            </a:xfrm>
            <a:custGeom>
              <a:avLst/>
              <a:gdLst/>
              <a:ahLst/>
              <a:cxnLst>
                <a:cxn ang="0">
                  <a:pos x="1" y="16"/>
                </a:cxn>
                <a:cxn ang="0">
                  <a:pos x="15" y="14"/>
                </a:cxn>
                <a:cxn ang="0">
                  <a:pos x="14" y="0"/>
                </a:cxn>
                <a:cxn ang="0">
                  <a:pos x="0" y="2"/>
                </a:cxn>
                <a:cxn ang="0">
                  <a:pos x="1" y="16"/>
                </a:cxn>
              </a:cxnLst>
              <a:rect l="0" t="0" r="r" b="b"/>
              <a:pathLst>
                <a:path w="15" h="16">
                  <a:moveTo>
                    <a:pt x="1" y="16"/>
                  </a:moveTo>
                  <a:lnTo>
                    <a:pt x="15" y="14"/>
                  </a:lnTo>
                  <a:lnTo>
                    <a:pt x="14" y="0"/>
                  </a:lnTo>
                  <a:lnTo>
                    <a:pt x="0" y="2"/>
                  </a:lnTo>
                  <a:lnTo>
                    <a:pt x="1" y="16"/>
                  </a:lnTo>
                  <a:close/>
                </a:path>
              </a:pathLst>
            </a:custGeom>
            <a:solidFill>
              <a:srgbClr val="000000"/>
            </a:solidFill>
            <a:ln w="9525">
              <a:noFill/>
              <a:round/>
              <a:headEnd/>
              <a:tailEnd/>
            </a:ln>
          </p:spPr>
          <p:txBody>
            <a:bodyPr/>
            <a:lstStyle/>
            <a:p>
              <a:endParaRPr lang="en-US"/>
            </a:p>
          </p:txBody>
        </p:sp>
        <p:sp>
          <p:nvSpPr>
            <p:cNvPr id="42180" name="Freeform 196"/>
            <p:cNvSpPr>
              <a:spLocks/>
            </p:cNvSpPr>
            <p:nvPr/>
          </p:nvSpPr>
          <p:spPr bwMode="auto">
            <a:xfrm>
              <a:off x="3452" y="1745"/>
              <a:ext cx="8" cy="7"/>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2181" name="Freeform 197"/>
            <p:cNvSpPr>
              <a:spLocks/>
            </p:cNvSpPr>
            <p:nvPr/>
          </p:nvSpPr>
          <p:spPr bwMode="auto">
            <a:xfrm>
              <a:off x="3450" y="1732"/>
              <a:ext cx="8" cy="7"/>
            </a:xfrm>
            <a:custGeom>
              <a:avLst/>
              <a:gdLst/>
              <a:ahLst/>
              <a:cxnLst>
                <a:cxn ang="0">
                  <a:pos x="2" y="14"/>
                </a:cxn>
                <a:cxn ang="0">
                  <a:pos x="16" y="12"/>
                </a:cxn>
                <a:cxn ang="0">
                  <a:pos x="14" y="0"/>
                </a:cxn>
                <a:cxn ang="0">
                  <a:pos x="0" y="2"/>
                </a:cxn>
                <a:cxn ang="0">
                  <a:pos x="2" y="14"/>
                </a:cxn>
              </a:cxnLst>
              <a:rect l="0" t="0" r="r" b="b"/>
              <a:pathLst>
                <a:path w="16" h="14">
                  <a:moveTo>
                    <a:pt x="2" y="14"/>
                  </a:moveTo>
                  <a:lnTo>
                    <a:pt x="16" y="12"/>
                  </a:lnTo>
                  <a:lnTo>
                    <a:pt x="14" y="0"/>
                  </a:lnTo>
                  <a:lnTo>
                    <a:pt x="0" y="2"/>
                  </a:lnTo>
                  <a:lnTo>
                    <a:pt x="2" y="14"/>
                  </a:lnTo>
                  <a:close/>
                </a:path>
              </a:pathLst>
            </a:custGeom>
            <a:solidFill>
              <a:srgbClr val="000000"/>
            </a:solidFill>
            <a:ln w="9525">
              <a:noFill/>
              <a:round/>
              <a:headEnd/>
              <a:tailEnd/>
            </a:ln>
          </p:spPr>
          <p:txBody>
            <a:bodyPr/>
            <a:lstStyle/>
            <a:p>
              <a:endParaRPr lang="en-US"/>
            </a:p>
          </p:txBody>
        </p:sp>
        <p:sp>
          <p:nvSpPr>
            <p:cNvPr id="42182" name="Freeform 198"/>
            <p:cNvSpPr>
              <a:spLocks/>
            </p:cNvSpPr>
            <p:nvPr/>
          </p:nvSpPr>
          <p:spPr bwMode="auto">
            <a:xfrm>
              <a:off x="3448" y="1718"/>
              <a:ext cx="8" cy="7"/>
            </a:xfrm>
            <a:custGeom>
              <a:avLst/>
              <a:gdLst/>
              <a:ahLst/>
              <a:cxnLst>
                <a:cxn ang="0">
                  <a:pos x="2" y="16"/>
                </a:cxn>
                <a:cxn ang="0">
                  <a:pos x="16" y="14"/>
                </a:cxn>
                <a:cxn ang="0">
                  <a:pos x="14" y="0"/>
                </a:cxn>
                <a:cxn ang="0">
                  <a:pos x="0" y="2"/>
                </a:cxn>
                <a:cxn ang="0">
                  <a:pos x="2" y="16"/>
                </a:cxn>
              </a:cxnLst>
              <a:rect l="0" t="0" r="r" b="b"/>
              <a:pathLst>
                <a:path w="16" h="16">
                  <a:moveTo>
                    <a:pt x="2" y="16"/>
                  </a:moveTo>
                  <a:lnTo>
                    <a:pt x="16" y="14"/>
                  </a:lnTo>
                  <a:lnTo>
                    <a:pt x="14" y="0"/>
                  </a:lnTo>
                  <a:lnTo>
                    <a:pt x="0" y="2"/>
                  </a:lnTo>
                  <a:lnTo>
                    <a:pt x="2" y="16"/>
                  </a:lnTo>
                  <a:close/>
                </a:path>
              </a:pathLst>
            </a:custGeom>
            <a:solidFill>
              <a:srgbClr val="000000"/>
            </a:solidFill>
            <a:ln w="9525">
              <a:noFill/>
              <a:round/>
              <a:headEnd/>
              <a:tailEnd/>
            </a:ln>
          </p:spPr>
          <p:txBody>
            <a:bodyPr/>
            <a:lstStyle/>
            <a:p>
              <a:endParaRPr lang="en-US"/>
            </a:p>
          </p:txBody>
        </p:sp>
        <p:sp>
          <p:nvSpPr>
            <p:cNvPr id="42183" name="Freeform 199"/>
            <p:cNvSpPr>
              <a:spLocks/>
            </p:cNvSpPr>
            <p:nvPr/>
          </p:nvSpPr>
          <p:spPr bwMode="auto">
            <a:xfrm>
              <a:off x="3447" y="1704"/>
              <a:ext cx="8" cy="7"/>
            </a:xfrm>
            <a:custGeom>
              <a:avLst/>
              <a:gdLst/>
              <a:ahLst/>
              <a:cxnLst>
                <a:cxn ang="0">
                  <a:pos x="2" y="16"/>
                </a:cxn>
                <a:cxn ang="0">
                  <a:pos x="16" y="14"/>
                </a:cxn>
                <a:cxn ang="0">
                  <a:pos x="16" y="14"/>
                </a:cxn>
                <a:cxn ang="0">
                  <a:pos x="13" y="0"/>
                </a:cxn>
                <a:cxn ang="0">
                  <a:pos x="0" y="2"/>
                </a:cxn>
                <a:cxn ang="0">
                  <a:pos x="2" y="14"/>
                </a:cxn>
                <a:cxn ang="0">
                  <a:pos x="2" y="16"/>
                </a:cxn>
              </a:cxnLst>
              <a:rect l="0" t="0" r="r" b="b"/>
              <a:pathLst>
                <a:path w="16" h="16">
                  <a:moveTo>
                    <a:pt x="2" y="16"/>
                  </a:moveTo>
                  <a:lnTo>
                    <a:pt x="16" y="14"/>
                  </a:lnTo>
                  <a:lnTo>
                    <a:pt x="16" y="14"/>
                  </a:lnTo>
                  <a:lnTo>
                    <a:pt x="13" y="0"/>
                  </a:lnTo>
                  <a:lnTo>
                    <a:pt x="0" y="2"/>
                  </a:lnTo>
                  <a:lnTo>
                    <a:pt x="2" y="14"/>
                  </a:lnTo>
                  <a:lnTo>
                    <a:pt x="2" y="16"/>
                  </a:lnTo>
                  <a:close/>
                </a:path>
              </a:pathLst>
            </a:custGeom>
            <a:solidFill>
              <a:srgbClr val="000000"/>
            </a:solidFill>
            <a:ln w="9525">
              <a:noFill/>
              <a:round/>
              <a:headEnd/>
              <a:tailEnd/>
            </a:ln>
          </p:spPr>
          <p:txBody>
            <a:bodyPr/>
            <a:lstStyle/>
            <a:p>
              <a:endParaRPr lang="en-US"/>
            </a:p>
          </p:txBody>
        </p:sp>
        <p:sp>
          <p:nvSpPr>
            <p:cNvPr id="42184" name="Freeform 200"/>
            <p:cNvSpPr>
              <a:spLocks/>
            </p:cNvSpPr>
            <p:nvPr/>
          </p:nvSpPr>
          <p:spPr bwMode="auto">
            <a:xfrm>
              <a:off x="3445" y="1690"/>
              <a:ext cx="7" cy="8"/>
            </a:xfrm>
            <a:custGeom>
              <a:avLst/>
              <a:gdLst/>
              <a:ahLst/>
              <a:cxnLst>
                <a:cxn ang="0">
                  <a:pos x="2" y="16"/>
                </a:cxn>
                <a:cxn ang="0">
                  <a:pos x="14" y="14"/>
                </a:cxn>
                <a:cxn ang="0">
                  <a:pos x="12" y="0"/>
                </a:cxn>
                <a:cxn ang="0">
                  <a:pos x="0" y="2"/>
                </a:cxn>
                <a:cxn ang="0">
                  <a:pos x="2" y="16"/>
                </a:cxn>
              </a:cxnLst>
              <a:rect l="0" t="0" r="r" b="b"/>
              <a:pathLst>
                <a:path w="14" h="16">
                  <a:moveTo>
                    <a:pt x="2" y="16"/>
                  </a:moveTo>
                  <a:lnTo>
                    <a:pt x="14" y="14"/>
                  </a:lnTo>
                  <a:lnTo>
                    <a:pt x="12" y="0"/>
                  </a:lnTo>
                  <a:lnTo>
                    <a:pt x="0" y="2"/>
                  </a:lnTo>
                  <a:lnTo>
                    <a:pt x="2" y="16"/>
                  </a:lnTo>
                  <a:close/>
                </a:path>
              </a:pathLst>
            </a:custGeom>
            <a:solidFill>
              <a:srgbClr val="000000"/>
            </a:solidFill>
            <a:ln w="9525">
              <a:noFill/>
              <a:round/>
              <a:headEnd/>
              <a:tailEnd/>
            </a:ln>
          </p:spPr>
          <p:txBody>
            <a:bodyPr/>
            <a:lstStyle/>
            <a:p>
              <a:endParaRPr lang="en-US"/>
            </a:p>
          </p:txBody>
        </p:sp>
        <p:sp>
          <p:nvSpPr>
            <p:cNvPr id="42185" name="Freeform 201"/>
            <p:cNvSpPr>
              <a:spLocks/>
            </p:cNvSpPr>
            <p:nvPr/>
          </p:nvSpPr>
          <p:spPr bwMode="auto">
            <a:xfrm>
              <a:off x="3442" y="1676"/>
              <a:ext cx="7" cy="8"/>
            </a:xfrm>
            <a:custGeom>
              <a:avLst/>
              <a:gdLst/>
              <a:ahLst/>
              <a:cxnLst>
                <a:cxn ang="0">
                  <a:pos x="1" y="16"/>
                </a:cxn>
                <a:cxn ang="0">
                  <a:pos x="14" y="14"/>
                </a:cxn>
                <a:cxn ang="0">
                  <a:pos x="14" y="2"/>
                </a:cxn>
                <a:cxn ang="0">
                  <a:pos x="12" y="0"/>
                </a:cxn>
                <a:cxn ang="0">
                  <a:pos x="0" y="4"/>
                </a:cxn>
                <a:cxn ang="0">
                  <a:pos x="0" y="2"/>
                </a:cxn>
                <a:cxn ang="0">
                  <a:pos x="1" y="16"/>
                </a:cxn>
              </a:cxnLst>
              <a:rect l="0" t="0" r="r" b="b"/>
              <a:pathLst>
                <a:path w="14" h="16">
                  <a:moveTo>
                    <a:pt x="1" y="16"/>
                  </a:moveTo>
                  <a:lnTo>
                    <a:pt x="14" y="14"/>
                  </a:lnTo>
                  <a:lnTo>
                    <a:pt x="14" y="2"/>
                  </a:lnTo>
                  <a:lnTo>
                    <a:pt x="12" y="0"/>
                  </a:lnTo>
                  <a:lnTo>
                    <a:pt x="0" y="4"/>
                  </a:lnTo>
                  <a:lnTo>
                    <a:pt x="0" y="2"/>
                  </a:lnTo>
                  <a:lnTo>
                    <a:pt x="1" y="16"/>
                  </a:lnTo>
                  <a:close/>
                </a:path>
              </a:pathLst>
            </a:custGeom>
            <a:solidFill>
              <a:srgbClr val="000000"/>
            </a:solidFill>
            <a:ln w="9525">
              <a:noFill/>
              <a:round/>
              <a:headEnd/>
              <a:tailEnd/>
            </a:ln>
          </p:spPr>
          <p:txBody>
            <a:bodyPr/>
            <a:lstStyle/>
            <a:p>
              <a:endParaRPr lang="en-US"/>
            </a:p>
          </p:txBody>
        </p:sp>
        <p:sp>
          <p:nvSpPr>
            <p:cNvPr id="42186" name="Freeform 202"/>
            <p:cNvSpPr>
              <a:spLocks/>
            </p:cNvSpPr>
            <p:nvPr/>
          </p:nvSpPr>
          <p:spPr bwMode="auto">
            <a:xfrm>
              <a:off x="3440" y="1662"/>
              <a:ext cx="7" cy="8"/>
            </a:xfrm>
            <a:custGeom>
              <a:avLst/>
              <a:gdLst/>
              <a:ahLst/>
              <a:cxnLst>
                <a:cxn ang="0">
                  <a:pos x="2" y="18"/>
                </a:cxn>
                <a:cxn ang="0">
                  <a:pos x="14" y="14"/>
                </a:cxn>
                <a:cxn ang="0">
                  <a:pos x="13" y="0"/>
                </a:cxn>
                <a:cxn ang="0">
                  <a:pos x="0" y="4"/>
                </a:cxn>
                <a:cxn ang="0">
                  <a:pos x="2" y="18"/>
                </a:cxn>
              </a:cxnLst>
              <a:rect l="0" t="0" r="r" b="b"/>
              <a:pathLst>
                <a:path w="14" h="18">
                  <a:moveTo>
                    <a:pt x="2" y="18"/>
                  </a:moveTo>
                  <a:lnTo>
                    <a:pt x="14" y="14"/>
                  </a:lnTo>
                  <a:lnTo>
                    <a:pt x="13" y="0"/>
                  </a:lnTo>
                  <a:lnTo>
                    <a:pt x="0" y="4"/>
                  </a:lnTo>
                  <a:lnTo>
                    <a:pt x="2" y="18"/>
                  </a:lnTo>
                  <a:close/>
                </a:path>
              </a:pathLst>
            </a:custGeom>
            <a:solidFill>
              <a:srgbClr val="000000"/>
            </a:solidFill>
            <a:ln w="9525">
              <a:noFill/>
              <a:round/>
              <a:headEnd/>
              <a:tailEnd/>
            </a:ln>
          </p:spPr>
          <p:txBody>
            <a:bodyPr/>
            <a:lstStyle/>
            <a:p>
              <a:endParaRPr lang="en-US"/>
            </a:p>
          </p:txBody>
        </p:sp>
        <p:sp>
          <p:nvSpPr>
            <p:cNvPr id="42187" name="Freeform 203"/>
            <p:cNvSpPr>
              <a:spLocks/>
            </p:cNvSpPr>
            <p:nvPr/>
          </p:nvSpPr>
          <p:spPr bwMode="auto">
            <a:xfrm>
              <a:off x="3436" y="1649"/>
              <a:ext cx="8" cy="8"/>
            </a:xfrm>
            <a:custGeom>
              <a:avLst/>
              <a:gdLst/>
              <a:ahLst/>
              <a:cxnLst>
                <a:cxn ang="0">
                  <a:pos x="4" y="16"/>
                </a:cxn>
                <a:cxn ang="0">
                  <a:pos x="16" y="13"/>
                </a:cxn>
                <a:cxn ang="0">
                  <a:pos x="13" y="0"/>
                </a:cxn>
                <a:cxn ang="0">
                  <a:pos x="0" y="4"/>
                </a:cxn>
                <a:cxn ang="0">
                  <a:pos x="4" y="16"/>
                </a:cxn>
              </a:cxnLst>
              <a:rect l="0" t="0" r="r" b="b"/>
              <a:pathLst>
                <a:path w="16" h="16">
                  <a:moveTo>
                    <a:pt x="4" y="16"/>
                  </a:moveTo>
                  <a:lnTo>
                    <a:pt x="16" y="13"/>
                  </a:lnTo>
                  <a:lnTo>
                    <a:pt x="13" y="0"/>
                  </a:lnTo>
                  <a:lnTo>
                    <a:pt x="0" y="4"/>
                  </a:lnTo>
                  <a:lnTo>
                    <a:pt x="4" y="16"/>
                  </a:lnTo>
                  <a:close/>
                </a:path>
              </a:pathLst>
            </a:custGeom>
            <a:solidFill>
              <a:srgbClr val="000000"/>
            </a:solidFill>
            <a:ln w="9525">
              <a:noFill/>
              <a:round/>
              <a:headEnd/>
              <a:tailEnd/>
            </a:ln>
          </p:spPr>
          <p:txBody>
            <a:bodyPr/>
            <a:lstStyle/>
            <a:p>
              <a:endParaRPr lang="en-US"/>
            </a:p>
          </p:txBody>
        </p:sp>
        <p:sp>
          <p:nvSpPr>
            <p:cNvPr id="42188" name="Freeform 204"/>
            <p:cNvSpPr>
              <a:spLocks/>
            </p:cNvSpPr>
            <p:nvPr/>
          </p:nvSpPr>
          <p:spPr bwMode="auto">
            <a:xfrm>
              <a:off x="3433" y="1635"/>
              <a:ext cx="8" cy="8"/>
            </a:xfrm>
            <a:custGeom>
              <a:avLst/>
              <a:gdLst/>
              <a:ahLst/>
              <a:cxnLst>
                <a:cxn ang="0">
                  <a:pos x="4" y="18"/>
                </a:cxn>
                <a:cxn ang="0">
                  <a:pos x="16" y="14"/>
                </a:cxn>
                <a:cxn ang="0">
                  <a:pos x="13" y="0"/>
                </a:cxn>
                <a:cxn ang="0">
                  <a:pos x="0" y="4"/>
                </a:cxn>
                <a:cxn ang="0">
                  <a:pos x="4" y="18"/>
                </a:cxn>
              </a:cxnLst>
              <a:rect l="0" t="0" r="r" b="b"/>
              <a:pathLst>
                <a:path w="16" h="18">
                  <a:moveTo>
                    <a:pt x="4" y="18"/>
                  </a:moveTo>
                  <a:lnTo>
                    <a:pt x="16" y="14"/>
                  </a:lnTo>
                  <a:lnTo>
                    <a:pt x="13" y="0"/>
                  </a:lnTo>
                  <a:lnTo>
                    <a:pt x="0" y="4"/>
                  </a:lnTo>
                  <a:lnTo>
                    <a:pt x="4" y="18"/>
                  </a:lnTo>
                  <a:close/>
                </a:path>
              </a:pathLst>
            </a:custGeom>
            <a:solidFill>
              <a:srgbClr val="000000"/>
            </a:solidFill>
            <a:ln w="9525">
              <a:noFill/>
              <a:round/>
              <a:headEnd/>
              <a:tailEnd/>
            </a:ln>
          </p:spPr>
          <p:txBody>
            <a:bodyPr/>
            <a:lstStyle/>
            <a:p>
              <a:endParaRPr lang="en-US"/>
            </a:p>
          </p:txBody>
        </p:sp>
        <p:sp>
          <p:nvSpPr>
            <p:cNvPr id="42189" name="Freeform 205"/>
            <p:cNvSpPr>
              <a:spLocks/>
            </p:cNvSpPr>
            <p:nvPr/>
          </p:nvSpPr>
          <p:spPr bwMode="auto">
            <a:xfrm>
              <a:off x="3429" y="1622"/>
              <a:ext cx="8" cy="7"/>
            </a:xfrm>
            <a:custGeom>
              <a:avLst/>
              <a:gdLst/>
              <a:ahLst/>
              <a:cxnLst>
                <a:cxn ang="0">
                  <a:pos x="4" y="16"/>
                </a:cxn>
                <a:cxn ang="0">
                  <a:pos x="16" y="12"/>
                </a:cxn>
                <a:cxn ang="0">
                  <a:pos x="13" y="0"/>
                </a:cxn>
                <a:cxn ang="0">
                  <a:pos x="0" y="4"/>
                </a:cxn>
                <a:cxn ang="0">
                  <a:pos x="4" y="16"/>
                </a:cxn>
              </a:cxnLst>
              <a:rect l="0" t="0" r="r" b="b"/>
              <a:pathLst>
                <a:path w="16" h="16">
                  <a:moveTo>
                    <a:pt x="4" y="16"/>
                  </a:moveTo>
                  <a:lnTo>
                    <a:pt x="16" y="12"/>
                  </a:lnTo>
                  <a:lnTo>
                    <a:pt x="13" y="0"/>
                  </a:lnTo>
                  <a:lnTo>
                    <a:pt x="0" y="4"/>
                  </a:lnTo>
                  <a:lnTo>
                    <a:pt x="4" y="16"/>
                  </a:lnTo>
                  <a:close/>
                </a:path>
              </a:pathLst>
            </a:custGeom>
            <a:solidFill>
              <a:srgbClr val="000000"/>
            </a:solidFill>
            <a:ln w="9525">
              <a:noFill/>
              <a:round/>
              <a:headEnd/>
              <a:tailEnd/>
            </a:ln>
          </p:spPr>
          <p:txBody>
            <a:bodyPr/>
            <a:lstStyle/>
            <a:p>
              <a:endParaRPr lang="en-US"/>
            </a:p>
          </p:txBody>
        </p:sp>
        <p:sp>
          <p:nvSpPr>
            <p:cNvPr id="42190" name="Freeform 206"/>
            <p:cNvSpPr>
              <a:spLocks/>
            </p:cNvSpPr>
            <p:nvPr/>
          </p:nvSpPr>
          <p:spPr bwMode="auto">
            <a:xfrm>
              <a:off x="3425" y="1608"/>
              <a:ext cx="9" cy="8"/>
            </a:xfrm>
            <a:custGeom>
              <a:avLst/>
              <a:gdLst/>
              <a:ahLst/>
              <a:cxnLst>
                <a:cxn ang="0">
                  <a:pos x="5" y="18"/>
                </a:cxn>
                <a:cxn ang="0">
                  <a:pos x="17" y="14"/>
                </a:cxn>
                <a:cxn ang="0">
                  <a:pos x="15" y="7"/>
                </a:cxn>
                <a:cxn ang="0">
                  <a:pos x="12" y="0"/>
                </a:cxn>
                <a:cxn ang="0">
                  <a:pos x="0" y="4"/>
                </a:cxn>
                <a:cxn ang="0">
                  <a:pos x="1" y="7"/>
                </a:cxn>
                <a:cxn ang="0">
                  <a:pos x="5" y="18"/>
                </a:cxn>
              </a:cxnLst>
              <a:rect l="0" t="0" r="r" b="b"/>
              <a:pathLst>
                <a:path w="17" h="18">
                  <a:moveTo>
                    <a:pt x="5" y="18"/>
                  </a:moveTo>
                  <a:lnTo>
                    <a:pt x="17" y="14"/>
                  </a:lnTo>
                  <a:lnTo>
                    <a:pt x="15" y="7"/>
                  </a:lnTo>
                  <a:lnTo>
                    <a:pt x="12" y="0"/>
                  </a:lnTo>
                  <a:lnTo>
                    <a:pt x="0" y="4"/>
                  </a:lnTo>
                  <a:lnTo>
                    <a:pt x="1" y="7"/>
                  </a:lnTo>
                  <a:lnTo>
                    <a:pt x="5" y="18"/>
                  </a:lnTo>
                  <a:close/>
                </a:path>
              </a:pathLst>
            </a:custGeom>
            <a:solidFill>
              <a:srgbClr val="000000"/>
            </a:solidFill>
            <a:ln w="9525">
              <a:noFill/>
              <a:round/>
              <a:headEnd/>
              <a:tailEnd/>
            </a:ln>
          </p:spPr>
          <p:txBody>
            <a:bodyPr/>
            <a:lstStyle/>
            <a:p>
              <a:endParaRPr lang="en-US"/>
            </a:p>
          </p:txBody>
        </p:sp>
        <p:sp>
          <p:nvSpPr>
            <p:cNvPr id="42191" name="Freeform 207"/>
            <p:cNvSpPr>
              <a:spLocks/>
            </p:cNvSpPr>
            <p:nvPr/>
          </p:nvSpPr>
          <p:spPr bwMode="auto">
            <a:xfrm>
              <a:off x="3420" y="1595"/>
              <a:ext cx="9" cy="8"/>
            </a:xfrm>
            <a:custGeom>
              <a:avLst/>
              <a:gdLst/>
              <a:ahLst/>
              <a:cxnLst>
                <a:cxn ang="0">
                  <a:pos x="5" y="18"/>
                </a:cxn>
                <a:cxn ang="0">
                  <a:pos x="17" y="14"/>
                </a:cxn>
                <a:cxn ang="0">
                  <a:pos x="12" y="0"/>
                </a:cxn>
                <a:cxn ang="0">
                  <a:pos x="0" y="4"/>
                </a:cxn>
                <a:cxn ang="0">
                  <a:pos x="5" y="18"/>
                </a:cxn>
              </a:cxnLst>
              <a:rect l="0" t="0" r="r" b="b"/>
              <a:pathLst>
                <a:path w="17" h="18">
                  <a:moveTo>
                    <a:pt x="5" y="18"/>
                  </a:moveTo>
                  <a:lnTo>
                    <a:pt x="17" y="14"/>
                  </a:lnTo>
                  <a:lnTo>
                    <a:pt x="12" y="0"/>
                  </a:lnTo>
                  <a:lnTo>
                    <a:pt x="0" y="4"/>
                  </a:lnTo>
                  <a:lnTo>
                    <a:pt x="5" y="18"/>
                  </a:lnTo>
                  <a:close/>
                </a:path>
              </a:pathLst>
            </a:custGeom>
            <a:solidFill>
              <a:srgbClr val="000000"/>
            </a:solidFill>
            <a:ln w="9525">
              <a:noFill/>
              <a:round/>
              <a:headEnd/>
              <a:tailEnd/>
            </a:ln>
          </p:spPr>
          <p:txBody>
            <a:bodyPr/>
            <a:lstStyle/>
            <a:p>
              <a:endParaRPr lang="en-US"/>
            </a:p>
          </p:txBody>
        </p:sp>
        <p:sp>
          <p:nvSpPr>
            <p:cNvPr id="42192" name="Freeform 208"/>
            <p:cNvSpPr>
              <a:spLocks/>
            </p:cNvSpPr>
            <p:nvPr/>
          </p:nvSpPr>
          <p:spPr bwMode="auto">
            <a:xfrm>
              <a:off x="3416" y="1581"/>
              <a:ext cx="9" cy="8"/>
            </a:xfrm>
            <a:custGeom>
              <a:avLst/>
              <a:gdLst/>
              <a:ahLst/>
              <a:cxnLst>
                <a:cxn ang="0">
                  <a:pos x="5" y="16"/>
                </a:cxn>
                <a:cxn ang="0">
                  <a:pos x="18" y="12"/>
                </a:cxn>
                <a:cxn ang="0">
                  <a:pos x="12" y="0"/>
                </a:cxn>
                <a:cxn ang="0">
                  <a:pos x="0" y="3"/>
                </a:cxn>
                <a:cxn ang="0">
                  <a:pos x="5" y="16"/>
                </a:cxn>
              </a:cxnLst>
              <a:rect l="0" t="0" r="r" b="b"/>
              <a:pathLst>
                <a:path w="18" h="16">
                  <a:moveTo>
                    <a:pt x="5" y="16"/>
                  </a:moveTo>
                  <a:lnTo>
                    <a:pt x="18" y="12"/>
                  </a:lnTo>
                  <a:lnTo>
                    <a:pt x="12" y="0"/>
                  </a:lnTo>
                  <a:lnTo>
                    <a:pt x="0" y="3"/>
                  </a:lnTo>
                  <a:lnTo>
                    <a:pt x="5" y="16"/>
                  </a:lnTo>
                  <a:close/>
                </a:path>
              </a:pathLst>
            </a:custGeom>
            <a:solidFill>
              <a:srgbClr val="000000"/>
            </a:solidFill>
            <a:ln w="9525">
              <a:noFill/>
              <a:round/>
              <a:headEnd/>
              <a:tailEnd/>
            </a:ln>
          </p:spPr>
          <p:txBody>
            <a:bodyPr/>
            <a:lstStyle/>
            <a:p>
              <a:endParaRPr lang="en-US"/>
            </a:p>
          </p:txBody>
        </p:sp>
        <p:sp>
          <p:nvSpPr>
            <p:cNvPr id="42193" name="Freeform 209"/>
            <p:cNvSpPr>
              <a:spLocks/>
            </p:cNvSpPr>
            <p:nvPr/>
          </p:nvSpPr>
          <p:spPr bwMode="auto">
            <a:xfrm>
              <a:off x="3412" y="1568"/>
              <a:ext cx="8" cy="9"/>
            </a:xfrm>
            <a:custGeom>
              <a:avLst/>
              <a:gdLst/>
              <a:ahLst/>
              <a:cxnLst>
                <a:cxn ang="0">
                  <a:pos x="6" y="19"/>
                </a:cxn>
                <a:cxn ang="0">
                  <a:pos x="18" y="14"/>
                </a:cxn>
                <a:cxn ang="0">
                  <a:pos x="13" y="0"/>
                </a:cxn>
                <a:cxn ang="0">
                  <a:pos x="0" y="5"/>
                </a:cxn>
                <a:cxn ang="0">
                  <a:pos x="6" y="19"/>
                </a:cxn>
              </a:cxnLst>
              <a:rect l="0" t="0" r="r" b="b"/>
              <a:pathLst>
                <a:path w="18" h="19">
                  <a:moveTo>
                    <a:pt x="6" y="19"/>
                  </a:moveTo>
                  <a:lnTo>
                    <a:pt x="18" y="14"/>
                  </a:lnTo>
                  <a:lnTo>
                    <a:pt x="13" y="0"/>
                  </a:lnTo>
                  <a:lnTo>
                    <a:pt x="0" y="5"/>
                  </a:lnTo>
                  <a:lnTo>
                    <a:pt x="6" y="19"/>
                  </a:lnTo>
                  <a:close/>
                </a:path>
              </a:pathLst>
            </a:custGeom>
            <a:solidFill>
              <a:srgbClr val="000000"/>
            </a:solidFill>
            <a:ln w="9525">
              <a:noFill/>
              <a:round/>
              <a:headEnd/>
              <a:tailEnd/>
            </a:ln>
          </p:spPr>
          <p:txBody>
            <a:bodyPr/>
            <a:lstStyle/>
            <a:p>
              <a:endParaRPr lang="en-US"/>
            </a:p>
          </p:txBody>
        </p:sp>
        <p:sp>
          <p:nvSpPr>
            <p:cNvPr id="42194" name="Freeform 210"/>
            <p:cNvSpPr>
              <a:spLocks/>
            </p:cNvSpPr>
            <p:nvPr/>
          </p:nvSpPr>
          <p:spPr bwMode="auto">
            <a:xfrm>
              <a:off x="3406" y="1554"/>
              <a:ext cx="9" cy="10"/>
            </a:xfrm>
            <a:custGeom>
              <a:avLst/>
              <a:gdLst/>
              <a:ahLst/>
              <a:cxnLst>
                <a:cxn ang="0">
                  <a:pos x="5" y="19"/>
                </a:cxn>
                <a:cxn ang="0">
                  <a:pos x="17" y="14"/>
                </a:cxn>
                <a:cxn ang="0">
                  <a:pos x="12" y="0"/>
                </a:cxn>
                <a:cxn ang="0">
                  <a:pos x="0" y="5"/>
                </a:cxn>
                <a:cxn ang="0">
                  <a:pos x="5" y="19"/>
                </a:cxn>
              </a:cxnLst>
              <a:rect l="0" t="0" r="r" b="b"/>
              <a:pathLst>
                <a:path w="17" h="19">
                  <a:moveTo>
                    <a:pt x="5" y="19"/>
                  </a:moveTo>
                  <a:lnTo>
                    <a:pt x="17" y="14"/>
                  </a:lnTo>
                  <a:lnTo>
                    <a:pt x="12" y="0"/>
                  </a:lnTo>
                  <a:lnTo>
                    <a:pt x="0" y="5"/>
                  </a:lnTo>
                  <a:lnTo>
                    <a:pt x="5" y="19"/>
                  </a:lnTo>
                  <a:close/>
                </a:path>
              </a:pathLst>
            </a:custGeom>
            <a:solidFill>
              <a:srgbClr val="000000"/>
            </a:solidFill>
            <a:ln w="9525">
              <a:noFill/>
              <a:round/>
              <a:headEnd/>
              <a:tailEnd/>
            </a:ln>
          </p:spPr>
          <p:txBody>
            <a:bodyPr/>
            <a:lstStyle/>
            <a:p>
              <a:endParaRPr lang="en-US"/>
            </a:p>
          </p:txBody>
        </p:sp>
        <p:sp>
          <p:nvSpPr>
            <p:cNvPr id="42195" name="Freeform 211"/>
            <p:cNvSpPr>
              <a:spLocks/>
            </p:cNvSpPr>
            <p:nvPr/>
          </p:nvSpPr>
          <p:spPr bwMode="auto">
            <a:xfrm>
              <a:off x="3401" y="1542"/>
              <a:ext cx="10" cy="10"/>
            </a:xfrm>
            <a:custGeom>
              <a:avLst/>
              <a:gdLst/>
              <a:ahLst/>
              <a:cxnLst>
                <a:cxn ang="0">
                  <a:pos x="6" y="18"/>
                </a:cxn>
                <a:cxn ang="0">
                  <a:pos x="18" y="13"/>
                </a:cxn>
                <a:cxn ang="0">
                  <a:pos x="20" y="14"/>
                </a:cxn>
                <a:cxn ang="0">
                  <a:pos x="18" y="9"/>
                </a:cxn>
                <a:cxn ang="0">
                  <a:pos x="13" y="0"/>
                </a:cxn>
                <a:cxn ang="0">
                  <a:pos x="0" y="6"/>
                </a:cxn>
                <a:cxn ang="0">
                  <a:pos x="7" y="20"/>
                </a:cxn>
                <a:cxn ang="0">
                  <a:pos x="13" y="14"/>
                </a:cxn>
                <a:cxn ang="0">
                  <a:pos x="6" y="14"/>
                </a:cxn>
                <a:cxn ang="0">
                  <a:pos x="6" y="18"/>
                </a:cxn>
              </a:cxnLst>
              <a:rect l="0" t="0" r="r" b="b"/>
              <a:pathLst>
                <a:path w="20" h="20">
                  <a:moveTo>
                    <a:pt x="6" y="18"/>
                  </a:moveTo>
                  <a:lnTo>
                    <a:pt x="18" y="13"/>
                  </a:lnTo>
                  <a:lnTo>
                    <a:pt x="20" y="14"/>
                  </a:lnTo>
                  <a:lnTo>
                    <a:pt x="18" y="9"/>
                  </a:lnTo>
                  <a:lnTo>
                    <a:pt x="13" y="0"/>
                  </a:lnTo>
                  <a:lnTo>
                    <a:pt x="0" y="6"/>
                  </a:lnTo>
                  <a:lnTo>
                    <a:pt x="7" y="20"/>
                  </a:lnTo>
                  <a:lnTo>
                    <a:pt x="13" y="14"/>
                  </a:lnTo>
                  <a:lnTo>
                    <a:pt x="6" y="14"/>
                  </a:lnTo>
                  <a:lnTo>
                    <a:pt x="6" y="18"/>
                  </a:lnTo>
                  <a:close/>
                </a:path>
              </a:pathLst>
            </a:custGeom>
            <a:solidFill>
              <a:srgbClr val="000000"/>
            </a:solidFill>
            <a:ln w="9525">
              <a:noFill/>
              <a:round/>
              <a:headEnd/>
              <a:tailEnd/>
            </a:ln>
          </p:spPr>
          <p:txBody>
            <a:bodyPr/>
            <a:lstStyle/>
            <a:p>
              <a:endParaRPr lang="en-US"/>
            </a:p>
          </p:txBody>
        </p:sp>
        <p:sp>
          <p:nvSpPr>
            <p:cNvPr id="42196" name="Freeform 212"/>
            <p:cNvSpPr>
              <a:spLocks/>
            </p:cNvSpPr>
            <p:nvPr/>
          </p:nvSpPr>
          <p:spPr bwMode="auto">
            <a:xfrm>
              <a:off x="3396" y="1529"/>
              <a:ext cx="9" cy="9"/>
            </a:xfrm>
            <a:custGeom>
              <a:avLst/>
              <a:gdLst/>
              <a:ahLst/>
              <a:cxnLst>
                <a:cxn ang="0">
                  <a:pos x="5" y="18"/>
                </a:cxn>
                <a:cxn ang="0">
                  <a:pos x="17" y="12"/>
                </a:cxn>
                <a:cxn ang="0">
                  <a:pos x="12" y="0"/>
                </a:cxn>
                <a:cxn ang="0">
                  <a:pos x="0" y="5"/>
                </a:cxn>
                <a:cxn ang="0">
                  <a:pos x="5" y="18"/>
                </a:cxn>
              </a:cxnLst>
              <a:rect l="0" t="0" r="r" b="b"/>
              <a:pathLst>
                <a:path w="17" h="18">
                  <a:moveTo>
                    <a:pt x="5" y="18"/>
                  </a:moveTo>
                  <a:lnTo>
                    <a:pt x="17" y="12"/>
                  </a:lnTo>
                  <a:lnTo>
                    <a:pt x="12" y="0"/>
                  </a:lnTo>
                  <a:lnTo>
                    <a:pt x="0" y="5"/>
                  </a:lnTo>
                  <a:lnTo>
                    <a:pt x="5" y="18"/>
                  </a:lnTo>
                  <a:close/>
                </a:path>
              </a:pathLst>
            </a:custGeom>
            <a:solidFill>
              <a:srgbClr val="000000"/>
            </a:solidFill>
            <a:ln w="9525">
              <a:noFill/>
              <a:round/>
              <a:headEnd/>
              <a:tailEnd/>
            </a:ln>
          </p:spPr>
          <p:txBody>
            <a:bodyPr/>
            <a:lstStyle/>
            <a:p>
              <a:endParaRPr lang="en-US"/>
            </a:p>
          </p:txBody>
        </p:sp>
        <p:sp>
          <p:nvSpPr>
            <p:cNvPr id="42197" name="Freeform 213"/>
            <p:cNvSpPr>
              <a:spLocks/>
            </p:cNvSpPr>
            <p:nvPr/>
          </p:nvSpPr>
          <p:spPr bwMode="auto">
            <a:xfrm>
              <a:off x="3390" y="1516"/>
              <a:ext cx="9" cy="10"/>
            </a:xfrm>
            <a:custGeom>
              <a:avLst/>
              <a:gdLst/>
              <a:ahLst/>
              <a:cxnLst>
                <a:cxn ang="0">
                  <a:pos x="7" y="19"/>
                </a:cxn>
                <a:cxn ang="0">
                  <a:pos x="19" y="14"/>
                </a:cxn>
                <a:cxn ang="0">
                  <a:pos x="12" y="0"/>
                </a:cxn>
                <a:cxn ang="0">
                  <a:pos x="12" y="0"/>
                </a:cxn>
                <a:cxn ang="0">
                  <a:pos x="0" y="5"/>
                </a:cxn>
                <a:cxn ang="0">
                  <a:pos x="1" y="11"/>
                </a:cxn>
                <a:cxn ang="0">
                  <a:pos x="7" y="19"/>
                </a:cxn>
              </a:cxnLst>
              <a:rect l="0" t="0" r="r" b="b"/>
              <a:pathLst>
                <a:path w="19" h="19">
                  <a:moveTo>
                    <a:pt x="7" y="19"/>
                  </a:moveTo>
                  <a:lnTo>
                    <a:pt x="19" y="14"/>
                  </a:lnTo>
                  <a:lnTo>
                    <a:pt x="12" y="0"/>
                  </a:lnTo>
                  <a:lnTo>
                    <a:pt x="12" y="0"/>
                  </a:lnTo>
                  <a:lnTo>
                    <a:pt x="0" y="5"/>
                  </a:lnTo>
                  <a:lnTo>
                    <a:pt x="1" y="11"/>
                  </a:lnTo>
                  <a:lnTo>
                    <a:pt x="7" y="19"/>
                  </a:lnTo>
                  <a:close/>
                </a:path>
              </a:pathLst>
            </a:custGeom>
            <a:solidFill>
              <a:srgbClr val="000000"/>
            </a:solidFill>
            <a:ln w="9525">
              <a:noFill/>
              <a:round/>
              <a:headEnd/>
              <a:tailEnd/>
            </a:ln>
          </p:spPr>
          <p:txBody>
            <a:bodyPr/>
            <a:lstStyle/>
            <a:p>
              <a:endParaRPr lang="en-US"/>
            </a:p>
          </p:txBody>
        </p:sp>
        <p:sp>
          <p:nvSpPr>
            <p:cNvPr id="42198" name="Freeform 214"/>
            <p:cNvSpPr>
              <a:spLocks/>
            </p:cNvSpPr>
            <p:nvPr/>
          </p:nvSpPr>
          <p:spPr bwMode="auto">
            <a:xfrm>
              <a:off x="3384" y="1504"/>
              <a:ext cx="9" cy="9"/>
            </a:xfrm>
            <a:custGeom>
              <a:avLst/>
              <a:gdLst/>
              <a:ahLst/>
              <a:cxnLst>
                <a:cxn ang="0">
                  <a:pos x="7" y="17"/>
                </a:cxn>
                <a:cxn ang="0">
                  <a:pos x="20" y="12"/>
                </a:cxn>
                <a:cxn ang="0">
                  <a:pos x="13" y="0"/>
                </a:cxn>
                <a:cxn ang="0">
                  <a:pos x="0" y="5"/>
                </a:cxn>
                <a:cxn ang="0">
                  <a:pos x="7" y="17"/>
                </a:cxn>
              </a:cxnLst>
              <a:rect l="0" t="0" r="r" b="b"/>
              <a:pathLst>
                <a:path w="20" h="17">
                  <a:moveTo>
                    <a:pt x="7" y="17"/>
                  </a:moveTo>
                  <a:lnTo>
                    <a:pt x="20" y="12"/>
                  </a:lnTo>
                  <a:lnTo>
                    <a:pt x="13" y="0"/>
                  </a:lnTo>
                  <a:lnTo>
                    <a:pt x="0" y="5"/>
                  </a:lnTo>
                  <a:lnTo>
                    <a:pt x="7" y="17"/>
                  </a:lnTo>
                  <a:close/>
                </a:path>
              </a:pathLst>
            </a:custGeom>
            <a:solidFill>
              <a:srgbClr val="000000"/>
            </a:solidFill>
            <a:ln w="9525">
              <a:noFill/>
              <a:round/>
              <a:headEnd/>
              <a:tailEnd/>
            </a:ln>
          </p:spPr>
          <p:txBody>
            <a:bodyPr/>
            <a:lstStyle/>
            <a:p>
              <a:endParaRPr lang="en-US"/>
            </a:p>
          </p:txBody>
        </p:sp>
        <p:sp>
          <p:nvSpPr>
            <p:cNvPr id="42199" name="Freeform 215"/>
            <p:cNvSpPr>
              <a:spLocks/>
            </p:cNvSpPr>
            <p:nvPr/>
          </p:nvSpPr>
          <p:spPr bwMode="auto">
            <a:xfrm>
              <a:off x="3378" y="1492"/>
              <a:ext cx="9" cy="8"/>
            </a:xfrm>
            <a:custGeom>
              <a:avLst/>
              <a:gdLst/>
              <a:ahLst/>
              <a:cxnLst>
                <a:cxn ang="0">
                  <a:pos x="7" y="18"/>
                </a:cxn>
                <a:cxn ang="0">
                  <a:pos x="19" y="12"/>
                </a:cxn>
                <a:cxn ang="0">
                  <a:pos x="12" y="0"/>
                </a:cxn>
                <a:cxn ang="0">
                  <a:pos x="0" y="5"/>
                </a:cxn>
                <a:cxn ang="0">
                  <a:pos x="7" y="18"/>
                </a:cxn>
              </a:cxnLst>
              <a:rect l="0" t="0" r="r" b="b"/>
              <a:pathLst>
                <a:path w="19" h="18">
                  <a:moveTo>
                    <a:pt x="7" y="18"/>
                  </a:moveTo>
                  <a:lnTo>
                    <a:pt x="19" y="12"/>
                  </a:lnTo>
                  <a:lnTo>
                    <a:pt x="12" y="0"/>
                  </a:lnTo>
                  <a:lnTo>
                    <a:pt x="0" y="5"/>
                  </a:lnTo>
                  <a:lnTo>
                    <a:pt x="7" y="18"/>
                  </a:lnTo>
                  <a:close/>
                </a:path>
              </a:pathLst>
            </a:custGeom>
            <a:solidFill>
              <a:srgbClr val="000000"/>
            </a:solidFill>
            <a:ln w="9525">
              <a:noFill/>
              <a:round/>
              <a:headEnd/>
              <a:tailEnd/>
            </a:ln>
          </p:spPr>
          <p:txBody>
            <a:bodyPr/>
            <a:lstStyle/>
            <a:p>
              <a:endParaRPr lang="en-US"/>
            </a:p>
          </p:txBody>
        </p:sp>
        <p:sp>
          <p:nvSpPr>
            <p:cNvPr id="42200" name="Freeform 216"/>
            <p:cNvSpPr>
              <a:spLocks/>
            </p:cNvSpPr>
            <p:nvPr/>
          </p:nvSpPr>
          <p:spPr bwMode="auto">
            <a:xfrm>
              <a:off x="3371" y="1479"/>
              <a:ext cx="9" cy="9"/>
            </a:xfrm>
            <a:custGeom>
              <a:avLst/>
              <a:gdLst/>
              <a:ahLst/>
              <a:cxnLst>
                <a:cxn ang="0">
                  <a:pos x="7" y="19"/>
                </a:cxn>
                <a:cxn ang="0">
                  <a:pos x="17" y="12"/>
                </a:cxn>
                <a:cxn ang="0">
                  <a:pos x="10" y="0"/>
                </a:cxn>
                <a:cxn ang="0">
                  <a:pos x="0" y="7"/>
                </a:cxn>
                <a:cxn ang="0">
                  <a:pos x="7" y="19"/>
                </a:cxn>
              </a:cxnLst>
              <a:rect l="0" t="0" r="r" b="b"/>
              <a:pathLst>
                <a:path w="17" h="19">
                  <a:moveTo>
                    <a:pt x="7" y="19"/>
                  </a:moveTo>
                  <a:lnTo>
                    <a:pt x="17" y="12"/>
                  </a:lnTo>
                  <a:lnTo>
                    <a:pt x="10" y="0"/>
                  </a:lnTo>
                  <a:lnTo>
                    <a:pt x="0" y="7"/>
                  </a:lnTo>
                  <a:lnTo>
                    <a:pt x="7" y="19"/>
                  </a:lnTo>
                  <a:close/>
                </a:path>
              </a:pathLst>
            </a:custGeom>
            <a:solidFill>
              <a:srgbClr val="000000"/>
            </a:solidFill>
            <a:ln w="9525">
              <a:noFill/>
              <a:round/>
              <a:headEnd/>
              <a:tailEnd/>
            </a:ln>
          </p:spPr>
          <p:txBody>
            <a:bodyPr/>
            <a:lstStyle/>
            <a:p>
              <a:endParaRPr lang="en-US"/>
            </a:p>
          </p:txBody>
        </p:sp>
        <p:sp>
          <p:nvSpPr>
            <p:cNvPr id="42201" name="Freeform 217"/>
            <p:cNvSpPr>
              <a:spLocks/>
            </p:cNvSpPr>
            <p:nvPr/>
          </p:nvSpPr>
          <p:spPr bwMode="auto">
            <a:xfrm>
              <a:off x="3364" y="1466"/>
              <a:ext cx="9" cy="10"/>
            </a:xfrm>
            <a:custGeom>
              <a:avLst/>
              <a:gdLst/>
              <a:ahLst/>
              <a:cxnLst>
                <a:cxn ang="0">
                  <a:pos x="7" y="19"/>
                </a:cxn>
                <a:cxn ang="0">
                  <a:pos x="17" y="12"/>
                </a:cxn>
                <a:cxn ang="0">
                  <a:pos x="10" y="0"/>
                </a:cxn>
                <a:cxn ang="0">
                  <a:pos x="0" y="7"/>
                </a:cxn>
                <a:cxn ang="0">
                  <a:pos x="7" y="19"/>
                </a:cxn>
              </a:cxnLst>
              <a:rect l="0" t="0" r="r" b="b"/>
              <a:pathLst>
                <a:path w="17" h="19">
                  <a:moveTo>
                    <a:pt x="7" y="19"/>
                  </a:moveTo>
                  <a:lnTo>
                    <a:pt x="17" y="12"/>
                  </a:lnTo>
                  <a:lnTo>
                    <a:pt x="10" y="0"/>
                  </a:lnTo>
                  <a:lnTo>
                    <a:pt x="0" y="7"/>
                  </a:lnTo>
                  <a:lnTo>
                    <a:pt x="7" y="19"/>
                  </a:lnTo>
                  <a:close/>
                </a:path>
              </a:pathLst>
            </a:custGeom>
            <a:solidFill>
              <a:srgbClr val="000000"/>
            </a:solidFill>
            <a:ln w="9525">
              <a:noFill/>
              <a:round/>
              <a:headEnd/>
              <a:tailEnd/>
            </a:ln>
          </p:spPr>
          <p:txBody>
            <a:bodyPr/>
            <a:lstStyle/>
            <a:p>
              <a:endParaRPr lang="en-US"/>
            </a:p>
          </p:txBody>
        </p:sp>
        <p:sp>
          <p:nvSpPr>
            <p:cNvPr id="42202" name="Freeform 218"/>
            <p:cNvSpPr>
              <a:spLocks/>
            </p:cNvSpPr>
            <p:nvPr/>
          </p:nvSpPr>
          <p:spPr bwMode="auto">
            <a:xfrm>
              <a:off x="3358" y="1454"/>
              <a:ext cx="8" cy="10"/>
            </a:xfrm>
            <a:custGeom>
              <a:avLst/>
              <a:gdLst/>
              <a:ahLst/>
              <a:cxnLst>
                <a:cxn ang="0">
                  <a:pos x="7" y="19"/>
                </a:cxn>
                <a:cxn ang="0">
                  <a:pos x="17" y="12"/>
                </a:cxn>
                <a:cxn ang="0">
                  <a:pos x="16" y="7"/>
                </a:cxn>
                <a:cxn ang="0">
                  <a:pos x="10" y="0"/>
                </a:cxn>
                <a:cxn ang="0">
                  <a:pos x="0" y="7"/>
                </a:cxn>
                <a:cxn ang="0">
                  <a:pos x="5" y="18"/>
                </a:cxn>
                <a:cxn ang="0">
                  <a:pos x="7" y="19"/>
                </a:cxn>
              </a:cxnLst>
              <a:rect l="0" t="0" r="r" b="b"/>
              <a:pathLst>
                <a:path w="17" h="19">
                  <a:moveTo>
                    <a:pt x="7" y="19"/>
                  </a:moveTo>
                  <a:lnTo>
                    <a:pt x="17" y="12"/>
                  </a:lnTo>
                  <a:lnTo>
                    <a:pt x="16" y="7"/>
                  </a:lnTo>
                  <a:lnTo>
                    <a:pt x="10" y="0"/>
                  </a:lnTo>
                  <a:lnTo>
                    <a:pt x="0" y="7"/>
                  </a:lnTo>
                  <a:lnTo>
                    <a:pt x="5" y="18"/>
                  </a:lnTo>
                  <a:lnTo>
                    <a:pt x="7" y="19"/>
                  </a:lnTo>
                  <a:close/>
                </a:path>
              </a:pathLst>
            </a:custGeom>
            <a:solidFill>
              <a:srgbClr val="000000"/>
            </a:solidFill>
            <a:ln w="9525">
              <a:noFill/>
              <a:round/>
              <a:headEnd/>
              <a:tailEnd/>
            </a:ln>
          </p:spPr>
          <p:txBody>
            <a:bodyPr/>
            <a:lstStyle/>
            <a:p>
              <a:endParaRPr lang="en-US"/>
            </a:p>
          </p:txBody>
        </p:sp>
        <p:sp>
          <p:nvSpPr>
            <p:cNvPr id="42203" name="Freeform 219"/>
            <p:cNvSpPr>
              <a:spLocks/>
            </p:cNvSpPr>
            <p:nvPr/>
          </p:nvSpPr>
          <p:spPr bwMode="auto">
            <a:xfrm>
              <a:off x="3351" y="1443"/>
              <a:ext cx="8" cy="8"/>
            </a:xfrm>
            <a:custGeom>
              <a:avLst/>
              <a:gdLst/>
              <a:ahLst/>
              <a:cxnLst>
                <a:cxn ang="0">
                  <a:pos x="7" y="18"/>
                </a:cxn>
                <a:cxn ang="0">
                  <a:pos x="18" y="11"/>
                </a:cxn>
                <a:cxn ang="0">
                  <a:pos x="11" y="0"/>
                </a:cxn>
                <a:cxn ang="0">
                  <a:pos x="0" y="7"/>
                </a:cxn>
                <a:cxn ang="0">
                  <a:pos x="7" y="18"/>
                </a:cxn>
              </a:cxnLst>
              <a:rect l="0" t="0" r="r" b="b"/>
              <a:pathLst>
                <a:path w="18" h="18">
                  <a:moveTo>
                    <a:pt x="7" y="18"/>
                  </a:moveTo>
                  <a:lnTo>
                    <a:pt x="18" y="11"/>
                  </a:lnTo>
                  <a:lnTo>
                    <a:pt x="11" y="0"/>
                  </a:lnTo>
                  <a:lnTo>
                    <a:pt x="0" y="7"/>
                  </a:lnTo>
                  <a:lnTo>
                    <a:pt x="7" y="18"/>
                  </a:lnTo>
                  <a:close/>
                </a:path>
              </a:pathLst>
            </a:custGeom>
            <a:solidFill>
              <a:srgbClr val="000000"/>
            </a:solidFill>
            <a:ln w="9525">
              <a:noFill/>
              <a:round/>
              <a:headEnd/>
              <a:tailEnd/>
            </a:ln>
          </p:spPr>
          <p:txBody>
            <a:bodyPr/>
            <a:lstStyle/>
            <a:p>
              <a:endParaRPr lang="en-US"/>
            </a:p>
          </p:txBody>
        </p:sp>
        <p:sp>
          <p:nvSpPr>
            <p:cNvPr id="42204" name="Freeform 220"/>
            <p:cNvSpPr>
              <a:spLocks/>
            </p:cNvSpPr>
            <p:nvPr/>
          </p:nvSpPr>
          <p:spPr bwMode="auto">
            <a:xfrm>
              <a:off x="3343" y="1431"/>
              <a:ext cx="8" cy="9"/>
            </a:xfrm>
            <a:custGeom>
              <a:avLst/>
              <a:gdLst/>
              <a:ahLst/>
              <a:cxnLst>
                <a:cxn ang="0">
                  <a:pos x="7" y="19"/>
                </a:cxn>
                <a:cxn ang="0">
                  <a:pos x="18" y="12"/>
                </a:cxn>
                <a:cxn ang="0">
                  <a:pos x="13" y="0"/>
                </a:cxn>
                <a:cxn ang="0">
                  <a:pos x="11" y="0"/>
                </a:cxn>
                <a:cxn ang="0">
                  <a:pos x="0" y="7"/>
                </a:cxn>
                <a:cxn ang="0">
                  <a:pos x="2" y="11"/>
                </a:cxn>
                <a:cxn ang="0">
                  <a:pos x="7" y="19"/>
                </a:cxn>
              </a:cxnLst>
              <a:rect l="0" t="0" r="r" b="b"/>
              <a:pathLst>
                <a:path w="18" h="19">
                  <a:moveTo>
                    <a:pt x="7" y="19"/>
                  </a:moveTo>
                  <a:lnTo>
                    <a:pt x="18" y="12"/>
                  </a:lnTo>
                  <a:lnTo>
                    <a:pt x="13" y="0"/>
                  </a:lnTo>
                  <a:lnTo>
                    <a:pt x="11" y="0"/>
                  </a:lnTo>
                  <a:lnTo>
                    <a:pt x="0" y="7"/>
                  </a:lnTo>
                  <a:lnTo>
                    <a:pt x="2" y="11"/>
                  </a:lnTo>
                  <a:lnTo>
                    <a:pt x="7" y="19"/>
                  </a:lnTo>
                  <a:close/>
                </a:path>
              </a:pathLst>
            </a:custGeom>
            <a:solidFill>
              <a:srgbClr val="000000"/>
            </a:solidFill>
            <a:ln w="9525">
              <a:noFill/>
              <a:round/>
              <a:headEnd/>
              <a:tailEnd/>
            </a:ln>
          </p:spPr>
          <p:txBody>
            <a:bodyPr/>
            <a:lstStyle/>
            <a:p>
              <a:endParaRPr lang="en-US"/>
            </a:p>
          </p:txBody>
        </p:sp>
        <p:sp>
          <p:nvSpPr>
            <p:cNvPr id="42205" name="Freeform 221"/>
            <p:cNvSpPr>
              <a:spLocks/>
            </p:cNvSpPr>
            <p:nvPr/>
          </p:nvSpPr>
          <p:spPr bwMode="auto">
            <a:xfrm>
              <a:off x="3335" y="1419"/>
              <a:ext cx="9" cy="10"/>
            </a:xfrm>
            <a:custGeom>
              <a:avLst/>
              <a:gdLst/>
              <a:ahLst/>
              <a:cxnLst>
                <a:cxn ang="0">
                  <a:pos x="8" y="20"/>
                </a:cxn>
                <a:cxn ang="0">
                  <a:pos x="19" y="13"/>
                </a:cxn>
                <a:cxn ang="0">
                  <a:pos x="10" y="0"/>
                </a:cxn>
                <a:cxn ang="0">
                  <a:pos x="0" y="7"/>
                </a:cxn>
                <a:cxn ang="0">
                  <a:pos x="8" y="20"/>
                </a:cxn>
              </a:cxnLst>
              <a:rect l="0" t="0" r="r" b="b"/>
              <a:pathLst>
                <a:path w="19" h="20">
                  <a:moveTo>
                    <a:pt x="8" y="20"/>
                  </a:moveTo>
                  <a:lnTo>
                    <a:pt x="19" y="13"/>
                  </a:lnTo>
                  <a:lnTo>
                    <a:pt x="10" y="0"/>
                  </a:lnTo>
                  <a:lnTo>
                    <a:pt x="0" y="7"/>
                  </a:lnTo>
                  <a:lnTo>
                    <a:pt x="8" y="20"/>
                  </a:lnTo>
                  <a:close/>
                </a:path>
              </a:pathLst>
            </a:custGeom>
            <a:solidFill>
              <a:srgbClr val="000000"/>
            </a:solidFill>
            <a:ln w="9525">
              <a:noFill/>
              <a:round/>
              <a:headEnd/>
              <a:tailEnd/>
            </a:ln>
          </p:spPr>
          <p:txBody>
            <a:bodyPr/>
            <a:lstStyle/>
            <a:p>
              <a:endParaRPr lang="en-US"/>
            </a:p>
          </p:txBody>
        </p:sp>
        <p:sp>
          <p:nvSpPr>
            <p:cNvPr id="42206" name="Freeform 222"/>
            <p:cNvSpPr>
              <a:spLocks/>
            </p:cNvSpPr>
            <p:nvPr/>
          </p:nvSpPr>
          <p:spPr bwMode="auto">
            <a:xfrm>
              <a:off x="3327" y="1408"/>
              <a:ext cx="10" cy="9"/>
            </a:xfrm>
            <a:custGeom>
              <a:avLst/>
              <a:gdLst/>
              <a:ahLst/>
              <a:cxnLst>
                <a:cxn ang="0">
                  <a:pos x="9" y="17"/>
                </a:cxn>
                <a:cxn ang="0">
                  <a:pos x="19" y="10"/>
                </a:cxn>
                <a:cxn ang="0">
                  <a:pos x="10" y="0"/>
                </a:cxn>
                <a:cxn ang="0">
                  <a:pos x="0" y="7"/>
                </a:cxn>
                <a:cxn ang="0">
                  <a:pos x="9" y="17"/>
                </a:cxn>
              </a:cxnLst>
              <a:rect l="0" t="0" r="r" b="b"/>
              <a:pathLst>
                <a:path w="19" h="17">
                  <a:moveTo>
                    <a:pt x="9" y="17"/>
                  </a:moveTo>
                  <a:lnTo>
                    <a:pt x="19" y="10"/>
                  </a:lnTo>
                  <a:lnTo>
                    <a:pt x="10" y="0"/>
                  </a:lnTo>
                  <a:lnTo>
                    <a:pt x="0" y="7"/>
                  </a:lnTo>
                  <a:lnTo>
                    <a:pt x="9" y="17"/>
                  </a:lnTo>
                  <a:close/>
                </a:path>
              </a:pathLst>
            </a:custGeom>
            <a:solidFill>
              <a:srgbClr val="000000"/>
            </a:solidFill>
            <a:ln w="9525">
              <a:noFill/>
              <a:round/>
              <a:headEnd/>
              <a:tailEnd/>
            </a:ln>
          </p:spPr>
          <p:txBody>
            <a:bodyPr/>
            <a:lstStyle/>
            <a:p>
              <a:endParaRPr lang="en-US"/>
            </a:p>
          </p:txBody>
        </p:sp>
        <p:sp>
          <p:nvSpPr>
            <p:cNvPr id="42207" name="Freeform 223"/>
            <p:cNvSpPr>
              <a:spLocks/>
            </p:cNvSpPr>
            <p:nvPr/>
          </p:nvSpPr>
          <p:spPr bwMode="auto">
            <a:xfrm>
              <a:off x="3319" y="1396"/>
              <a:ext cx="9" cy="10"/>
            </a:xfrm>
            <a:custGeom>
              <a:avLst/>
              <a:gdLst/>
              <a:ahLst/>
              <a:cxnLst>
                <a:cxn ang="0">
                  <a:pos x="7" y="21"/>
                </a:cxn>
                <a:cxn ang="0">
                  <a:pos x="18" y="12"/>
                </a:cxn>
                <a:cxn ang="0">
                  <a:pos x="11" y="0"/>
                </a:cxn>
                <a:cxn ang="0">
                  <a:pos x="0" y="9"/>
                </a:cxn>
                <a:cxn ang="0">
                  <a:pos x="7" y="21"/>
                </a:cxn>
              </a:cxnLst>
              <a:rect l="0" t="0" r="r" b="b"/>
              <a:pathLst>
                <a:path w="18" h="21">
                  <a:moveTo>
                    <a:pt x="7" y="21"/>
                  </a:moveTo>
                  <a:lnTo>
                    <a:pt x="18" y="12"/>
                  </a:lnTo>
                  <a:lnTo>
                    <a:pt x="11" y="0"/>
                  </a:lnTo>
                  <a:lnTo>
                    <a:pt x="0" y="9"/>
                  </a:lnTo>
                  <a:lnTo>
                    <a:pt x="7" y="21"/>
                  </a:lnTo>
                  <a:close/>
                </a:path>
              </a:pathLst>
            </a:custGeom>
            <a:solidFill>
              <a:srgbClr val="000000"/>
            </a:solidFill>
            <a:ln w="9525">
              <a:noFill/>
              <a:round/>
              <a:headEnd/>
              <a:tailEnd/>
            </a:ln>
          </p:spPr>
          <p:txBody>
            <a:bodyPr/>
            <a:lstStyle/>
            <a:p>
              <a:endParaRPr lang="en-US"/>
            </a:p>
          </p:txBody>
        </p:sp>
        <p:sp>
          <p:nvSpPr>
            <p:cNvPr id="42208" name="Freeform 224"/>
            <p:cNvSpPr>
              <a:spLocks/>
            </p:cNvSpPr>
            <p:nvPr/>
          </p:nvSpPr>
          <p:spPr bwMode="auto">
            <a:xfrm>
              <a:off x="3310" y="1385"/>
              <a:ext cx="10" cy="10"/>
            </a:xfrm>
            <a:custGeom>
              <a:avLst/>
              <a:gdLst/>
              <a:ahLst/>
              <a:cxnLst>
                <a:cxn ang="0">
                  <a:pos x="8" y="20"/>
                </a:cxn>
                <a:cxn ang="0">
                  <a:pos x="19" y="11"/>
                </a:cxn>
                <a:cxn ang="0">
                  <a:pos x="10" y="0"/>
                </a:cxn>
                <a:cxn ang="0">
                  <a:pos x="0" y="9"/>
                </a:cxn>
                <a:cxn ang="0">
                  <a:pos x="8" y="20"/>
                </a:cxn>
              </a:cxnLst>
              <a:rect l="0" t="0" r="r" b="b"/>
              <a:pathLst>
                <a:path w="19" h="20">
                  <a:moveTo>
                    <a:pt x="8" y="20"/>
                  </a:moveTo>
                  <a:lnTo>
                    <a:pt x="19" y="11"/>
                  </a:lnTo>
                  <a:lnTo>
                    <a:pt x="10" y="0"/>
                  </a:lnTo>
                  <a:lnTo>
                    <a:pt x="0" y="9"/>
                  </a:lnTo>
                  <a:lnTo>
                    <a:pt x="8" y="20"/>
                  </a:lnTo>
                  <a:close/>
                </a:path>
              </a:pathLst>
            </a:custGeom>
            <a:solidFill>
              <a:srgbClr val="000000"/>
            </a:solidFill>
            <a:ln w="9525">
              <a:noFill/>
              <a:round/>
              <a:headEnd/>
              <a:tailEnd/>
            </a:ln>
          </p:spPr>
          <p:txBody>
            <a:bodyPr/>
            <a:lstStyle/>
            <a:p>
              <a:endParaRPr lang="en-US"/>
            </a:p>
          </p:txBody>
        </p:sp>
        <p:sp>
          <p:nvSpPr>
            <p:cNvPr id="42209" name="Freeform 225"/>
            <p:cNvSpPr>
              <a:spLocks/>
            </p:cNvSpPr>
            <p:nvPr/>
          </p:nvSpPr>
          <p:spPr bwMode="auto">
            <a:xfrm>
              <a:off x="3302" y="1374"/>
              <a:ext cx="9" cy="9"/>
            </a:xfrm>
            <a:custGeom>
              <a:avLst/>
              <a:gdLst/>
              <a:ahLst/>
              <a:cxnLst>
                <a:cxn ang="0">
                  <a:pos x="9" y="19"/>
                </a:cxn>
                <a:cxn ang="0">
                  <a:pos x="19" y="10"/>
                </a:cxn>
                <a:cxn ang="0">
                  <a:pos x="18" y="8"/>
                </a:cxn>
                <a:cxn ang="0">
                  <a:pos x="11" y="0"/>
                </a:cxn>
                <a:cxn ang="0">
                  <a:pos x="0" y="8"/>
                </a:cxn>
                <a:cxn ang="0">
                  <a:pos x="7" y="19"/>
                </a:cxn>
                <a:cxn ang="0">
                  <a:pos x="9" y="19"/>
                </a:cxn>
              </a:cxnLst>
              <a:rect l="0" t="0" r="r" b="b"/>
              <a:pathLst>
                <a:path w="19" h="19">
                  <a:moveTo>
                    <a:pt x="9" y="19"/>
                  </a:moveTo>
                  <a:lnTo>
                    <a:pt x="19" y="10"/>
                  </a:lnTo>
                  <a:lnTo>
                    <a:pt x="18" y="8"/>
                  </a:lnTo>
                  <a:lnTo>
                    <a:pt x="11" y="0"/>
                  </a:lnTo>
                  <a:lnTo>
                    <a:pt x="0" y="8"/>
                  </a:lnTo>
                  <a:lnTo>
                    <a:pt x="7" y="19"/>
                  </a:lnTo>
                  <a:lnTo>
                    <a:pt x="9" y="19"/>
                  </a:lnTo>
                  <a:close/>
                </a:path>
              </a:pathLst>
            </a:custGeom>
            <a:solidFill>
              <a:srgbClr val="000000"/>
            </a:solidFill>
            <a:ln w="9525">
              <a:noFill/>
              <a:round/>
              <a:headEnd/>
              <a:tailEnd/>
            </a:ln>
          </p:spPr>
          <p:txBody>
            <a:bodyPr/>
            <a:lstStyle/>
            <a:p>
              <a:endParaRPr lang="en-US"/>
            </a:p>
          </p:txBody>
        </p:sp>
        <p:sp>
          <p:nvSpPr>
            <p:cNvPr id="42210" name="Freeform 226"/>
            <p:cNvSpPr>
              <a:spLocks/>
            </p:cNvSpPr>
            <p:nvPr/>
          </p:nvSpPr>
          <p:spPr bwMode="auto">
            <a:xfrm>
              <a:off x="3293" y="1363"/>
              <a:ext cx="9" cy="10"/>
            </a:xfrm>
            <a:custGeom>
              <a:avLst/>
              <a:gdLst/>
              <a:ahLst/>
              <a:cxnLst>
                <a:cxn ang="0">
                  <a:pos x="8" y="19"/>
                </a:cxn>
                <a:cxn ang="0">
                  <a:pos x="19" y="10"/>
                </a:cxn>
                <a:cxn ang="0">
                  <a:pos x="10" y="0"/>
                </a:cxn>
                <a:cxn ang="0">
                  <a:pos x="0" y="8"/>
                </a:cxn>
                <a:cxn ang="0">
                  <a:pos x="8" y="19"/>
                </a:cxn>
              </a:cxnLst>
              <a:rect l="0" t="0" r="r" b="b"/>
              <a:pathLst>
                <a:path w="19" h="19">
                  <a:moveTo>
                    <a:pt x="8" y="19"/>
                  </a:moveTo>
                  <a:lnTo>
                    <a:pt x="19" y="10"/>
                  </a:lnTo>
                  <a:lnTo>
                    <a:pt x="10" y="0"/>
                  </a:lnTo>
                  <a:lnTo>
                    <a:pt x="0" y="8"/>
                  </a:lnTo>
                  <a:lnTo>
                    <a:pt x="8" y="19"/>
                  </a:lnTo>
                  <a:close/>
                </a:path>
              </a:pathLst>
            </a:custGeom>
            <a:solidFill>
              <a:srgbClr val="000000"/>
            </a:solidFill>
            <a:ln w="9525">
              <a:noFill/>
              <a:round/>
              <a:headEnd/>
              <a:tailEnd/>
            </a:ln>
          </p:spPr>
          <p:txBody>
            <a:bodyPr/>
            <a:lstStyle/>
            <a:p>
              <a:endParaRPr lang="en-US"/>
            </a:p>
          </p:txBody>
        </p:sp>
        <p:sp>
          <p:nvSpPr>
            <p:cNvPr id="42211" name="Freeform 227"/>
            <p:cNvSpPr>
              <a:spLocks/>
            </p:cNvSpPr>
            <p:nvPr/>
          </p:nvSpPr>
          <p:spPr bwMode="auto">
            <a:xfrm>
              <a:off x="3283" y="1353"/>
              <a:ext cx="11" cy="9"/>
            </a:xfrm>
            <a:custGeom>
              <a:avLst/>
              <a:gdLst/>
              <a:ahLst/>
              <a:cxnLst>
                <a:cxn ang="0">
                  <a:pos x="11" y="19"/>
                </a:cxn>
                <a:cxn ang="0">
                  <a:pos x="21" y="10"/>
                </a:cxn>
                <a:cxn ang="0">
                  <a:pos x="13" y="0"/>
                </a:cxn>
                <a:cxn ang="0">
                  <a:pos x="11" y="0"/>
                </a:cxn>
                <a:cxn ang="0">
                  <a:pos x="0" y="8"/>
                </a:cxn>
                <a:cxn ang="0">
                  <a:pos x="2" y="10"/>
                </a:cxn>
                <a:cxn ang="0">
                  <a:pos x="11" y="19"/>
                </a:cxn>
              </a:cxnLst>
              <a:rect l="0" t="0" r="r" b="b"/>
              <a:pathLst>
                <a:path w="21" h="19">
                  <a:moveTo>
                    <a:pt x="11" y="19"/>
                  </a:moveTo>
                  <a:lnTo>
                    <a:pt x="21" y="10"/>
                  </a:lnTo>
                  <a:lnTo>
                    <a:pt x="13" y="0"/>
                  </a:lnTo>
                  <a:lnTo>
                    <a:pt x="11" y="0"/>
                  </a:lnTo>
                  <a:lnTo>
                    <a:pt x="0" y="8"/>
                  </a:lnTo>
                  <a:lnTo>
                    <a:pt x="2" y="10"/>
                  </a:lnTo>
                  <a:lnTo>
                    <a:pt x="11" y="19"/>
                  </a:lnTo>
                  <a:close/>
                </a:path>
              </a:pathLst>
            </a:custGeom>
            <a:solidFill>
              <a:srgbClr val="000000"/>
            </a:solidFill>
            <a:ln w="9525">
              <a:noFill/>
              <a:round/>
              <a:headEnd/>
              <a:tailEnd/>
            </a:ln>
          </p:spPr>
          <p:txBody>
            <a:bodyPr/>
            <a:lstStyle/>
            <a:p>
              <a:endParaRPr lang="en-US"/>
            </a:p>
          </p:txBody>
        </p:sp>
        <p:sp>
          <p:nvSpPr>
            <p:cNvPr id="42212" name="Freeform 228"/>
            <p:cNvSpPr>
              <a:spLocks/>
            </p:cNvSpPr>
            <p:nvPr/>
          </p:nvSpPr>
          <p:spPr bwMode="auto">
            <a:xfrm>
              <a:off x="3274" y="1342"/>
              <a:ext cx="10" cy="10"/>
            </a:xfrm>
            <a:custGeom>
              <a:avLst/>
              <a:gdLst/>
              <a:ahLst/>
              <a:cxnLst>
                <a:cxn ang="0">
                  <a:pos x="9" y="19"/>
                </a:cxn>
                <a:cxn ang="0">
                  <a:pos x="19" y="10"/>
                </a:cxn>
                <a:cxn ang="0">
                  <a:pos x="10" y="0"/>
                </a:cxn>
                <a:cxn ang="0">
                  <a:pos x="0" y="9"/>
                </a:cxn>
                <a:cxn ang="0">
                  <a:pos x="9" y="19"/>
                </a:cxn>
              </a:cxnLst>
              <a:rect l="0" t="0" r="r" b="b"/>
              <a:pathLst>
                <a:path w="19" h="19">
                  <a:moveTo>
                    <a:pt x="9" y="19"/>
                  </a:moveTo>
                  <a:lnTo>
                    <a:pt x="19" y="10"/>
                  </a:lnTo>
                  <a:lnTo>
                    <a:pt x="10" y="0"/>
                  </a:lnTo>
                  <a:lnTo>
                    <a:pt x="0" y="9"/>
                  </a:lnTo>
                  <a:lnTo>
                    <a:pt x="9" y="19"/>
                  </a:lnTo>
                  <a:close/>
                </a:path>
              </a:pathLst>
            </a:custGeom>
            <a:solidFill>
              <a:srgbClr val="000000"/>
            </a:solidFill>
            <a:ln w="9525">
              <a:noFill/>
              <a:round/>
              <a:headEnd/>
              <a:tailEnd/>
            </a:ln>
          </p:spPr>
          <p:txBody>
            <a:bodyPr/>
            <a:lstStyle/>
            <a:p>
              <a:endParaRPr lang="en-US"/>
            </a:p>
          </p:txBody>
        </p:sp>
        <p:sp>
          <p:nvSpPr>
            <p:cNvPr id="42213" name="Freeform 229"/>
            <p:cNvSpPr>
              <a:spLocks/>
            </p:cNvSpPr>
            <p:nvPr/>
          </p:nvSpPr>
          <p:spPr bwMode="auto">
            <a:xfrm>
              <a:off x="3265" y="1332"/>
              <a:ext cx="9" cy="10"/>
            </a:xfrm>
            <a:custGeom>
              <a:avLst/>
              <a:gdLst/>
              <a:ahLst/>
              <a:cxnLst>
                <a:cxn ang="0">
                  <a:pos x="8" y="19"/>
                </a:cxn>
                <a:cxn ang="0">
                  <a:pos x="19" y="10"/>
                </a:cxn>
                <a:cxn ang="0">
                  <a:pos x="10" y="0"/>
                </a:cxn>
                <a:cxn ang="0">
                  <a:pos x="0" y="9"/>
                </a:cxn>
                <a:cxn ang="0">
                  <a:pos x="8" y="19"/>
                </a:cxn>
              </a:cxnLst>
              <a:rect l="0" t="0" r="r" b="b"/>
              <a:pathLst>
                <a:path w="19" h="19">
                  <a:moveTo>
                    <a:pt x="8" y="19"/>
                  </a:moveTo>
                  <a:lnTo>
                    <a:pt x="19" y="10"/>
                  </a:lnTo>
                  <a:lnTo>
                    <a:pt x="10" y="0"/>
                  </a:lnTo>
                  <a:lnTo>
                    <a:pt x="0" y="9"/>
                  </a:lnTo>
                  <a:lnTo>
                    <a:pt x="8" y="19"/>
                  </a:lnTo>
                  <a:close/>
                </a:path>
              </a:pathLst>
            </a:custGeom>
            <a:solidFill>
              <a:srgbClr val="000000"/>
            </a:solidFill>
            <a:ln w="9525">
              <a:noFill/>
              <a:round/>
              <a:headEnd/>
              <a:tailEnd/>
            </a:ln>
          </p:spPr>
          <p:txBody>
            <a:bodyPr/>
            <a:lstStyle/>
            <a:p>
              <a:endParaRPr lang="en-US"/>
            </a:p>
          </p:txBody>
        </p:sp>
        <p:sp>
          <p:nvSpPr>
            <p:cNvPr id="42214" name="Freeform 230"/>
            <p:cNvSpPr>
              <a:spLocks/>
            </p:cNvSpPr>
            <p:nvPr/>
          </p:nvSpPr>
          <p:spPr bwMode="auto">
            <a:xfrm>
              <a:off x="3254" y="1321"/>
              <a:ext cx="11" cy="11"/>
            </a:xfrm>
            <a:custGeom>
              <a:avLst/>
              <a:gdLst/>
              <a:ahLst/>
              <a:cxnLst>
                <a:cxn ang="0">
                  <a:pos x="10" y="21"/>
                </a:cxn>
                <a:cxn ang="0">
                  <a:pos x="21" y="10"/>
                </a:cxn>
                <a:cxn ang="0">
                  <a:pos x="10" y="0"/>
                </a:cxn>
                <a:cxn ang="0">
                  <a:pos x="0" y="10"/>
                </a:cxn>
                <a:cxn ang="0">
                  <a:pos x="10" y="21"/>
                </a:cxn>
              </a:cxnLst>
              <a:rect l="0" t="0" r="r" b="b"/>
              <a:pathLst>
                <a:path w="21" h="21">
                  <a:moveTo>
                    <a:pt x="10" y="21"/>
                  </a:moveTo>
                  <a:lnTo>
                    <a:pt x="21" y="10"/>
                  </a:lnTo>
                  <a:lnTo>
                    <a:pt x="10" y="0"/>
                  </a:lnTo>
                  <a:lnTo>
                    <a:pt x="0" y="10"/>
                  </a:lnTo>
                  <a:lnTo>
                    <a:pt x="10" y="21"/>
                  </a:lnTo>
                  <a:close/>
                </a:path>
              </a:pathLst>
            </a:custGeom>
            <a:solidFill>
              <a:srgbClr val="000000"/>
            </a:solidFill>
            <a:ln w="9525">
              <a:noFill/>
              <a:round/>
              <a:headEnd/>
              <a:tailEnd/>
            </a:ln>
          </p:spPr>
          <p:txBody>
            <a:bodyPr/>
            <a:lstStyle/>
            <a:p>
              <a:endParaRPr lang="en-US"/>
            </a:p>
          </p:txBody>
        </p:sp>
        <p:sp>
          <p:nvSpPr>
            <p:cNvPr id="42215" name="Freeform 231"/>
            <p:cNvSpPr>
              <a:spLocks/>
            </p:cNvSpPr>
            <p:nvPr/>
          </p:nvSpPr>
          <p:spPr bwMode="auto">
            <a:xfrm>
              <a:off x="3245" y="1312"/>
              <a:ext cx="10" cy="10"/>
            </a:xfrm>
            <a:custGeom>
              <a:avLst/>
              <a:gdLst/>
              <a:ahLst/>
              <a:cxnLst>
                <a:cxn ang="0">
                  <a:pos x="11" y="21"/>
                </a:cxn>
                <a:cxn ang="0">
                  <a:pos x="21" y="10"/>
                </a:cxn>
                <a:cxn ang="0">
                  <a:pos x="11" y="0"/>
                </a:cxn>
                <a:cxn ang="0">
                  <a:pos x="0" y="10"/>
                </a:cxn>
                <a:cxn ang="0">
                  <a:pos x="11" y="21"/>
                </a:cxn>
              </a:cxnLst>
              <a:rect l="0" t="0" r="r" b="b"/>
              <a:pathLst>
                <a:path w="21" h="21">
                  <a:moveTo>
                    <a:pt x="11" y="21"/>
                  </a:moveTo>
                  <a:lnTo>
                    <a:pt x="21" y="10"/>
                  </a:lnTo>
                  <a:lnTo>
                    <a:pt x="11" y="0"/>
                  </a:lnTo>
                  <a:lnTo>
                    <a:pt x="0" y="10"/>
                  </a:lnTo>
                  <a:lnTo>
                    <a:pt x="11" y="21"/>
                  </a:lnTo>
                  <a:close/>
                </a:path>
              </a:pathLst>
            </a:custGeom>
            <a:solidFill>
              <a:srgbClr val="000000"/>
            </a:solidFill>
            <a:ln w="9525">
              <a:noFill/>
              <a:round/>
              <a:headEnd/>
              <a:tailEnd/>
            </a:ln>
          </p:spPr>
          <p:txBody>
            <a:bodyPr/>
            <a:lstStyle/>
            <a:p>
              <a:endParaRPr lang="en-US"/>
            </a:p>
          </p:txBody>
        </p:sp>
        <p:sp>
          <p:nvSpPr>
            <p:cNvPr id="42216" name="Freeform 232"/>
            <p:cNvSpPr>
              <a:spLocks/>
            </p:cNvSpPr>
            <p:nvPr/>
          </p:nvSpPr>
          <p:spPr bwMode="auto">
            <a:xfrm>
              <a:off x="3235" y="1302"/>
              <a:ext cx="10" cy="10"/>
            </a:xfrm>
            <a:custGeom>
              <a:avLst/>
              <a:gdLst/>
              <a:ahLst/>
              <a:cxnLst>
                <a:cxn ang="0">
                  <a:pos x="9" y="19"/>
                </a:cxn>
                <a:cxn ang="0">
                  <a:pos x="19" y="8"/>
                </a:cxn>
                <a:cxn ang="0">
                  <a:pos x="19" y="8"/>
                </a:cxn>
                <a:cxn ang="0">
                  <a:pos x="9" y="0"/>
                </a:cxn>
                <a:cxn ang="0">
                  <a:pos x="0" y="10"/>
                </a:cxn>
                <a:cxn ang="0">
                  <a:pos x="9" y="19"/>
                </a:cxn>
              </a:cxnLst>
              <a:rect l="0" t="0" r="r" b="b"/>
              <a:pathLst>
                <a:path w="19" h="19">
                  <a:moveTo>
                    <a:pt x="9" y="19"/>
                  </a:moveTo>
                  <a:lnTo>
                    <a:pt x="19" y="8"/>
                  </a:lnTo>
                  <a:lnTo>
                    <a:pt x="19" y="8"/>
                  </a:lnTo>
                  <a:lnTo>
                    <a:pt x="9" y="0"/>
                  </a:lnTo>
                  <a:lnTo>
                    <a:pt x="0" y="10"/>
                  </a:lnTo>
                  <a:lnTo>
                    <a:pt x="9" y="19"/>
                  </a:lnTo>
                  <a:close/>
                </a:path>
              </a:pathLst>
            </a:custGeom>
            <a:solidFill>
              <a:srgbClr val="000000"/>
            </a:solidFill>
            <a:ln w="9525">
              <a:noFill/>
              <a:round/>
              <a:headEnd/>
              <a:tailEnd/>
            </a:ln>
          </p:spPr>
          <p:txBody>
            <a:bodyPr/>
            <a:lstStyle/>
            <a:p>
              <a:endParaRPr lang="en-US"/>
            </a:p>
          </p:txBody>
        </p:sp>
        <p:sp>
          <p:nvSpPr>
            <p:cNvPr id="42217" name="Freeform 233"/>
            <p:cNvSpPr>
              <a:spLocks/>
            </p:cNvSpPr>
            <p:nvPr/>
          </p:nvSpPr>
          <p:spPr bwMode="auto">
            <a:xfrm>
              <a:off x="3225" y="1293"/>
              <a:ext cx="9" cy="10"/>
            </a:xfrm>
            <a:custGeom>
              <a:avLst/>
              <a:gdLst/>
              <a:ahLst/>
              <a:cxnLst>
                <a:cxn ang="0">
                  <a:pos x="11" y="21"/>
                </a:cxn>
                <a:cxn ang="0">
                  <a:pos x="19" y="11"/>
                </a:cxn>
                <a:cxn ang="0">
                  <a:pos x="9" y="0"/>
                </a:cxn>
                <a:cxn ang="0">
                  <a:pos x="0" y="11"/>
                </a:cxn>
                <a:cxn ang="0">
                  <a:pos x="11" y="21"/>
                </a:cxn>
              </a:cxnLst>
              <a:rect l="0" t="0" r="r" b="b"/>
              <a:pathLst>
                <a:path w="19" h="21">
                  <a:moveTo>
                    <a:pt x="11" y="21"/>
                  </a:moveTo>
                  <a:lnTo>
                    <a:pt x="19" y="11"/>
                  </a:lnTo>
                  <a:lnTo>
                    <a:pt x="9" y="0"/>
                  </a:lnTo>
                  <a:lnTo>
                    <a:pt x="0" y="11"/>
                  </a:lnTo>
                  <a:lnTo>
                    <a:pt x="11" y="21"/>
                  </a:lnTo>
                  <a:close/>
                </a:path>
              </a:pathLst>
            </a:custGeom>
            <a:solidFill>
              <a:srgbClr val="000000"/>
            </a:solidFill>
            <a:ln w="9525">
              <a:noFill/>
              <a:round/>
              <a:headEnd/>
              <a:tailEnd/>
            </a:ln>
          </p:spPr>
          <p:txBody>
            <a:bodyPr/>
            <a:lstStyle/>
            <a:p>
              <a:endParaRPr lang="en-US"/>
            </a:p>
          </p:txBody>
        </p:sp>
        <p:sp>
          <p:nvSpPr>
            <p:cNvPr id="42218" name="Freeform 234"/>
            <p:cNvSpPr>
              <a:spLocks/>
            </p:cNvSpPr>
            <p:nvPr/>
          </p:nvSpPr>
          <p:spPr bwMode="auto">
            <a:xfrm>
              <a:off x="3214" y="1284"/>
              <a:ext cx="10" cy="10"/>
            </a:xfrm>
            <a:custGeom>
              <a:avLst/>
              <a:gdLst/>
              <a:ahLst/>
              <a:cxnLst>
                <a:cxn ang="0">
                  <a:pos x="11" y="19"/>
                </a:cxn>
                <a:cxn ang="0">
                  <a:pos x="19" y="9"/>
                </a:cxn>
                <a:cxn ang="0">
                  <a:pos x="14" y="3"/>
                </a:cxn>
                <a:cxn ang="0">
                  <a:pos x="9" y="0"/>
                </a:cxn>
                <a:cxn ang="0">
                  <a:pos x="0" y="10"/>
                </a:cxn>
                <a:cxn ang="0">
                  <a:pos x="4" y="14"/>
                </a:cxn>
                <a:cxn ang="0">
                  <a:pos x="11" y="19"/>
                </a:cxn>
              </a:cxnLst>
              <a:rect l="0" t="0" r="r" b="b"/>
              <a:pathLst>
                <a:path w="19" h="19">
                  <a:moveTo>
                    <a:pt x="11" y="19"/>
                  </a:moveTo>
                  <a:lnTo>
                    <a:pt x="19" y="9"/>
                  </a:lnTo>
                  <a:lnTo>
                    <a:pt x="14" y="3"/>
                  </a:lnTo>
                  <a:lnTo>
                    <a:pt x="9" y="0"/>
                  </a:lnTo>
                  <a:lnTo>
                    <a:pt x="0" y="10"/>
                  </a:lnTo>
                  <a:lnTo>
                    <a:pt x="4" y="14"/>
                  </a:lnTo>
                  <a:lnTo>
                    <a:pt x="11" y="19"/>
                  </a:lnTo>
                  <a:close/>
                </a:path>
              </a:pathLst>
            </a:custGeom>
            <a:solidFill>
              <a:srgbClr val="000000"/>
            </a:solidFill>
            <a:ln w="9525">
              <a:noFill/>
              <a:round/>
              <a:headEnd/>
              <a:tailEnd/>
            </a:ln>
          </p:spPr>
          <p:txBody>
            <a:bodyPr/>
            <a:lstStyle/>
            <a:p>
              <a:endParaRPr lang="en-US"/>
            </a:p>
          </p:txBody>
        </p:sp>
        <p:sp>
          <p:nvSpPr>
            <p:cNvPr id="42219" name="Freeform 235"/>
            <p:cNvSpPr>
              <a:spLocks/>
            </p:cNvSpPr>
            <p:nvPr/>
          </p:nvSpPr>
          <p:spPr bwMode="auto">
            <a:xfrm>
              <a:off x="3203" y="1275"/>
              <a:ext cx="10" cy="10"/>
            </a:xfrm>
            <a:custGeom>
              <a:avLst/>
              <a:gdLst/>
              <a:ahLst/>
              <a:cxnLst>
                <a:cxn ang="0">
                  <a:pos x="12" y="20"/>
                </a:cxn>
                <a:cxn ang="0">
                  <a:pos x="21" y="9"/>
                </a:cxn>
                <a:cxn ang="0">
                  <a:pos x="8" y="0"/>
                </a:cxn>
                <a:cxn ang="0">
                  <a:pos x="0" y="11"/>
                </a:cxn>
                <a:cxn ang="0">
                  <a:pos x="12" y="20"/>
                </a:cxn>
              </a:cxnLst>
              <a:rect l="0" t="0" r="r" b="b"/>
              <a:pathLst>
                <a:path w="21" h="20">
                  <a:moveTo>
                    <a:pt x="12" y="20"/>
                  </a:moveTo>
                  <a:lnTo>
                    <a:pt x="21" y="9"/>
                  </a:lnTo>
                  <a:lnTo>
                    <a:pt x="8" y="0"/>
                  </a:lnTo>
                  <a:lnTo>
                    <a:pt x="0" y="11"/>
                  </a:lnTo>
                  <a:lnTo>
                    <a:pt x="12" y="20"/>
                  </a:lnTo>
                  <a:close/>
                </a:path>
              </a:pathLst>
            </a:custGeom>
            <a:solidFill>
              <a:srgbClr val="000000"/>
            </a:solidFill>
            <a:ln w="9525">
              <a:noFill/>
              <a:round/>
              <a:headEnd/>
              <a:tailEnd/>
            </a:ln>
          </p:spPr>
          <p:txBody>
            <a:bodyPr/>
            <a:lstStyle/>
            <a:p>
              <a:endParaRPr lang="en-US"/>
            </a:p>
          </p:txBody>
        </p:sp>
        <p:sp>
          <p:nvSpPr>
            <p:cNvPr id="42220" name="Freeform 236"/>
            <p:cNvSpPr>
              <a:spLocks/>
            </p:cNvSpPr>
            <p:nvPr/>
          </p:nvSpPr>
          <p:spPr bwMode="auto">
            <a:xfrm>
              <a:off x="3192" y="1266"/>
              <a:ext cx="10" cy="10"/>
            </a:xfrm>
            <a:custGeom>
              <a:avLst/>
              <a:gdLst/>
              <a:ahLst/>
              <a:cxnLst>
                <a:cxn ang="0">
                  <a:pos x="10" y="19"/>
                </a:cxn>
                <a:cxn ang="0">
                  <a:pos x="19" y="9"/>
                </a:cxn>
                <a:cxn ang="0">
                  <a:pos x="8" y="0"/>
                </a:cxn>
                <a:cxn ang="0">
                  <a:pos x="0" y="10"/>
                </a:cxn>
                <a:cxn ang="0">
                  <a:pos x="10" y="19"/>
                </a:cxn>
              </a:cxnLst>
              <a:rect l="0" t="0" r="r" b="b"/>
              <a:pathLst>
                <a:path w="19" h="19">
                  <a:moveTo>
                    <a:pt x="10" y="19"/>
                  </a:moveTo>
                  <a:lnTo>
                    <a:pt x="19" y="9"/>
                  </a:lnTo>
                  <a:lnTo>
                    <a:pt x="8" y="0"/>
                  </a:lnTo>
                  <a:lnTo>
                    <a:pt x="0" y="10"/>
                  </a:lnTo>
                  <a:lnTo>
                    <a:pt x="10" y="19"/>
                  </a:lnTo>
                  <a:close/>
                </a:path>
              </a:pathLst>
            </a:custGeom>
            <a:solidFill>
              <a:srgbClr val="000000"/>
            </a:solidFill>
            <a:ln w="9525">
              <a:noFill/>
              <a:round/>
              <a:headEnd/>
              <a:tailEnd/>
            </a:ln>
          </p:spPr>
          <p:txBody>
            <a:bodyPr/>
            <a:lstStyle/>
            <a:p>
              <a:endParaRPr lang="en-US"/>
            </a:p>
          </p:txBody>
        </p:sp>
        <p:sp>
          <p:nvSpPr>
            <p:cNvPr id="42221" name="Freeform 237"/>
            <p:cNvSpPr>
              <a:spLocks/>
            </p:cNvSpPr>
            <p:nvPr/>
          </p:nvSpPr>
          <p:spPr bwMode="auto">
            <a:xfrm>
              <a:off x="3181" y="1258"/>
              <a:ext cx="10" cy="9"/>
            </a:xfrm>
            <a:custGeom>
              <a:avLst/>
              <a:gdLst/>
              <a:ahLst/>
              <a:cxnLst>
                <a:cxn ang="0">
                  <a:pos x="12" y="19"/>
                </a:cxn>
                <a:cxn ang="0">
                  <a:pos x="21" y="8"/>
                </a:cxn>
                <a:cxn ang="0">
                  <a:pos x="9" y="0"/>
                </a:cxn>
                <a:cxn ang="0">
                  <a:pos x="0" y="10"/>
                </a:cxn>
                <a:cxn ang="0">
                  <a:pos x="12" y="19"/>
                </a:cxn>
              </a:cxnLst>
              <a:rect l="0" t="0" r="r" b="b"/>
              <a:pathLst>
                <a:path w="21" h="19">
                  <a:moveTo>
                    <a:pt x="12" y="19"/>
                  </a:moveTo>
                  <a:lnTo>
                    <a:pt x="21" y="8"/>
                  </a:lnTo>
                  <a:lnTo>
                    <a:pt x="9" y="0"/>
                  </a:lnTo>
                  <a:lnTo>
                    <a:pt x="0" y="10"/>
                  </a:lnTo>
                  <a:lnTo>
                    <a:pt x="12" y="19"/>
                  </a:lnTo>
                  <a:close/>
                </a:path>
              </a:pathLst>
            </a:custGeom>
            <a:solidFill>
              <a:srgbClr val="000000"/>
            </a:solidFill>
            <a:ln w="9525">
              <a:noFill/>
              <a:round/>
              <a:headEnd/>
              <a:tailEnd/>
            </a:ln>
          </p:spPr>
          <p:txBody>
            <a:bodyPr/>
            <a:lstStyle/>
            <a:p>
              <a:endParaRPr lang="en-US"/>
            </a:p>
          </p:txBody>
        </p:sp>
        <p:sp>
          <p:nvSpPr>
            <p:cNvPr id="42222" name="Freeform 238"/>
            <p:cNvSpPr>
              <a:spLocks/>
            </p:cNvSpPr>
            <p:nvPr/>
          </p:nvSpPr>
          <p:spPr bwMode="auto">
            <a:xfrm>
              <a:off x="3170" y="1250"/>
              <a:ext cx="10" cy="9"/>
            </a:xfrm>
            <a:custGeom>
              <a:avLst/>
              <a:gdLst/>
              <a:ahLst/>
              <a:cxnLst>
                <a:cxn ang="0">
                  <a:pos x="12" y="17"/>
                </a:cxn>
                <a:cxn ang="0">
                  <a:pos x="21" y="7"/>
                </a:cxn>
                <a:cxn ang="0">
                  <a:pos x="9" y="0"/>
                </a:cxn>
                <a:cxn ang="0">
                  <a:pos x="0" y="10"/>
                </a:cxn>
                <a:cxn ang="0">
                  <a:pos x="12" y="17"/>
                </a:cxn>
              </a:cxnLst>
              <a:rect l="0" t="0" r="r" b="b"/>
              <a:pathLst>
                <a:path w="21" h="17">
                  <a:moveTo>
                    <a:pt x="12" y="17"/>
                  </a:moveTo>
                  <a:lnTo>
                    <a:pt x="21" y="7"/>
                  </a:lnTo>
                  <a:lnTo>
                    <a:pt x="9" y="0"/>
                  </a:lnTo>
                  <a:lnTo>
                    <a:pt x="0" y="10"/>
                  </a:lnTo>
                  <a:lnTo>
                    <a:pt x="12" y="17"/>
                  </a:lnTo>
                  <a:close/>
                </a:path>
              </a:pathLst>
            </a:custGeom>
            <a:solidFill>
              <a:srgbClr val="000000"/>
            </a:solidFill>
            <a:ln w="9525">
              <a:noFill/>
              <a:round/>
              <a:headEnd/>
              <a:tailEnd/>
            </a:ln>
          </p:spPr>
          <p:txBody>
            <a:bodyPr/>
            <a:lstStyle/>
            <a:p>
              <a:endParaRPr lang="en-US"/>
            </a:p>
          </p:txBody>
        </p:sp>
        <p:sp>
          <p:nvSpPr>
            <p:cNvPr id="42223" name="Freeform 239"/>
            <p:cNvSpPr>
              <a:spLocks/>
            </p:cNvSpPr>
            <p:nvPr/>
          </p:nvSpPr>
          <p:spPr bwMode="auto">
            <a:xfrm>
              <a:off x="3159" y="1242"/>
              <a:ext cx="9" cy="9"/>
            </a:xfrm>
            <a:custGeom>
              <a:avLst/>
              <a:gdLst/>
              <a:ahLst/>
              <a:cxnLst>
                <a:cxn ang="0">
                  <a:pos x="11" y="18"/>
                </a:cxn>
                <a:cxn ang="0">
                  <a:pos x="18" y="7"/>
                </a:cxn>
                <a:cxn ang="0">
                  <a:pos x="7" y="0"/>
                </a:cxn>
                <a:cxn ang="0">
                  <a:pos x="0" y="11"/>
                </a:cxn>
                <a:cxn ang="0">
                  <a:pos x="11" y="18"/>
                </a:cxn>
              </a:cxnLst>
              <a:rect l="0" t="0" r="r" b="b"/>
              <a:pathLst>
                <a:path w="18" h="18">
                  <a:moveTo>
                    <a:pt x="11" y="18"/>
                  </a:moveTo>
                  <a:lnTo>
                    <a:pt x="18" y="7"/>
                  </a:lnTo>
                  <a:lnTo>
                    <a:pt x="7" y="0"/>
                  </a:lnTo>
                  <a:lnTo>
                    <a:pt x="0" y="11"/>
                  </a:lnTo>
                  <a:lnTo>
                    <a:pt x="11" y="18"/>
                  </a:lnTo>
                  <a:close/>
                </a:path>
              </a:pathLst>
            </a:custGeom>
            <a:solidFill>
              <a:srgbClr val="000000"/>
            </a:solidFill>
            <a:ln w="9525">
              <a:noFill/>
              <a:round/>
              <a:headEnd/>
              <a:tailEnd/>
            </a:ln>
          </p:spPr>
          <p:txBody>
            <a:bodyPr/>
            <a:lstStyle/>
            <a:p>
              <a:endParaRPr lang="en-US"/>
            </a:p>
          </p:txBody>
        </p:sp>
        <p:sp>
          <p:nvSpPr>
            <p:cNvPr id="42224" name="Freeform 240"/>
            <p:cNvSpPr>
              <a:spLocks/>
            </p:cNvSpPr>
            <p:nvPr/>
          </p:nvSpPr>
          <p:spPr bwMode="auto">
            <a:xfrm>
              <a:off x="3147" y="1234"/>
              <a:ext cx="9" cy="9"/>
            </a:xfrm>
            <a:custGeom>
              <a:avLst/>
              <a:gdLst/>
              <a:ahLst/>
              <a:cxnLst>
                <a:cxn ang="0">
                  <a:pos x="12" y="18"/>
                </a:cxn>
                <a:cxn ang="0">
                  <a:pos x="19" y="7"/>
                </a:cxn>
                <a:cxn ang="0">
                  <a:pos x="7" y="0"/>
                </a:cxn>
                <a:cxn ang="0">
                  <a:pos x="0" y="11"/>
                </a:cxn>
                <a:cxn ang="0">
                  <a:pos x="12" y="18"/>
                </a:cxn>
              </a:cxnLst>
              <a:rect l="0" t="0" r="r" b="b"/>
              <a:pathLst>
                <a:path w="19" h="18">
                  <a:moveTo>
                    <a:pt x="12" y="18"/>
                  </a:moveTo>
                  <a:lnTo>
                    <a:pt x="19" y="7"/>
                  </a:lnTo>
                  <a:lnTo>
                    <a:pt x="7" y="0"/>
                  </a:lnTo>
                  <a:lnTo>
                    <a:pt x="0" y="11"/>
                  </a:lnTo>
                  <a:lnTo>
                    <a:pt x="12" y="18"/>
                  </a:lnTo>
                  <a:close/>
                </a:path>
              </a:pathLst>
            </a:custGeom>
            <a:solidFill>
              <a:srgbClr val="000000"/>
            </a:solidFill>
            <a:ln w="9525">
              <a:noFill/>
              <a:round/>
              <a:headEnd/>
              <a:tailEnd/>
            </a:ln>
          </p:spPr>
          <p:txBody>
            <a:bodyPr/>
            <a:lstStyle/>
            <a:p>
              <a:endParaRPr lang="en-US"/>
            </a:p>
          </p:txBody>
        </p:sp>
        <p:sp>
          <p:nvSpPr>
            <p:cNvPr id="42225" name="Freeform 241"/>
            <p:cNvSpPr>
              <a:spLocks/>
            </p:cNvSpPr>
            <p:nvPr/>
          </p:nvSpPr>
          <p:spPr bwMode="auto">
            <a:xfrm>
              <a:off x="3135" y="1226"/>
              <a:ext cx="10" cy="9"/>
            </a:xfrm>
            <a:custGeom>
              <a:avLst/>
              <a:gdLst/>
              <a:ahLst/>
              <a:cxnLst>
                <a:cxn ang="0">
                  <a:pos x="12" y="17"/>
                </a:cxn>
                <a:cxn ang="0">
                  <a:pos x="19" y="7"/>
                </a:cxn>
                <a:cxn ang="0">
                  <a:pos x="16" y="3"/>
                </a:cxn>
                <a:cxn ang="0">
                  <a:pos x="7" y="0"/>
                </a:cxn>
                <a:cxn ang="0">
                  <a:pos x="0" y="10"/>
                </a:cxn>
                <a:cxn ang="0">
                  <a:pos x="5" y="14"/>
                </a:cxn>
                <a:cxn ang="0">
                  <a:pos x="12" y="17"/>
                </a:cxn>
              </a:cxnLst>
              <a:rect l="0" t="0" r="r" b="b"/>
              <a:pathLst>
                <a:path w="19" h="17">
                  <a:moveTo>
                    <a:pt x="12" y="17"/>
                  </a:moveTo>
                  <a:lnTo>
                    <a:pt x="19" y="7"/>
                  </a:lnTo>
                  <a:lnTo>
                    <a:pt x="16" y="3"/>
                  </a:lnTo>
                  <a:lnTo>
                    <a:pt x="7" y="0"/>
                  </a:lnTo>
                  <a:lnTo>
                    <a:pt x="0" y="10"/>
                  </a:lnTo>
                  <a:lnTo>
                    <a:pt x="5" y="14"/>
                  </a:lnTo>
                  <a:lnTo>
                    <a:pt x="12" y="17"/>
                  </a:lnTo>
                  <a:close/>
                </a:path>
              </a:pathLst>
            </a:custGeom>
            <a:solidFill>
              <a:srgbClr val="000000"/>
            </a:solidFill>
            <a:ln w="9525">
              <a:noFill/>
              <a:round/>
              <a:headEnd/>
              <a:tailEnd/>
            </a:ln>
          </p:spPr>
          <p:txBody>
            <a:bodyPr/>
            <a:lstStyle/>
            <a:p>
              <a:endParaRPr lang="en-US"/>
            </a:p>
          </p:txBody>
        </p:sp>
        <p:sp>
          <p:nvSpPr>
            <p:cNvPr id="42226" name="Freeform 242"/>
            <p:cNvSpPr>
              <a:spLocks/>
            </p:cNvSpPr>
            <p:nvPr/>
          </p:nvSpPr>
          <p:spPr bwMode="auto">
            <a:xfrm>
              <a:off x="3123" y="1219"/>
              <a:ext cx="10" cy="9"/>
            </a:xfrm>
            <a:custGeom>
              <a:avLst/>
              <a:gdLst/>
              <a:ahLst/>
              <a:cxnLst>
                <a:cxn ang="0">
                  <a:pos x="13" y="17"/>
                </a:cxn>
                <a:cxn ang="0">
                  <a:pos x="20" y="7"/>
                </a:cxn>
                <a:cxn ang="0">
                  <a:pos x="7" y="0"/>
                </a:cxn>
                <a:cxn ang="0">
                  <a:pos x="0" y="10"/>
                </a:cxn>
                <a:cxn ang="0">
                  <a:pos x="13" y="17"/>
                </a:cxn>
              </a:cxnLst>
              <a:rect l="0" t="0" r="r" b="b"/>
              <a:pathLst>
                <a:path w="20" h="17">
                  <a:moveTo>
                    <a:pt x="13" y="17"/>
                  </a:moveTo>
                  <a:lnTo>
                    <a:pt x="20" y="7"/>
                  </a:lnTo>
                  <a:lnTo>
                    <a:pt x="7" y="0"/>
                  </a:lnTo>
                  <a:lnTo>
                    <a:pt x="0" y="10"/>
                  </a:lnTo>
                  <a:lnTo>
                    <a:pt x="13" y="17"/>
                  </a:lnTo>
                  <a:close/>
                </a:path>
              </a:pathLst>
            </a:custGeom>
            <a:solidFill>
              <a:srgbClr val="000000"/>
            </a:solidFill>
            <a:ln w="9525">
              <a:noFill/>
              <a:round/>
              <a:headEnd/>
              <a:tailEnd/>
            </a:ln>
          </p:spPr>
          <p:txBody>
            <a:bodyPr/>
            <a:lstStyle/>
            <a:p>
              <a:endParaRPr lang="en-US"/>
            </a:p>
          </p:txBody>
        </p:sp>
        <p:sp>
          <p:nvSpPr>
            <p:cNvPr id="42227" name="Freeform 243"/>
            <p:cNvSpPr>
              <a:spLocks/>
            </p:cNvSpPr>
            <p:nvPr/>
          </p:nvSpPr>
          <p:spPr bwMode="auto">
            <a:xfrm>
              <a:off x="3111" y="1212"/>
              <a:ext cx="10" cy="9"/>
            </a:xfrm>
            <a:custGeom>
              <a:avLst/>
              <a:gdLst/>
              <a:ahLst/>
              <a:cxnLst>
                <a:cxn ang="0">
                  <a:pos x="12" y="17"/>
                </a:cxn>
                <a:cxn ang="0">
                  <a:pos x="19" y="7"/>
                </a:cxn>
                <a:cxn ang="0">
                  <a:pos x="7" y="0"/>
                </a:cxn>
                <a:cxn ang="0">
                  <a:pos x="0" y="10"/>
                </a:cxn>
                <a:cxn ang="0">
                  <a:pos x="12" y="17"/>
                </a:cxn>
              </a:cxnLst>
              <a:rect l="0" t="0" r="r" b="b"/>
              <a:pathLst>
                <a:path w="19" h="17">
                  <a:moveTo>
                    <a:pt x="12" y="17"/>
                  </a:moveTo>
                  <a:lnTo>
                    <a:pt x="19" y="7"/>
                  </a:lnTo>
                  <a:lnTo>
                    <a:pt x="7" y="0"/>
                  </a:lnTo>
                  <a:lnTo>
                    <a:pt x="0" y="10"/>
                  </a:lnTo>
                  <a:lnTo>
                    <a:pt x="12" y="17"/>
                  </a:lnTo>
                  <a:close/>
                </a:path>
              </a:pathLst>
            </a:custGeom>
            <a:solidFill>
              <a:srgbClr val="000000"/>
            </a:solidFill>
            <a:ln w="9525">
              <a:noFill/>
              <a:round/>
              <a:headEnd/>
              <a:tailEnd/>
            </a:ln>
          </p:spPr>
          <p:txBody>
            <a:bodyPr/>
            <a:lstStyle/>
            <a:p>
              <a:endParaRPr lang="en-US"/>
            </a:p>
          </p:txBody>
        </p:sp>
        <p:sp>
          <p:nvSpPr>
            <p:cNvPr id="42228" name="Freeform 244"/>
            <p:cNvSpPr>
              <a:spLocks/>
            </p:cNvSpPr>
            <p:nvPr/>
          </p:nvSpPr>
          <p:spPr bwMode="auto">
            <a:xfrm>
              <a:off x="3099" y="1205"/>
              <a:ext cx="9" cy="9"/>
            </a:xfrm>
            <a:custGeom>
              <a:avLst/>
              <a:gdLst/>
              <a:ahLst/>
              <a:cxnLst>
                <a:cxn ang="0">
                  <a:pos x="13" y="17"/>
                </a:cxn>
                <a:cxn ang="0">
                  <a:pos x="20" y="5"/>
                </a:cxn>
                <a:cxn ang="0">
                  <a:pos x="7" y="0"/>
                </a:cxn>
                <a:cxn ang="0">
                  <a:pos x="0" y="12"/>
                </a:cxn>
                <a:cxn ang="0">
                  <a:pos x="13" y="17"/>
                </a:cxn>
              </a:cxnLst>
              <a:rect l="0" t="0" r="r" b="b"/>
              <a:pathLst>
                <a:path w="20" h="17">
                  <a:moveTo>
                    <a:pt x="13" y="17"/>
                  </a:moveTo>
                  <a:lnTo>
                    <a:pt x="20" y="5"/>
                  </a:lnTo>
                  <a:lnTo>
                    <a:pt x="7" y="0"/>
                  </a:lnTo>
                  <a:lnTo>
                    <a:pt x="0" y="12"/>
                  </a:lnTo>
                  <a:lnTo>
                    <a:pt x="13" y="17"/>
                  </a:lnTo>
                  <a:close/>
                </a:path>
              </a:pathLst>
            </a:custGeom>
            <a:solidFill>
              <a:srgbClr val="000000"/>
            </a:solidFill>
            <a:ln w="9525">
              <a:noFill/>
              <a:round/>
              <a:headEnd/>
              <a:tailEnd/>
            </a:ln>
          </p:spPr>
          <p:txBody>
            <a:bodyPr/>
            <a:lstStyle/>
            <a:p>
              <a:endParaRPr lang="en-US"/>
            </a:p>
          </p:txBody>
        </p:sp>
        <p:sp>
          <p:nvSpPr>
            <p:cNvPr id="42229" name="Freeform 245"/>
            <p:cNvSpPr>
              <a:spLocks/>
            </p:cNvSpPr>
            <p:nvPr/>
          </p:nvSpPr>
          <p:spPr bwMode="auto">
            <a:xfrm>
              <a:off x="3086" y="1198"/>
              <a:ext cx="10" cy="10"/>
            </a:xfrm>
            <a:custGeom>
              <a:avLst/>
              <a:gdLst/>
              <a:ahLst/>
              <a:cxnLst>
                <a:cxn ang="0">
                  <a:pos x="12" y="19"/>
                </a:cxn>
                <a:cxn ang="0">
                  <a:pos x="19" y="7"/>
                </a:cxn>
                <a:cxn ang="0">
                  <a:pos x="7" y="0"/>
                </a:cxn>
                <a:cxn ang="0">
                  <a:pos x="0" y="12"/>
                </a:cxn>
                <a:cxn ang="0">
                  <a:pos x="12" y="19"/>
                </a:cxn>
              </a:cxnLst>
              <a:rect l="0" t="0" r="r" b="b"/>
              <a:pathLst>
                <a:path w="19" h="19">
                  <a:moveTo>
                    <a:pt x="12" y="19"/>
                  </a:moveTo>
                  <a:lnTo>
                    <a:pt x="19" y="7"/>
                  </a:lnTo>
                  <a:lnTo>
                    <a:pt x="7" y="0"/>
                  </a:lnTo>
                  <a:lnTo>
                    <a:pt x="0" y="12"/>
                  </a:lnTo>
                  <a:lnTo>
                    <a:pt x="12" y="19"/>
                  </a:lnTo>
                  <a:close/>
                </a:path>
              </a:pathLst>
            </a:custGeom>
            <a:solidFill>
              <a:srgbClr val="000000"/>
            </a:solidFill>
            <a:ln w="9525">
              <a:noFill/>
              <a:round/>
              <a:headEnd/>
              <a:tailEnd/>
            </a:ln>
          </p:spPr>
          <p:txBody>
            <a:bodyPr/>
            <a:lstStyle/>
            <a:p>
              <a:endParaRPr lang="en-US"/>
            </a:p>
          </p:txBody>
        </p:sp>
        <p:sp>
          <p:nvSpPr>
            <p:cNvPr id="42230" name="Freeform 246"/>
            <p:cNvSpPr>
              <a:spLocks/>
            </p:cNvSpPr>
            <p:nvPr/>
          </p:nvSpPr>
          <p:spPr bwMode="auto">
            <a:xfrm>
              <a:off x="3074" y="1192"/>
              <a:ext cx="9" cy="10"/>
            </a:xfrm>
            <a:custGeom>
              <a:avLst/>
              <a:gdLst/>
              <a:ahLst/>
              <a:cxnLst>
                <a:cxn ang="0">
                  <a:pos x="13" y="19"/>
                </a:cxn>
                <a:cxn ang="0">
                  <a:pos x="18" y="7"/>
                </a:cxn>
                <a:cxn ang="0">
                  <a:pos x="6" y="0"/>
                </a:cxn>
                <a:cxn ang="0">
                  <a:pos x="0" y="12"/>
                </a:cxn>
                <a:cxn ang="0">
                  <a:pos x="13" y="19"/>
                </a:cxn>
              </a:cxnLst>
              <a:rect l="0" t="0" r="r" b="b"/>
              <a:pathLst>
                <a:path w="18" h="19">
                  <a:moveTo>
                    <a:pt x="13" y="19"/>
                  </a:moveTo>
                  <a:lnTo>
                    <a:pt x="18" y="7"/>
                  </a:lnTo>
                  <a:lnTo>
                    <a:pt x="6" y="0"/>
                  </a:lnTo>
                  <a:lnTo>
                    <a:pt x="0" y="12"/>
                  </a:lnTo>
                  <a:lnTo>
                    <a:pt x="13" y="19"/>
                  </a:lnTo>
                  <a:close/>
                </a:path>
              </a:pathLst>
            </a:custGeom>
            <a:solidFill>
              <a:srgbClr val="000000"/>
            </a:solidFill>
            <a:ln w="9525">
              <a:noFill/>
              <a:round/>
              <a:headEnd/>
              <a:tailEnd/>
            </a:ln>
          </p:spPr>
          <p:txBody>
            <a:bodyPr/>
            <a:lstStyle/>
            <a:p>
              <a:endParaRPr lang="en-US"/>
            </a:p>
          </p:txBody>
        </p:sp>
        <p:sp>
          <p:nvSpPr>
            <p:cNvPr id="42231" name="Freeform 247"/>
            <p:cNvSpPr>
              <a:spLocks/>
            </p:cNvSpPr>
            <p:nvPr/>
          </p:nvSpPr>
          <p:spPr bwMode="auto">
            <a:xfrm>
              <a:off x="3062" y="1186"/>
              <a:ext cx="9" cy="10"/>
            </a:xfrm>
            <a:custGeom>
              <a:avLst/>
              <a:gdLst/>
              <a:ahLst/>
              <a:cxnLst>
                <a:cxn ang="0">
                  <a:pos x="12" y="20"/>
                </a:cxn>
                <a:cxn ang="0">
                  <a:pos x="18" y="7"/>
                </a:cxn>
                <a:cxn ang="0">
                  <a:pos x="5" y="0"/>
                </a:cxn>
                <a:cxn ang="0">
                  <a:pos x="0" y="13"/>
                </a:cxn>
                <a:cxn ang="0">
                  <a:pos x="12" y="20"/>
                </a:cxn>
              </a:cxnLst>
              <a:rect l="0" t="0" r="r" b="b"/>
              <a:pathLst>
                <a:path w="18" h="20">
                  <a:moveTo>
                    <a:pt x="12" y="20"/>
                  </a:moveTo>
                  <a:lnTo>
                    <a:pt x="18" y="7"/>
                  </a:lnTo>
                  <a:lnTo>
                    <a:pt x="5" y="0"/>
                  </a:lnTo>
                  <a:lnTo>
                    <a:pt x="0" y="13"/>
                  </a:lnTo>
                  <a:lnTo>
                    <a:pt x="12" y="20"/>
                  </a:lnTo>
                  <a:close/>
                </a:path>
              </a:pathLst>
            </a:custGeom>
            <a:solidFill>
              <a:srgbClr val="000000"/>
            </a:solidFill>
            <a:ln w="9525">
              <a:noFill/>
              <a:round/>
              <a:headEnd/>
              <a:tailEnd/>
            </a:ln>
          </p:spPr>
          <p:txBody>
            <a:bodyPr/>
            <a:lstStyle/>
            <a:p>
              <a:endParaRPr lang="en-US"/>
            </a:p>
          </p:txBody>
        </p:sp>
        <p:sp>
          <p:nvSpPr>
            <p:cNvPr id="42232" name="Freeform 248"/>
            <p:cNvSpPr>
              <a:spLocks/>
            </p:cNvSpPr>
            <p:nvPr/>
          </p:nvSpPr>
          <p:spPr bwMode="auto">
            <a:xfrm>
              <a:off x="3049" y="1181"/>
              <a:ext cx="9" cy="9"/>
            </a:xfrm>
            <a:custGeom>
              <a:avLst/>
              <a:gdLst/>
              <a:ahLst/>
              <a:cxnLst>
                <a:cxn ang="0">
                  <a:pos x="12" y="17"/>
                </a:cxn>
                <a:cxn ang="0">
                  <a:pos x="17" y="5"/>
                </a:cxn>
                <a:cxn ang="0">
                  <a:pos x="17" y="3"/>
                </a:cxn>
                <a:cxn ang="0">
                  <a:pos x="12" y="2"/>
                </a:cxn>
                <a:cxn ang="0">
                  <a:pos x="5" y="0"/>
                </a:cxn>
                <a:cxn ang="0">
                  <a:pos x="0" y="12"/>
                </a:cxn>
                <a:cxn ang="0">
                  <a:pos x="12" y="16"/>
                </a:cxn>
                <a:cxn ang="0">
                  <a:pos x="12" y="9"/>
                </a:cxn>
                <a:cxn ang="0">
                  <a:pos x="7" y="14"/>
                </a:cxn>
                <a:cxn ang="0">
                  <a:pos x="12" y="17"/>
                </a:cxn>
              </a:cxnLst>
              <a:rect l="0" t="0" r="r" b="b"/>
              <a:pathLst>
                <a:path w="17" h="17">
                  <a:moveTo>
                    <a:pt x="12" y="17"/>
                  </a:moveTo>
                  <a:lnTo>
                    <a:pt x="17" y="5"/>
                  </a:lnTo>
                  <a:lnTo>
                    <a:pt x="17" y="3"/>
                  </a:lnTo>
                  <a:lnTo>
                    <a:pt x="12" y="2"/>
                  </a:lnTo>
                  <a:lnTo>
                    <a:pt x="5" y="0"/>
                  </a:lnTo>
                  <a:lnTo>
                    <a:pt x="0" y="12"/>
                  </a:lnTo>
                  <a:lnTo>
                    <a:pt x="12" y="16"/>
                  </a:lnTo>
                  <a:lnTo>
                    <a:pt x="12" y="9"/>
                  </a:lnTo>
                  <a:lnTo>
                    <a:pt x="7" y="14"/>
                  </a:lnTo>
                  <a:lnTo>
                    <a:pt x="12" y="17"/>
                  </a:lnTo>
                  <a:close/>
                </a:path>
              </a:pathLst>
            </a:custGeom>
            <a:solidFill>
              <a:srgbClr val="000000"/>
            </a:solidFill>
            <a:ln w="9525">
              <a:noFill/>
              <a:round/>
              <a:headEnd/>
              <a:tailEnd/>
            </a:ln>
          </p:spPr>
          <p:txBody>
            <a:bodyPr/>
            <a:lstStyle/>
            <a:p>
              <a:endParaRPr lang="en-US"/>
            </a:p>
          </p:txBody>
        </p:sp>
        <p:sp>
          <p:nvSpPr>
            <p:cNvPr id="42233" name="Freeform 249"/>
            <p:cNvSpPr>
              <a:spLocks/>
            </p:cNvSpPr>
            <p:nvPr/>
          </p:nvSpPr>
          <p:spPr bwMode="auto">
            <a:xfrm>
              <a:off x="3036" y="1176"/>
              <a:ext cx="9" cy="8"/>
            </a:xfrm>
            <a:custGeom>
              <a:avLst/>
              <a:gdLst/>
              <a:ahLst/>
              <a:cxnLst>
                <a:cxn ang="0">
                  <a:pos x="14" y="17"/>
                </a:cxn>
                <a:cxn ang="0">
                  <a:pos x="19" y="5"/>
                </a:cxn>
                <a:cxn ang="0">
                  <a:pos x="5" y="0"/>
                </a:cxn>
                <a:cxn ang="0">
                  <a:pos x="0" y="12"/>
                </a:cxn>
                <a:cxn ang="0">
                  <a:pos x="14" y="17"/>
                </a:cxn>
              </a:cxnLst>
              <a:rect l="0" t="0" r="r" b="b"/>
              <a:pathLst>
                <a:path w="19" h="17">
                  <a:moveTo>
                    <a:pt x="14" y="17"/>
                  </a:moveTo>
                  <a:lnTo>
                    <a:pt x="19" y="5"/>
                  </a:lnTo>
                  <a:lnTo>
                    <a:pt x="5" y="0"/>
                  </a:lnTo>
                  <a:lnTo>
                    <a:pt x="0" y="12"/>
                  </a:lnTo>
                  <a:lnTo>
                    <a:pt x="14" y="17"/>
                  </a:lnTo>
                  <a:close/>
                </a:path>
              </a:pathLst>
            </a:custGeom>
            <a:solidFill>
              <a:srgbClr val="000000"/>
            </a:solidFill>
            <a:ln w="9525">
              <a:noFill/>
              <a:round/>
              <a:headEnd/>
              <a:tailEnd/>
            </a:ln>
          </p:spPr>
          <p:txBody>
            <a:bodyPr/>
            <a:lstStyle/>
            <a:p>
              <a:endParaRPr lang="en-US"/>
            </a:p>
          </p:txBody>
        </p:sp>
        <p:sp>
          <p:nvSpPr>
            <p:cNvPr id="42234" name="Freeform 250"/>
            <p:cNvSpPr>
              <a:spLocks/>
            </p:cNvSpPr>
            <p:nvPr/>
          </p:nvSpPr>
          <p:spPr bwMode="auto">
            <a:xfrm>
              <a:off x="3024" y="1170"/>
              <a:ext cx="8" cy="9"/>
            </a:xfrm>
            <a:custGeom>
              <a:avLst/>
              <a:gdLst/>
              <a:ahLst/>
              <a:cxnLst>
                <a:cxn ang="0">
                  <a:pos x="12" y="19"/>
                </a:cxn>
                <a:cxn ang="0">
                  <a:pos x="18" y="7"/>
                </a:cxn>
                <a:cxn ang="0">
                  <a:pos x="2" y="0"/>
                </a:cxn>
                <a:cxn ang="0">
                  <a:pos x="4" y="2"/>
                </a:cxn>
                <a:cxn ang="0">
                  <a:pos x="0" y="14"/>
                </a:cxn>
                <a:cxn ang="0">
                  <a:pos x="2" y="14"/>
                </a:cxn>
                <a:cxn ang="0">
                  <a:pos x="12" y="19"/>
                </a:cxn>
              </a:cxnLst>
              <a:rect l="0" t="0" r="r" b="b"/>
              <a:pathLst>
                <a:path w="18" h="19">
                  <a:moveTo>
                    <a:pt x="12" y="19"/>
                  </a:moveTo>
                  <a:lnTo>
                    <a:pt x="18" y="7"/>
                  </a:lnTo>
                  <a:lnTo>
                    <a:pt x="2" y="0"/>
                  </a:lnTo>
                  <a:lnTo>
                    <a:pt x="4" y="2"/>
                  </a:lnTo>
                  <a:lnTo>
                    <a:pt x="0" y="14"/>
                  </a:lnTo>
                  <a:lnTo>
                    <a:pt x="2" y="14"/>
                  </a:lnTo>
                  <a:lnTo>
                    <a:pt x="12" y="19"/>
                  </a:lnTo>
                  <a:close/>
                </a:path>
              </a:pathLst>
            </a:custGeom>
            <a:solidFill>
              <a:srgbClr val="000000"/>
            </a:solidFill>
            <a:ln w="9525">
              <a:noFill/>
              <a:round/>
              <a:headEnd/>
              <a:tailEnd/>
            </a:ln>
          </p:spPr>
          <p:txBody>
            <a:bodyPr/>
            <a:lstStyle/>
            <a:p>
              <a:endParaRPr lang="en-US"/>
            </a:p>
          </p:txBody>
        </p:sp>
        <p:sp>
          <p:nvSpPr>
            <p:cNvPr id="42235" name="Freeform 251"/>
            <p:cNvSpPr>
              <a:spLocks/>
            </p:cNvSpPr>
            <p:nvPr/>
          </p:nvSpPr>
          <p:spPr bwMode="auto">
            <a:xfrm>
              <a:off x="3010" y="1166"/>
              <a:ext cx="8" cy="8"/>
            </a:xfrm>
            <a:custGeom>
              <a:avLst/>
              <a:gdLst/>
              <a:ahLst/>
              <a:cxnLst>
                <a:cxn ang="0">
                  <a:pos x="12" y="16"/>
                </a:cxn>
                <a:cxn ang="0">
                  <a:pos x="16" y="4"/>
                </a:cxn>
                <a:cxn ang="0">
                  <a:pos x="3" y="0"/>
                </a:cxn>
                <a:cxn ang="0">
                  <a:pos x="0" y="13"/>
                </a:cxn>
                <a:cxn ang="0">
                  <a:pos x="12" y="16"/>
                </a:cxn>
              </a:cxnLst>
              <a:rect l="0" t="0" r="r" b="b"/>
              <a:pathLst>
                <a:path w="16" h="16">
                  <a:moveTo>
                    <a:pt x="12" y="16"/>
                  </a:moveTo>
                  <a:lnTo>
                    <a:pt x="16" y="4"/>
                  </a:lnTo>
                  <a:lnTo>
                    <a:pt x="3" y="0"/>
                  </a:lnTo>
                  <a:lnTo>
                    <a:pt x="0" y="13"/>
                  </a:lnTo>
                  <a:lnTo>
                    <a:pt x="12" y="16"/>
                  </a:lnTo>
                  <a:close/>
                </a:path>
              </a:pathLst>
            </a:custGeom>
            <a:solidFill>
              <a:srgbClr val="000000"/>
            </a:solidFill>
            <a:ln w="9525">
              <a:noFill/>
              <a:round/>
              <a:headEnd/>
              <a:tailEnd/>
            </a:ln>
          </p:spPr>
          <p:txBody>
            <a:bodyPr/>
            <a:lstStyle/>
            <a:p>
              <a:endParaRPr lang="en-US"/>
            </a:p>
          </p:txBody>
        </p:sp>
        <p:sp>
          <p:nvSpPr>
            <p:cNvPr id="42236" name="Freeform 252"/>
            <p:cNvSpPr>
              <a:spLocks/>
            </p:cNvSpPr>
            <p:nvPr/>
          </p:nvSpPr>
          <p:spPr bwMode="auto">
            <a:xfrm>
              <a:off x="2997" y="1161"/>
              <a:ext cx="8" cy="9"/>
            </a:xfrm>
            <a:custGeom>
              <a:avLst/>
              <a:gdLst/>
              <a:ahLst/>
              <a:cxnLst>
                <a:cxn ang="0">
                  <a:pos x="12" y="17"/>
                </a:cxn>
                <a:cxn ang="0">
                  <a:pos x="15" y="5"/>
                </a:cxn>
                <a:cxn ang="0">
                  <a:pos x="3" y="0"/>
                </a:cxn>
                <a:cxn ang="0">
                  <a:pos x="0" y="12"/>
                </a:cxn>
                <a:cxn ang="0">
                  <a:pos x="12" y="17"/>
                </a:cxn>
              </a:cxnLst>
              <a:rect l="0" t="0" r="r" b="b"/>
              <a:pathLst>
                <a:path w="15" h="17">
                  <a:moveTo>
                    <a:pt x="12" y="17"/>
                  </a:moveTo>
                  <a:lnTo>
                    <a:pt x="15" y="5"/>
                  </a:lnTo>
                  <a:lnTo>
                    <a:pt x="3" y="0"/>
                  </a:lnTo>
                  <a:lnTo>
                    <a:pt x="0" y="12"/>
                  </a:lnTo>
                  <a:lnTo>
                    <a:pt x="12" y="17"/>
                  </a:lnTo>
                  <a:close/>
                </a:path>
              </a:pathLst>
            </a:custGeom>
            <a:solidFill>
              <a:srgbClr val="000000"/>
            </a:solidFill>
            <a:ln w="9525">
              <a:noFill/>
              <a:round/>
              <a:headEnd/>
              <a:tailEnd/>
            </a:ln>
          </p:spPr>
          <p:txBody>
            <a:bodyPr/>
            <a:lstStyle/>
            <a:p>
              <a:endParaRPr lang="en-US"/>
            </a:p>
          </p:txBody>
        </p:sp>
        <p:sp>
          <p:nvSpPr>
            <p:cNvPr id="42237" name="Freeform 253"/>
            <p:cNvSpPr>
              <a:spLocks/>
            </p:cNvSpPr>
            <p:nvPr/>
          </p:nvSpPr>
          <p:spPr bwMode="auto">
            <a:xfrm>
              <a:off x="2983" y="1157"/>
              <a:ext cx="9" cy="8"/>
            </a:xfrm>
            <a:custGeom>
              <a:avLst/>
              <a:gdLst/>
              <a:ahLst/>
              <a:cxnLst>
                <a:cxn ang="0">
                  <a:pos x="14" y="16"/>
                </a:cxn>
                <a:cxn ang="0">
                  <a:pos x="17" y="3"/>
                </a:cxn>
                <a:cxn ang="0">
                  <a:pos x="3" y="0"/>
                </a:cxn>
                <a:cxn ang="0">
                  <a:pos x="0" y="12"/>
                </a:cxn>
                <a:cxn ang="0">
                  <a:pos x="14" y="16"/>
                </a:cxn>
              </a:cxnLst>
              <a:rect l="0" t="0" r="r" b="b"/>
              <a:pathLst>
                <a:path w="17" h="16">
                  <a:moveTo>
                    <a:pt x="14" y="16"/>
                  </a:moveTo>
                  <a:lnTo>
                    <a:pt x="17" y="3"/>
                  </a:lnTo>
                  <a:lnTo>
                    <a:pt x="3" y="0"/>
                  </a:lnTo>
                  <a:lnTo>
                    <a:pt x="0" y="12"/>
                  </a:lnTo>
                  <a:lnTo>
                    <a:pt x="14" y="16"/>
                  </a:lnTo>
                  <a:close/>
                </a:path>
              </a:pathLst>
            </a:custGeom>
            <a:solidFill>
              <a:srgbClr val="000000"/>
            </a:solidFill>
            <a:ln w="9525">
              <a:noFill/>
              <a:round/>
              <a:headEnd/>
              <a:tailEnd/>
            </a:ln>
          </p:spPr>
          <p:txBody>
            <a:bodyPr/>
            <a:lstStyle/>
            <a:p>
              <a:endParaRPr lang="en-US"/>
            </a:p>
          </p:txBody>
        </p:sp>
        <p:sp>
          <p:nvSpPr>
            <p:cNvPr id="42238" name="Freeform 254"/>
            <p:cNvSpPr>
              <a:spLocks/>
            </p:cNvSpPr>
            <p:nvPr/>
          </p:nvSpPr>
          <p:spPr bwMode="auto">
            <a:xfrm>
              <a:off x="2970" y="1153"/>
              <a:ext cx="9" cy="8"/>
            </a:xfrm>
            <a:custGeom>
              <a:avLst/>
              <a:gdLst/>
              <a:ahLst/>
              <a:cxnLst>
                <a:cxn ang="0">
                  <a:pos x="14" y="16"/>
                </a:cxn>
                <a:cxn ang="0">
                  <a:pos x="18" y="4"/>
                </a:cxn>
                <a:cxn ang="0">
                  <a:pos x="4" y="0"/>
                </a:cxn>
                <a:cxn ang="0">
                  <a:pos x="0" y="12"/>
                </a:cxn>
                <a:cxn ang="0">
                  <a:pos x="14" y="16"/>
                </a:cxn>
              </a:cxnLst>
              <a:rect l="0" t="0" r="r" b="b"/>
              <a:pathLst>
                <a:path w="18" h="16">
                  <a:moveTo>
                    <a:pt x="14" y="16"/>
                  </a:moveTo>
                  <a:lnTo>
                    <a:pt x="18" y="4"/>
                  </a:lnTo>
                  <a:lnTo>
                    <a:pt x="4" y="0"/>
                  </a:lnTo>
                  <a:lnTo>
                    <a:pt x="0" y="12"/>
                  </a:lnTo>
                  <a:lnTo>
                    <a:pt x="14" y="16"/>
                  </a:lnTo>
                  <a:close/>
                </a:path>
              </a:pathLst>
            </a:custGeom>
            <a:solidFill>
              <a:srgbClr val="000000"/>
            </a:solidFill>
            <a:ln w="9525">
              <a:noFill/>
              <a:round/>
              <a:headEnd/>
              <a:tailEnd/>
            </a:ln>
          </p:spPr>
          <p:txBody>
            <a:bodyPr/>
            <a:lstStyle/>
            <a:p>
              <a:endParaRPr lang="en-US"/>
            </a:p>
          </p:txBody>
        </p:sp>
        <p:sp>
          <p:nvSpPr>
            <p:cNvPr id="42239" name="Freeform 255"/>
            <p:cNvSpPr>
              <a:spLocks/>
            </p:cNvSpPr>
            <p:nvPr/>
          </p:nvSpPr>
          <p:spPr bwMode="auto">
            <a:xfrm>
              <a:off x="2957" y="1150"/>
              <a:ext cx="8" cy="7"/>
            </a:xfrm>
            <a:custGeom>
              <a:avLst/>
              <a:gdLst/>
              <a:ahLst/>
              <a:cxnLst>
                <a:cxn ang="0">
                  <a:pos x="12" y="16"/>
                </a:cxn>
                <a:cxn ang="0">
                  <a:pos x="16" y="4"/>
                </a:cxn>
                <a:cxn ang="0">
                  <a:pos x="11" y="2"/>
                </a:cxn>
                <a:cxn ang="0">
                  <a:pos x="4" y="0"/>
                </a:cxn>
                <a:cxn ang="0">
                  <a:pos x="0" y="12"/>
                </a:cxn>
                <a:cxn ang="0">
                  <a:pos x="11" y="16"/>
                </a:cxn>
                <a:cxn ang="0">
                  <a:pos x="12" y="16"/>
                </a:cxn>
              </a:cxnLst>
              <a:rect l="0" t="0" r="r" b="b"/>
              <a:pathLst>
                <a:path w="16" h="16">
                  <a:moveTo>
                    <a:pt x="12" y="16"/>
                  </a:moveTo>
                  <a:lnTo>
                    <a:pt x="16" y="4"/>
                  </a:lnTo>
                  <a:lnTo>
                    <a:pt x="11" y="2"/>
                  </a:lnTo>
                  <a:lnTo>
                    <a:pt x="4" y="0"/>
                  </a:lnTo>
                  <a:lnTo>
                    <a:pt x="0" y="12"/>
                  </a:lnTo>
                  <a:lnTo>
                    <a:pt x="11" y="16"/>
                  </a:lnTo>
                  <a:lnTo>
                    <a:pt x="12" y="16"/>
                  </a:lnTo>
                  <a:close/>
                </a:path>
              </a:pathLst>
            </a:custGeom>
            <a:solidFill>
              <a:srgbClr val="000000"/>
            </a:solidFill>
            <a:ln w="9525">
              <a:noFill/>
              <a:round/>
              <a:headEnd/>
              <a:tailEnd/>
            </a:ln>
          </p:spPr>
          <p:txBody>
            <a:bodyPr/>
            <a:lstStyle/>
            <a:p>
              <a:endParaRPr lang="en-US"/>
            </a:p>
          </p:txBody>
        </p:sp>
        <p:sp>
          <p:nvSpPr>
            <p:cNvPr id="42240" name="Freeform 256"/>
            <p:cNvSpPr>
              <a:spLocks/>
            </p:cNvSpPr>
            <p:nvPr/>
          </p:nvSpPr>
          <p:spPr bwMode="auto">
            <a:xfrm>
              <a:off x="2943" y="1146"/>
              <a:ext cx="9" cy="8"/>
            </a:xfrm>
            <a:custGeom>
              <a:avLst/>
              <a:gdLst/>
              <a:ahLst/>
              <a:cxnLst>
                <a:cxn ang="0">
                  <a:pos x="14" y="16"/>
                </a:cxn>
                <a:cxn ang="0">
                  <a:pos x="18" y="4"/>
                </a:cxn>
                <a:cxn ang="0">
                  <a:pos x="4" y="0"/>
                </a:cxn>
                <a:cxn ang="0">
                  <a:pos x="0" y="12"/>
                </a:cxn>
                <a:cxn ang="0">
                  <a:pos x="14" y="16"/>
                </a:cxn>
              </a:cxnLst>
              <a:rect l="0" t="0" r="r" b="b"/>
              <a:pathLst>
                <a:path w="18" h="16">
                  <a:moveTo>
                    <a:pt x="14" y="16"/>
                  </a:moveTo>
                  <a:lnTo>
                    <a:pt x="18" y="4"/>
                  </a:lnTo>
                  <a:lnTo>
                    <a:pt x="4" y="0"/>
                  </a:lnTo>
                  <a:lnTo>
                    <a:pt x="0" y="12"/>
                  </a:lnTo>
                  <a:lnTo>
                    <a:pt x="14" y="16"/>
                  </a:lnTo>
                  <a:close/>
                </a:path>
              </a:pathLst>
            </a:custGeom>
            <a:solidFill>
              <a:srgbClr val="000000"/>
            </a:solidFill>
            <a:ln w="9525">
              <a:noFill/>
              <a:round/>
              <a:headEnd/>
              <a:tailEnd/>
            </a:ln>
          </p:spPr>
          <p:txBody>
            <a:bodyPr/>
            <a:lstStyle/>
            <a:p>
              <a:endParaRPr lang="en-US"/>
            </a:p>
          </p:txBody>
        </p:sp>
        <p:sp>
          <p:nvSpPr>
            <p:cNvPr id="42241" name="Freeform 257"/>
            <p:cNvSpPr>
              <a:spLocks/>
            </p:cNvSpPr>
            <p:nvPr/>
          </p:nvSpPr>
          <p:spPr bwMode="auto">
            <a:xfrm>
              <a:off x="2930" y="1143"/>
              <a:ext cx="8" cy="7"/>
            </a:xfrm>
            <a:custGeom>
              <a:avLst/>
              <a:gdLst/>
              <a:ahLst/>
              <a:cxnLst>
                <a:cxn ang="0">
                  <a:pos x="12" y="16"/>
                </a:cxn>
                <a:cxn ang="0">
                  <a:pos x="16" y="4"/>
                </a:cxn>
                <a:cxn ang="0">
                  <a:pos x="3" y="0"/>
                </a:cxn>
                <a:cxn ang="0">
                  <a:pos x="0" y="12"/>
                </a:cxn>
                <a:cxn ang="0">
                  <a:pos x="12" y="16"/>
                </a:cxn>
              </a:cxnLst>
              <a:rect l="0" t="0" r="r" b="b"/>
              <a:pathLst>
                <a:path w="16" h="16">
                  <a:moveTo>
                    <a:pt x="12" y="16"/>
                  </a:moveTo>
                  <a:lnTo>
                    <a:pt x="16" y="4"/>
                  </a:lnTo>
                  <a:lnTo>
                    <a:pt x="3" y="0"/>
                  </a:lnTo>
                  <a:lnTo>
                    <a:pt x="0" y="12"/>
                  </a:lnTo>
                  <a:lnTo>
                    <a:pt x="12" y="16"/>
                  </a:lnTo>
                  <a:close/>
                </a:path>
              </a:pathLst>
            </a:custGeom>
            <a:solidFill>
              <a:srgbClr val="000000"/>
            </a:solidFill>
            <a:ln w="9525">
              <a:noFill/>
              <a:round/>
              <a:headEnd/>
              <a:tailEnd/>
            </a:ln>
          </p:spPr>
          <p:txBody>
            <a:bodyPr/>
            <a:lstStyle/>
            <a:p>
              <a:endParaRPr lang="en-US"/>
            </a:p>
          </p:txBody>
        </p:sp>
        <p:sp>
          <p:nvSpPr>
            <p:cNvPr id="42242" name="Freeform 258"/>
            <p:cNvSpPr>
              <a:spLocks/>
            </p:cNvSpPr>
            <p:nvPr/>
          </p:nvSpPr>
          <p:spPr bwMode="auto">
            <a:xfrm>
              <a:off x="2916" y="1140"/>
              <a:ext cx="8" cy="8"/>
            </a:xfrm>
            <a:custGeom>
              <a:avLst/>
              <a:gdLst/>
              <a:ahLst/>
              <a:cxnLst>
                <a:cxn ang="0">
                  <a:pos x="14" y="16"/>
                </a:cxn>
                <a:cxn ang="0">
                  <a:pos x="16" y="3"/>
                </a:cxn>
                <a:cxn ang="0">
                  <a:pos x="2" y="0"/>
                </a:cxn>
                <a:cxn ang="0">
                  <a:pos x="0" y="12"/>
                </a:cxn>
                <a:cxn ang="0">
                  <a:pos x="14" y="16"/>
                </a:cxn>
              </a:cxnLst>
              <a:rect l="0" t="0" r="r" b="b"/>
              <a:pathLst>
                <a:path w="16" h="16">
                  <a:moveTo>
                    <a:pt x="14" y="16"/>
                  </a:moveTo>
                  <a:lnTo>
                    <a:pt x="16" y="3"/>
                  </a:lnTo>
                  <a:lnTo>
                    <a:pt x="2" y="0"/>
                  </a:lnTo>
                  <a:lnTo>
                    <a:pt x="0" y="12"/>
                  </a:lnTo>
                  <a:lnTo>
                    <a:pt x="14" y="16"/>
                  </a:lnTo>
                  <a:close/>
                </a:path>
              </a:pathLst>
            </a:custGeom>
            <a:solidFill>
              <a:srgbClr val="000000"/>
            </a:solidFill>
            <a:ln w="9525">
              <a:noFill/>
              <a:round/>
              <a:headEnd/>
              <a:tailEnd/>
            </a:ln>
          </p:spPr>
          <p:txBody>
            <a:bodyPr/>
            <a:lstStyle/>
            <a:p>
              <a:endParaRPr lang="en-US"/>
            </a:p>
          </p:txBody>
        </p:sp>
        <p:sp>
          <p:nvSpPr>
            <p:cNvPr id="42243" name="Freeform 259"/>
            <p:cNvSpPr>
              <a:spLocks/>
            </p:cNvSpPr>
            <p:nvPr/>
          </p:nvSpPr>
          <p:spPr bwMode="auto">
            <a:xfrm>
              <a:off x="2903" y="1138"/>
              <a:ext cx="7" cy="7"/>
            </a:xfrm>
            <a:custGeom>
              <a:avLst/>
              <a:gdLst/>
              <a:ahLst/>
              <a:cxnLst>
                <a:cxn ang="0">
                  <a:pos x="12" y="14"/>
                </a:cxn>
                <a:cxn ang="0">
                  <a:pos x="14" y="2"/>
                </a:cxn>
                <a:cxn ang="0">
                  <a:pos x="2" y="0"/>
                </a:cxn>
                <a:cxn ang="0">
                  <a:pos x="0" y="13"/>
                </a:cxn>
                <a:cxn ang="0">
                  <a:pos x="12" y="14"/>
                </a:cxn>
              </a:cxnLst>
              <a:rect l="0" t="0" r="r" b="b"/>
              <a:pathLst>
                <a:path w="14" h="14">
                  <a:moveTo>
                    <a:pt x="12" y="14"/>
                  </a:moveTo>
                  <a:lnTo>
                    <a:pt x="14" y="2"/>
                  </a:lnTo>
                  <a:lnTo>
                    <a:pt x="2" y="0"/>
                  </a:lnTo>
                  <a:lnTo>
                    <a:pt x="0" y="13"/>
                  </a:lnTo>
                  <a:lnTo>
                    <a:pt x="12" y="14"/>
                  </a:lnTo>
                  <a:close/>
                </a:path>
              </a:pathLst>
            </a:custGeom>
            <a:solidFill>
              <a:srgbClr val="000000"/>
            </a:solidFill>
            <a:ln w="9525">
              <a:noFill/>
              <a:round/>
              <a:headEnd/>
              <a:tailEnd/>
            </a:ln>
          </p:spPr>
          <p:txBody>
            <a:bodyPr/>
            <a:lstStyle/>
            <a:p>
              <a:endParaRPr lang="en-US"/>
            </a:p>
          </p:txBody>
        </p:sp>
        <p:sp>
          <p:nvSpPr>
            <p:cNvPr id="42244" name="Freeform 260"/>
            <p:cNvSpPr>
              <a:spLocks/>
            </p:cNvSpPr>
            <p:nvPr/>
          </p:nvSpPr>
          <p:spPr bwMode="auto">
            <a:xfrm>
              <a:off x="2889" y="1136"/>
              <a:ext cx="8" cy="7"/>
            </a:xfrm>
            <a:custGeom>
              <a:avLst/>
              <a:gdLst/>
              <a:ahLst/>
              <a:cxnLst>
                <a:cxn ang="0">
                  <a:pos x="14" y="16"/>
                </a:cxn>
                <a:cxn ang="0">
                  <a:pos x="16" y="2"/>
                </a:cxn>
                <a:cxn ang="0">
                  <a:pos x="2" y="0"/>
                </a:cxn>
                <a:cxn ang="0">
                  <a:pos x="0" y="14"/>
                </a:cxn>
                <a:cxn ang="0">
                  <a:pos x="14" y="16"/>
                </a:cxn>
              </a:cxnLst>
              <a:rect l="0" t="0" r="r" b="b"/>
              <a:pathLst>
                <a:path w="16" h="16">
                  <a:moveTo>
                    <a:pt x="14" y="16"/>
                  </a:moveTo>
                  <a:lnTo>
                    <a:pt x="16" y="2"/>
                  </a:lnTo>
                  <a:lnTo>
                    <a:pt x="2" y="0"/>
                  </a:lnTo>
                  <a:lnTo>
                    <a:pt x="0" y="14"/>
                  </a:lnTo>
                  <a:lnTo>
                    <a:pt x="14" y="16"/>
                  </a:lnTo>
                  <a:close/>
                </a:path>
              </a:pathLst>
            </a:custGeom>
            <a:solidFill>
              <a:srgbClr val="000000"/>
            </a:solidFill>
            <a:ln w="9525">
              <a:noFill/>
              <a:round/>
              <a:headEnd/>
              <a:tailEnd/>
            </a:ln>
          </p:spPr>
          <p:txBody>
            <a:bodyPr/>
            <a:lstStyle/>
            <a:p>
              <a:endParaRPr lang="en-US"/>
            </a:p>
          </p:txBody>
        </p:sp>
        <p:sp>
          <p:nvSpPr>
            <p:cNvPr id="42245" name="Freeform 261"/>
            <p:cNvSpPr>
              <a:spLocks/>
            </p:cNvSpPr>
            <p:nvPr/>
          </p:nvSpPr>
          <p:spPr bwMode="auto">
            <a:xfrm>
              <a:off x="2875" y="1134"/>
              <a:ext cx="8" cy="8"/>
            </a:xfrm>
            <a:custGeom>
              <a:avLst/>
              <a:gdLst/>
              <a:ahLst/>
              <a:cxnLst>
                <a:cxn ang="0">
                  <a:pos x="14" y="15"/>
                </a:cxn>
                <a:cxn ang="0">
                  <a:pos x="16" y="1"/>
                </a:cxn>
                <a:cxn ang="0">
                  <a:pos x="2" y="0"/>
                </a:cxn>
                <a:cxn ang="0">
                  <a:pos x="0" y="14"/>
                </a:cxn>
                <a:cxn ang="0">
                  <a:pos x="14" y="15"/>
                </a:cxn>
              </a:cxnLst>
              <a:rect l="0" t="0" r="r" b="b"/>
              <a:pathLst>
                <a:path w="16" h="15">
                  <a:moveTo>
                    <a:pt x="14" y="15"/>
                  </a:moveTo>
                  <a:lnTo>
                    <a:pt x="16" y="1"/>
                  </a:lnTo>
                  <a:lnTo>
                    <a:pt x="2" y="0"/>
                  </a:lnTo>
                  <a:lnTo>
                    <a:pt x="0" y="14"/>
                  </a:lnTo>
                  <a:lnTo>
                    <a:pt x="14" y="15"/>
                  </a:lnTo>
                  <a:close/>
                </a:path>
              </a:pathLst>
            </a:custGeom>
            <a:solidFill>
              <a:srgbClr val="000000"/>
            </a:solidFill>
            <a:ln w="9525">
              <a:noFill/>
              <a:round/>
              <a:headEnd/>
              <a:tailEnd/>
            </a:ln>
          </p:spPr>
          <p:txBody>
            <a:bodyPr/>
            <a:lstStyle/>
            <a:p>
              <a:endParaRPr lang="en-US"/>
            </a:p>
          </p:txBody>
        </p:sp>
        <p:sp>
          <p:nvSpPr>
            <p:cNvPr id="42246" name="Freeform 262"/>
            <p:cNvSpPr>
              <a:spLocks/>
            </p:cNvSpPr>
            <p:nvPr/>
          </p:nvSpPr>
          <p:spPr bwMode="auto">
            <a:xfrm>
              <a:off x="2862" y="1132"/>
              <a:ext cx="7" cy="8"/>
            </a:xfrm>
            <a:custGeom>
              <a:avLst/>
              <a:gdLst/>
              <a:ahLst/>
              <a:cxnLst>
                <a:cxn ang="0">
                  <a:pos x="12" y="16"/>
                </a:cxn>
                <a:cxn ang="0">
                  <a:pos x="14" y="2"/>
                </a:cxn>
                <a:cxn ang="0">
                  <a:pos x="5" y="0"/>
                </a:cxn>
                <a:cxn ang="0">
                  <a:pos x="0" y="0"/>
                </a:cxn>
                <a:cxn ang="0">
                  <a:pos x="0" y="14"/>
                </a:cxn>
                <a:cxn ang="0">
                  <a:pos x="5" y="14"/>
                </a:cxn>
                <a:cxn ang="0">
                  <a:pos x="12" y="16"/>
                </a:cxn>
              </a:cxnLst>
              <a:rect l="0" t="0" r="r" b="b"/>
              <a:pathLst>
                <a:path w="14" h="16">
                  <a:moveTo>
                    <a:pt x="12" y="16"/>
                  </a:moveTo>
                  <a:lnTo>
                    <a:pt x="14" y="2"/>
                  </a:lnTo>
                  <a:lnTo>
                    <a:pt x="5" y="0"/>
                  </a:lnTo>
                  <a:lnTo>
                    <a:pt x="0" y="0"/>
                  </a:lnTo>
                  <a:lnTo>
                    <a:pt x="0" y="14"/>
                  </a:lnTo>
                  <a:lnTo>
                    <a:pt x="5" y="14"/>
                  </a:lnTo>
                  <a:lnTo>
                    <a:pt x="12" y="16"/>
                  </a:lnTo>
                  <a:close/>
                </a:path>
              </a:pathLst>
            </a:custGeom>
            <a:solidFill>
              <a:srgbClr val="000000"/>
            </a:solidFill>
            <a:ln w="9525">
              <a:noFill/>
              <a:round/>
              <a:headEnd/>
              <a:tailEnd/>
            </a:ln>
          </p:spPr>
          <p:txBody>
            <a:bodyPr/>
            <a:lstStyle/>
            <a:p>
              <a:endParaRPr lang="en-US"/>
            </a:p>
          </p:txBody>
        </p:sp>
        <p:sp>
          <p:nvSpPr>
            <p:cNvPr id="42247" name="Freeform 263"/>
            <p:cNvSpPr>
              <a:spLocks/>
            </p:cNvSpPr>
            <p:nvPr/>
          </p:nvSpPr>
          <p:spPr bwMode="auto">
            <a:xfrm>
              <a:off x="2848" y="1130"/>
              <a:ext cx="7" cy="8"/>
            </a:xfrm>
            <a:custGeom>
              <a:avLst/>
              <a:gdLst/>
              <a:ahLst/>
              <a:cxnLst>
                <a:cxn ang="0">
                  <a:pos x="14" y="15"/>
                </a:cxn>
                <a:cxn ang="0">
                  <a:pos x="14" y="2"/>
                </a:cxn>
                <a:cxn ang="0">
                  <a:pos x="0" y="0"/>
                </a:cxn>
                <a:cxn ang="0">
                  <a:pos x="0" y="14"/>
                </a:cxn>
                <a:cxn ang="0">
                  <a:pos x="14" y="15"/>
                </a:cxn>
              </a:cxnLst>
              <a:rect l="0" t="0" r="r" b="b"/>
              <a:pathLst>
                <a:path w="14" h="15">
                  <a:moveTo>
                    <a:pt x="14" y="15"/>
                  </a:moveTo>
                  <a:lnTo>
                    <a:pt x="14" y="2"/>
                  </a:lnTo>
                  <a:lnTo>
                    <a:pt x="0" y="0"/>
                  </a:lnTo>
                  <a:lnTo>
                    <a:pt x="0" y="14"/>
                  </a:lnTo>
                  <a:lnTo>
                    <a:pt x="14" y="15"/>
                  </a:lnTo>
                  <a:close/>
                </a:path>
              </a:pathLst>
            </a:custGeom>
            <a:solidFill>
              <a:srgbClr val="000000"/>
            </a:solidFill>
            <a:ln w="9525">
              <a:noFill/>
              <a:round/>
              <a:headEnd/>
              <a:tailEnd/>
            </a:ln>
          </p:spPr>
          <p:txBody>
            <a:bodyPr/>
            <a:lstStyle/>
            <a:p>
              <a:endParaRPr lang="en-US"/>
            </a:p>
          </p:txBody>
        </p:sp>
        <p:sp>
          <p:nvSpPr>
            <p:cNvPr id="42248" name="Freeform 264"/>
            <p:cNvSpPr>
              <a:spLocks/>
            </p:cNvSpPr>
            <p:nvPr/>
          </p:nvSpPr>
          <p:spPr bwMode="auto">
            <a:xfrm>
              <a:off x="2834" y="1130"/>
              <a:ext cx="7" cy="7"/>
            </a:xfrm>
            <a:custGeom>
              <a:avLst/>
              <a:gdLst/>
              <a:ahLst/>
              <a:cxnLst>
                <a:cxn ang="0">
                  <a:pos x="14" y="16"/>
                </a:cxn>
                <a:cxn ang="0">
                  <a:pos x="14" y="2"/>
                </a:cxn>
                <a:cxn ang="0">
                  <a:pos x="0" y="0"/>
                </a:cxn>
                <a:cxn ang="0">
                  <a:pos x="0" y="14"/>
                </a:cxn>
                <a:cxn ang="0">
                  <a:pos x="14" y="16"/>
                </a:cxn>
              </a:cxnLst>
              <a:rect l="0" t="0" r="r" b="b"/>
              <a:pathLst>
                <a:path w="14" h="16">
                  <a:moveTo>
                    <a:pt x="14" y="16"/>
                  </a:moveTo>
                  <a:lnTo>
                    <a:pt x="14" y="2"/>
                  </a:lnTo>
                  <a:lnTo>
                    <a:pt x="0" y="0"/>
                  </a:lnTo>
                  <a:lnTo>
                    <a:pt x="0" y="14"/>
                  </a:lnTo>
                  <a:lnTo>
                    <a:pt x="14" y="16"/>
                  </a:lnTo>
                  <a:close/>
                </a:path>
              </a:pathLst>
            </a:custGeom>
            <a:solidFill>
              <a:srgbClr val="000000"/>
            </a:solidFill>
            <a:ln w="9525">
              <a:noFill/>
              <a:round/>
              <a:headEnd/>
              <a:tailEnd/>
            </a:ln>
          </p:spPr>
          <p:txBody>
            <a:bodyPr/>
            <a:lstStyle/>
            <a:p>
              <a:endParaRPr lang="en-US"/>
            </a:p>
          </p:txBody>
        </p:sp>
        <p:sp>
          <p:nvSpPr>
            <p:cNvPr id="42249" name="Rectangle 265"/>
            <p:cNvSpPr>
              <a:spLocks noChangeArrowheads="1"/>
            </p:cNvSpPr>
            <p:nvPr/>
          </p:nvSpPr>
          <p:spPr bwMode="auto">
            <a:xfrm>
              <a:off x="2820" y="1130"/>
              <a:ext cx="7" cy="6"/>
            </a:xfrm>
            <a:prstGeom prst="rect">
              <a:avLst/>
            </a:prstGeom>
            <a:solidFill>
              <a:srgbClr val="000000"/>
            </a:solidFill>
            <a:ln w="9525">
              <a:noFill/>
              <a:miter lim="800000"/>
              <a:headEnd/>
              <a:tailEnd/>
            </a:ln>
          </p:spPr>
          <p:txBody>
            <a:bodyPr/>
            <a:lstStyle/>
            <a:p>
              <a:endParaRPr lang="en-US"/>
            </a:p>
          </p:txBody>
        </p:sp>
        <p:sp>
          <p:nvSpPr>
            <p:cNvPr id="42250" name="Rectangle 266"/>
            <p:cNvSpPr>
              <a:spLocks noChangeArrowheads="1"/>
            </p:cNvSpPr>
            <p:nvPr/>
          </p:nvSpPr>
          <p:spPr bwMode="auto">
            <a:xfrm>
              <a:off x="2806" y="1129"/>
              <a:ext cx="7" cy="7"/>
            </a:xfrm>
            <a:prstGeom prst="rect">
              <a:avLst/>
            </a:prstGeom>
            <a:solidFill>
              <a:srgbClr val="000000"/>
            </a:solidFill>
            <a:ln w="9525">
              <a:noFill/>
              <a:miter lim="800000"/>
              <a:headEnd/>
              <a:tailEnd/>
            </a:ln>
          </p:spPr>
          <p:txBody>
            <a:bodyPr/>
            <a:lstStyle/>
            <a:p>
              <a:endParaRPr lang="en-US"/>
            </a:p>
          </p:txBody>
        </p:sp>
      </p:grpSp>
      <p:sp>
        <p:nvSpPr>
          <p:cNvPr id="42251" name="Rectangle 267"/>
          <p:cNvSpPr>
            <a:spLocks noChangeArrowheads="1"/>
          </p:cNvSpPr>
          <p:nvPr/>
        </p:nvSpPr>
        <p:spPr bwMode="auto">
          <a:xfrm>
            <a:off x="4833938" y="3586163"/>
            <a:ext cx="1039812" cy="295275"/>
          </a:xfrm>
          <a:prstGeom prst="rect">
            <a:avLst/>
          </a:prstGeom>
          <a:noFill/>
          <a:ln w="9525">
            <a:noFill/>
            <a:miter lim="800000"/>
            <a:headEnd/>
            <a:tailEnd/>
          </a:ln>
        </p:spPr>
        <p:txBody>
          <a:bodyPr/>
          <a:lstStyle/>
          <a:p>
            <a:endParaRPr lang="en-US"/>
          </a:p>
        </p:txBody>
      </p:sp>
      <p:sp>
        <p:nvSpPr>
          <p:cNvPr id="42252" name="Rectangle 268"/>
          <p:cNvSpPr>
            <a:spLocks noChangeArrowheads="1"/>
          </p:cNvSpPr>
          <p:nvPr/>
        </p:nvSpPr>
        <p:spPr bwMode="auto">
          <a:xfrm>
            <a:off x="4922838" y="3789363"/>
            <a:ext cx="879475" cy="212725"/>
          </a:xfrm>
          <a:prstGeom prst="rect">
            <a:avLst/>
          </a:prstGeom>
          <a:noFill/>
          <a:ln w="9525">
            <a:noFill/>
            <a:miter lim="800000"/>
            <a:headEnd/>
            <a:tailEnd/>
          </a:ln>
        </p:spPr>
        <p:txBody>
          <a:bodyPr wrap="none" lIns="0" tIns="0" rIns="0" bIns="0">
            <a:spAutoFit/>
          </a:bodyPr>
          <a:lstStyle/>
          <a:p>
            <a:pPr algn="ctr" eaLnBrk="0" hangingPunct="0"/>
            <a:r>
              <a:rPr lang="en-US" sz="1400">
                <a:solidFill>
                  <a:srgbClr val="000000"/>
                </a:solidFill>
              </a:rPr>
              <a:t>Area 0.0.0.0</a:t>
            </a:r>
            <a:endParaRPr lang="en-US">
              <a:solidFill>
                <a:schemeClr val="tx1"/>
              </a:solidFill>
            </a:endParaRPr>
          </a:p>
        </p:txBody>
      </p:sp>
      <p:sp>
        <p:nvSpPr>
          <p:cNvPr id="42253" name="Text Box 269"/>
          <p:cNvSpPr txBox="1">
            <a:spLocks noChangeArrowheads="1"/>
          </p:cNvSpPr>
          <p:nvPr/>
        </p:nvSpPr>
        <p:spPr bwMode="auto">
          <a:xfrm>
            <a:off x="6178550" y="5318125"/>
            <a:ext cx="974725" cy="457200"/>
          </a:xfrm>
          <a:prstGeom prst="rect">
            <a:avLst/>
          </a:prstGeom>
          <a:noFill/>
          <a:ln w="9525">
            <a:noFill/>
            <a:miter lim="800000"/>
            <a:headEnd/>
            <a:tailEnd/>
          </a:ln>
          <a:effectLst/>
        </p:spPr>
        <p:txBody>
          <a:bodyPr anchor="ctr">
            <a:spAutoFit/>
          </a:bodyPr>
          <a:lstStyle/>
          <a:p>
            <a:pPr eaLnBrk="0" hangingPunct="0">
              <a:spcBef>
                <a:spcPct val="50000"/>
              </a:spcBef>
            </a:pPr>
            <a:r>
              <a:rPr lang="en-US" sz="1200">
                <a:solidFill>
                  <a:schemeClr val="tx1"/>
                </a:solidFill>
              </a:rPr>
              <a:t>R = router  N = network</a:t>
            </a:r>
          </a:p>
        </p:txBody>
      </p:sp>
      <p:sp>
        <p:nvSpPr>
          <p:cNvPr id="42254" name="Text Box 270"/>
          <p:cNvSpPr txBox="1">
            <a:spLocks noChangeArrowheads="1"/>
          </p:cNvSpPr>
          <p:nvPr/>
        </p:nvSpPr>
        <p:spPr bwMode="auto">
          <a:xfrm>
            <a:off x="7777163" y="5943600"/>
            <a:ext cx="769937" cy="244475"/>
          </a:xfrm>
          <a:prstGeom prst="rect">
            <a:avLst/>
          </a:prstGeom>
          <a:noFill/>
          <a:ln w="25400">
            <a:noFill/>
            <a:miter lim="800000"/>
            <a:headEnd/>
            <a:tailEnd/>
          </a:ln>
          <a:effectLst/>
        </p:spPr>
        <p:txBody>
          <a:bodyPr wrap="none" anchor="ctr">
            <a:spAutoFit/>
          </a:bodyPr>
          <a:lstStyle/>
          <a:p>
            <a:pPr algn="ctr" eaLnBrk="0" hangingPunct="0">
              <a:spcBef>
                <a:spcPct val="50000"/>
              </a:spcBef>
            </a:pPr>
            <a:r>
              <a:rPr lang="en-US" sz="1000">
                <a:solidFill>
                  <a:schemeClr val="tx1"/>
                </a:solidFill>
              </a:rPr>
              <a:t>Figure 8.33</a:t>
            </a:r>
          </a:p>
        </p:txBody>
      </p:sp>
      <p:sp>
        <p:nvSpPr>
          <p:cNvPr id="42256" name="Text Box 272"/>
          <p:cNvSpPr txBox="1">
            <a:spLocks noChangeArrowheads="1"/>
          </p:cNvSpPr>
          <p:nvPr/>
        </p:nvSpPr>
        <p:spPr bwMode="auto">
          <a:xfrm>
            <a:off x="203200" y="5927725"/>
            <a:ext cx="2628900" cy="244475"/>
          </a:xfrm>
          <a:prstGeom prst="rect">
            <a:avLst/>
          </a:prstGeom>
          <a:noFill/>
          <a:ln w="25400">
            <a:noFill/>
            <a:miter lim="800000"/>
            <a:headEnd/>
            <a:tailEnd/>
          </a:ln>
          <a:effectLst/>
        </p:spPr>
        <p:txBody>
          <a:bodyPr wrap="none" anchor="ctr">
            <a:spAutoFit/>
          </a:bodyPr>
          <a:lstStyle/>
          <a:p>
            <a:pPr algn="ctr" eaLnBrk="0" hangingPunct="0"/>
            <a:r>
              <a:rPr lang="en-US" sz="1000">
                <a:solidFill>
                  <a:schemeClr val="tx1"/>
                </a:solidFill>
              </a:rPr>
              <a:t>Copyright ©2000 The McGraw Hill Companies</a:t>
            </a:r>
          </a:p>
        </p:txBody>
      </p:sp>
      <p:sp>
        <p:nvSpPr>
          <p:cNvPr id="42257" name="Text Box 273"/>
          <p:cNvSpPr txBox="1">
            <a:spLocks noChangeArrowheads="1"/>
          </p:cNvSpPr>
          <p:nvPr/>
        </p:nvSpPr>
        <p:spPr bwMode="auto">
          <a:xfrm>
            <a:off x="3279775" y="5943600"/>
            <a:ext cx="2816225" cy="244475"/>
          </a:xfrm>
          <a:prstGeom prst="rect">
            <a:avLst/>
          </a:prstGeom>
          <a:noFill/>
          <a:ln w="25400">
            <a:noFill/>
            <a:miter lim="800000"/>
            <a:headEnd/>
            <a:tailEnd/>
          </a:ln>
          <a:effectLst/>
        </p:spPr>
        <p:txBody>
          <a:bodyPr wrap="none" anchor="ctr">
            <a:spAutoFit/>
          </a:bodyPr>
          <a:lstStyle/>
          <a:p>
            <a:pPr algn="ctr" eaLnBrk="0" hangingPunct="0"/>
            <a:r>
              <a:rPr lang="en-US" sz="1000">
                <a:solidFill>
                  <a:schemeClr val="tx1"/>
                </a:solidFill>
              </a:rPr>
              <a:t>Leon-Garcia &amp; Widjaja:  </a:t>
            </a:r>
            <a:r>
              <a:rPr lang="en-US" sz="1000" i="1">
                <a:solidFill>
                  <a:schemeClr val="tx1"/>
                </a:solidFill>
              </a:rPr>
              <a:t>Communication Networks</a:t>
            </a:r>
          </a:p>
        </p:txBody>
      </p:sp>
      <p:sp>
        <p:nvSpPr>
          <p:cNvPr id="42258" name="Rectangle 274"/>
          <p:cNvSpPr>
            <a:spLocks noChangeArrowheads="1"/>
          </p:cNvSpPr>
          <p:nvPr/>
        </p:nvSpPr>
        <p:spPr bwMode="auto">
          <a:xfrm>
            <a:off x="252413" y="115888"/>
            <a:ext cx="8640762" cy="906462"/>
          </a:xfrm>
          <a:prstGeom prst="rect">
            <a:avLst/>
          </a:prstGeom>
          <a:noFill/>
          <a:ln w="9525">
            <a:noFill/>
            <a:miter lim="800000"/>
            <a:headEnd/>
            <a:tailEnd/>
          </a:ln>
          <a:effectLst/>
        </p:spPr>
        <p:txBody>
          <a:bodyPr anchor="ctr"/>
          <a:lstStyle/>
          <a:p>
            <a:pPr algn="ctr"/>
            <a:r>
              <a:rPr lang="en-US" sz="4400" b="1">
                <a:solidFill>
                  <a:srgbClr val="CC0099"/>
                </a:solidFill>
                <a:effectLst>
                  <a:outerShdw blurRad="38100" dist="38100" dir="2700000" algn="tl">
                    <a:srgbClr val="C0C0C0"/>
                  </a:outerShdw>
                </a:effectLst>
                <a:latin typeface="Comic Sans MS" pitchFamily="66" charset="0"/>
              </a:rPr>
              <a:t>OSPF Areas</a:t>
            </a:r>
          </a:p>
        </p:txBody>
      </p:sp>
      <p:sp>
        <p:nvSpPr>
          <p:cNvPr id="42259" name="Rectangle 275"/>
          <p:cNvSpPr>
            <a:spLocks noChangeArrowheads="1"/>
          </p:cNvSpPr>
          <p:nvPr/>
        </p:nvSpPr>
        <p:spPr bwMode="auto">
          <a:xfrm>
            <a:off x="5003800" y="981075"/>
            <a:ext cx="2160588" cy="288925"/>
          </a:xfrm>
          <a:prstGeom prst="rect">
            <a:avLst/>
          </a:prstGeom>
          <a:noFill/>
          <a:ln w="19050">
            <a:noFill/>
            <a:miter lim="800000"/>
            <a:headEnd/>
            <a:tailEnd/>
          </a:ln>
          <a:effectLst/>
        </p:spPr>
        <p:txBody>
          <a:bodyPr wrap="none" anchor="ctr"/>
          <a:lstStyle/>
          <a:p>
            <a:pPr algn="ctr"/>
            <a:r>
              <a:rPr lang="en-US" sz="1600">
                <a:latin typeface="Comic Sans MS" pitchFamily="66" charset="0"/>
              </a:rPr>
              <a:t>[AS Border router]</a:t>
            </a:r>
          </a:p>
        </p:txBody>
      </p:sp>
      <p:sp>
        <p:nvSpPr>
          <p:cNvPr id="42260" name="Line 276"/>
          <p:cNvSpPr>
            <a:spLocks noChangeShapeType="1"/>
          </p:cNvSpPr>
          <p:nvPr/>
        </p:nvSpPr>
        <p:spPr bwMode="auto">
          <a:xfrm flipH="1" flipV="1">
            <a:off x="4716463" y="4076700"/>
            <a:ext cx="1655762" cy="431800"/>
          </a:xfrm>
          <a:prstGeom prst="line">
            <a:avLst/>
          </a:prstGeom>
          <a:noFill/>
          <a:ln w="25400">
            <a:solidFill>
              <a:srgbClr val="990000"/>
            </a:solidFill>
            <a:round/>
            <a:headEnd/>
            <a:tailEnd type="triangle" w="med" len="med"/>
          </a:ln>
          <a:effectLst/>
        </p:spPr>
        <p:txBody>
          <a:bodyPr/>
          <a:lstStyle/>
          <a:p>
            <a:endParaRPr lang="en-US"/>
          </a:p>
        </p:txBody>
      </p:sp>
      <p:sp>
        <p:nvSpPr>
          <p:cNvPr id="42261" name="Rectangle 277"/>
          <p:cNvSpPr>
            <a:spLocks noChangeArrowheads="1"/>
          </p:cNvSpPr>
          <p:nvPr/>
        </p:nvSpPr>
        <p:spPr bwMode="auto">
          <a:xfrm>
            <a:off x="6300788" y="4510088"/>
            <a:ext cx="1368425" cy="503237"/>
          </a:xfrm>
          <a:prstGeom prst="rect">
            <a:avLst/>
          </a:prstGeom>
          <a:noFill/>
          <a:ln w="19050">
            <a:noFill/>
            <a:miter lim="800000"/>
            <a:headEnd/>
            <a:tailEnd/>
          </a:ln>
          <a:effectLst/>
        </p:spPr>
        <p:txBody>
          <a:bodyPr wrap="none" anchor="ctr"/>
          <a:lstStyle/>
          <a:p>
            <a:pPr algn="ctr"/>
            <a:r>
              <a:rPr lang="en-US" sz="2000">
                <a:latin typeface="Comic Sans MS" pitchFamily="66" charset="0"/>
              </a:rPr>
              <a:t>ABR</a:t>
            </a:r>
            <a:endParaRPr lang="en-US">
              <a:latin typeface="Comic Sans MS" pitchFamily="66" charset="0"/>
            </a:endParaRPr>
          </a:p>
        </p:txBody>
      </p:sp>
      <p:sp>
        <p:nvSpPr>
          <p:cNvPr id="42262" name="Line 278"/>
          <p:cNvSpPr>
            <a:spLocks noChangeShapeType="1"/>
          </p:cNvSpPr>
          <p:nvPr/>
        </p:nvSpPr>
        <p:spPr bwMode="auto">
          <a:xfrm flipH="1">
            <a:off x="4211638" y="1341438"/>
            <a:ext cx="1584325" cy="1584325"/>
          </a:xfrm>
          <a:prstGeom prst="line">
            <a:avLst/>
          </a:prstGeom>
          <a:noFill/>
          <a:ln w="25400">
            <a:solidFill>
              <a:srgbClr val="99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48131"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48132"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48133"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48134"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48135"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48136"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48137"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48138" name="Text Box 10"/>
          <p:cNvSpPr txBox="1">
            <a:spLocks noChangeArrowheads="1"/>
          </p:cNvSpPr>
          <p:nvPr/>
        </p:nvSpPr>
        <p:spPr bwMode="auto">
          <a:xfrm>
            <a:off x="2286000" y="1295400"/>
            <a:ext cx="6400800" cy="4787900"/>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r>
              <a:rPr lang="en-US" sz="2000">
                <a:solidFill>
                  <a:schemeClr val="accent2"/>
                </a:solidFill>
                <a:latin typeface="Arial" charset="0"/>
              </a:rPr>
              <a:t>Format</a:t>
            </a:r>
          </a:p>
          <a:p>
            <a:pPr marL="457200" indent="-457200"/>
            <a:r>
              <a:rPr lang="en-US" sz="1800">
                <a:solidFill>
                  <a:schemeClr val="tx2"/>
                </a:solidFill>
                <a:latin typeface="Arial" charset="0"/>
              </a:rPr>
              <a:t>x x x x x x x x </a:t>
            </a:r>
            <a:r>
              <a:rPr lang="en-US" sz="2400">
                <a:solidFill>
                  <a:schemeClr val="tx2"/>
                </a:solidFill>
                <a:latin typeface="Arial" charset="0"/>
              </a:rPr>
              <a:t>.</a:t>
            </a:r>
            <a:r>
              <a:rPr lang="en-US" sz="1800">
                <a:solidFill>
                  <a:schemeClr val="tx2"/>
                </a:solidFill>
                <a:latin typeface="Arial" charset="0"/>
              </a:rPr>
              <a:t> x x x x x x x x </a:t>
            </a:r>
            <a:r>
              <a:rPr lang="en-US" sz="2400">
                <a:solidFill>
                  <a:schemeClr val="tx2"/>
                </a:solidFill>
                <a:latin typeface="Arial" charset="0"/>
              </a:rPr>
              <a:t>.</a:t>
            </a:r>
            <a:r>
              <a:rPr lang="en-US" sz="1800">
                <a:solidFill>
                  <a:schemeClr val="tx2"/>
                </a:solidFill>
                <a:latin typeface="Arial" charset="0"/>
              </a:rPr>
              <a:t> x x x x x x x x </a:t>
            </a:r>
            <a:r>
              <a:rPr lang="en-US" sz="2400">
                <a:solidFill>
                  <a:schemeClr val="tx2"/>
                </a:solidFill>
                <a:latin typeface="Arial" charset="0"/>
              </a:rPr>
              <a:t>.</a:t>
            </a:r>
            <a:r>
              <a:rPr lang="en-US" sz="1800">
                <a:solidFill>
                  <a:schemeClr val="tx2"/>
                </a:solidFill>
                <a:latin typeface="Arial" charset="0"/>
              </a:rPr>
              <a:t> x x x x x x x x</a:t>
            </a:r>
          </a:p>
          <a:p>
            <a:pPr marL="457200" indent="-457200"/>
            <a:r>
              <a:rPr lang="en-US" sz="1800">
                <a:solidFill>
                  <a:schemeClr val="tx2"/>
                </a:solidFill>
                <a:latin typeface="Arial" charset="0"/>
              </a:rPr>
              <a:t>where x is either 0 or 1</a:t>
            </a:r>
          </a:p>
          <a:p>
            <a:pPr marL="457200" indent="-457200"/>
            <a:endParaRPr lang="en-US" sz="1800">
              <a:solidFill>
                <a:schemeClr val="tx2"/>
              </a:solidFill>
              <a:latin typeface="Arial" charset="0"/>
            </a:endParaRPr>
          </a:p>
          <a:p>
            <a:pPr marL="457200" indent="-457200"/>
            <a:r>
              <a:rPr lang="en-US" sz="1800">
                <a:solidFill>
                  <a:schemeClr val="tx2"/>
                </a:solidFill>
                <a:latin typeface="Arial" charset="0"/>
              </a:rPr>
              <a:t>Example 1:</a:t>
            </a:r>
          </a:p>
          <a:p>
            <a:pPr marL="457200" indent="-457200"/>
            <a:endParaRPr lang="en-US" sz="800">
              <a:solidFill>
                <a:schemeClr val="tx2"/>
              </a:solidFill>
              <a:latin typeface="Arial" charset="0"/>
            </a:endParaRPr>
          </a:p>
          <a:p>
            <a:pPr marL="457200" indent="-457200"/>
            <a:r>
              <a:rPr lang="en-US" sz="1600">
                <a:solidFill>
                  <a:schemeClr val="tx2"/>
                </a:solidFill>
                <a:latin typeface="Arial" charset="0"/>
              </a:rPr>
              <a:t>1 1 1 1 1 1 1 1 </a:t>
            </a:r>
            <a:r>
              <a:rPr lang="en-US" sz="2400">
                <a:solidFill>
                  <a:schemeClr val="tx2"/>
                </a:solidFill>
                <a:latin typeface="Arial" charset="0"/>
              </a:rPr>
              <a:t>. </a:t>
            </a:r>
            <a:r>
              <a:rPr lang="en-US" sz="1600">
                <a:solidFill>
                  <a:schemeClr val="tx2"/>
                </a:solidFill>
                <a:latin typeface="Arial" charset="0"/>
              </a:rPr>
              <a:t>1 1 1 1 1 1 1 1 </a:t>
            </a:r>
            <a:r>
              <a:rPr lang="en-US" sz="2400">
                <a:solidFill>
                  <a:schemeClr val="tx2"/>
                </a:solidFill>
                <a:latin typeface="Arial" charset="0"/>
              </a:rPr>
              <a:t>.</a:t>
            </a:r>
            <a:r>
              <a:rPr lang="en-US" sz="1600">
                <a:solidFill>
                  <a:schemeClr val="tx2"/>
                </a:solidFill>
                <a:latin typeface="Arial" charset="0"/>
              </a:rPr>
              <a:t> 0 0 0 0 0 0 0 0 </a:t>
            </a:r>
            <a:r>
              <a:rPr lang="en-US" sz="2400">
                <a:solidFill>
                  <a:schemeClr val="tx2"/>
                </a:solidFill>
                <a:latin typeface="Arial" charset="0"/>
              </a:rPr>
              <a:t>.</a:t>
            </a:r>
            <a:r>
              <a:rPr lang="en-US" sz="1600">
                <a:solidFill>
                  <a:schemeClr val="tx2"/>
                </a:solidFill>
                <a:latin typeface="Arial" charset="0"/>
              </a:rPr>
              <a:t> 0 0 0 0 0 0 0 0</a:t>
            </a:r>
          </a:p>
          <a:p>
            <a:pPr marL="457200" indent="-457200"/>
            <a:endParaRPr lang="en-US" sz="1600">
              <a:solidFill>
                <a:schemeClr val="tx2"/>
              </a:solidFill>
              <a:latin typeface="Arial" charset="0"/>
            </a:endParaRPr>
          </a:p>
          <a:p>
            <a:pPr marL="457200" indent="-457200" algn="ctr"/>
            <a:r>
              <a:rPr lang="en-US" sz="2000">
                <a:solidFill>
                  <a:schemeClr val="tx2"/>
                </a:solidFill>
                <a:latin typeface="Arial" charset="0"/>
              </a:rPr>
              <a:t>255.255.0.0</a:t>
            </a:r>
            <a:endParaRPr lang="en-US" sz="1600">
              <a:solidFill>
                <a:schemeClr val="accent2"/>
              </a:solidFill>
              <a:latin typeface="Arial" charset="0"/>
            </a:endParaRPr>
          </a:p>
          <a:p>
            <a:pPr marL="457200" indent="-457200"/>
            <a:endParaRPr lang="en-US" sz="2000">
              <a:solidFill>
                <a:schemeClr val="tx2"/>
              </a:solidFill>
              <a:latin typeface="Arial" charset="0"/>
            </a:endParaRPr>
          </a:p>
          <a:p>
            <a:pPr marL="457200" indent="-457200"/>
            <a:r>
              <a:rPr lang="en-US" sz="1800">
                <a:solidFill>
                  <a:schemeClr val="tx2"/>
                </a:solidFill>
                <a:latin typeface="Arial" charset="0"/>
              </a:rPr>
              <a:t>Example 2:</a:t>
            </a:r>
          </a:p>
          <a:p>
            <a:pPr marL="457200" indent="-457200"/>
            <a:endParaRPr lang="en-US" sz="800">
              <a:solidFill>
                <a:schemeClr val="tx2"/>
              </a:solidFill>
              <a:latin typeface="Arial" charset="0"/>
            </a:endParaRPr>
          </a:p>
          <a:p>
            <a:pPr marL="457200" indent="-457200"/>
            <a:r>
              <a:rPr lang="en-US" sz="1600">
                <a:solidFill>
                  <a:schemeClr val="tx2"/>
                </a:solidFill>
                <a:latin typeface="Arial" charset="0"/>
              </a:rPr>
              <a:t>1 1 1 1 1 1 1 1 </a:t>
            </a:r>
            <a:r>
              <a:rPr lang="en-US" sz="2400">
                <a:solidFill>
                  <a:schemeClr val="tx2"/>
                </a:solidFill>
                <a:latin typeface="Arial" charset="0"/>
              </a:rPr>
              <a:t>. </a:t>
            </a:r>
            <a:r>
              <a:rPr lang="en-US" sz="1600">
                <a:solidFill>
                  <a:schemeClr val="tx2"/>
                </a:solidFill>
                <a:latin typeface="Arial" charset="0"/>
              </a:rPr>
              <a:t>1 1 1 1 1 1 1 1 </a:t>
            </a:r>
            <a:r>
              <a:rPr lang="en-US" sz="2400">
                <a:solidFill>
                  <a:schemeClr val="tx2"/>
                </a:solidFill>
                <a:latin typeface="Arial" charset="0"/>
              </a:rPr>
              <a:t>.</a:t>
            </a:r>
            <a:r>
              <a:rPr lang="en-US" sz="1600">
                <a:solidFill>
                  <a:schemeClr val="tx2"/>
                </a:solidFill>
                <a:latin typeface="Arial" charset="0"/>
              </a:rPr>
              <a:t> 1 0 0 0 0 0 0 0 </a:t>
            </a:r>
            <a:r>
              <a:rPr lang="en-US" sz="2400">
                <a:solidFill>
                  <a:schemeClr val="tx2"/>
                </a:solidFill>
                <a:latin typeface="Arial" charset="0"/>
              </a:rPr>
              <a:t>.</a:t>
            </a:r>
            <a:r>
              <a:rPr lang="en-US" sz="1600">
                <a:solidFill>
                  <a:schemeClr val="tx2"/>
                </a:solidFill>
                <a:latin typeface="Arial" charset="0"/>
              </a:rPr>
              <a:t> 0 0 0 0 0 0 0 0</a:t>
            </a:r>
          </a:p>
          <a:p>
            <a:pPr marL="457200" indent="-457200"/>
            <a:endParaRPr lang="en-US" sz="1600">
              <a:solidFill>
                <a:schemeClr val="tx2"/>
              </a:solidFill>
              <a:latin typeface="Arial" charset="0"/>
            </a:endParaRPr>
          </a:p>
          <a:p>
            <a:pPr marL="457200" indent="-457200" algn="ctr"/>
            <a:r>
              <a:rPr lang="en-US" sz="2000">
                <a:solidFill>
                  <a:schemeClr val="tx2"/>
                </a:solidFill>
                <a:latin typeface="Arial" charset="0"/>
              </a:rPr>
              <a:t>255.255.192.0</a:t>
            </a:r>
          </a:p>
          <a:p>
            <a:pPr marL="457200" indent="-457200"/>
            <a:endParaRPr lang="en-US" sz="2000">
              <a:solidFill>
                <a:schemeClr val="tx2"/>
              </a:solidFill>
              <a:latin typeface="Arial" charset="0"/>
            </a:endParaRPr>
          </a:p>
          <a:p>
            <a:pPr marL="457200" indent="-457200"/>
            <a:endParaRPr lang="en-US" sz="800">
              <a:solidFill>
                <a:schemeClr val="accent2"/>
              </a:solidFill>
              <a:latin typeface="Arial" charset="0"/>
            </a:endParaRPr>
          </a:p>
        </p:txBody>
      </p:sp>
      <p:sp>
        <p:nvSpPr>
          <p:cNvPr id="48139" name="Line 11"/>
          <p:cNvSpPr>
            <a:spLocks noChangeShapeType="1"/>
          </p:cNvSpPr>
          <p:nvPr/>
        </p:nvSpPr>
        <p:spPr bwMode="auto">
          <a:xfrm>
            <a:off x="5486400" y="3429000"/>
            <a:ext cx="0" cy="228600"/>
          </a:xfrm>
          <a:prstGeom prst="line">
            <a:avLst/>
          </a:prstGeom>
          <a:noFill/>
          <a:ln w="9525">
            <a:solidFill>
              <a:schemeClr val="accent2"/>
            </a:solidFill>
            <a:round/>
            <a:headEnd/>
            <a:tailEnd type="triangle" w="med" len="med"/>
          </a:ln>
          <a:effectLst/>
        </p:spPr>
        <p:txBody>
          <a:bodyPr/>
          <a:lstStyle/>
          <a:p>
            <a:endParaRPr lang="en-US"/>
          </a:p>
        </p:txBody>
      </p:sp>
      <p:sp>
        <p:nvSpPr>
          <p:cNvPr id="48140" name="Line 12"/>
          <p:cNvSpPr>
            <a:spLocks noChangeShapeType="1"/>
          </p:cNvSpPr>
          <p:nvPr/>
        </p:nvSpPr>
        <p:spPr bwMode="auto">
          <a:xfrm>
            <a:off x="5486400" y="5029200"/>
            <a:ext cx="0" cy="304800"/>
          </a:xfrm>
          <a:prstGeom prst="line">
            <a:avLst/>
          </a:prstGeom>
          <a:noFill/>
          <a:ln w="9525">
            <a:solidFill>
              <a:schemeClr val="accent2"/>
            </a:solidFill>
            <a:round/>
            <a:headEnd/>
            <a:tailEnd type="triangle" w="med" len="med"/>
          </a:ln>
          <a:effectLst/>
        </p:spPr>
        <p:txBody>
          <a:bodyPr/>
          <a:lstStyle/>
          <a:p>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49155"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49156"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49157"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49158"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49159"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49160"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49161"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49162" name="Text Box 10"/>
          <p:cNvSpPr txBox="1">
            <a:spLocks noChangeArrowheads="1"/>
          </p:cNvSpPr>
          <p:nvPr/>
        </p:nvSpPr>
        <p:spPr bwMode="auto">
          <a:xfrm>
            <a:off x="2286000" y="1295400"/>
            <a:ext cx="6400800" cy="5397500"/>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r>
              <a:rPr lang="en-US" sz="2000">
                <a:solidFill>
                  <a:schemeClr val="accent2"/>
                </a:solidFill>
                <a:latin typeface="Arial" charset="0"/>
              </a:rPr>
              <a:t>Network Address</a:t>
            </a:r>
          </a:p>
          <a:p>
            <a:pPr marL="457200" indent="-457200"/>
            <a:endParaRPr lang="en-US" sz="800">
              <a:solidFill>
                <a:schemeClr val="accent2"/>
              </a:solidFill>
              <a:latin typeface="Arial" charset="0"/>
            </a:endParaRPr>
          </a:p>
          <a:p>
            <a:pPr marL="457200" indent="-457200"/>
            <a:r>
              <a:rPr lang="en-US" sz="2000">
                <a:solidFill>
                  <a:schemeClr val="tx2"/>
                </a:solidFill>
                <a:latin typeface="Arial" charset="0"/>
              </a:rPr>
              <a:t>Example 1:</a:t>
            </a:r>
          </a:p>
          <a:p>
            <a:pPr marL="457200" indent="-457200"/>
            <a:endParaRPr lang="en-US" sz="800">
              <a:solidFill>
                <a:schemeClr val="tx2"/>
              </a:solidFill>
              <a:latin typeface="Arial" charset="0"/>
            </a:endParaRPr>
          </a:p>
          <a:p>
            <a:pPr marL="457200" indent="-457200"/>
            <a:r>
              <a:rPr lang="en-US" sz="2000">
                <a:solidFill>
                  <a:schemeClr val="tx2"/>
                </a:solidFill>
                <a:latin typeface="Arial" charset="0"/>
              </a:rPr>
              <a:t>IP address of computer  180.100.7.1</a:t>
            </a:r>
          </a:p>
          <a:p>
            <a:pPr marL="457200" indent="-457200"/>
            <a:r>
              <a:rPr lang="en-US" sz="2000">
                <a:solidFill>
                  <a:schemeClr val="tx2"/>
                </a:solidFill>
                <a:latin typeface="Arial" charset="0"/>
              </a:rPr>
              <a:t>Mask                               </a:t>
            </a:r>
            <a:r>
              <a:rPr lang="en-US" sz="2000" u="sng">
                <a:solidFill>
                  <a:schemeClr val="tx2"/>
                </a:solidFill>
                <a:latin typeface="Arial" charset="0"/>
              </a:rPr>
              <a:t>255.255.0.0</a:t>
            </a:r>
          </a:p>
          <a:p>
            <a:pPr marL="457200" indent="-457200"/>
            <a:r>
              <a:rPr lang="en-US" sz="2000">
                <a:solidFill>
                  <a:schemeClr val="tx2"/>
                </a:solidFill>
                <a:latin typeface="Arial" charset="0"/>
              </a:rPr>
              <a:t>Network address            180.100.0.0</a:t>
            </a:r>
          </a:p>
          <a:p>
            <a:pPr marL="457200" indent="-457200"/>
            <a:endParaRPr lang="en-US" sz="2000">
              <a:solidFill>
                <a:schemeClr val="tx2"/>
              </a:solidFill>
              <a:latin typeface="Arial" charset="0"/>
            </a:endParaRPr>
          </a:p>
          <a:p>
            <a:pPr marL="457200" indent="-457200"/>
            <a:r>
              <a:rPr lang="en-US" sz="2000">
                <a:solidFill>
                  <a:schemeClr val="tx2"/>
                </a:solidFill>
                <a:latin typeface="Arial" charset="0"/>
              </a:rPr>
              <a:t>Example 2:</a:t>
            </a:r>
          </a:p>
          <a:p>
            <a:pPr marL="457200" indent="-457200"/>
            <a:endParaRPr lang="en-US" sz="800">
              <a:solidFill>
                <a:schemeClr val="tx2"/>
              </a:solidFill>
              <a:latin typeface="Arial" charset="0"/>
            </a:endParaRPr>
          </a:p>
          <a:p>
            <a:pPr marL="457200" indent="-457200"/>
            <a:r>
              <a:rPr lang="en-US" sz="2000">
                <a:solidFill>
                  <a:schemeClr val="tx2"/>
                </a:solidFill>
                <a:latin typeface="Arial" charset="0"/>
              </a:rPr>
              <a:t>IP address of computer  180.100.7.1</a:t>
            </a:r>
          </a:p>
          <a:p>
            <a:pPr marL="457200" indent="-457200"/>
            <a:r>
              <a:rPr lang="en-US" sz="2000">
                <a:solidFill>
                  <a:schemeClr val="tx2"/>
                </a:solidFill>
                <a:latin typeface="Arial" charset="0"/>
              </a:rPr>
              <a:t>Mask                               </a:t>
            </a:r>
            <a:r>
              <a:rPr lang="en-US" sz="2000" u="sng">
                <a:solidFill>
                  <a:schemeClr val="tx2"/>
                </a:solidFill>
                <a:latin typeface="Arial" charset="0"/>
              </a:rPr>
              <a:t>255.255.255.0</a:t>
            </a:r>
          </a:p>
          <a:p>
            <a:pPr marL="457200" indent="-457200"/>
            <a:r>
              <a:rPr lang="en-US" sz="2000">
                <a:solidFill>
                  <a:schemeClr val="tx2"/>
                </a:solidFill>
                <a:latin typeface="Arial" charset="0"/>
              </a:rPr>
              <a:t>Network address            180.100.7.0</a:t>
            </a:r>
          </a:p>
          <a:p>
            <a:pPr marL="457200" indent="-457200"/>
            <a:endParaRPr lang="en-US" sz="2000">
              <a:solidFill>
                <a:schemeClr val="tx2"/>
              </a:solidFill>
              <a:latin typeface="Arial" charset="0"/>
            </a:endParaRPr>
          </a:p>
          <a:p>
            <a:pPr marL="457200" indent="-457200"/>
            <a:r>
              <a:rPr lang="en-US" sz="2000">
                <a:solidFill>
                  <a:schemeClr val="tx2"/>
                </a:solidFill>
                <a:latin typeface="Arial" charset="0"/>
              </a:rPr>
              <a:t>Example 3:</a:t>
            </a:r>
          </a:p>
          <a:p>
            <a:pPr marL="457200" indent="-457200"/>
            <a:endParaRPr lang="en-US" sz="800">
              <a:solidFill>
                <a:schemeClr val="tx2"/>
              </a:solidFill>
              <a:latin typeface="Arial" charset="0"/>
            </a:endParaRPr>
          </a:p>
          <a:p>
            <a:pPr marL="457200" indent="-457200"/>
            <a:r>
              <a:rPr lang="en-US" sz="2000">
                <a:solidFill>
                  <a:schemeClr val="tx2"/>
                </a:solidFill>
                <a:latin typeface="Arial" charset="0"/>
              </a:rPr>
              <a:t>IP address of computer  180.100.7.2</a:t>
            </a:r>
          </a:p>
          <a:p>
            <a:pPr marL="457200" indent="-457200"/>
            <a:r>
              <a:rPr lang="en-US" sz="2000">
                <a:solidFill>
                  <a:schemeClr val="tx2"/>
                </a:solidFill>
                <a:latin typeface="Arial" charset="0"/>
              </a:rPr>
              <a:t>Mask                               </a:t>
            </a:r>
            <a:r>
              <a:rPr lang="en-US" sz="2000" u="sng">
                <a:solidFill>
                  <a:schemeClr val="tx2"/>
                </a:solidFill>
                <a:latin typeface="Arial" charset="0"/>
              </a:rPr>
              <a:t>255.255.192.0</a:t>
            </a:r>
          </a:p>
          <a:p>
            <a:pPr marL="457200" indent="-457200"/>
            <a:r>
              <a:rPr lang="en-US" sz="2000">
                <a:solidFill>
                  <a:schemeClr val="tx2"/>
                </a:solidFill>
                <a:latin typeface="Arial" charset="0"/>
              </a:rPr>
              <a:t>Network address            180.100.0.0</a:t>
            </a:r>
          </a:p>
          <a:p>
            <a:pPr marL="457200" indent="-457200"/>
            <a:endParaRPr lang="en-US" sz="800">
              <a:solidFill>
                <a:schemeClr val="accent2"/>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a:t>
            </a:r>
            <a:endParaRPr lang="en-US" dirty="0"/>
          </a:p>
        </p:txBody>
      </p:sp>
      <p:sp>
        <p:nvSpPr>
          <p:cNvPr id="3" name="Content Placeholder 2"/>
          <p:cNvSpPr>
            <a:spLocks noGrp="1"/>
          </p:cNvSpPr>
          <p:nvPr>
            <p:ph idx="1"/>
          </p:nvPr>
        </p:nvSpPr>
        <p:spPr/>
        <p:txBody>
          <a:bodyPr/>
          <a:lstStyle/>
          <a:p>
            <a:r>
              <a:rPr lang="en-US" dirty="0" smtClean="0"/>
              <a:t>Logical addressing</a:t>
            </a:r>
          </a:p>
          <a:p>
            <a:r>
              <a:rPr lang="en-US" dirty="0" smtClean="0"/>
              <a:t>Routing</a:t>
            </a:r>
          </a:p>
          <a:p>
            <a:r>
              <a:rPr lang="en-US" altLang="zh-TW" dirty="0" smtClean="0">
                <a:ea typeface="新細明體" charset="-120"/>
              </a:rPr>
              <a:t>flow control</a:t>
            </a:r>
          </a:p>
          <a:p>
            <a:r>
              <a:rPr lang="en-US" altLang="zh-TW" dirty="0" smtClean="0">
                <a:ea typeface="新細明體" charset="-120"/>
              </a:rPr>
              <a:t>segmentation</a:t>
            </a:r>
          </a:p>
          <a:p>
            <a:r>
              <a:rPr lang="en-US" altLang="zh-TW" dirty="0" smtClean="0">
                <a:ea typeface="新細明體" charset="-120"/>
              </a:rPr>
              <a:t>error control functions</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0179"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0180"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0181"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0182"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0183"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0184"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0185"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50186" name="Text Box 10"/>
          <p:cNvSpPr txBox="1">
            <a:spLocks noChangeArrowheads="1"/>
          </p:cNvSpPr>
          <p:nvPr/>
        </p:nvSpPr>
        <p:spPr bwMode="auto">
          <a:xfrm>
            <a:off x="2286000" y="1295400"/>
            <a:ext cx="6400800" cy="5335588"/>
          </a:xfrm>
          <a:prstGeom prst="rect">
            <a:avLst/>
          </a:prstGeom>
          <a:noFill/>
          <a:ln w="9525">
            <a:noFill/>
            <a:miter lim="800000"/>
            <a:headEnd/>
            <a:tailEnd/>
          </a:ln>
          <a:effectLst/>
        </p:spPr>
        <p:txBody>
          <a:bodyPr>
            <a:spAutoFit/>
          </a:bodyPr>
          <a:lstStyle/>
          <a:p>
            <a:pPr marL="457200" indent="-457200"/>
            <a:endParaRPr lang="en-US" sz="800">
              <a:latin typeface="Arial" charset="0"/>
            </a:endParaRPr>
          </a:p>
          <a:p>
            <a:pPr marL="457200" indent="-457200"/>
            <a:r>
              <a:rPr lang="en-US" sz="2000">
                <a:solidFill>
                  <a:schemeClr val="accent2"/>
                </a:solidFill>
                <a:latin typeface="Arial" charset="0"/>
              </a:rPr>
              <a:t>Mask</a:t>
            </a:r>
          </a:p>
          <a:p>
            <a:pPr marL="457200" indent="-457200"/>
            <a:endParaRPr lang="en-US" sz="2000">
              <a:solidFill>
                <a:schemeClr val="accent2"/>
              </a:solidFill>
              <a:latin typeface="Arial" charset="0"/>
            </a:endParaRPr>
          </a:p>
          <a:p>
            <a:pPr marL="457200" indent="-457200"/>
            <a:r>
              <a:rPr lang="en-US" sz="2000">
                <a:solidFill>
                  <a:schemeClr val="tx2"/>
                </a:solidFill>
                <a:latin typeface="Arial" charset="0"/>
              </a:rPr>
              <a:t>Valid mask are contiguous 1’s from left to right.</a:t>
            </a:r>
          </a:p>
          <a:p>
            <a:pPr marL="457200" indent="-457200"/>
            <a:endParaRPr lang="en-US" sz="2000">
              <a:solidFill>
                <a:schemeClr val="tx2"/>
              </a:solidFill>
              <a:latin typeface="Arial" charset="0"/>
            </a:endParaRPr>
          </a:p>
          <a:p>
            <a:pPr marL="457200" indent="-457200"/>
            <a:r>
              <a:rPr lang="en-US" sz="2000">
                <a:solidFill>
                  <a:schemeClr val="tx2"/>
                </a:solidFill>
                <a:latin typeface="Arial" charset="0"/>
              </a:rPr>
              <a:t>Examples:</a:t>
            </a:r>
          </a:p>
          <a:p>
            <a:pPr marL="457200" indent="-457200"/>
            <a:endParaRPr lang="en-US" sz="800">
              <a:solidFill>
                <a:schemeClr val="tx2"/>
              </a:solidFill>
              <a:latin typeface="Arial" charset="0"/>
            </a:endParaRPr>
          </a:p>
          <a:p>
            <a:pPr marL="914400" lvl="1" indent="-457200"/>
            <a:r>
              <a:rPr lang="en-US" sz="2000">
                <a:solidFill>
                  <a:schemeClr val="tx2"/>
                </a:solidFill>
                <a:latin typeface="Arial" charset="0"/>
              </a:rPr>
              <a:t>Valid</a:t>
            </a:r>
          </a:p>
          <a:p>
            <a:pPr marL="914400" lvl="1" indent="-457200"/>
            <a:r>
              <a:rPr lang="en-US" sz="2000">
                <a:solidFill>
                  <a:schemeClr val="tx2"/>
                </a:solidFill>
                <a:latin typeface="Arial" charset="0"/>
              </a:rPr>
              <a:t>255.0.0.0</a:t>
            </a:r>
          </a:p>
          <a:p>
            <a:pPr marL="914400" lvl="1" indent="-457200"/>
            <a:r>
              <a:rPr lang="en-US" sz="2000">
                <a:solidFill>
                  <a:schemeClr val="tx2"/>
                </a:solidFill>
                <a:latin typeface="Arial" charset="0"/>
              </a:rPr>
              <a:t>255.255.0.0</a:t>
            </a:r>
          </a:p>
          <a:p>
            <a:pPr marL="914400" lvl="1" indent="-457200"/>
            <a:r>
              <a:rPr lang="en-US" sz="2000">
                <a:solidFill>
                  <a:schemeClr val="tx2"/>
                </a:solidFill>
                <a:latin typeface="Arial" charset="0"/>
              </a:rPr>
              <a:t>255.255.255.0</a:t>
            </a:r>
          </a:p>
          <a:p>
            <a:pPr marL="914400" lvl="1" indent="-457200"/>
            <a:endParaRPr lang="en-US" sz="2000">
              <a:solidFill>
                <a:schemeClr val="tx2"/>
              </a:solidFill>
              <a:latin typeface="Arial" charset="0"/>
            </a:endParaRPr>
          </a:p>
          <a:p>
            <a:pPr marL="914400" lvl="1" indent="-457200"/>
            <a:r>
              <a:rPr lang="en-US" sz="2000">
                <a:solidFill>
                  <a:schemeClr val="tx2"/>
                </a:solidFill>
                <a:latin typeface="Arial" charset="0"/>
              </a:rPr>
              <a:t>Invalid</a:t>
            </a:r>
          </a:p>
          <a:p>
            <a:pPr marL="914400" lvl="1" indent="-457200"/>
            <a:r>
              <a:rPr lang="en-US" sz="2000">
                <a:solidFill>
                  <a:schemeClr val="tx2"/>
                </a:solidFill>
                <a:latin typeface="Arial" charset="0"/>
              </a:rPr>
              <a:t>255.1.0.0</a:t>
            </a:r>
          </a:p>
          <a:p>
            <a:pPr marL="914400" lvl="1" indent="-457200"/>
            <a:r>
              <a:rPr lang="en-US" sz="2000">
                <a:solidFill>
                  <a:schemeClr val="tx2"/>
                </a:solidFill>
                <a:latin typeface="Arial" charset="0"/>
              </a:rPr>
              <a:t>255.0.255.0</a:t>
            </a:r>
          </a:p>
          <a:p>
            <a:pPr marL="914400" lvl="1" indent="-457200"/>
            <a:r>
              <a:rPr lang="en-US" sz="2000">
                <a:solidFill>
                  <a:schemeClr val="tx2"/>
                </a:solidFill>
                <a:latin typeface="Arial" charset="0"/>
              </a:rPr>
              <a:t>255.255.64.0</a:t>
            </a:r>
          </a:p>
          <a:p>
            <a:pPr marL="914400" lvl="1" indent="-457200"/>
            <a:r>
              <a:rPr lang="en-US" sz="2000">
                <a:solidFill>
                  <a:schemeClr val="tx2"/>
                </a:solidFill>
                <a:latin typeface="Arial" charset="0"/>
              </a:rPr>
              <a:t>200.255.0.0</a:t>
            </a:r>
          </a:p>
          <a:p>
            <a:pPr marL="457200" indent="-457200"/>
            <a:endParaRPr lang="en-US" sz="2000">
              <a:solidFill>
                <a:schemeClr val="tx2"/>
              </a:solidFill>
              <a:latin typeface="Arial" charset="0"/>
            </a:endParaRPr>
          </a:p>
          <a:p>
            <a:pPr marL="457200" indent="-457200"/>
            <a:endParaRPr lang="en-US" sz="800">
              <a:solidFill>
                <a:schemeClr val="accent2"/>
              </a:solidFill>
              <a:latin typeface="Arial"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5299"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5300"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5301"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5302"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5303"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5304"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5305"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55307" name="Text Box 11"/>
          <p:cNvSpPr txBox="1">
            <a:spLocks noChangeArrowheads="1"/>
          </p:cNvSpPr>
          <p:nvPr/>
        </p:nvSpPr>
        <p:spPr bwMode="auto">
          <a:xfrm>
            <a:off x="2286000" y="1295400"/>
            <a:ext cx="6400800" cy="4240213"/>
          </a:xfrm>
          <a:prstGeom prst="rect">
            <a:avLst/>
          </a:prstGeom>
          <a:noFill/>
          <a:ln w="9525">
            <a:noFill/>
            <a:miter lim="800000"/>
            <a:headEnd/>
            <a:tailEnd/>
          </a:ln>
          <a:effectLst/>
        </p:spPr>
        <p:txBody>
          <a:bodyPr>
            <a:spAutoFit/>
          </a:bodyPr>
          <a:lstStyle/>
          <a:p>
            <a:endParaRPr lang="en-US" sz="800">
              <a:latin typeface="Arial" charset="0"/>
            </a:endParaRPr>
          </a:p>
          <a:p>
            <a:r>
              <a:rPr lang="en-US" sz="2000">
                <a:solidFill>
                  <a:schemeClr val="accent2"/>
                </a:solidFill>
                <a:latin typeface="Arial" charset="0"/>
              </a:rPr>
              <a:t>Subnets</a:t>
            </a:r>
          </a:p>
          <a:p>
            <a:endParaRPr lang="en-US" sz="800">
              <a:solidFill>
                <a:schemeClr val="accent2"/>
              </a:solidFill>
              <a:latin typeface="Arial" charset="0"/>
            </a:endParaRPr>
          </a:p>
          <a:p>
            <a:r>
              <a:rPr lang="en-US" sz="2000">
                <a:latin typeface="Arial" charset="0"/>
              </a:rPr>
              <a:t>The Internet is running out of IP address. One solution is to subnet a network address.</a:t>
            </a:r>
          </a:p>
          <a:p>
            <a:endParaRPr lang="en-US" sz="2000">
              <a:latin typeface="Arial" charset="0"/>
            </a:endParaRPr>
          </a:p>
          <a:p>
            <a:r>
              <a:rPr lang="en-US" sz="2000">
                <a:latin typeface="Arial" charset="0"/>
              </a:rPr>
              <a:t>This is done by borrowing host bits to be used as network bits.</a:t>
            </a:r>
          </a:p>
          <a:p>
            <a:endParaRPr lang="en-US" sz="2000">
              <a:latin typeface="Arial" charset="0"/>
            </a:endParaRPr>
          </a:p>
          <a:p>
            <a:r>
              <a:rPr lang="en-US" sz="1800">
                <a:latin typeface="Arial" charset="0"/>
              </a:rPr>
              <a:t>Example:</a:t>
            </a:r>
          </a:p>
          <a:p>
            <a:endParaRPr lang="en-US" sz="800">
              <a:latin typeface="Arial" charset="0"/>
            </a:endParaRPr>
          </a:p>
          <a:p>
            <a:r>
              <a:rPr lang="en-US" sz="1800">
                <a:latin typeface="Arial" charset="0"/>
              </a:rPr>
              <a:t>Class B mask 255.255.0.0</a:t>
            </a:r>
          </a:p>
          <a:p>
            <a:r>
              <a:rPr lang="en-US" sz="1800">
                <a:latin typeface="Arial" charset="0"/>
              </a:rPr>
              <a:t>Borrowing 1 bit gives a subnet mask of 255.255.128.0</a:t>
            </a:r>
          </a:p>
          <a:p>
            <a:r>
              <a:rPr lang="en-US" sz="1800">
                <a:latin typeface="Arial" charset="0"/>
              </a:rPr>
              <a:t>Borrowing 2 bits gives a subnet mask of 255.255.192.0</a:t>
            </a:r>
          </a:p>
          <a:p>
            <a:r>
              <a:rPr lang="en-US" sz="1800">
                <a:latin typeface="Arial" charset="0"/>
              </a:rPr>
              <a:t>Borrowing 3 bits gives a subnet mask of 255.255.224.0</a:t>
            </a:r>
          </a:p>
          <a:p>
            <a:r>
              <a:rPr lang="en-US" sz="1800">
                <a:latin typeface="Arial" charset="0"/>
              </a:rPr>
              <a:t>Borrowing 4 bits gives a subnet mask of 255.255.240.0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6323"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6324"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6325"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6326"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6327"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6328"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6329"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56330" name="Text Box 10"/>
          <p:cNvSpPr txBox="1">
            <a:spLocks noChangeArrowheads="1"/>
          </p:cNvSpPr>
          <p:nvPr/>
        </p:nvSpPr>
        <p:spPr bwMode="auto">
          <a:xfrm>
            <a:off x="2286000" y="1295400"/>
            <a:ext cx="6400800" cy="5213350"/>
          </a:xfrm>
          <a:prstGeom prst="rect">
            <a:avLst/>
          </a:prstGeom>
          <a:noFill/>
          <a:ln w="9525">
            <a:noFill/>
            <a:miter lim="800000"/>
            <a:headEnd/>
            <a:tailEnd/>
          </a:ln>
          <a:effectLst/>
        </p:spPr>
        <p:txBody>
          <a:bodyPr>
            <a:spAutoFit/>
          </a:bodyPr>
          <a:lstStyle/>
          <a:p>
            <a:endParaRPr lang="en-US" sz="800">
              <a:latin typeface="Arial" charset="0"/>
            </a:endParaRPr>
          </a:p>
          <a:p>
            <a:r>
              <a:rPr lang="en-US" sz="2000">
                <a:solidFill>
                  <a:schemeClr val="tx2"/>
                </a:solidFill>
                <a:latin typeface="Arial" charset="0"/>
              </a:rPr>
              <a:t>Example:</a:t>
            </a:r>
          </a:p>
          <a:p>
            <a:endParaRPr lang="en-US" sz="800">
              <a:solidFill>
                <a:schemeClr val="tx2"/>
              </a:solidFill>
              <a:latin typeface="Arial" charset="0"/>
            </a:endParaRPr>
          </a:p>
          <a:p>
            <a:r>
              <a:rPr lang="en-US" sz="2000">
                <a:latin typeface="Arial" charset="0"/>
              </a:rPr>
              <a:t>Given an IP address of 180.200.0.0, subnet by borrowing 4 bits.</a:t>
            </a:r>
          </a:p>
          <a:p>
            <a:endParaRPr lang="en-US" sz="2000">
              <a:latin typeface="Arial" charset="0"/>
            </a:endParaRPr>
          </a:p>
          <a:p>
            <a:r>
              <a:rPr lang="en-US" sz="2000">
                <a:latin typeface="Arial" charset="0"/>
              </a:rPr>
              <a:t>Subnet mask = 255.255.240.0</a:t>
            </a:r>
          </a:p>
          <a:p>
            <a:r>
              <a:rPr lang="en-US" sz="2000">
                <a:latin typeface="Arial" charset="0"/>
              </a:rPr>
              <a:t>The 4 bits borrowed are value 128, 64, 32, 16. This will create 16 sub networks, where the first and last will be unusable.</a:t>
            </a:r>
          </a:p>
          <a:p>
            <a:endParaRPr lang="en-US" sz="2000">
              <a:latin typeface="Arial" charset="0"/>
            </a:endParaRPr>
          </a:p>
          <a:p>
            <a:r>
              <a:rPr lang="en-US" sz="2000">
                <a:latin typeface="Arial" charset="0"/>
              </a:rPr>
              <a:t>Sub network address:</a:t>
            </a:r>
          </a:p>
          <a:p>
            <a:pPr lvl="1"/>
            <a:r>
              <a:rPr lang="en-US" sz="2000">
                <a:latin typeface="Arial" charset="0"/>
              </a:rPr>
              <a:t>180.200.0.0</a:t>
            </a:r>
          </a:p>
          <a:p>
            <a:pPr lvl="1"/>
            <a:r>
              <a:rPr lang="en-US" sz="2000">
                <a:latin typeface="Arial" charset="0"/>
              </a:rPr>
              <a:t>180.200.16.0</a:t>
            </a:r>
          </a:p>
          <a:p>
            <a:pPr lvl="1"/>
            <a:r>
              <a:rPr lang="en-US" sz="2000">
                <a:latin typeface="Arial" charset="0"/>
              </a:rPr>
              <a:t>180.200.32.0</a:t>
            </a:r>
          </a:p>
          <a:p>
            <a:pPr lvl="1"/>
            <a:r>
              <a:rPr lang="en-US" sz="2000">
                <a:latin typeface="Arial" charset="0"/>
              </a:rPr>
              <a:t>180.200.48.0</a:t>
            </a:r>
          </a:p>
          <a:p>
            <a:pPr lvl="1"/>
            <a:r>
              <a:rPr lang="en-US" sz="2000">
                <a:latin typeface="Arial" charset="0"/>
              </a:rPr>
              <a:t>180.200.64.0</a:t>
            </a:r>
          </a:p>
          <a:p>
            <a:pPr lvl="1"/>
            <a:r>
              <a:rPr lang="en-US" sz="2000">
                <a:latin typeface="Arial" charset="0"/>
              </a:rPr>
              <a:t> etc…</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7347"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7348"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7349"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7350"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7351"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7352"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7353"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IP ADDRESSING</a:t>
            </a:r>
          </a:p>
        </p:txBody>
      </p:sp>
      <p:sp>
        <p:nvSpPr>
          <p:cNvPr id="57354" name="Text Box 10"/>
          <p:cNvSpPr txBox="1">
            <a:spLocks noChangeArrowheads="1"/>
          </p:cNvSpPr>
          <p:nvPr/>
        </p:nvSpPr>
        <p:spPr bwMode="auto">
          <a:xfrm>
            <a:off x="2286000" y="1295400"/>
            <a:ext cx="6400800" cy="4481513"/>
          </a:xfrm>
          <a:prstGeom prst="rect">
            <a:avLst/>
          </a:prstGeom>
          <a:noFill/>
          <a:ln w="9525">
            <a:noFill/>
            <a:miter lim="800000"/>
            <a:headEnd/>
            <a:tailEnd/>
          </a:ln>
          <a:effectLst/>
        </p:spPr>
        <p:txBody>
          <a:bodyPr>
            <a:spAutoFit/>
          </a:bodyPr>
          <a:lstStyle/>
          <a:p>
            <a:endParaRPr lang="en-US" sz="800">
              <a:latin typeface="Arial" charset="0"/>
            </a:endParaRPr>
          </a:p>
          <a:p>
            <a:r>
              <a:rPr lang="en-US" sz="2000">
                <a:solidFill>
                  <a:schemeClr val="tx2"/>
                </a:solidFill>
                <a:latin typeface="Arial" charset="0"/>
              </a:rPr>
              <a:t>The first 3 usable sub networks are:</a:t>
            </a:r>
          </a:p>
          <a:p>
            <a:r>
              <a:rPr lang="en-US" sz="2000">
                <a:latin typeface="Arial" charset="0"/>
              </a:rPr>
              <a:t>180.200.16.0</a:t>
            </a:r>
          </a:p>
          <a:p>
            <a:r>
              <a:rPr lang="en-US" sz="2000">
                <a:latin typeface="Arial" charset="0"/>
              </a:rPr>
              <a:t>180.200.32.0</a:t>
            </a:r>
          </a:p>
          <a:p>
            <a:r>
              <a:rPr lang="en-US" sz="2000">
                <a:latin typeface="Arial" charset="0"/>
              </a:rPr>
              <a:t>180.200.48.0</a:t>
            </a:r>
          </a:p>
          <a:p>
            <a:endParaRPr lang="en-US" sz="2000">
              <a:solidFill>
                <a:schemeClr val="tx2"/>
              </a:solidFill>
              <a:latin typeface="Arial" charset="0"/>
            </a:endParaRPr>
          </a:p>
          <a:p>
            <a:r>
              <a:rPr lang="en-US" sz="2000">
                <a:solidFill>
                  <a:schemeClr val="tx2"/>
                </a:solidFill>
                <a:latin typeface="Arial" charset="0"/>
              </a:rPr>
              <a:t>For sub network </a:t>
            </a:r>
            <a:r>
              <a:rPr lang="en-US" sz="2000">
                <a:latin typeface="Arial" charset="0"/>
              </a:rPr>
              <a:t>180.200.16.0, the valid IP address are:</a:t>
            </a:r>
          </a:p>
          <a:p>
            <a:endParaRPr lang="en-US" sz="2000">
              <a:latin typeface="Arial" charset="0"/>
            </a:endParaRPr>
          </a:p>
          <a:p>
            <a:r>
              <a:rPr lang="en-US" sz="2000">
                <a:latin typeface="Arial" charset="0"/>
              </a:rPr>
              <a:t>180.200.16.1 to 180.200.31.254</a:t>
            </a:r>
          </a:p>
          <a:p>
            <a:endParaRPr lang="en-US" sz="2000">
              <a:solidFill>
                <a:schemeClr val="tx2"/>
              </a:solidFill>
              <a:latin typeface="Arial" charset="0"/>
            </a:endParaRPr>
          </a:p>
          <a:p>
            <a:r>
              <a:rPr lang="en-US" sz="2000">
                <a:solidFill>
                  <a:schemeClr val="tx2"/>
                </a:solidFill>
                <a:latin typeface="Arial" charset="0"/>
              </a:rPr>
              <a:t>Directed broadcast address is:</a:t>
            </a:r>
          </a:p>
          <a:p>
            <a:endParaRPr lang="en-US" sz="2000">
              <a:solidFill>
                <a:schemeClr val="tx2"/>
              </a:solidFill>
              <a:latin typeface="Arial" charset="0"/>
            </a:endParaRPr>
          </a:p>
          <a:p>
            <a:r>
              <a:rPr lang="en-US" sz="2000">
                <a:solidFill>
                  <a:schemeClr val="tx2"/>
                </a:solidFill>
                <a:latin typeface="Arial" charset="0"/>
              </a:rPr>
              <a:t>180.200.31.255</a:t>
            </a:r>
          </a:p>
          <a:p>
            <a:endParaRPr lang="en-US" sz="2000">
              <a:latin typeface="Arial"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228600" y="68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7  Application</a:t>
            </a:r>
          </a:p>
        </p:txBody>
      </p:sp>
      <p:sp>
        <p:nvSpPr>
          <p:cNvPr id="58371" name="Text Box 3"/>
          <p:cNvSpPr txBox="1">
            <a:spLocks noChangeArrowheads="1"/>
          </p:cNvSpPr>
          <p:nvPr/>
        </p:nvSpPr>
        <p:spPr bwMode="auto">
          <a:xfrm>
            <a:off x="228600" y="144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6  Presentation</a:t>
            </a:r>
          </a:p>
        </p:txBody>
      </p:sp>
      <p:sp>
        <p:nvSpPr>
          <p:cNvPr id="58372" name="Text Box 4"/>
          <p:cNvSpPr txBox="1">
            <a:spLocks noChangeArrowheads="1"/>
          </p:cNvSpPr>
          <p:nvPr/>
        </p:nvSpPr>
        <p:spPr bwMode="auto">
          <a:xfrm>
            <a:off x="228600" y="2209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5  Session</a:t>
            </a:r>
          </a:p>
        </p:txBody>
      </p:sp>
      <p:sp>
        <p:nvSpPr>
          <p:cNvPr id="58373" name="Text Box 5"/>
          <p:cNvSpPr txBox="1">
            <a:spLocks noChangeArrowheads="1"/>
          </p:cNvSpPr>
          <p:nvPr/>
        </p:nvSpPr>
        <p:spPr bwMode="auto">
          <a:xfrm>
            <a:off x="228600" y="2971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4  Transport</a:t>
            </a:r>
          </a:p>
        </p:txBody>
      </p:sp>
      <p:sp>
        <p:nvSpPr>
          <p:cNvPr id="58374" name="Text Box 6"/>
          <p:cNvSpPr txBox="1">
            <a:spLocks noChangeArrowheads="1"/>
          </p:cNvSpPr>
          <p:nvPr/>
        </p:nvSpPr>
        <p:spPr bwMode="auto">
          <a:xfrm>
            <a:off x="228600" y="5257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1  Physical</a:t>
            </a:r>
          </a:p>
        </p:txBody>
      </p:sp>
      <p:sp>
        <p:nvSpPr>
          <p:cNvPr id="58375" name="Text Box 7"/>
          <p:cNvSpPr txBox="1">
            <a:spLocks noChangeArrowheads="1"/>
          </p:cNvSpPr>
          <p:nvPr/>
        </p:nvSpPr>
        <p:spPr bwMode="auto">
          <a:xfrm>
            <a:off x="228600" y="4495800"/>
            <a:ext cx="1752600" cy="587375"/>
          </a:xfrm>
          <a:prstGeom prst="rect">
            <a:avLst/>
          </a:prstGeom>
          <a:noFill/>
          <a:ln w="9525">
            <a:solidFill>
              <a:srgbClr val="C0C0C0"/>
            </a:solidFill>
            <a:miter lim="800000"/>
            <a:headEnd/>
            <a:tailEnd/>
          </a:ln>
          <a:effectLst/>
        </p:spPr>
        <p:txBody>
          <a:bodyPr tIns="137160" bIns="137160">
            <a:spAutoFit/>
          </a:bodyPr>
          <a:lstStyle/>
          <a:p>
            <a:r>
              <a:rPr lang="en-US" sz="2000">
                <a:solidFill>
                  <a:schemeClr val="folHlink"/>
                </a:solidFill>
              </a:rPr>
              <a:t>2  Data Link</a:t>
            </a:r>
          </a:p>
        </p:txBody>
      </p:sp>
      <p:sp>
        <p:nvSpPr>
          <p:cNvPr id="58376" name="Text Box 8"/>
          <p:cNvSpPr txBox="1">
            <a:spLocks noChangeArrowheads="1"/>
          </p:cNvSpPr>
          <p:nvPr/>
        </p:nvSpPr>
        <p:spPr bwMode="auto">
          <a:xfrm>
            <a:off x="228600" y="3733800"/>
            <a:ext cx="1752600" cy="587375"/>
          </a:xfrm>
          <a:prstGeom prst="rect">
            <a:avLst/>
          </a:prstGeom>
          <a:solidFill>
            <a:srgbClr val="FFFF99"/>
          </a:solidFill>
          <a:ln w="9525">
            <a:solidFill>
              <a:srgbClr val="FF9900"/>
            </a:solidFill>
            <a:miter lim="800000"/>
            <a:headEnd/>
            <a:tailEnd/>
          </a:ln>
          <a:effectLst/>
        </p:spPr>
        <p:txBody>
          <a:bodyPr tIns="137160" bIns="137160">
            <a:spAutoFit/>
          </a:bodyPr>
          <a:lstStyle/>
          <a:p>
            <a:r>
              <a:rPr lang="en-US" sz="2000" b="1"/>
              <a:t>3  Network</a:t>
            </a:r>
          </a:p>
        </p:txBody>
      </p:sp>
      <p:sp>
        <p:nvSpPr>
          <p:cNvPr id="58377" name="Text Box 9"/>
          <p:cNvSpPr txBox="1">
            <a:spLocks noChangeArrowheads="1"/>
          </p:cNvSpPr>
          <p:nvPr/>
        </p:nvSpPr>
        <p:spPr bwMode="auto">
          <a:xfrm>
            <a:off x="2286000" y="685800"/>
            <a:ext cx="6400800" cy="466725"/>
          </a:xfrm>
          <a:prstGeom prst="rect">
            <a:avLst/>
          </a:prstGeom>
          <a:noFill/>
          <a:ln w="9525">
            <a:solidFill>
              <a:schemeClr val="folHlink"/>
            </a:solidFill>
            <a:miter lim="800000"/>
            <a:headEnd/>
            <a:tailEnd/>
          </a:ln>
          <a:effectLst/>
        </p:spPr>
        <p:txBody>
          <a:bodyPr>
            <a:spAutoFit/>
          </a:bodyPr>
          <a:lstStyle/>
          <a:p>
            <a:pPr algn="ctr"/>
            <a:r>
              <a:rPr lang="en-US" sz="2400" b="1">
                <a:solidFill>
                  <a:srgbClr val="FF9900"/>
                </a:solidFill>
                <a:latin typeface="Arial" charset="0"/>
              </a:rPr>
              <a:t>ROUTERS</a:t>
            </a:r>
          </a:p>
        </p:txBody>
      </p:sp>
      <p:sp>
        <p:nvSpPr>
          <p:cNvPr id="58378" name="Text Box 10"/>
          <p:cNvSpPr txBox="1">
            <a:spLocks noChangeArrowheads="1"/>
          </p:cNvSpPr>
          <p:nvPr/>
        </p:nvSpPr>
        <p:spPr bwMode="auto">
          <a:xfrm>
            <a:off x="2286000" y="1295400"/>
            <a:ext cx="6400800" cy="1738313"/>
          </a:xfrm>
          <a:prstGeom prst="rect">
            <a:avLst/>
          </a:prstGeom>
          <a:noFill/>
          <a:ln w="9525">
            <a:noFill/>
            <a:miter lim="800000"/>
            <a:headEnd/>
            <a:tailEnd/>
          </a:ln>
          <a:effectLst/>
        </p:spPr>
        <p:txBody>
          <a:bodyPr>
            <a:spAutoFit/>
          </a:bodyPr>
          <a:lstStyle/>
          <a:p>
            <a:endParaRPr lang="en-US" sz="800">
              <a:latin typeface="Arial" charset="0"/>
            </a:endParaRPr>
          </a:p>
          <a:p>
            <a:r>
              <a:rPr lang="en-US" sz="2000">
                <a:solidFill>
                  <a:schemeClr val="tx2"/>
                </a:solidFill>
                <a:latin typeface="Arial" charset="0"/>
              </a:rPr>
              <a:t>A layer 3 device that is used to interconnect 2 or more logical networks.</a:t>
            </a:r>
          </a:p>
          <a:p>
            <a:endParaRPr lang="en-US" sz="2000">
              <a:solidFill>
                <a:schemeClr val="tx2"/>
              </a:solidFill>
              <a:latin typeface="Arial" charset="0"/>
            </a:endParaRPr>
          </a:p>
          <a:p>
            <a:r>
              <a:rPr lang="en-US" sz="2000">
                <a:solidFill>
                  <a:schemeClr val="tx2"/>
                </a:solidFill>
                <a:latin typeface="Arial" charset="0"/>
              </a:rPr>
              <a:t>Can filter broadcast traffic, preventing broadcast traffic from one network from reaching another network.</a:t>
            </a:r>
            <a:endParaRPr lang="en-US" sz="2000">
              <a:latin typeface="Arial" charset="0"/>
            </a:endParaRPr>
          </a:p>
        </p:txBody>
      </p:sp>
      <p:pic>
        <p:nvPicPr>
          <p:cNvPr id="58379" name="Picture 11" descr="C:\My Documents\My Pictures\router(www.cisco.com).gif"/>
          <p:cNvPicPr>
            <a:picLocks noChangeAspect="1" noChangeArrowheads="1"/>
          </p:cNvPicPr>
          <p:nvPr/>
        </p:nvPicPr>
        <p:blipFill>
          <a:blip r:embed="rId2" cstate="print"/>
          <a:srcRect/>
          <a:stretch>
            <a:fillRect/>
          </a:stretch>
        </p:blipFill>
        <p:spPr bwMode="auto">
          <a:xfrm>
            <a:off x="4419600" y="3505200"/>
            <a:ext cx="2286000" cy="973138"/>
          </a:xfrm>
          <a:prstGeom prst="rect">
            <a:avLst/>
          </a:prstGeom>
          <a:noFill/>
        </p:spPr>
      </p:pic>
      <p:sp>
        <p:nvSpPr>
          <p:cNvPr id="58380" name="Oval 12"/>
          <p:cNvSpPr>
            <a:spLocks noChangeArrowheads="1"/>
          </p:cNvSpPr>
          <p:nvPr/>
        </p:nvSpPr>
        <p:spPr bwMode="auto">
          <a:xfrm>
            <a:off x="2438400" y="3276600"/>
            <a:ext cx="1600200" cy="1527175"/>
          </a:xfrm>
          <a:prstGeom prst="ellipse">
            <a:avLst/>
          </a:prstGeom>
          <a:noFill/>
          <a:ln w="9525">
            <a:solidFill>
              <a:schemeClr val="tx1"/>
            </a:solidFill>
            <a:round/>
            <a:headEnd/>
            <a:tailEnd/>
          </a:ln>
          <a:effectLst/>
        </p:spPr>
        <p:txBody>
          <a:bodyPr wrap="none" anchor="ctr"/>
          <a:lstStyle/>
          <a:p>
            <a:pPr algn="ctr"/>
            <a:r>
              <a:rPr lang="en-US" sz="2400"/>
              <a:t>180.200.0.0</a:t>
            </a:r>
          </a:p>
        </p:txBody>
      </p:sp>
      <p:sp>
        <p:nvSpPr>
          <p:cNvPr id="58381" name="Oval 13"/>
          <p:cNvSpPr>
            <a:spLocks noChangeArrowheads="1"/>
          </p:cNvSpPr>
          <p:nvPr/>
        </p:nvSpPr>
        <p:spPr bwMode="auto">
          <a:xfrm>
            <a:off x="7010400" y="3276600"/>
            <a:ext cx="1600200" cy="1527175"/>
          </a:xfrm>
          <a:prstGeom prst="ellipse">
            <a:avLst/>
          </a:prstGeom>
          <a:noFill/>
          <a:ln w="9525">
            <a:solidFill>
              <a:schemeClr val="tx1"/>
            </a:solidFill>
            <a:round/>
            <a:headEnd/>
            <a:tailEnd/>
          </a:ln>
          <a:effectLst/>
        </p:spPr>
        <p:txBody>
          <a:bodyPr wrap="none" anchor="ctr"/>
          <a:lstStyle/>
          <a:p>
            <a:pPr algn="ctr"/>
            <a:r>
              <a:rPr lang="en-US" sz="2400"/>
              <a:t>202.5.3.0</a:t>
            </a:r>
          </a:p>
        </p:txBody>
      </p:sp>
      <p:sp>
        <p:nvSpPr>
          <p:cNvPr id="58382" name="Line 14"/>
          <p:cNvSpPr>
            <a:spLocks noChangeShapeType="1"/>
          </p:cNvSpPr>
          <p:nvPr/>
        </p:nvSpPr>
        <p:spPr bwMode="auto">
          <a:xfrm>
            <a:off x="4038600" y="4038600"/>
            <a:ext cx="381000" cy="0"/>
          </a:xfrm>
          <a:prstGeom prst="line">
            <a:avLst/>
          </a:prstGeom>
          <a:noFill/>
          <a:ln w="9525">
            <a:solidFill>
              <a:schemeClr val="tx1"/>
            </a:solidFill>
            <a:round/>
            <a:headEnd/>
            <a:tailEnd/>
          </a:ln>
          <a:effectLst/>
        </p:spPr>
        <p:txBody>
          <a:bodyPr/>
          <a:lstStyle/>
          <a:p>
            <a:endParaRPr lang="en-US"/>
          </a:p>
        </p:txBody>
      </p:sp>
      <p:sp>
        <p:nvSpPr>
          <p:cNvPr id="58383" name="Line 15"/>
          <p:cNvSpPr>
            <a:spLocks noChangeShapeType="1"/>
          </p:cNvSpPr>
          <p:nvPr/>
        </p:nvSpPr>
        <p:spPr bwMode="auto">
          <a:xfrm>
            <a:off x="6629400" y="4038600"/>
            <a:ext cx="381000"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Layer</a:t>
            </a:r>
            <a:endParaRPr lang="en-US" dirty="0"/>
          </a:p>
        </p:txBody>
      </p:sp>
      <p:sp>
        <p:nvSpPr>
          <p:cNvPr id="3" name="Content Placeholder 2"/>
          <p:cNvSpPr>
            <a:spLocks noGrp="1"/>
          </p:cNvSpPr>
          <p:nvPr>
            <p:ph idx="1"/>
          </p:nvPr>
        </p:nvSpPr>
        <p:spPr>
          <a:xfrm>
            <a:off x="228600" y="1600200"/>
            <a:ext cx="8763000" cy="4953000"/>
          </a:xfrm>
        </p:spPr>
        <p:txBody>
          <a:bodyPr>
            <a:normAutofit fontScale="85000" lnSpcReduction="20000"/>
          </a:bodyPr>
          <a:lstStyle/>
          <a:p>
            <a:pPr>
              <a:buFontTx/>
              <a:buChar char="•"/>
            </a:pPr>
            <a:r>
              <a:rPr lang="en-US" dirty="0" smtClean="0"/>
              <a:t>The Network layer is responsible for the source-to-destination delivery of a packet possible across multiple networks.</a:t>
            </a:r>
          </a:p>
          <a:p>
            <a:pPr>
              <a:buFontTx/>
              <a:buChar char="•"/>
            </a:pPr>
            <a:r>
              <a:rPr lang="en-US" b="0" dirty="0" smtClean="0">
                <a:latin typeface="Times New Roman" pitchFamily="18" charset="0"/>
              </a:rPr>
              <a:t>The network layer is responsible for the source-to-destination (computer-to-computer or host-to-host) delivery of a packet, possibly across multiple networks (links). The network layer ensures that each packet gets from its point of origin to its final destination.</a:t>
            </a:r>
          </a:p>
          <a:p>
            <a:pPr>
              <a:buFontTx/>
              <a:buChar char="•"/>
            </a:pPr>
            <a:r>
              <a:rPr lang="en-US" dirty="0" smtClean="0"/>
              <a:t>If two systems are connected to the same link, there is  usually no need for a network layer. However, if the two systems are attached to different networks, there is often a need for the network layer to accomplish source-to-destination delivery.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u="sng" dirty="0" smtClean="0"/>
              <a:t>Logical addressing</a:t>
            </a:r>
            <a:r>
              <a:rPr lang="en-US" dirty="0" smtClean="0"/>
              <a:t>. The physical addressing implemented by the data link layer handles the addressing problem locally. </a:t>
            </a:r>
          </a:p>
          <a:p>
            <a:r>
              <a:rPr lang="en-US" dirty="0" smtClean="0"/>
              <a:t>The network layer adds a header to the packet coming from the upper layer, among other things, includes the </a:t>
            </a:r>
            <a:r>
              <a:rPr lang="en-US" u="sng" dirty="0" smtClean="0"/>
              <a:t>logical address</a:t>
            </a:r>
            <a:r>
              <a:rPr lang="en-US" dirty="0" smtClean="0"/>
              <a:t>  of the sender and receiver.</a:t>
            </a:r>
          </a:p>
          <a:p>
            <a:endParaRPr lang="en-US" dirty="0" smtClean="0"/>
          </a:p>
          <a:p>
            <a:r>
              <a:rPr lang="en-US" dirty="0" smtClean="0"/>
              <a:t>Routing. When independent networks or links are connected together to create an </a:t>
            </a:r>
            <a:r>
              <a:rPr lang="en-US" b="1" dirty="0" smtClean="0"/>
              <a:t>internetwork</a:t>
            </a:r>
            <a:r>
              <a:rPr lang="en-US" dirty="0" smtClean="0"/>
              <a:t> (a network of networks) or a large network, the connecting devices (called routers or gateways) route or switch the packets to their final destination.</a:t>
            </a:r>
            <a:endParaRPr lang="en-US" u="sng"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Router</a:t>
            </a:r>
          </a:p>
        </p:txBody>
      </p:sp>
      <p:sp>
        <p:nvSpPr>
          <p:cNvPr id="9219" name="Rectangle 3"/>
          <p:cNvSpPr>
            <a:spLocks noGrp="1" noChangeArrowheads="1"/>
          </p:cNvSpPr>
          <p:nvPr>
            <p:ph type="body" idx="1"/>
          </p:nvPr>
        </p:nvSpPr>
        <p:spPr>
          <a:xfrm>
            <a:off x="1447800" y="1981200"/>
            <a:ext cx="7010400" cy="3276600"/>
          </a:xfrm>
        </p:spPr>
        <p:txBody>
          <a:bodyPr/>
          <a:lstStyle/>
          <a:p>
            <a:pPr eaLnBrk="1" hangingPunct="1"/>
            <a:r>
              <a:rPr lang="en-US" smtClean="0"/>
              <a:t>A </a:t>
            </a:r>
            <a:r>
              <a:rPr lang="en-US" b="1" smtClean="0"/>
              <a:t>router</a:t>
            </a:r>
            <a:r>
              <a:rPr lang="en-US" smtClean="0"/>
              <a:t> consists of a computer networking device that determines the next network point to which a data packet has to be forwarded on its way to its destination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3418</Words>
  <Application>Microsoft Office PowerPoint</Application>
  <PresentationFormat>On-screen Show (4:3)</PresentationFormat>
  <Paragraphs>588</Paragraphs>
  <Slides>64</Slides>
  <Notes>24</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Office Theme</vt:lpstr>
      <vt:lpstr>Network Layer</vt:lpstr>
      <vt:lpstr>The Network Layer</vt:lpstr>
      <vt:lpstr>Network Layer</vt:lpstr>
      <vt:lpstr>Network Layer Design Goals</vt:lpstr>
      <vt:lpstr>Network Layer</vt:lpstr>
      <vt:lpstr>Functions</vt:lpstr>
      <vt:lpstr>Network Layer</vt:lpstr>
      <vt:lpstr>Slide 8</vt:lpstr>
      <vt:lpstr>Router</vt:lpstr>
      <vt:lpstr>Routing</vt:lpstr>
      <vt:lpstr>Routers</vt:lpstr>
      <vt:lpstr>Routers</vt:lpstr>
      <vt:lpstr>Packet Switching</vt:lpstr>
      <vt:lpstr>Virtual circuits</vt:lpstr>
      <vt:lpstr>Switch</vt:lpstr>
      <vt:lpstr>IPv4</vt:lpstr>
      <vt:lpstr> IPv6 </vt:lpstr>
      <vt:lpstr>IPv6</vt:lpstr>
      <vt:lpstr>IPv6</vt:lpstr>
      <vt:lpstr>Routable and Nonroutable Protocols within the Network Layer</vt:lpstr>
      <vt:lpstr>TCP/IP</vt:lpstr>
      <vt:lpstr>TCP/IP</vt:lpstr>
      <vt:lpstr>IPX/SPX</vt:lpstr>
      <vt:lpstr>IPX/SPX</vt:lpstr>
      <vt:lpstr>AppleTalk</vt:lpstr>
      <vt:lpstr>NetBEUI</vt:lpstr>
      <vt:lpstr>Static and Dynamic Routing</vt:lpstr>
      <vt:lpstr>Dynamic routing</vt:lpstr>
      <vt:lpstr>Comparing Static and Dynamic Routing</vt:lpstr>
      <vt:lpstr>Default Gateways</vt:lpstr>
      <vt:lpstr>Routing</vt:lpstr>
      <vt:lpstr>Routing Classification</vt:lpstr>
      <vt:lpstr>Slide 33</vt:lpstr>
      <vt:lpstr>Shortest Path Routing</vt:lpstr>
      <vt:lpstr>Slide 35</vt:lpstr>
      <vt:lpstr>Dijkstra’s Shortest Path Algorithm</vt:lpstr>
      <vt:lpstr>Flooding</vt:lpstr>
      <vt:lpstr>Slide 38</vt:lpstr>
      <vt:lpstr>Adaptive Routing</vt:lpstr>
      <vt:lpstr>Adaptive Routing</vt:lpstr>
      <vt:lpstr>Distance Vector Routing</vt:lpstr>
      <vt:lpstr>Distance Vector Routing </vt:lpstr>
      <vt:lpstr>Distance Vector Algorithm [Perlman]</vt:lpstr>
      <vt:lpstr>Distance Vector Routing</vt:lpstr>
      <vt:lpstr>Routing Information Protocol (RIP)</vt:lpstr>
      <vt:lpstr>Figure 4.17 RIP Packet Format</vt:lpstr>
      <vt:lpstr>Link State Algorithm</vt:lpstr>
      <vt:lpstr>Figure 4.18 Reliable LSP Flooding</vt:lpstr>
      <vt:lpstr>Slide 49</vt:lpstr>
      <vt:lpstr>Slide 50</vt:lpstr>
      <vt:lpstr> Open Shortest Path First (OSPF)</vt:lpstr>
      <vt:lpstr> Open Shortest Path First (OSPF)</vt:lpstr>
      <vt:lpstr> Open Shortest Path First (OSPF)</vt:lpstr>
      <vt:lpstr>OSPF Terminology</vt:lpstr>
      <vt:lpstr>OSPF LSA Types</vt:lpstr>
      <vt:lpstr>Figure 4.21 OSF Type 1 Link-State Advertisement</vt:lpstr>
      <vt:lpstr>Slide 57</vt:lpstr>
      <vt:lpstr>Slide 58</vt:lpstr>
      <vt:lpstr>Slide 59</vt:lpstr>
      <vt:lpstr>Slide 60</vt:lpstr>
      <vt:lpstr>Slide 61</vt:lpstr>
      <vt:lpstr>Slide 62</vt:lpstr>
      <vt:lpstr>Slide 63</vt:lpstr>
      <vt:lpstr>Slide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Layer</dc:title>
  <dc:creator>delves</dc:creator>
  <cp:lastModifiedBy>delves</cp:lastModifiedBy>
  <cp:revision>2</cp:revision>
  <dcterms:created xsi:type="dcterms:W3CDTF">2013-04-07T05:18:02Z</dcterms:created>
  <dcterms:modified xsi:type="dcterms:W3CDTF">2013-04-07T12:03:45Z</dcterms:modified>
</cp:coreProperties>
</file>