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6" r:id="rId2"/>
    <p:sldId id="293" r:id="rId3"/>
    <p:sldId id="257" r:id="rId4"/>
    <p:sldId id="295" r:id="rId5"/>
    <p:sldId id="258" r:id="rId6"/>
    <p:sldId id="294" r:id="rId7"/>
    <p:sldId id="259" r:id="rId8"/>
    <p:sldId id="260" r:id="rId9"/>
    <p:sldId id="261" r:id="rId10"/>
    <p:sldId id="262" r:id="rId11"/>
    <p:sldId id="319" r:id="rId12"/>
    <p:sldId id="296" r:id="rId13"/>
    <p:sldId id="297" r:id="rId14"/>
    <p:sldId id="298" r:id="rId15"/>
    <p:sldId id="300" r:id="rId16"/>
    <p:sldId id="301" r:id="rId17"/>
    <p:sldId id="302" r:id="rId18"/>
    <p:sldId id="303" r:id="rId19"/>
    <p:sldId id="299" r:id="rId20"/>
    <p:sldId id="263" r:id="rId21"/>
    <p:sldId id="320" r:id="rId22"/>
    <p:sldId id="264" r:id="rId23"/>
    <p:sldId id="267" r:id="rId24"/>
    <p:sldId id="265" r:id="rId25"/>
    <p:sldId id="266" r:id="rId26"/>
    <p:sldId id="307" r:id="rId27"/>
    <p:sldId id="269" r:id="rId28"/>
    <p:sldId id="270" r:id="rId29"/>
    <p:sldId id="271" r:id="rId30"/>
    <p:sldId id="272" r:id="rId31"/>
    <p:sldId id="273" r:id="rId32"/>
    <p:sldId id="274" r:id="rId33"/>
    <p:sldId id="275" r:id="rId34"/>
    <p:sldId id="309" r:id="rId35"/>
    <p:sldId id="310" r:id="rId36"/>
    <p:sldId id="311" r:id="rId37"/>
    <p:sldId id="322" r:id="rId38"/>
    <p:sldId id="312" r:id="rId39"/>
    <p:sldId id="276" r:id="rId40"/>
    <p:sldId id="277" r:id="rId41"/>
    <p:sldId id="313" r:id="rId42"/>
    <p:sldId id="278" r:id="rId43"/>
    <p:sldId id="279" r:id="rId44"/>
    <p:sldId id="280" r:id="rId45"/>
    <p:sldId id="281" r:id="rId46"/>
    <p:sldId id="282" r:id="rId47"/>
    <p:sldId id="304" r:id="rId48"/>
    <p:sldId id="324" r:id="rId49"/>
    <p:sldId id="306" r:id="rId50"/>
    <p:sldId id="305" r:id="rId51"/>
    <p:sldId id="283" r:id="rId52"/>
    <p:sldId id="284" r:id="rId53"/>
    <p:sldId id="285" r:id="rId54"/>
    <p:sldId id="323" r:id="rId55"/>
    <p:sldId id="286" r:id="rId56"/>
    <p:sldId id="314" r:id="rId57"/>
    <p:sldId id="315" r:id="rId58"/>
    <p:sldId id="316" r:id="rId59"/>
    <p:sldId id="317" r:id="rId60"/>
    <p:sldId id="318" r:id="rId61"/>
    <p:sldId id="325" r:id="rId62"/>
    <p:sldId id="287" r:id="rId63"/>
    <p:sldId id="288" r:id="rId64"/>
    <p:sldId id="289" r:id="rId65"/>
    <p:sldId id="290" r:id="rId66"/>
    <p:sldId id="291" r:id="rId67"/>
    <p:sldId id="292"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E87086-E28E-45CB-8D23-68713554B6D3}" type="datetimeFigureOut">
              <a:rPr lang="en-US" smtClean="0"/>
              <a:t>3/16/2013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AFE6B8-2A0A-4D7F-BEE7-8C81BE40B92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pPr eaLnBrk="1" hangingPunct="1"/>
            <a:endParaRPr lang="en-US" smtClean="0"/>
          </a:p>
        </p:txBody>
      </p:sp>
      <p:sp>
        <p:nvSpPr>
          <p:cNvPr id="75780" name="Slide Number Placeholder 3"/>
          <p:cNvSpPr>
            <a:spLocks noGrp="1"/>
          </p:cNvSpPr>
          <p:nvPr>
            <p:ph type="sldNum" sz="quarter" idx="5"/>
          </p:nvPr>
        </p:nvSpPr>
        <p:spPr>
          <a:noFill/>
        </p:spPr>
        <p:txBody>
          <a:bodyPr/>
          <a:lstStyle/>
          <a:p>
            <a:fld id="{899B5393-6299-4459-BD97-B41C5D89BBA3}" type="slidenum">
              <a:rPr lang="en-US" smtClean="0"/>
              <a:pPr/>
              <a:t>34</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pPr eaLnBrk="1" hangingPunct="1"/>
            <a:endParaRPr lang="en-US" smtClean="0"/>
          </a:p>
        </p:txBody>
      </p:sp>
      <p:sp>
        <p:nvSpPr>
          <p:cNvPr id="76804" name="Slide Number Placeholder 3"/>
          <p:cNvSpPr>
            <a:spLocks noGrp="1"/>
          </p:cNvSpPr>
          <p:nvPr>
            <p:ph type="sldNum" sz="quarter" idx="5"/>
          </p:nvPr>
        </p:nvSpPr>
        <p:spPr>
          <a:noFill/>
        </p:spPr>
        <p:txBody>
          <a:bodyPr/>
          <a:lstStyle/>
          <a:p>
            <a:fld id="{DC3A4AE8-9659-411F-9394-721C6A172604}" type="slidenum">
              <a:rPr lang="en-US" smtClean="0"/>
              <a:pPr/>
              <a:t>35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pPr eaLnBrk="1" hangingPunct="1"/>
            <a:endParaRPr lang="en-US" smtClean="0"/>
          </a:p>
        </p:txBody>
      </p:sp>
      <p:sp>
        <p:nvSpPr>
          <p:cNvPr id="77828" name="Slide Number Placeholder 3"/>
          <p:cNvSpPr>
            <a:spLocks noGrp="1"/>
          </p:cNvSpPr>
          <p:nvPr>
            <p:ph type="sldNum" sz="quarter" idx="5"/>
          </p:nvPr>
        </p:nvSpPr>
        <p:spPr>
          <a:noFill/>
        </p:spPr>
        <p:txBody>
          <a:bodyPr/>
          <a:lstStyle/>
          <a:p>
            <a:fld id="{6729135F-8985-42FD-BE61-88C1AEC09AF3}" type="slidenum">
              <a:rPr lang="en-US" smtClean="0"/>
              <a:pPr/>
              <a:t>36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pPr eaLnBrk="1" hangingPunct="1"/>
            <a:endParaRPr lang="en-US" smtClean="0"/>
          </a:p>
        </p:txBody>
      </p:sp>
      <p:sp>
        <p:nvSpPr>
          <p:cNvPr id="78852" name="Slide Number Placeholder 3"/>
          <p:cNvSpPr>
            <a:spLocks noGrp="1"/>
          </p:cNvSpPr>
          <p:nvPr>
            <p:ph type="sldNum" sz="quarter" idx="5"/>
          </p:nvPr>
        </p:nvSpPr>
        <p:spPr>
          <a:noFill/>
        </p:spPr>
        <p:txBody>
          <a:bodyPr/>
          <a:lstStyle/>
          <a:p>
            <a:fld id="{5A23FE59-D7A5-4089-AA65-CD02E18F36B1}" type="slidenum">
              <a:rPr lang="en-US" smtClean="0"/>
              <a:pPr/>
              <a:t>38</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pPr eaLnBrk="1" hangingPunct="1"/>
            <a:endParaRPr lang="en-US" smtClean="0"/>
          </a:p>
        </p:txBody>
      </p:sp>
      <p:sp>
        <p:nvSpPr>
          <p:cNvPr id="83972" name="Slide Number Placeholder 3"/>
          <p:cNvSpPr>
            <a:spLocks noGrp="1"/>
          </p:cNvSpPr>
          <p:nvPr>
            <p:ph type="sldNum" sz="quarter" idx="5"/>
          </p:nvPr>
        </p:nvSpPr>
        <p:spPr>
          <a:noFill/>
        </p:spPr>
        <p:txBody>
          <a:bodyPr/>
          <a:lstStyle/>
          <a:p>
            <a:fld id="{6156F7D7-93EF-42FD-83B1-E1E893B18307}" type="slidenum">
              <a:rPr lang="en-US" smtClean="0"/>
              <a:pPr/>
              <a:t>56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endParaRPr lang="en-US" smtClean="0"/>
          </a:p>
        </p:txBody>
      </p:sp>
      <p:sp>
        <p:nvSpPr>
          <p:cNvPr id="84996" name="Slide Number Placeholder 3"/>
          <p:cNvSpPr>
            <a:spLocks noGrp="1"/>
          </p:cNvSpPr>
          <p:nvPr>
            <p:ph type="sldNum" sz="quarter" idx="5"/>
          </p:nvPr>
        </p:nvSpPr>
        <p:spPr>
          <a:noFill/>
        </p:spPr>
        <p:txBody>
          <a:bodyPr/>
          <a:lstStyle/>
          <a:p>
            <a:fld id="{953FBE70-E6D0-4288-93B4-75B132AA99E7}" type="slidenum">
              <a:rPr lang="en-US" smtClean="0"/>
              <a:pPr/>
              <a:t>57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pPr eaLnBrk="1" hangingPunct="1"/>
            <a:endParaRPr lang="en-US" smtClean="0"/>
          </a:p>
        </p:txBody>
      </p:sp>
      <p:sp>
        <p:nvSpPr>
          <p:cNvPr id="86020" name="Slide Number Placeholder 3"/>
          <p:cNvSpPr>
            <a:spLocks noGrp="1"/>
          </p:cNvSpPr>
          <p:nvPr>
            <p:ph type="sldNum" sz="quarter" idx="5"/>
          </p:nvPr>
        </p:nvSpPr>
        <p:spPr>
          <a:noFill/>
        </p:spPr>
        <p:txBody>
          <a:bodyPr/>
          <a:lstStyle/>
          <a:p>
            <a:fld id="{99ECE000-BB48-4982-A584-AE1D30EB2570}" type="slidenum">
              <a:rPr lang="en-US" smtClean="0"/>
              <a:pPr/>
              <a:t>58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pPr eaLnBrk="1" hangingPunct="1"/>
            <a:endParaRPr lang="en-US" smtClean="0"/>
          </a:p>
        </p:txBody>
      </p:sp>
      <p:sp>
        <p:nvSpPr>
          <p:cNvPr id="87044" name="Slide Number Placeholder 3"/>
          <p:cNvSpPr>
            <a:spLocks noGrp="1"/>
          </p:cNvSpPr>
          <p:nvPr>
            <p:ph type="sldNum" sz="quarter" idx="5"/>
          </p:nvPr>
        </p:nvSpPr>
        <p:spPr>
          <a:noFill/>
        </p:spPr>
        <p:txBody>
          <a:bodyPr/>
          <a:lstStyle/>
          <a:p>
            <a:fld id="{3E32014F-F5E7-45FD-B673-551C2EA2AC30}" type="slidenum">
              <a:rPr lang="en-US" smtClean="0"/>
              <a:pPr/>
              <a:t>59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pPr eaLnBrk="1" hangingPunct="1"/>
            <a:endParaRPr lang="en-US" smtClean="0"/>
          </a:p>
        </p:txBody>
      </p:sp>
      <p:sp>
        <p:nvSpPr>
          <p:cNvPr id="88068" name="Slide Number Placeholder 3"/>
          <p:cNvSpPr>
            <a:spLocks noGrp="1"/>
          </p:cNvSpPr>
          <p:nvPr>
            <p:ph type="sldNum" sz="quarter" idx="5"/>
          </p:nvPr>
        </p:nvSpPr>
        <p:spPr>
          <a:noFill/>
        </p:spPr>
        <p:txBody>
          <a:bodyPr/>
          <a:lstStyle/>
          <a:p>
            <a:fld id="{BA2F5369-B663-4AEF-B0E4-7433205D2A0E}" type="slidenum">
              <a:rPr lang="en-US" smtClean="0"/>
              <a:pPr/>
              <a:t>60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27803E-9652-4143-BEAC-B32173DE43BC}" type="datetimeFigureOut">
              <a:rPr lang="en-US" smtClean="0"/>
              <a:t>3/16/2013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27803E-9652-4143-BEAC-B32173DE43BC}" type="datetimeFigureOut">
              <a:rPr lang="en-US" smtClean="0"/>
              <a:t>3/16/2013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27803E-9652-4143-BEAC-B32173DE43BC}" type="datetimeFigureOut">
              <a:rPr lang="en-US" smtClean="0"/>
              <a:t>3/16/2013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27803E-9652-4143-BEAC-B32173DE43BC}" type="datetimeFigureOut">
              <a:rPr lang="en-US" smtClean="0"/>
              <a:t>3/16/2013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27803E-9652-4143-BEAC-B32173DE43BC}" type="datetimeFigureOut">
              <a:rPr lang="en-US" smtClean="0"/>
              <a:t>3/16/2013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27803E-9652-4143-BEAC-B32173DE43BC}" type="datetimeFigureOut">
              <a:rPr lang="en-US" smtClean="0"/>
              <a:t>3/16/2013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27803E-9652-4143-BEAC-B32173DE43BC}" type="datetimeFigureOut">
              <a:rPr lang="en-US" smtClean="0"/>
              <a:t>3/16/2013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27803E-9652-4143-BEAC-B32173DE43BC}" type="datetimeFigureOut">
              <a:rPr lang="en-US" smtClean="0"/>
              <a:t>3/16/2013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27803E-9652-4143-BEAC-B32173DE43BC}" type="datetimeFigureOut">
              <a:rPr lang="en-US" smtClean="0"/>
              <a:t>3/16/2013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27803E-9652-4143-BEAC-B32173DE43BC}" type="datetimeFigureOut">
              <a:rPr lang="en-US" smtClean="0"/>
              <a:t>3/16/2013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27803E-9652-4143-BEAC-B32173DE43BC}" type="datetimeFigureOut">
              <a:rPr lang="en-US" smtClean="0"/>
              <a:t>3/16/2013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FCC2D-2378-4D75-8463-1B9AD21E06E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27803E-9652-4143-BEAC-B32173DE43BC}" type="datetimeFigureOut">
              <a:rPr lang="en-US" smtClean="0"/>
              <a:t>3/16/2013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9FCC2D-2378-4D75-8463-1B9AD21E06E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Multiplexing</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Frequency Division Multiplexing</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a:spcBef>
                <a:spcPct val="50000"/>
              </a:spcBef>
            </a:pPr>
            <a:r>
              <a:rPr lang="en-US" dirty="0" smtClean="0"/>
              <a:t>Analog signaling is used to transmit the signals.</a:t>
            </a:r>
          </a:p>
          <a:p>
            <a:pPr>
              <a:spcBef>
                <a:spcPct val="50000"/>
              </a:spcBef>
            </a:pPr>
            <a:r>
              <a:rPr lang="en-US" dirty="0" smtClean="0"/>
              <a:t>Broadcast radio and television, cable television, and the AMPS cellular phone systems  use frequency division multiplexing.</a:t>
            </a:r>
          </a:p>
          <a:p>
            <a:pPr>
              <a:spcBef>
                <a:spcPct val="50000"/>
              </a:spcBef>
            </a:pPr>
            <a:r>
              <a:rPr lang="en-US" dirty="0" smtClean="0"/>
              <a:t>AMPS (</a:t>
            </a:r>
            <a:r>
              <a:rPr lang="en-US" dirty="0" smtClean="0"/>
              <a:t>(Advanced Mobile Phone System ) </a:t>
            </a:r>
          </a:p>
          <a:p>
            <a:pPr>
              <a:spcBef>
                <a:spcPct val="50000"/>
              </a:spcBef>
            </a:pPr>
            <a:r>
              <a:rPr lang="en-US" dirty="0" smtClean="0"/>
              <a:t>This technique is the oldest multiplexing technique.</a:t>
            </a:r>
          </a:p>
          <a:p>
            <a:pPr>
              <a:spcBef>
                <a:spcPct val="50000"/>
              </a:spcBef>
            </a:pPr>
            <a:r>
              <a:rPr lang="en-US" dirty="0" smtClean="0"/>
              <a:t>Since it involves analog signaling, it is more susceptible to noise.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Each signal fed to a FDM system interfaces to the multiplexer through a device called a </a:t>
            </a:r>
            <a:r>
              <a:rPr lang="en-US" i="1" dirty="0" smtClean="0"/>
              <a:t>channel unit</a:t>
            </a:r>
            <a:r>
              <a:rPr lang="en-US" dirty="0" smtClean="0"/>
              <a:t>.</a:t>
            </a:r>
          </a:p>
          <a:p>
            <a:r>
              <a:rPr lang="en-US" dirty="0" smtClean="0"/>
              <a:t>The channel unit makes changes to the input signal so it can be multiplexed with other signals for transmission.</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Content Placeholder 2"/>
          <p:cNvSpPr>
            <a:spLocks noGrp="1"/>
          </p:cNvSpPr>
          <p:nvPr>
            <p:ph idx="1"/>
          </p:nvPr>
        </p:nvSpPr>
        <p:spPr>
          <a:xfrm>
            <a:off x="304800" y="1600200"/>
            <a:ext cx="8686800" cy="4953000"/>
          </a:xfrm>
        </p:spPr>
        <p:txBody>
          <a:bodyPr>
            <a:normAutofit/>
          </a:bodyPr>
          <a:lstStyle/>
          <a:p>
            <a:pPr lvl="1">
              <a:lnSpc>
                <a:spcPct val="80000"/>
              </a:lnSpc>
            </a:pPr>
            <a:r>
              <a:rPr lang="en-US" sz="3200" dirty="0" smtClean="0"/>
              <a:t>If the frequencies of two channels are too close, interference can occur</a:t>
            </a:r>
          </a:p>
          <a:p>
            <a:pPr lvl="1">
              <a:lnSpc>
                <a:spcPct val="80000"/>
              </a:lnSpc>
            </a:pPr>
            <a:r>
              <a:rPr lang="en-US" sz="3200" dirty="0" smtClean="0"/>
              <a:t>Furthermore, </a:t>
            </a:r>
            <a:r>
              <a:rPr lang="en-US" sz="3200" dirty="0" err="1" smtClean="0"/>
              <a:t>demultiplexing</a:t>
            </a:r>
            <a:r>
              <a:rPr lang="en-US" sz="3200" dirty="0" smtClean="0"/>
              <a:t> hardware that receives a combined signal must be able to divide the signal into separate carriers</a:t>
            </a:r>
          </a:p>
          <a:p>
            <a:pPr lvl="1">
              <a:lnSpc>
                <a:spcPct val="80000"/>
              </a:lnSpc>
            </a:pPr>
            <a:r>
              <a:rPr lang="en-US" sz="3200" dirty="0" smtClean="0"/>
              <a:t>Federal Communications Commission (FCC) in USA regulates stations to insure adequate spacing occurs between the carriers</a:t>
            </a:r>
          </a:p>
          <a:p>
            <a:pPr lvl="1">
              <a:lnSpc>
                <a:spcPct val="80000"/>
              </a:lnSpc>
            </a:pPr>
            <a:r>
              <a:rPr lang="en-US" sz="3200" dirty="0" smtClean="0"/>
              <a:t>Designers should choose a set of carrier frequencies with a </a:t>
            </a:r>
            <a:r>
              <a:rPr lang="en-US" sz="3200" dirty="0" smtClean="0">
                <a:solidFill>
                  <a:srgbClr val="FF0000"/>
                </a:solidFill>
              </a:rPr>
              <a:t>gap</a:t>
            </a:r>
            <a:r>
              <a:rPr lang="en-US" sz="3200" dirty="0" smtClean="0"/>
              <a:t> between them known as a </a:t>
            </a:r>
            <a:r>
              <a:rPr lang="en-US" sz="3200" dirty="0" smtClean="0">
                <a:solidFill>
                  <a:srgbClr val="FF0000"/>
                </a:solidFill>
              </a:rPr>
              <a:t>guard band</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srcRect b="11842"/>
          <a:stretch>
            <a:fillRect/>
          </a:stretch>
        </p:blipFill>
        <p:spPr bwMode="auto">
          <a:xfrm>
            <a:off x="228600" y="609600"/>
            <a:ext cx="8686800" cy="45720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FDM</a:t>
            </a:r>
            <a:endParaRPr lang="en-US" dirty="0"/>
          </a:p>
        </p:txBody>
      </p:sp>
      <p:sp>
        <p:nvSpPr>
          <p:cNvPr id="3" name="Content Placeholder 2"/>
          <p:cNvSpPr>
            <a:spLocks noGrp="1"/>
          </p:cNvSpPr>
          <p:nvPr>
            <p:ph idx="1"/>
          </p:nvPr>
        </p:nvSpPr>
        <p:spPr/>
        <p:txBody>
          <a:bodyPr>
            <a:normAutofit fontScale="85000" lnSpcReduction="10000"/>
          </a:bodyPr>
          <a:lstStyle/>
          <a:p>
            <a:pPr lvl="1"/>
            <a:r>
              <a:rPr lang="en-US" dirty="0" smtClean="0"/>
              <a:t>Long-lived: FDM, the idea of dividing the electromagnetic spectrum into channels, arose in early experiments in radio</a:t>
            </a:r>
          </a:p>
          <a:p>
            <a:pPr lvl="1"/>
            <a:r>
              <a:rPr lang="en-US" dirty="0" smtClean="0"/>
              <a:t>Widely used: FDM is used in broadcast radio and television, cable television, and the AMPS cellular telephone</a:t>
            </a:r>
          </a:p>
          <a:p>
            <a:pPr lvl="1"/>
            <a:r>
              <a:rPr lang="en-US" dirty="0" smtClean="0"/>
              <a:t>Analog: FDM multiplexing and </a:t>
            </a:r>
            <a:r>
              <a:rPr lang="en-US" dirty="0" err="1" smtClean="0"/>
              <a:t>demultiplexing</a:t>
            </a:r>
            <a:r>
              <a:rPr lang="en-US" dirty="0" smtClean="0"/>
              <a:t> hardware accepts and delivers analog signals</a:t>
            </a:r>
          </a:p>
          <a:p>
            <a:pPr lvl="2"/>
            <a:r>
              <a:rPr lang="en-US" dirty="0" smtClean="0"/>
              <a:t>Even if a carrier has been modulated to contain digital information, FDM hardware treats the carrier as an analog wave</a:t>
            </a:r>
          </a:p>
          <a:p>
            <a:pPr lvl="1"/>
            <a:r>
              <a:rPr lang="en-US" dirty="0" smtClean="0"/>
              <a:t>Versatile: Because it filters on ranges of frequency without examining other aspects of signals, FDM is versatile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FDM has the ability to choose how frequencies can be used</a:t>
            </a:r>
          </a:p>
          <a:p>
            <a:r>
              <a:rPr lang="en-US" dirty="0" smtClean="0"/>
              <a:t>There are two primary ways that systems use a range of frequencies</a:t>
            </a:r>
          </a:p>
          <a:p>
            <a:pPr lvl="1"/>
            <a:r>
              <a:rPr lang="en-US" dirty="0" smtClean="0"/>
              <a:t>Increase the data rate</a:t>
            </a:r>
          </a:p>
          <a:p>
            <a:pPr lvl="1"/>
            <a:r>
              <a:rPr lang="en-US" dirty="0" smtClean="0"/>
              <a:t>Increase immunity to interference</a:t>
            </a:r>
          </a:p>
          <a:p>
            <a:r>
              <a:rPr lang="en-US" dirty="0" smtClean="0"/>
              <a:t>To increase the overall data rate</a:t>
            </a:r>
          </a:p>
          <a:p>
            <a:pPr lvl="1"/>
            <a:r>
              <a:rPr lang="en-US" dirty="0" smtClean="0"/>
              <a:t>a sender divides the frequency range of the channel into K carriers</a:t>
            </a:r>
          </a:p>
          <a:p>
            <a:pPr lvl="1"/>
            <a:r>
              <a:rPr lang="en-US" dirty="0" smtClean="0"/>
              <a:t>and sends 1/K of the data over each carrier</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92500" lnSpcReduction="20000"/>
          </a:bodyPr>
          <a:lstStyle/>
          <a:p>
            <a:r>
              <a:rPr lang="en-US" dirty="0" smtClean="0"/>
              <a:t>A sender can perform FDM within an allocated channel</a:t>
            </a:r>
          </a:p>
          <a:p>
            <a:pPr lvl="1"/>
            <a:r>
              <a:rPr lang="en-US" dirty="0" smtClean="0"/>
              <a:t>Sometimes, the term </a:t>
            </a:r>
            <a:r>
              <a:rPr lang="en-US" dirty="0" err="1" smtClean="0"/>
              <a:t>subchannel</a:t>
            </a:r>
            <a:r>
              <a:rPr lang="en-US" dirty="0" smtClean="0"/>
              <a:t> allocation refers to the subdivision</a:t>
            </a:r>
          </a:p>
          <a:p>
            <a:r>
              <a:rPr lang="en-US" dirty="0" smtClean="0"/>
              <a:t>To increase immunity to interference</a:t>
            </a:r>
          </a:p>
          <a:p>
            <a:pPr lvl="1"/>
            <a:r>
              <a:rPr lang="en-US" dirty="0" smtClean="0"/>
              <a:t>a sender uses a technique known as spread spectrum</a:t>
            </a:r>
          </a:p>
          <a:p>
            <a:r>
              <a:rPr lang="en-US" dirty="0" smtClean="0"/>
              <a:t>Various forms are suggested, but basic idea is</a:t>
            </a:r>
          </a:p>
          <a:p>
            <a:pPr lvl="1"/>
            <a:r>
              <a:rPr lang="en-US" dirty="0" smtClean="0"/>
              <a:t>divide the range of the channel into K carriers</a:t>
            </a:r>
          </a:p>
          <a:p>
            <a:pPr lvl="1"/>
            <a:r>
              <a:rPr lang="en-US" dirty="0" smtClean="0"/>
              <a:t>transmit the same data over multiple channels</a:t>
            </a:r>
          </a:p>
          <a:p>
            <a:pPr lvl="1"/>
            <a:r>
              <a:rPr lang="en-US" dirty="0" smtClean="0"/>
              <a:t>allow a receiver to use a copy of the data that arrives with fewest errors</a:t>
            </a:r>
          </a:p>
          <a:p>
            <a:r>
              <a:rPr lang="en-US" dirty="0" smtClean="0"/>
              <a:t>The scheme works well in cases where noise is likely to interfere with some frequencies at a given time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lnSpcReduction="10000"/>
          </a:bodyPr>
          <a:lstStyle/>
          <a:p>
            <a:r>
              <a:rPr lang="en-US" dirty="0" smtClean="0"/>
              <a:t>Flexibility in FDM arises from the ability of hardware to shift frequencies</a:t>
            </a:r>
          </a:p>
          <a:p>
            <a:r>
              <a:rPr lang="en-US" dirty="0" smtClean="0"/>
              <a:t>If a set of incoming signals all use the frequency range between 0 and 4 KHz</a:t>
            </a:r>
          </a:p>
          <a:p>
            <a:pPr lvl="1"/>
            <a:r>
              <a:rPr lang="en-US" dirty="0" smtClean="0"/>
              <a:t>multiplexing hardware can leave the first stage as is</a:t>
            </a:r>
          </a:p>
          <a:p>
            <a:pPr lvl="1"/>
            <a:r>
              <a:rPr lang="en-US" dirty="0" smtClean="0"/>
              <a:t>map the second onto the range 4 KHz to 8 KHz</a:t>
            </a:r>
          </a:p>
          <a:p>
            <a:pPr lvl="1"/>
            <a:r>
              <a:rPr lang="en-US" dirty="0" smtClean="0"/>
              <a:t>map the third onto the range 8 KHz to 12 KHz, and so on</a:t>
            </a:r>
          </a:p>
          <a:p>
            <a:r>
              <a:rPr lang="en-US" dirty="0" smtClean="0"/>
              <a:t>Hierarchy in FDM multiplexors is that each maps its inputs to a larger, continuous band of frequencies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HIERARCHICAL FDM</a:t>
            </a:r>
            <a:endParaRPr lang="en-US"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304800" y="1295400"/>
            <a:ext cx="8534399" cy="54102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a:t>
            </a:r>
            <a:endParaRPr lang="en-US" dirty="0"/>
          </a:p>
        </p:txBody>
      </p:sp>
      <p:sp>
        <p:nvSpPr>
          <p:cNvPr id="3" name="Content Placeholder 2"/>
          <p:cNvSpPr>
            <a:spLocks noGrp="1"/>
          </p:cNvSpPr>
          <p:nvPr>
            <p:ph idx="1"/>
          </p:nvPr>
        </p:nvSpPr>
        <p:spPr/>
        <p:txBody>
          <a:bodyPr/>
          <a:lstStyle/>
          <a:p>
            <a:r>
              <a:rPr lang="en-US" dirty="0" smtClean="0"/>
              <a:t>The analog characteristic has the disadvantage of making FDM susceptible to noise and distortion</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629400"/>
          </a:xfrm>
        </p:spPr>
        <p:txBody>
          <a:bodyPr>
            <a:normAutofit lnSpcReduction="10000"/>
          </a:bodyPr>
          <a:lstStyle/>
          <a:p>
            <a:pPr>
              <a:lnSpc>
                <a:spcPct val="90000"/>
              </a:lnSpc>
            </a:pPr>
            <a:r>
              <a:rPr lang="en-US" dirty="0" smtClean="0"/>
              <a:t>Multiplexing refer to the combination of information streams from multiple sources for transmission over a shared medium</a:t>
            </a:r>
          </a:p>
          <a:p>
            <a:pPr lvl="1">
              <a:lnSpc>
                <a:spcPct val="90000"/>
              </a:lnSpc>
            </a:pPr>
            <a:r>
              <a:rPr lang="en-US" dirty="0" smtClean="0"/>
              <a:t> Multiplexor is a mechanism that implements the concept</a:t>
            </a:r>
          </a:p>
          <a:p>
            <a:pPr>
              <a:lnSpc>
                <a:spcPct val="90000"/>
              </a:lnSpc>
            </a:pPr>
            <a:r>
              <a:rPr lang="en-US" dirty="0" smtClean="0"/>
              <a:t> </a:t>
            </a:r>
            <a:r>
              <a:rPr lang="en-US" dirty="0" err="1" smtClean="0"/>
              <a:t>Demultiplexing</a:t>
            </a:r>
            <a:r>
              <a:rPr lang="en-US" dirty="0" smtClean="0"/>
              <a:t> refer to the separation of a combination back into separate information streams</a:t>
            </a:r>
          </a:p>
          <a:p>
            <a:pPr lvl="1">
              <a:lnSpc>
                <a:spcPct val="90000"/>
              </a:lnSpc>
            </a:pPr>
            <a:r>
              <a:rPr lang="en-US" dirty="0" smtClean="0"/>
              <a:t> </a:t>
            </a:r>
            <a:r>
              <a:rPr lang="en-US" dirty="0" err="1" smtClean="0"/>
              <a:t>Demultiplexor</a:t>
            </a:r>
            <a:r>
              <a:rPr lang="en-US" dirty="0" smtClean="0"/>
              <a:t>  refer to a mechanism that implements the concept</a:t>
            </a:r>
          </a:p>
          <a:p>
            <a:pPr>
              <a:lnSpc>
                <a:spcPct val="90000"/>
              </a:lnSpc>
            </a:pPr>
            <a:r>
              <a:rPr lang="en-US" dirty="0" smtClean="0"/>
              <a:t>Example</a:t>
            </a:r>
          </a:p>
          <a:p>
            <a:pPr lvl="1">
              <a:lnSpc>
                <a:spcPct val="90000"/>
              </a:lnSpc>
            </a:pPr>
            <a:r>
              <a:rPr lang="en-US" dirty="0" smtClean="0"/>
              <a:t>each sender communicates with a single receiver</a:t>
            </a:r>
          </a:p>
          <a:p>
            <a:pPr lvl="1">
              <a:lnSpc>
                <a:spcPct val="90000"/>
              </a:lnSpc>
            </a:pPr>
            <a:r>
              <a:rPr lang="en-US" dirty="0" smtClean="0"/>
              <a:t>all pairs share a single transmission medium</a:t>
            </a:r>
          </a:p>
          <a:p>
            <a:pPr lvl="1">
              <a:lnSpc>
                <a:spcPct val="90000"/>
              </a:lnSpc>
            </a:pPr>
            <a:r>
              <a:rPr lang="en-US" dirty="0" smtClean="0"/>
              <a:t>multiplexor combines information from the senders for transmission in such a way that the </a:t>
            </a:r>
            <a:r>
              <a:rPr lang="en-US" dirty="0" err="1" smtClean="0"/>
              <a:t>demultiplexor</a:t>
            </a:r>
            <a:r>
              <a:rPr lang="en-US" dirty="0" smtClean="0"/>
              <a:t> can separate the information for receivers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Time Division Multiplexing</a:t>
            </a:r>
            <a:br>
              <a:rPr lang="en-US" dirty="0" smtClean="0"/>
            </a:br>
            <a:endParaRPr lang="en-US" dirty="0"/>
          </a:p>
        </p:txBody>
      </p:sp>
      <p:sp>
        <p:nvSpPr>
          <p:cNvPr id="3" name="Content Placeholder 2"/>
          <p:cNvSpPr>
            <a:spLocks noGrp="1"/>
          </p:cNvSpPr>
          <p:nvPr>
            <p:ph idx="1"/>
          </p:nvPr>
        </p:nvSpPr>
        <p:spPr/>
        <p:txBody>
          <a:bodyPr>
            <a:normAutofit/>
          </a:bodyPr>
          <a:lstStyle/>
          <a:p>
            <a:pPr>
              <a:spcBef>
                <a:spcPct val="50000"/>
              </a:spcBef>
            </a:pPr>
            <a:r>
              <a:rPr lang="en-US" dirty="0" smtClean="0"/>
              <a:t>Sharing of the signal is accomplished by dividing available transmission time on a medium among users.</a:t>
            </a:r>
          </a:p>
          <a:p>
            <a:pPr>
              <a:spcBef>
                <a:spcPct val="50000"/>
              </a:spcBef>
            </a:pPr>
            <a:r>
              <a:rPr lang="en-US" dirty="0" smtClean="0"/>
              <a:t>Digital signaling is used exclusively.</a:t>
            </a:r>
          </a:p>
          <a:p>
            <a:pPr>
              <a:spcBef>
                <a:spcPct val="50000"/>
              </a:spcBef>
            </a:pPr>
            <a:r>
              <a:rPr lang="en-US" dirty="0" smtClean="0"/>
              <a:t>Time division multiplexing comes in two basic forms:</a:t>
            </a:r>
          </a:p>
          <a:p>
            <a:pPr lvl="1">
              <a:spcBef>
                <a:spcPct val="50000"/>
              </a:spcBef>
            </a:pPr>
            <a:r>
              <a:rPr lang="en-US" sz="2000" dirty="0" smtClean="0"/>
              <a:t>1. Synchronous time division multiplexing, and</a:t>
            </a:r>
          </a:p>
          <a:p>
            <a:pPr lvl="1">
              <a:spcBef>
                <a:spcPct val="50000"/>
              </a:spcBef>
            </a:pPr>
            <a:r>
              <a:rPr lang="en-US" sz="2000" dirty="0" smtClean="0"/>
              <a:t>2. Statistical, or asynchronous time division multiplexing.</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Time Division Multiplexing (TDM)</a:t>
            </a:r>
            <a:br>
              <a:rPr lang="en-US" dirty="0" smtClean="0"/>
            </a:br>
            <a:endParaRPr lang="en-US" dirty="0"/>
          </a:p>
        </p:txBody>
      </p:sp>
      <p:sp>
        <p:nvSpPr>
          <p:cNvPr id="3" name="Content Placeholder 2"/>
          <p:cNvSpPr>
            <a:spLocks noGrp="1"/>
          </p:cNvSpPr>
          <p:nvPr>
            <p:ph idx="1"/>
          </p:nvPr>
        </p:nvSpPr>
        <p:spPr/>
        <p:txBody>
          <a:bodyPr/>
          <a:lstStyle/>
          <a:p>
            <a:pPr lvl="1"/>
            <a:r>
              <a:rPr lang="en-US" dirty="0" smtClean="0"/>
              <a:t>Transmission line is divided into time segments</a:t>
            </a:r>
          </a:p>
          <a:p>
            <a:pPr lvl="1"/>
            <a:r>
              <a:rPr lang="en-US" dirty="0" smtClean="0"/>
              <a:t>Guard time separate signals</a:t>
            </a:r>
          </a:p>
          <a:p>
            <a:pPr lvl="1"/>
            <a:r>
              <a:rPr lang="en-US" dirty="0" smtClean="0"/>
              <a:t>Used on </a:t>
            </a:r>
            <a:r>
              <a:rPr lang="en-US" dirty="0" err="1" smtClean="0"/>
              <a:t>Dataphone</a:t>
            </a:r>
            <a:r>
              <a:rPr lang="en-US" dirty="0" smtClean="0"/>
              <a:t> Digital Service</a:t>
            </a:r>
          </a:p>
          <a:p>
            <a:pPr lvl="2"/>
            <a:r>
              <a:rPr lang="en-US" dirty="0" smtClean="0"/>
              <a:t>Leased digital lines</a:t>
            </a:r>
          </a:p>
          <a:p>
            <a:pPr lvl="2"/>
            <a:r>
              <a:rPr lang="en-US" dirty="0" smtClean="0"/>
              <a:t>Maximum speed of 56 Kbps</a:t>
            </a:r>
          </a:p>
          <a:p>
            <a:pPr lvl="1"/>
            <a:r>
              <a:rPr lang="en-US" dirty="0" smtClean="0"/>
              <a:t>Used on T-1 lines (1.55 Mbps)</a:t>
            </a:r>
          </a:p>
          <a:p>
            <a:pPr lvl="1"/>
            <a:r>
              <a:rPr lang="en-US" dirty="0" smtClean="0"/>
              <a:t>Used on fiber optic networks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Synchronous </a:t>
            </a:r>
            <a:r>
              <a:rPr lang="en-US" dirty="0"/>
              <a:t>Time Division Multiplexing</a:t>
            </a:r>
            <a:br>
              <a:rPr lang="en-US" dirty="0"/>
            </a:br>
            <a:endParaRPr lang="en-US" dirty="0"/>
          </a:p>
        </p:txBody>
      </p:sp>
      <p:sp>
        <p:nvSpPr>
          <p:cNvPr id="3" name="Content Placeholder 2"/>
          <p:cNvSpPr>
            <a:spLocks noGrp="1"/>
          </p:cNvSpPr>
          <p:nvPr>
            <p:ph idx="1"/>
          </p:nvPr>
        </p:nvSpPr>
        <p:spPr/>
        <p:txBody>
          <a:bodyPr>
            <a:normAutofit lnSpcReduction="10000"/>
          </a:bodyPr>
          <a:lstStyle/>
          <a:p>
            <a:pPr>
              <a:spcBef>
                <a:spcPct val="50000"/>
              </a:spcBef>
            </a:pPr>
            <a:r>
              <a:rPr lang="en-US" dirty="0" smtClean="0"/>
              <a:t>The original time division multiplexing.</a:t>
            </a:r>
          </a:p>
          <a:p>
            <a:pPr>
              <a:spcBef>
                <a:spcPct val="50000"/>
              </a:spcBef>
            </a:pPr>
            <a:r>
              <a:rPr lang="en-US" dirty="0" smtClean="0"/>
              <a:t>The multiplexor accepts input from attached devices in a round-robin fashion and transmit the data in a never ending pattern.</a:t>
            </a:r>
          </a:p>
          <a:p>
            <a:pPr lvl="1">
              <a:spcBef>
                <a:spcPct val="50000"/>
              </a:spcBef>
            </a:pPr>
            <a:r>
              <a:rPr lang="en-US" dirty="0" smtClean="0"/>
              <a:t>Most TDMs work this way, but some others do not</a:t>
            </a:r>
          </a:p>
          <a:p>
            <a:pPr>
              <a:spcBef>
                <a:spcPct val="50000"/>
              </a:spcBef>
            </a:pPr>
            <a:r>
              <a:rPr lang="en-US" dirty="0" smtClean="0"/>
              <a:t>T-1 and ISDN telephone lines are common examples of synchronous time division multiplexing.</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FIG5-03"/>
          <p:cNvPicPr>
            <a:picLocks noGrp="1" noChangeAspect="1" noChangeArrowheads="1"/>
          </p:cNvPicPr>
          <p:nvPr>
            <p:ph idx="1"/>
          </p:nvPr>
        </p:nvPicPr>
        <p:blipFill>
          <a:blip r:embed="rId2" cstate="print"/>
          <a:srcRect/>
          <a:stretch>
            <a:fillRect/>
          </a:stretch>
        </p:blipFill>
        <p:spPr bwMode="auto">
          <a:xfrm>
            <a:off x="381000" y="122237"/>
            <a:ext cx="8534399" cy="6430963"/>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FIG5-02"/>
          <p:cNvPicPr>
            <a:picLocks noGrp="1" noChangeAspect="1" noChangeArrowheads="1"/>
          </p:cNvPicPr>
          <p:nvPr>
            <p:ph idx="1"/>
          </p:nvPr>
        </p:nvPicPr>
        <p:blipFill>
          <a:blip r:embed="rId2" cstate="print"/>
          <a:srcRect/>
          <a:stretch>
            <a:fillRect/>
          </a:stretch>
        </p:blipFill>
        <p:spPr bwMode="auto">
          <a:xfrm>
            <a:off x="152400" y="457200"/>
            <a:ext cx="8762999" cy="5668963"/>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Synchronous </a:t>
            </a:r>
            <a:r>
              <a:rPr lang="en-US" dirty="0"/>
              <a:t>Time Division Multiplexing</a:t>
            </a:r>
            <a:br>
              <a:rPr lang="en-US" dirty="0"/>
            </a:br>
            <a:endParaRPr lang="en-US" dirty="0"/>
          </a:p>
        </p:txBody>
      </p:sp>
      <p:sp>
        <p:nvSpPr>
          <p:cNvPr id="3" name="Content Placeholder 2"/>
          <p:cNvSpPr>
            <a:spLocks noGrp="1"/>
          </p:cNvSpPr>
          <p:nvPr>
            <p:ph idx="1"/>
          </p:nvPr>
        </p:nvSpPr>
        <p:spPr/>
        <p:txBody>
          <a:bodyPr>
            <a:normAutofit lnSpcReduction="10000"/>
          </a:bodyPr>
          <a:lstStyle/>
          <a:p>
            <a:pPr>
              <a:spcBef>
                <a:spcPct val="50000"/>
              </a:spcBef>
            </a:pPr>
            <a:r>
              <a:rPr lang="en-US" dirty="0" smtClean="0"/>
              <a:t>If one device generates data at a faster rate than other devices, then the multiplexor must either sample the incoming data stream from that device more often than it samples the other devices, or buffer the faster incoming stream.</a:t>
            </a:r>
          </a:p>
          <a:p>
            <a:pPr>
              <a:spcBef>
                <a:spcPct val="50000"/>
              </a:spcBef>
            </a:pPr>
            <a:r>
              <a:rPr lang="en-US" dirty="0" smtClean="0"/>
              <a:t>If a device has nothing to transmit, the multiplexor must still insert a piece of data from that device into the multiplexed stream.</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When TDM is applied to synchronous networks, no gap occurs between items; the result is known as Synchronous TDM</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530ADB4E-E2CF-4FC5-8B27-002E98622EA4}" type="slidenum">
              <a:rPr lang="en-US"/>
              <a:pPr/>
              <a:t>27</a:t>
            </a:fld>
            <a:endParaRPr lang="en-US"/>
          </a:p>
        </p:txBody>
      </p:sp>
      <p:sp>
        <p:nvSpPr>
          <p:cNvPr id="14339"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14342" name="Text Box 6"/>
          <p:cNvSpPr txBox="1">
            <a:spLocks noChangeArrowheads="1"/>
          </p:cNvSpPr>
          <p:nvPr/>
        </p:nvSpPr>
        <p:spPr bwMode="auto">
          <a:xfrm>
            <a:off x="762000" y="1905000"/>
            <a:ext cx="7772400" cy="457200"/>
          </a:xfrm>
          <a:prstGeom prst="rect">
            <a:avLst/>
          </a:prstGeom>
          <a:noFill/>
          <a:ln w="9525">
            <a:noFill/>
            <a:miter lim="800000"/>
            <a:headEnd/>
            <a:tailEnd/>
          </a:ln>
          <a:effectLst/>
        </p:spPr>
        <p:txBody>
          <a:bodyPr>
            <a:spAutoFit/>
          </a:bodyPr>
          <a:lstStyle/>
          <a:p>
            <a:pPr>
              <a:spcBef>
                <a:spcPct val="50000"/>
              </a:spcBef>
            </a:pPr>
            <a:endParaRPr lang="en-US"/>
          </a:p>
        </p:txBody>
      </p:sp>
      <p:pic>
        <p:nvPicPr>
          <p:cNvPr id="14344" name="Picture 8" descr="FIG5-04"/>
          <p:cNvPicPr>
            <a:picLocks noChangeAspect="1" noChangeArrowheads="1"/>
          </p:cNvPicPr>
          <p:nvPr/>
        </p:nvPicPr>
        <p:blipFill>
          <a:blip r:embed="rId2" cstate="print"/>
          <a:srcRect/>
          <a:stretch>
            <a:fillRect/>
          </a:stretch>
        </p:blipFill>
        <p:spPr bwMode="auto">
          <a:xfrm>
            <a:off x="558800" y="381000"/>
            <a:ext cx="8128000" cy="647700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900F055E-87F6-440D-8909-CD78E0A5F330}" type="slidenum">
              <a:rPr lang="en-US"/>
              <a:pPr/>
              <a:t>28</a:t>
            </a:fld>
            <a:endParaRPr lang="en-US"/>
          </a:p>
        </p:txBody>
      </p:sp>
      <p:sp>
        <p:nvSpPr>
          <p:cNvPr id="15362" name="Rectangle 2"/>
          <p:cNvSpPr>
            <a:spLocks noChangeArrowheads="1"/>
          </p:cNvSpPr>
          <p:nvPr/>
        </p:nvSpPr>
        <p:spPr bwMode="auto">
          <a:xfrm>
            <a:off x="381000" y="395288"/>
            <a:ext cx="6584950" cy="519112"/>
          </a:xfrm>
          <a:prstGeom prst="rect">
            <a:avLst/>
          </a:prstGeom>
          <a:noFill/>
          <a:ln w="9525">
            <a:noFill/>
            <a:miter lim="800000"/>
            <a:headEnd/>
            <a:tailEnd/>
          </a:ln>
          <a:effectLst/>
        </p:spPr>
        <p:txBody>
          <a:bodyPr wrap="none">
            <a:spAutoFit/>
          </a:bodyPr>
          <a:lstStyle/>
          <a:p>
            <a:r>
              <a:rPr lang="en-US" sz="2800" b="1">
                <a:solidFill>
                  <a:srgbClr val="820288"/>
                </a:solidFill>
              </a:rPr>
              <a:t>	   </a:t>
            </a:r>
            <a:r>
              <a:rPr lang="en-US" b="1">
                <a:solidFill>
                  <a:srgbClr val="820288"/>
                </a:solidFill>
              </a:rPr>
              <a:t>Synchronous time division multiplexing</a:t>
            </a:r>
            <a:r>
              <a:rPr lang="en-US" sz="2800" b="1">
                <a:solidFill>
                  <a:srgbClr val="A703AF"/>
                </a:solidFill>
              </a:rPr>
              <a:t>	</a:t>
            </a:r>
          </a:p>
        </p:txBody>
      </p:sp>
      <p:sp>
        <p:nvSpPr>
          <p:cNvPr id="15363"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15366" name="Text Box 6"/>
          <p:cNvSpPr txBox="1">
            <a:spLocks noChangeArrowheads="1"/>
          </p:cNvSpPr>
          <p:nvPr/>
        </p:nvSpPr>
        <p:spPr bwMode="auto">
          <a:xfrm>
            <a:off x="1371600" y="1447800"/>
            <a:ext cx="7772400" cy="1187450"/>
          </a:xfrm>
          <a:prstGeom prst="rect">
            <a:avLst/>
          </a:prstGeom>
          <a:noFill/>
          <a:ln w="9525">
            <a:noFill/>
            <a:miter lim="800000"/>
            <a:headEnd/>
            <a:tailEnd/>
          </a:ln>
          <a:effectLst/>
        </p:spPr>
        <p:txBody>
          <a:bodyPr>
            <a:spAutoFit/>
          </a:bodyPr>
          <a:lstStyle/>
          <a:p>
            <a:pPr>
              <a:spcBef>
                <a:spcPct val="50000"/>
              </a:spcBef>
            </a:pPr>
            <a:r>
              <a:rPr lang="en-US"/>
              <a:t>So that the receiver may stay synchronized with the incoming data stream, the transmitting multiplexor can insert alternating 1s and 0s into the data stream.</a:t>
            </a:r>
          </a:p>
        </p:txBody>
      </p:sp>
      <p:pic>
        <p:nvPicPr>
          <p:cNvPr id="15367" name="Picture 7" descr="FIG5-05"/>
          <p:cNvPicPr>
            <a:picLocks noChangeAspect="1" noChangeArrowheads="1"/>
          </p:cNvPicPr>
          <p:nvPr/>
        </p:nvPicPr>
        <p:blipFill>
          <a:blip r:embed="rId2" cstate="print"/>
          <a:srcRect/>
          <a:stretch>
            <a:fillRect/>
          </a:stretch>
        </p:blipFill>
        <p:spPr bwMode="auto">
          <a:xfrm>
            <a:off x="990600" y="2590800"/>
            <a:ext cx="7010400" cy="426720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FF381C34-878D-45D6-BF3E-3006B60B9139}" type="slidenum">
              <a:rPr lang="en-US"/>
              <a:pPr/>
              <a:t>29</a:t>
            </a:fld>
            <a:endParaRPr lang="en-US"/>
          </a:p>
        </p:txBody>
      </p:sp>
      <p:sp>
        <p:nvSpPr>
          <p:cNvPr id="43011"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43012" name="Text Box 4"/>
          <p:cNvSpPr txBox="1">
            <a:spLocks noChangeArrowheads="1"/>
          </p:cNvSpPr>
          <p:nvPr/>
        </p:nvSpPr>
        <p:spPr bwMode="auto">
          <a:xfrm>
            <a:off x="762000" y="304800"/>
            <a:ext cx="7772400" cy="2308324"/>
          </a:xfrm>
          <a:prstGeom prst="rect">
            <a:avLst/>
          </a:prstGeom>
          <a:noFill/>
          <a:ln w="9525">
            <a:noFill/>
            <a:miter lim="800000"/>
            <a:headEnd/>
            <a:tailEnd/>
          </a:ln>
          <a:effectLst/>
        </p:spPr>
        <p:txBody>
          <a:bodyPr wrap="square">
            <a:spAutoFit/>
          </a:bodyPr>
          <a:lstStyle/>
          <a:p>
            <a:pPr>
              <a:spcBef>
                <a:spcPct val="50000"/>
              </a:spcBef>
            </a:pPr>
            <a:r>
              <a:rPr lang="en-US" sz="3600" dirty="0"/>
              <a:t>Synchronous Time Division Multiplexing</a:t>
            </a:r>
          </a:p>
          <a:p>
            <a:pPr>
              <a:spcBef>
                <a:spcPct val="50000"/>
              </a:spcBef>
            </a:pPr>
            <a:r>
              <a:rPr lang="en-US" dirty="0"/>
              <a:t>Three types popular today:</a:t>
            </a:r>
          </a:p>
          <a:p>
            <a:pPr lvl="1">
              <a:spcBef>
                <a:spcPct val="50000"/>
              </a:spcBef>
              <a:buFontTx/>
              <a:buChar char="•"/>
            </a:pPr>
            <a:r>
              <a:rPr lang="en-US" dirty="0"/>
              <a:t>T-1 multiplexing (the classic)</a:t>
            </a:r>
          </a:p>
          <a:p>
            <a:pPr lvl="1">
              <a:spcBef>
                <a:spcPct val="50000"/>
              </a:spcBef>
              <a:buFontTx/>
              <a:buChar char="•"/>
            </a:pPr>
            <a:r>
              <a:rPr lang="en-US" dirty="0"/>
              <a:t>ISDN multiplexing</a:t>
            </a:r>
          </a:p>
          <a:p>
            <a:pPr lvl="1">
              <a:spcBef>
                <a:spcPct val="50000"/>
              </a:spcBef>
              <a:buFontTx/>
              <a:buChar char="•"/>
            </a:pPr>
            <a:r>
              <a:rPr lang="en-US" dirty="0"/>
              <a:t>SONET (</a:t>
            </a:r>
            <a:r>
              <a:rPr lang="en-US" dirty="0">
                <a:solidFill>
                  <a:srgbClr val="FF0066"/>
                </a:solidFill>
              </a:rPr>
              <a:t>S</a:t>
            </a:r>
            <a:r>
              <a:rPr lang="en-US" dirty="0"/>
              <a:t>ynchronous </a:t>
            </a:r>
            <a:r>
              <a:rPr lang="en-US" dirty="0">
                <a:solidFill>
                  <a:srgbClr val="FF0066"/>
                </a:solidFill>
              </a:rPr>
              <a:t>O</a:t>
            </a:r>
            <a:r>
              <a:rPr lang="en-US" dirty="0"/>
              <a:t>ptical </a:t>
            </a:r>
            <a:r>
              <a:rPr lang="en-US" dirty="0" err="1">
                <a:solidFill>
                  <a:srgbClr val="FF0066"/>
                </a:solidFill>
              </a:rPr>
              <a:t>NET</a:t>
            </a:r>
            <a:r>
              <a:rPr lang="en-US" dirty="0" err="1"/>
              <a:t>work</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2237"/>
            <a:ext cx="8763000" cy="6507163"/>
          </a:xfrm>
        </p:spPr>
        <p:txBody>
          <a:bodyPr>
            <a:normAutofit fontScale="92500" lnSpcReduction="10000"/>
          </a:bodyPr>
          <a:lstStyle/>
          <a:p>
            <a:pPr>
              <a:spcBef>
                <a:spcPct val="50000"/>
              </a:spcBef>
            </a:pPr>
            <a:r>
              <a:rPr lang="en-US" dirty="0" smtClean="0"/>
              <a:t>Under the simplest conditions, a medium can carry only one signal at any moment in time.</a:t>
            </a:r>
          </a:p>
          <a:p>
            <a:pPr>
              <a:spcBef>
                <a:spcPct val="50000"/>
              </a:spcBef>
            </a:pPr>
            <a:r>
              <a:rPr lang="en-US" dirty="0" smtClean="0"/>
              <a:t>For multiple signals to share one medium, the medium must somehow be divided, giving each signal a portion of the total bandwidth.</a:t>
            </a:r>
          </a:p>
          <a:p>
            <a:pPr>
              <a:spcBef>
                <a:spcPct val="50000"/>
              </a:spcBef>
            </a:pPr>
            <a:r>
              <a:rPr lang="en-US" dirty="0" smtClean="0"/>
              <a:t>The current techniques that can accomplish this include </a:t>
            </a:r>
          </a:p>
          <a:p>
            <a:pPr lvl="1">
              <a:spcBef>
                <a:spcPct val="50000"/>
              </a:spcBef>
              <a:buFontTx/>
              <a:buChar char="•"/>
            </a:pPr>
            <a:r>
              <a:rPr lang="en-US" dirty="0" smtClean="0"/>
              <a:t>frequency division multiplexing (FDM) </a:t>
            </a:r>
          </a:p>
          <a:p>
            <a:pPr lvl="1">
              <a:spcBef>
                <a:spcPct val="50000"/>
              </a:spcBef>
              <a:buFontTx/>
              <a:buChar char="•"/>
            </a:pPr>
            <a:r>
              <a:rPr lang="en-US" dirty="0" smtClean="0"/>
              <a:t>time division multiplexing (TDM)</a:t>
            </a:r>
          </a:p>
          <a:p>
            <a:pPr lvl="2">
              <a:spcBef>
                <a:spcPct val="50000"/>
              </a:spcBef>
              <a:buFontTx/>
              <a:buChar char="•"/>
            </a:pPr>
            <a:r>
              <a:rPr lang="en-US" sz="2000" dirty="0" smtClean="0"/>
              <a:t>Synchronous and statistical</a:t>
            </a:r>
          </a:p>
          <a:p>
            <a:pPr lvl="1">
              <a:spcBef>
                <a:spcPct val="50000"/>
              </a:spcBef>
              <a:buFontTx/>
              <a:buChar char="•"/>
            </a:pPr>
            <a:r>
              <a:rPr lang="en-US" dirty="0" smtClean="0"/>
              <a:t>wavelength division multiplexing (WDM)</a:t>
            </a:r>
          </a:p>
          <a:p>
            <a:pPr lvl="1">
              <a:spcBef>
                <a:spcPct val="50000"/>
              </a:spcBef>
              <a:buFontTx/>
              <a:buChar char="•"/>
            </a:pPr>
            <a:r>
              <a:rPr lang="en-US" dirty="0" smtClean="0"/>
              <a:t>code division multiplexing (CDM)</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FCFFC68C-AEB5-4B0D-9EE1-2C3F2F66F918}" type="slidenum">
              <a:rPr lang="en-US"/>
              <a:pPr/>
              <a:t>30</a:t>
            </a:fld>
            <a:endParaRPr lang="en-US"/>
          </a:p>
        </p:txBody>
      </p:sp>
      <p:sp>
        <p:nvSpPr>
          <p:cNvPr id="16387"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16390" name="Text Box 6"/>
          <p:cNvSpPr txBox="1">
            <a:spLocks noChangeArrowheads="1"/>
          </p:cNvSpPr>
          <p:nvPr/>
        </p:nvSpPr>
        <p:spPr bwMode="auto">
          <a:xfrm>
            <a:off x="457200" y="838200"/>
            <a:ext cx="7772400" cy="822325"/>
          </a:xfrm>
          <a:prstGeom prst="rect">
            <a:avLst/>
          </a:prstGeom>
          <a:noFill/>
          <a:ln w="9525">
            <a:noFill/>
            <a:miter lim="800000"/>
            <a:headEnd/>
            <a:tailEnd/>
          </a:ln>
          <a:effectLst/>
        </p:spPr>
        <p:txBody>
          <a:bodyPr>
            <a:spAutoFit/>
          </a:bodyPr>
          <a:lstStyle/>
          <a:p>
            <a:pPr>
              <a:spcBef>
                <a:spcPct val="50000"/>
              </a:spcBef>
            </a:pPr>
            <a:r>
              <a:rPr lang="en-US"/>
              <a:t>The T1 (1.54 Mbps) multiplexor stream is a </a:t>
            </a:r>
            <a:r>
              <a:rPr lang="en-US" i="1"/>
              <a:t>continuous</a:t>
            </a:r>
            <a:r>
              <a:rPr lang="en-US"/>
              <a:t> series of frames of both digitized data and voice channels.</a:t>
            </a:r>
          </a:p>
        </p:txBody>
      </p:sp>
      <p:pic>
        <p:nvPicPr>
          <p:cNvPr id="16392" name="Picture 8" descr="FIG5-06"/>
          <p:cNvPicPr>
            <a:picLocks noChangeAspect="1" noChangeArrowheads="1"/>
          </p:cNvPicPr>
          <p:nvPr/>
        </p:nvPicPr>
        <p:blipFill>
          <a:blip r:embed="rId2" cstate="print"/>
          <a:srcRect/>
          <a:stretch>
            <a:fillRect/>
          </a:stretch>
        </p:blipFill>
        <p:spPr bwMode="auto">
          <a:xfrm>
            <a:off x="685800" y="1905000"/>
            <a:ext cx="7848600" cy="4953000"/>
          </a:xfrm>
          <a:prstGeom prst="rect">
            <a:avLst/>
          </a:prstGeom>
          <a:noFill/>
        </p:spPr>
      </p:pic>
      <p:sp>
        <p:nvSpPr>
          <p:cNvPr id="16393" name="Text Box 9"/>
          <p:cNvSpPr txBox="1">
            <a:spLocks noChangeArrowheads="1"/>
          </p:cNvSpPr>
          <p:nvPr/>
        </p:nvSpPr>
        <p:spPr bwMode="auto">
          <a:xfrm>
            <a:off x="3429000" y="5867400"/>
            <a:ext cx="3729038" cy="457200"/>
          </a:xfrm>
          <a:prstGeom prst="rect">
            <a:avLst/>
          </a:prstGeom>
          <a:noFill/>
          <a:ln w="9525">
            <a:noFill/>
            <a:miter lim="800000"/>
            <a:headEnd/>
            <a:tailEnd/>
          </a:ln>
          <a:effectLst/>
        </p:spPr>
        <p:txBody>
          <a:bodyPr wrap="none">
            <a:spAutoFit/>
          </a:bodyPr>
          <a:lstStyle/>
          <a:p>
            <a:r>
              <a:rPr lang="en-US"/>
              <a:t>24 separate 64Kbps channels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E75D825E-0AF2-4A20-B57B-90BC74855E1A}" type="slidenum">
              <a:rPr lang="en-US"/>
              <a:pPr/>
              <a:t>31</a:t>
            </a:fld>
            <a:endParaRPr lang="en-US"/>
          </a:p>
        </p:txBody>
      </p:sp>
      <p:sp>
        <p:nvSpPr>
          <p:cNvPr id="17411"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17414" name="Text Box 6"/>
          <p:cNvSpPr txBox="1">
            <a:spLocks noChangeArrowheads="1"/>
          </p:cNvSpPr>
          <p:nvPr/>
        </p:nvSpPr>
        <p:spPr bwMode="auto">
          <a:xfrm>
            <a:off x="381000" y="533400"/>
            <a:ext cx="7772400" cy="822325"/>
          </a:xfrm>
          <a:prstGeom prst="rect">
            <a:avLst/>
          </a:prstGeom>
          <a:noFill/>
          <a:ln w="9525">
            <a:noFill/>
            <a:miter lim="800000"/>
            <a:headEnd/>
            <a:tailEnd/>
          </a:ln>
          <a:effectLst/>
        </p:spPr>
        <p:txBody>
          <a:bodyPr>
            <a:spAutoFit/>
          </a:bodyPr>
          <a:lstStyle/>
          <a:p>
            <a:pPr>
              <a:spcBef>
                <a:spcPct val="50000"/>
              </a:spcBef>
            </a:pPr>
            <a:r>
              <a:rPr lang="en-US" dirty="0"/>
              <a:t>The ISDN multiplexor stream is also a continuous stream of frames.  Each frame contains various control and sync info.</a:t>
            </a:r>
          </a:p>
        </p:txBody>
      </p:sp>
      <p:pic>
        <p:nvPicPr>
          <p:cNvPr id="17416" name="Picture 8" descr="FIG5-08"/>
          <p:cNvPicPr>
            <a:picLocks noChangeAspect="1" noChangeArrowheads="1"/>
          </p:cNvPicPr>
          <p:nvPr/>
        </p:nvPicPr>
        <p:blipFill>
          <a:blip r:embed="rId2" cstate="print"/>
          <a:srcRect/>
          <a:stretch>
            <a:fillRect/>
          </a:stretch>
        </p:blipFill>
        <p:spPr bwMode="auto">
          <a:xfrm>
            <a:off x="762000" y="1371600"/>
            <a:ext cx="7696200" cy="548640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78F47A62-238D-49CB-B788-A68B9F945008}" type="slidenum">
              <a:rPr lang="en-US"/>
              <a:pPr/>
              <a:t>32</a:t>
            </a:fld>
            <a:endParaRPr lang="en-US"/>
          </a:p>
        </p:txBody>
      </p:sp>
      <p:sp>
        <p:nvSpPr>
          <p:cNvPr id="32771"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pic>
        <p:nvPicPr>
          <p:cNvPr id="32774" name="Picture 6" descr="fig5-07"/>
          <p:cNvPicPr>
            <a:picLocks noChangeAspect="1" noChangeArrowheads="1"/>
          </p:cNvPicPr>
          <p:nvPr/>
        </p:nvPicPr>
        <p:blipFill>
          <a:blip r:embed="rId2" cstate="print"/>
          <a:srcRect/>
          <a:stretch>
            <a:fillRect/>
          </a:stretch>
        </p:blipFill>
        <p:spPr bwMode="auto">
          <a:xfrm>
            <a:off x="609600" y="1905000"/>
            <a:ext cx="8126413" cy="4800600"/>
          </a:xfrm>
          <a:prstGeom prst="rect">
            <a:avLst/>
          </a:prstGeom>
          <a:noFill/>
        </p:spPr>
      </p:pic>
      <p:sp>
        <p:nvSpPr>
          <p:cNvPr id="32775" name="Text Box 7"/>
          <p:cNvSpPr txBox="1">
            <a:spLocks noChangeArrowheads="1"/>
          </p:cNvSpPr>
          <p:nvPr/>
        </p:nvSpPr>
        <p:spPr bwMode="auto">
          <a:xfrm>
            <a:off x="898525" y="1184275"/>
            <a:ext cx="3686175" cy="457200"/>
          </a:xfrm>
          <a:prstGeom prst="rect">
            <a:avLst/>
          </a:prstGeom>
          <a:noFill/>
          <a:ln w="9525">
            <a:noFill/>
            <a:miter lim="800000"/>
            <a:headEnd/>
            <a:tailEnd/>
          </a:ln>
          <a:effectLst/>
        </p:spPr>
        <p:txBody>
          <a:bodyPr wrap="none">
            <a:spAutoFit/>
          </a:bodyPr>
          <a:lstStyle/>
          <a:p>
            <a:r>
              <a:rPr lang="en-US"/>
              <a:t>SONET – massive data rates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64ED034-EAEF-47D0-9737-C7499EAFDA6D}" type="slidenum">
              <a:rPr lang="en-US"/>
              <a:pPr/>
              <a:t>33</a:t>
            </a:fld>
            <a:endParaRPr lang="en-US"/>
          </a:p>
        </p:txBody>
      </p:sp>
      <p:sp>
        <p:nvSpPr>
          <p:cNvPr id="5632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t>Synchronous TDM</a:t>
            </a:r>
          </a:p>
        </p:txBody>
      </p:sp>
      <p:sp>
        <p:nvSpPr>
          <p:cNvPr id="56323" name="Rectangle 3"/>
          <p:cNvSpPr>
            <a:spLocks noGrp="1" noChangeArrowheads="1"/>
          </p:cNvSpPr>
          <p:nvPr>
            <p:ph type="body" idx="1"/>
          </p:nvPr>
        </p:nvSpPr>
        <p:spPr/>
        <p:txBody>
          <a:bodyPr/>
          <a:lstStyle/>
          <a:p>
            <a:r>
              <a:rPr lang="en-US"/>
              <a:t>Very popular</a:t>
            </a:r>
          </a:p>
          <a:p>
            <a:r>
              <a:rPr lang="en-US"/>
              <a:t>Line will require as much bandwidth as all the bandwidths of the sources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Slide Number Placeholder 4"/>
          <p:cNvSpPr>
            <a:spLocks noGrp="1"/>
          </p:cNvSpPr>
          <p:nvPr>
            <p:ph type="sldNum" sz="quarter" idx="11"/>
          </p:nvPr>
        </p:nvSpPr>
        <p:spPr>
          <a:noFill/>
        </p:spPr>
        <p:txBody>
          <a:bodyPr/>
          <a:lstStyle/>
          <a:p>
            <a:fld id="{CCFAC57D-2971-474A-BCF6-EA51122228A5}" type="slidenum">
              <a:rPr lang="en-US" smtClean="0"/>
              <a:pPr/>
              <a:t>34</a:t>
            </a:fld>
            <a:endParaRPr lang="en-US" smtClean="0"/>
          </a:p>
        </p:txBody>
      </p:sp>
      <p:sp>
        <p:nvSpPr>
          <p:cNvPr id="31748" name="Rectangle 2"/>
          <p:cNvSpPr>
            <a:spLocks noGrp="1" noChangeArrowheads="1"/>
          </p:cNvSpPr>
          <p:nvPr>
            <p:ph type="title"/>
          </p:nvPr>
        </p:nvSpPr>
        <p:spPr>
          <a:xfrm>
            <a:off x="228600" y="0"/>
            <a:ext cx="8686800" cy="1143000"/>
          </a:xfrm>
        </p:spPr>
        <p:txBody>
          <a:bodyPr>
            <a:normAutofit fontScale="90000"/>
          </a:bodyPr>
          <a:lstStyle/>
          <a:p>
            <a:pPr eaLnBrk="1" hangingPunct="1">
              <a:lnSpc>
                <a:spcPct val="90000"/>
              </a:lnSpc>
            </a:pPr>
            <a:r>
              <a:rPr lang="en-US" dirty="0" smtClean="0"/>
              <a:t>The </a:t>
            </a:r>
            <a:r>
              <a:rPr lang="en-US" dirty="0" smtClean="0"/>
              <a:t>Problem with Synchronous TDM: Unfilled Slots      </a:t>
            </a:r>
          </a:p>
        </p:txBody>
      </p:sp>
      <p:sp>
        <p:nvSpPr>
          <p:cNvPr id="24581" name="Rectangle 3"/>
          <p:cNvSpPr>
            <a:spLocks noGrp="1" noChangeArrowheads="1"/>
          </p:cNvSpPr>
          <p:nvPr>
            <p:ph type="body" idx="1"/>
          </p:nvPr>
        </p:nvSpPr>
        <p:spPr>
          <a:xfrm>
            <a:off x="228600" y="1143000"/>
            <a:ext cx="8686800" cy="5181600"/>
          </a:xfrm>
        </p:spPr>
        <p:txBody>
          <a:bodyPr>
            <a:normAutofit lnSpcReduction="10000"/>
          </a:bodyPr>
          <a:lstStyle/>
          <a:p>
            <a:r>
              <a:rPr lang="en-US" dirty="0" smtClean="0"/>
              <a:t>Synchronous TDM works well if each source produces data at a uniform, fixed rate equal to 1/N of the capacity of the shared medium</a:t>
            </a:r>
          </a:p>
          <a:p>
            <a:r>
              <a:rPr lang="en-US" dirty="0" smtClean="0"/>
              <a:t>Many sources generate data in bursts, with idle time between bursts</a:t>
            </a:r>
          </a:p>
          <a:p>
            <a:r>
              <a:rPr lang="en-US" dirty="0" smtClean="0"/>
              <a:t>In </a:t>
            </a:r>
            <a:r>
              <a:rPr lang="en-US" dirty="0" smtClean="0"/>
              <a:t>practice, a slot cannot be empty because the underlying system must continue to transmit data</a:t>
            </a:r>
          </a:p>
          <a:p>
            <a:pPr lvl="1"/>
            <a:r>
              <a:rPr lang="en-US" dirty="0" smtClean="0"/>
              <a:t>the slot is assigned a value (such as zero)</a:t>
            </a:r>
          </a:p>
          <a:p>
            <a:pPr lvl="1"/>
            <a:r>
              <a:rPr lang="en-US" dirty="0" smtClean="0"/>
              <a:t>and an extra bit is set to indicate that the value is invalid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4"/>
          <p:cNvSpPr>
            <a:spLocks noGrp="1"/>
          </p:cNvSpPr>
          <p:nvPr>
            <p:ph type="title"/>
          </p:nvPr>
        </p:nvSpPr>
        <p:spPr>
          <a:xfrm>
            <a:off x="228600" y="0"/>
            <a:ext cx="8686800" cy="1066800"/>
          </a:xfrm>
        </p:spPr>
        <p:txBody>
          <a:bodyPr>
            <a:normAutofit fontScale="90000"/>
          </a:bodyPr>
          <a:lstStyle/>
          <a:p>
            <a:r>
              <a:rPr lang="en-US" dirty="0" smtClean="0"/>
              <a:t>The </a:t>
            </a:r>
            <a:r>
              <a:rPr lang="en-US" dirty="0" smtClean="0"/>
              <a:t>Problem with Synchronous TDM: Unfilled Slots </a:t>
            </a:r>
          </a:p>
        </p:txBody>
      </p:sp>
      <p:sp>
        <p:nvSpPr>
          <p:cNvPr id="32771" name="Footer Placeholder 1"/>
          <p:cNvSpPr>
            <a:spLocks noGrp="1"/>
          </p:cNvSpPr>
          <p:nvPr>
            <p:ph type="ftr" sz="quarter" idx="10"/>
          </p:nvPr>
        </p:nvSpPr>
        <p:spPr>
          <a:noFill/>
        </p:spPr>
        <p:txBody>
          <a:bodyPr/>
          <a:lstStyle/>
          <a:p>
            <a:r>
              <a:rPr lang="en-US" smtClean="0"/>
              <a:t>© 2009 Pearson Education Inc., Upper Saddle River, NJ. All rights reserved.</a:t>
            </a:r>
          </a:p>
        </p:txBody>
      </p:sp>
      <p:sp>
        <p:nvSpPr>
          <p:cNvPr id="32772" name="Slide Number Placeholder 2"/>
          <p:cNvSpPr>
            <a:spLocks noGrp="1"/>
          </p:cNvSpPr>
          <p:nvPr>
            <p:ph type="sldNum" sz="quarter" idx="11"/>
          </p:nvPr>
        </p:nvSpPr>
        <p:spPr>
          <a:noFill/>
        </p:spPr>
        <p:txBody>
          <a:bodyPr/>
          <a:lstStyle/>
          <a:p>
            <a:fld id="{D83D2CE8-2A60-4C4E-8AC3-BD8842E804C9}" type="slidenum">
              <a:rPr lang="en-US" smtClean="0"/>
              <a:pPr/>
              <a:t>35</a:t>
            </a:fld>
            <a:endParaRPr lang="en-US" smtClean="0"/>
          </a:p>
        </p:txBody>
      </p:sp>
      <p:pic>
        <p:nvPicPr>
          <p:cNvPr id="32773" name="Picture 2"/>
          <p:cNvPicPr>
            <a:picLocks noChangeAspect="1" noChangeArrowheads="1"/>
          </p:cNvPicPr>
          <p:nvPr/>
        </p:nvPicPr>
        <p:blipFill>
          <a:blip r:embed="rId3" cstate="print"/>
          <a:srcRect/>
          <a:stretch>
            <a:fillRect/>
          </a:stretch>
        </p:blipFill>
        <p:spPr bwMode="auto">
          <a:xfrm>
            <a:off x="457200" y="1676400"/>
            <a:ext cx="8102600" cy="4419600"/>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Slide Number Placeholder 4"/>
          <p:cNvSpPr>
            <a:spLocks noGrp="1"/>
          </p:cNvSpPr>
          <p:nvPr>
            <p:ph type="sldNum" sz="quarter" idx="11"/>
          </p:nvPr>
        </p:nvSpPr>
        <p:spPr>
          <a:noFill/>
        </p:spPr>
        <p:txBody>
          <a:bodyPr/>
          <a:lstStyle/>
          <a:p>
            <a:fld id="{5013C98B-9694-44BA-B281-BEC8A2C5A2CA}" type="slidenum">
              <a:rPr lang="en-US" smtClean="0"/>
              <a:pPr/>
              <a:t>36</a:t>
            </a:fld>
            <a:endParaRPr lang="en-US" smtClean="0"/>
          </a:p>
        </p:txBody>
      </p:sp>
      <p:sp>
        <p:nvSpPr>
          <p:cNvPr id="33796" name="Rectangle 2"/>
          <p:cNvSpPr>
            <a:spLocks noGrp="1" noChangeArrowheads="1"/>
          </p:cNvSpPr>
          <p:nvPr>
            <p:ph type="title"/>
          </p:nvPr>
        </p:nvSpPr>
        <p:spPr>
          <a:xfrm>
            <a:off x="228600" y="0"/>
            <a:ext cx="8686800" cy="1066800"/>
          </a:xfrm>
        </p:spPr>
        <p:txBody>
          <a:bodyPr/>
          <a:lstStyle/>
          <a:p>
            <a:pPr eaLnBrk="1" hangingPunct="1"/>
            <a:r>
              <a:rPr lang="en-US" dirty="0" smtClean="0"/>
              <a:t>Statistical </a:t>
            </a:r>
            <a:r>
              <a:rPr lang="en-US" dirty="0" smtClean="0"/>
              <a:t>TDM      </a:t>
            </a:r>
          </a:p>
        </p:txBody>
      </p:sp>
      <p:sp>
        <p:nvSpPr>
          <p:cNvPr id="25605" name="Rectangle 3"/>
          <p:cNvSpPr>
            <a:spLocks noGrp="1" noChangeArrowheads="1"/>
          </p:cNvSpPr>
          <p:nvPr>
            <p:ph type="body" idx="1"/>
          </p:nvPr>
        </p:nvSpPr>
        <p:spPr>
          <a:xfrm>
            <a:off x="228600" y="1143000"/>
            <a:ext cx="8686800" cy="5181600"/>
          </a:xfrm>
        </p:spPr>
        <p:txBody>
          <a:bodyPr>
            <a:normAutofit fontScale="85000" lnSpcReduction="20000"/>
          </a:bodyPr>
          <a:lstStyle/>
          <a:p>
            <a:r>
              <a:rPr lang="en-US" dirty="0" smtClean="0"/>
              <a:t>How can a multiplexing system make better use of a shared medium?</a:t>
            </a:r>
          </a:p>
          <a:p>
            <a:r>
              <a:rPr lang="en-US" dirty="0" smtClean="0"/>
              <a:t>One technique to increase the overall data rate is known as  statistical TDM or statistical multiplexing</a:t>
            </a:r>
          </a:p>
          <a:p>
            <a:pPr lvl="1"/>
            <a:r>
              <a:rPr lang="en-US" dirty="0" smtClean="0"/>
              <a:t>some literature uses the term asynchronous TDM</a:t>
            </a:r>
          </a:p>
          <a:p>
            <a:r>
              <a:rPr lang="en-US" dirty="0" smtClean="0"/>
              <a:t>The technique is straightforward:</a:t>
            </a:r>
          </a:p>
          <a:p>
            <a:pPr lvl="1"/>
            <a:r>
              <a:rPr lang="en-US" dirty="0" smtClean="0"/>
              <a:t>select items for transmission in a round-robin fashion</a:t>
            </a:r>
          </a:p>
          <a:p>
            <a:pPr lvl="1"/>
            <a:r>
              <a:rPr lang="en-US" dirty="0" smtClean="0"/>
              <a:t>but instead of leaving a slot unfilled, skip any source that does not have data ready</a:t>
            </a:r>
          </a:p>
          <a:p>
            <a:r>
              <a:rPr lang="en-US" dirty="0" smtClean="0"/>
              <a:t>By eliminating unused slots</a:t>
            </a:r>
          </a:p>
          <a:p>
            <a:pPr lvl="1"/>
            <a:r>
              <a:rPr lang="en-US" dirty="0" smtClean="0"/>
              <a:t>statistical TDM takes less time to send the same amount of data</a:t>
            </a:r>
          </a:p>
          <a:p>
            <a:r>
              <a:rPr lang="en-US" dirty="0" smtClean="0"/>
              <a:t>Figure 11.13 illustrates how a statistical TDM system sends the data from Figure 11.12 in only 8 slots instead of 12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dirty="0" smtClean="0"/>
              <a:t>Provides advanced functions over TDM</a:t>
            </a:r>
          </a:p>
          <a:p>
            <a:pPr lvl="2"/>
            <a:r>
              <a:rPr lang="en-US" dirty="0" smtClean="0"/>
              <a:t>Data compression</a:t>
            </a:r>
          </a:p>
          <a:p>
            <a:pPr lvl="2"/>
            <a:r>
              <a:rPr lang="en-US" dirty="0" smtClean="0"/>
              <a:t>Accumulation and reporting of network statistics</a:t>
            </a:r>
          </a:p>
          <a:p>
            <a:pPr lvl="2"/>
            <a:r>
              <a:rPr lang="en-US" dirty="0" smtClean="0"/>
              <a:t>Some error detection and correction</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4"/>
          <p:cNvSpPr>
            <a:spLocks noGrp="1"/>
          </p:cNvSpPr>
          <p:nvPr>
            <p:ph type="title"/>
          </p:nvPr>
        </p:nvSpPr>
        <p:spPr/>
        <p:txBody>
          <a:bodyPr/>
          <a:lstStyle/>
          <a:p>
            <a:r>
              <a:rPr lang="en-US" smtClean="0"/>
              <a:t>11.13  Statistical TDM </a:t>
            </a:r>
          </a:p>
        </p:txBody>
      </p:sp>
      <p:sp>
        <p:nvSpPr>
          <p:cNvPr id="34819" name="Footer Placeholder 1"/>
          <p:cNvSpPr>
            <a:spLocks noGrp="1"/>
          </p:cNvSpPr>
          <p:nvPr>
            <p:ph type="ftr" sz="quarter" idx="10"/>
          </p:nvPr>
        </p:nvSpPr>
        <p:spPr>
          <a:noFill/>
        </p:spPr>
        <p:txBody>
          <a:bodyPr/>
          <a:lstStyle/>
          <a:p>
            <a:r>
              <a:rPr lang="en-US" smtClean="0"/>
              <a:t>© 2009 Pearson Education Inc., Upper Saddle River, NJ. All rights reserved.</a:t>
            </a:r>
          </a:p>
        </p:txBody>
      </p:sp>
      <p:sp>
        <p:nvSpPr>
          <p:cNvPr id="34820" name="Slide Number Placeholder 2"/>
          <p:cNvSpPr>
            <a:spLocks noGrp="1"/>
          </p:cNvSpPr>
          <p:nvPr>
            <p:ph type="sldNum" sz="quarter" idx="11"/>
          </p:nvPr>
        </p:nvSpPr>
        <p:spPr>
          <a:noFill/>
        </p:spPr>
        <p:txBody>
          <a:bodyPr/>
          <a:lstStyle/>
          <a:p>
            <a:fld id="{037EE350-B726-475D-9CCC-004AFD586219}" type="slidenum">
              <a:rPr lang="en-US" smtClean="0"/>
              <a:pPr/>
              <a:t>38</a:t>
            </a:fld>
            <a:endParaRPr lang="en-US" smtClean="0"/>
          </a:p>
        </p:txBody>
      </p:sp>
      <p:pic>
        <p:nvPicPr>
          <p:cNvPr id="34821" name="Picture 2"/>
          <p:cNvPicPr>
            <a:picLocks noChangeAspect="1" noChangeArrowheads="1"/>
          </p:cNvPicPr>
          <p:nvPr/>
        </p:nvPicPr>
        <p:blipFill>
          <a:blip r:embed="rId3" cstate="print"/>
          <a:srcRect/>
          <a:stretch>
            <a:fillRect/>
          </a:stretch>
        </p:blipFill>
        <p:spPr bwMode="auto">
          <a:xfrm>
            <a:off x="685800" y="1447800"/>
            <a:ext cx="7962900" cy="4724400"/>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8DF5E80E-967F-45A8-938D-D1B32150F955}" type="slidenum">
              <a:rPr lang="en-US"/>
              <a:pPr/>
              <a:t>39</a:t>
            </a:fld>
            <a:endParaRPr lang="en-US"/>
          </a:p>
        </p:txBody>
      </p:sp>
      <p:sp>
        <p:nvSpPr>
          <p:cNvPr id="18435"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18438" name="Text Box 6"/>
          <p:cNvSpPr txBox="1">
            <a:spLocks noChangeArrowheads="1"/>
          </p:cNvSpPr>
          <p:nvPr/>
        </p:nvSpPr>
        <p:spPr bwMode="auto">
          <a:xfrm>
            <a:off x="762000" y="1905000"/>
            <a:ext cx="7772400" cy="3379788"/>
          </a:xfrm>
          <a:prstGeom prst="rect">
            <a:avLst/>
          </a:prstGeom>
          <a:noFill/>
          <a:ln w="9525">
            <a:noFill/>
            <a:miter lim="800000"/>
            <a:headEnd/>
            <a:tailEnd/>
          </a:ln>
          <a:effectLst/>
        </p:spPr>
        <p:txBody>
          <a:bodyPr>
            <a:spAutoFit/>
          </a:bodyPr>
          <a:lstStyle/>
          <a:p>
            <a:pPr>
              <a:spcBef>
                <a:spcPct val="50000"/>
              </a:spcBef>
            </a:pPr>
            <a:r>
              <a:rPr lang="en-US" sz="3600"/>
              <a:t>Statistical Time Division Multiplexing</a:t>
            </a:r>
          </a:p>
          <a:p>
            <a:pPr>
              <a:spcBef>
                <a:spcPct val="50000"/>
              </a:spcBef>
            </a:pPr>
            <a:r>
              <a:rPr lang="en-US"/>
              <a:t>A statistical multiplexor transmits only the data from active workstations (</a:t>
            </a:r>
            <a:r>
              <a:rPr lang="en-US" i="1"/>
              <a:t>or why work when you don’t have to</a:t>
            </a:r>
            <a:r>
              <a:rPr lang="en-US"/>
              <a:t>).</a:t>
            </a:r>
          </a:p>
          <a:p>
            <a:pPr>
              <a:spcBef>
                <a:spcPct val="50000"/>
              </a:spcBef>
            </a:pPr>
            <a:r>
              <a:rPr lang="en-US"/>
              <a:t>If a workstation is not active, no space is wasted on the multiplexed stream.</a:t>
            </a:r>
          </a:p>
          <a:p>
            <a:pPr>
              <a:spcBef>
                <a:spcPct val="50000"/>
              </a:spcBef>
            </a:pPr>
            <a:r>
              <a:rPr lang="en-US"/>
              <a:t>A statistical multiplexor accepts the incoming data streams and creates a frame containing only the data to be transmitted.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TDM and FDM are widely used</a:t>
            </a:r>
          </a:p>
          <a:p>
            <a:r>
              <a:rPr lang="en-US" dirty="0" smtClean="0"/>
              <a:t>WDM is a form of FDM used for optical fiber</a:t>
            </a:r>
          </a:p>
          <a:p>
            <a:r>
              <a:rPr lang="en-US" dirty="0" smtClean="0"/>
              <a:t>CDM is a mathematical approach used in </a:t>
            </a:r>
            <a:r>
              <a:rPr lang="en-US" dirty="0" smtClean="0">
                <a:solidFill>
                  <a:srgbClr val="FF0000"/>
                </a:solidFill>
              </a:rPr>
              <a:t>cell phone </a:t>
            </a:r>
            <a:r>
              <a:rPr lang="en-US" dirty="0" smtClean="0"/>
              <a:t>mechanisms</a:t>
            </a:r>
          </a:p>
          <a:p>
            <a:pPr>
              <a:buClr>
                <a:srgbClr val="FF0000"/>
              </a:buClr>
              <a:buFontTx/>
              <a:buChar char="•"/>
              <a:tabLst>
                <a:tab pos="914400" algn="l"/>
              </a:tabLst>
            </a:pPr>
            <a:r>
              <a:rPr lang="en-GB" dirty="0" smtClean="0"/>
              <a:t>FDM – messages occupy </a:t>
            </a:r>
            <a:r>
              <a:rPr lang="en-GB" b="1" dirty="0" smtClean="0"/>
              <a:t>narrow</a:t>
            </a:r>
            <a:r>
              <a:rPr lang="en-GB" dirty="0" smtClean="0"/>
              <a:t> bandwidth – all the time.</a:t>
            </a:r>
          </a:p>
          <a:p>
            <a:pPr>
              <a:buClr>
                <a:srgbClr val="FF0000"/>
              </a:buClr>
              <a:buFontTx/>
              <a:buChar char="•"/>
              <a:tabLst>
                <a:tab pos="914400" algn="l"/>
              </a:tabLst>
            </a:pPr>
            <a:r>
              <a:rPr lang="en-GB" dirty="0" smtClean="0"/>
              <a:t> TDM – messages occupy </a:t>
            </a:r>
            <a:r>
              <a:rPr lang="en-GB" b="1" dirty="0" smtClean="0"/>
              <a:t>wide</a:t>
            </a:r>
            <a:r>
              <a:rPr lang="en-GB" dirty="0" smtClean="0"/>
              <a:t> bandwidth – for short intervals of time</a:t>
            </a:r>
            <a:endParaRPr lang="en-US" dirty="0" smtClean="0"/>
          </a:p>
          <a:p>
            <a:pPr>
              <a:buNone/>
            </a:pP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91A3A8BC-D156-436C-B1C6-72E8D688C3BD}" type="slidenum">
              <a:rPr lang="en-US"/>
              <a:pPr/>
              <a:t>40</a:t>
            </a:fld>
            <a:endParaRPr lang="en-US"/>
          </a:p>
        </p:txBody>
      </p:sp>
      <p:sp>
        <p:nvSpPr>
          <p:cNvPr id="19459"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19462" name="Text Box 6"/>
          <p:cNvSpPr txBox="1">
            <a:spLocks noChangeArrowheads="1"/>
          </p:cNvSpPr>
          <p:nvPr/>
        </p:nvSpPr>
        <p:spPr bwMode="auto">
          <a:xfrm>
            <a:off x="762000" y="1905000"/>
            <a:ext cx="7772400" cy="457200"/>
          </a:xfrm>
          <a:prstGeom prst="rect">
            <a:avLst/>
          </a:prstGeom>
          <a:noFill/>
          <a:ln w="9525">
            <a:noFill/>
            <a:miter lim="800000"/>
            <a:headEnd/>
            <a:tailEnd/>
          </a:ln>
          <a:effectLst/>
        </p:spPr>
        <p:txBody>
          <a:bodyPr>
            <a:spAutoFit/>
          </a:bodyPr>
          <a:lstStyle/>
          <a:p>
            <a:pPr>
              <a:spcBef>
                <a:spcPct val="50000"/>
              </a:spcBef>
            </a:pPr>
            <a:endParaRPr lang="en-US"/>
          </a:p>
        </p:txBody>
      </p:sp>
      <p:pic>
        <p:nvPicPr>
          <p:cNvPr id="19463" name="Picture 7" descr="FIG5-09"/>
          <p:cNvPicPr>
            <a:picLocks noChangeAspect="1" noChangeArrowheads="1"/>
          </p:cNvPicPr>
          <p:nvPr/>
        </p:nvPicPr>
        <p:blipFill>
          <a:blip r:embed="rId2" cstate="print"/>
          <a:srcRect/>
          <a:stretch>
            <a:fillRect/>
          </a:stretch>
        </p:blipFill>
        <p:spPr bwMode="auto">
          <a:xfrm>
            <a:off x="685800" y="1447800"/>
            <a:ext cx="7772400" cy="5410200"/>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534400" cy="2308324"/>
          </a:xfrm>
          <a:prstGeom prst="rect">
            <a:avLst/>
          </a:prstGeom>
        </p:spPr>
        <p:txBody>
          <a:bodyPr wrap="square">
            <a:spAutoFit/>
          </a:bodyPr>
          <a:lstStyle/>
          <a:p>
            <a:pPr>
              <a:buFont typeface="Arial" pitchFamily="34" charset="0"/>
              <a:buChar char="•"/>
            </a:pPr>
            <a:r>
              <a:rPr lang="en-US" sz="3600" dirty="0" smtClean="0"/>
              <a:t> Statistical multiplexing incurs extra overhead</a:t>
            </a:r>
          </a:p>
          <a:p>
            <a:pPr>
              <a:buFont typeface="Arial" pitchFamily="34" charset="0"/>
              <a:buChar char="•"/>
            </a:pPr>
            <a:r>
              <a:rPr lang="en-US" sz="3600" dirty="0" smtClean="0"/>
              <a:t> Each slot must contain the identification of the receiver to which the data is being sent</a:t>
            </a:r>
            <a:endParaRPr lang="en-US" sz="3600"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2"/>
          </p:nvPr>
        </p:nvSpPr>
        <p:spPr/>
        <p:txBody>
          <a:bodyPr/>
          <a:lstStyle/>
          <a:p>
            <a:fld id="{641DFACA-0BA9-4B7A-8C77-E3B45108059F}" type="slidenum">
              <a:rPr lang="en-US"/>
              <a:pPr/>
              <a:t>42</a:t>
            </a:fld>
            <a:endParaRPr lang="en-US"/>
          </a:p>
        </p:txBody>
      </p:sp>
      <p:sp>
        <p:nvSpPr>
          <p:cNvPr id="20483"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20486" name="Text Box 6"/>
          <p:cNvSpPr txBox="1">
            <a:spLocks noChangeArrowheads="1"/>
          </p:cNvSpPr>
          <p:nvPr/>
        </p:nvSpPr>
        <p:spPr bwMode="auto">
          <a:xfrm>
            <a:off x="762000" y="1905000"/>
            <a:ext cx="7772400" cy="457200"/>
          </a:xfrm>
          <a:prstGeom prst="rect">
            <a:avLst/>
          </a:prstGeom>
          <a:noFill/>
          <a:ln w="9525">
            <a:noFill/>
            <a:miter lim="800000"/>
            <a:headEnd/>
            <a:tailEnd/>
          </a:ln>
          <a:effectLst/>
        </p:spPr>
        <p:txBody>
          <a:bodyPr>
            <a:spAutoFit/>
          </a:bodyPr>
          <a:lstStyle/>
          <a:p>
            <a:pPr>
              <a:spcBef>
                <a:spcPct val="50000"/>
              </a:spcBef>
            </a:pPr>
            <a:endParaRPr lang="en-US"/>
          </a:p>
        </p:txBody>
      </p:sp>
      <p:sp>
        <p:nvSpPr>
          <p:cNvPr id="20488" name="Text Box 8"/>
          <p:cNvSpPr txBox="1">
            <a:spLocks noChangeArrowheads="1"/>
          </p:cNvSpPr>
          <p:nvPr/>
        </p:nvSpPr>
        <p:spPr bwMode="auto">
          <a:xfrm>
            <a:off x="1524000" y="1447800"/>
            <a:ext cx="7315200" cy="457200"/>
          </a:xfrm>
          <a:prstGeom prst="rect">
            <a:avLst/>
          </a:prstGeom>
          <a:noFill/>
          <a:ln w="9525">
            <a:noFill/>
            <a:miter lim="800000"/>
            <a:headEnd/>
            <a:tailEnd/>
          </a:ln>
          <a:effectLst/>
        </p:spPr>
        <p:txBody>
          <a:bodyPr>
            <a:spAutoFit/>
          </a:bodyPr>
          <a:lstStyle/>
          <a:p>
            <a:pPr>
              <a:spcBef>
                <a:spcPct val="50000"/>
              </a:spcBef>
            </a:pPr>
            <a:r>
              <a:rPr lang="en-US"/>
              <a:t>To identify each piece of data, an address is included.</a:t>
            </a:r>
          </a:p>
        </p:txBody>
      </p:sp>
      <p:pic>
        <p:nvPicPr>
          <p:cNvPr id="20489" name="Picture 9" descr="FIG5-10"/>
          <p:cNvPicPr>
            <a:picLocks noChangeAspect="1" noChangeArrowheads="1"/>
          </p:cNvPicPr>
          <p:nvPr/>
        </p:nvPicPr>
        <p:blipFill>
          <a:blip r:embed="rId2" cstate="print"/>
          <a:srcRect/>
          <a:stretch>
            <a:fillRect/>
          </a:stretch>
        </p:blipFill>
        <p:spPr bwMode="auto">
          <a:xfrm>
            <a:off x="685800" y="1905000"/>
            <a:ext cx="7772400" cy="49530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2"/>
          </p:nvPr>
        </p:nvSpPr>
        <p:spPr/>
        <p:txBody>
          <a:bodyPr/>
          <a:lstStyle/>
          <a:p>
            <a:fld id="{67BEC2B9-B501-47C4-A662-9A5678C5B828}" type="slidenum">
              <a:rPr lang="en-US"/>
              <a:pPr/>
              <a:t>43</a:t>
            </a:fld>
            <a:endParaRPr lang="en-US"/>
          </a:p>
        </p:txBody>
      </p:sp>
      <p:sp>
        <p:nvSpPr>
          <p:cNvPr id="21507"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21510" name="Text Box 6"/>
          <p:cNvSpPr txBox="1">
            <a:spLocks noChangeArrowheads="1"/>
          </p:cNvSpPr>
          <p:nvPr/>
        </p:nvSpPr>
        <p:spPr bwMode="auto">
          <a:xfrm>
            <a:off x="762000" y="1905000"/>
            <a:ext cx="7772400" cy="457200"/>
          </a:xfrm>
          <a:prstGeom prst="rect">
            <a:avLst/>
          </a:prstGeom>
          <a:noFill/>
          <a:ln w="9525">
            <a:noFill/>
            <a:miter lim="800000"/>
            <a:headEnd/>
            <a:tailEnd/>
          </a:ln>
          <a:effectLst/>
        </p:spPr>
        <p:txBody>
          <a:bodyPr>
            <a:spAutoFit/>
          </a:bodyPr>
          <a:lstStyle/>
          <a:p>
            <a:pPr>
              <a:spcBef>
                <a:spcPct val="50000"/>
              </a:spcBef>
            </a:pPr>
            <a:endParaRPr lang="en-US"/>
          </a:p>
        </p:txBody>
      </p:sp>
      <p:sp>
        <p:nvSpPr>
          <p:cNvPr id="21511" name="Text Box 7"/>
          <p:cNvSpPr txBox="1">
            <a:spLocks noChangeArrowheads="1"/>
          </p:cNvSpPr>
          <p:nvPr/>
        </p:nvSpPr>
        <p:spPr bwMode="auto">
          <a:xfrm>
            <a:off x="1447800" y="1447800"/>
            <a:ext cx="7315200" cy="457200"/>
          </a:xfrm>
          <a:prstGeom prst="rect">
            <a:avLst/>
          </a:prstGeom>
          <a:noFill/>
          <a:ln w="9525">
            <a:noFill/>
            <a:miter lim="800000"/>
            <a:headEnd/>
            <a:tailEnd/>
          </a:ln>
          <a:effectLst/>
        </p:spPr>
        <p:txBody>
          <a:bodyPr>
            <a:spAutoFit/>
          </a:bodyPr>
          <a:lstStyle/>
          <a:p>
            <a:pPr>
              <a:spcBef>
                <a:spcPct val="50000"/>
              </a:spcBef>
            </a:pPr>
            <a:r>
              <a:rPr lang="en-US"/>
              <a:t>If the data is of variable size, a length is also included.</a:t>
            </a:r>
          </a:p>
        </p:txBody>
      </p:sp>
      <p:pic>
        <p:nvPicPr>
          <p:cNvPr id="21513" name="Picture 9" descr="FIG5-11"/>
          <p:cNvPicPr>
            <a:picLocks noChangeAspect="1" noChangeArrowheads="1"/>
          </p:cNvPicPr>
          <p:nvPr/>
        </p:nvPicPr>
        <p:blipFill>
          <a:blip r:embed="rId2" cstate="print"/>
          <a:srcRect/>
          <a:stretch>
            <a:fillRect/>
          </a:stretch>
        </p:blipFill>
        <p:spPr bwMode="auto">
          <a:xfrm>
            <a:off x="990600" y="1905000"/>
            <a:ext cx="7391400" cy="4953000"/>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2"/>
          </p:nvPr>
        </p:nvSpPr>
        <p:spPr/>
        <p:txBody>
          <a:bodyPr/>
          <a:lstStyle/>
          <a:p>
            <a:fld id="{A1B79EC6-D520-41F6-AE1C-BF3A5EC64A8B}" type="slidenum">
              <a:rPr lang="en-US"/>
              <a:pPr/>
              <a:t>44</a:t>
            </a:fld>
            <a:endParaRPr lang="en-US"/>
          </a:p>
        </p:txBody>
      </p:sp>
      <p:sp>
        <p:nvSpPr>
          <p:cNvPr id="22531"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22534" name="Text Box 6"/>
          <p:cNvSpPr txBox="1">
            <a:spLocks noChangeArrowheads="1"/>
          </p:cNvSpPr>
          <p:nvPr/>
        </p:nvSpPr>
        <p:spPr bwMode="auto">
          <a:xfrm>
            <a:off x="762000" y="1905000"/>
            <a:ext cx="7772400" cy="457200"/>
          </a:xfrm>
          <a:prstGeom prst="rect">
            <a:avLst/>
          </a:prstGeom>
          <a:noFill/>
          <a:ln w="9525">
            <a:noFill/>
            <a:miter lim="800000"/>
            <a:headEnd/>
            <a:tailEnd/>
          </a:ln>
          <a:effectLst/>
        </p:spPr>
        <p:txBody>
          <a:bodyPr>
            <a:spAutoFit/>
          </a:bodyPr>
          <a:lstStyle/>
          <a:p>
            <a:pPr>
              <a:spcBef>
                <a:spcPct val="50000"/>
              </a:spcBef>
            </a:pPr>
            <a:endParaRPr lang="en-US"/>
          </a:p>
        </p:txBody>
      </p:sp>
      <p:sp>
        <p:nvSpPr>
          <p:cNvPr id="22535" name="Text Box 7"/>
          <p:cNvSpPr txBox="1">
            <a:spLocks noChangeArrowheads="1"/>
          </p:cNvSpPr>
          <p:nvPr/>
        </p:nvSpPr>
        <p:spPr bwMode="auto">
          <a:xfrm>
            <a:off x="1447800" y="1295400"/>
            <a:ext cx="7467600" cy="822325"/>
          </a:xfrm>
          <a:prstGeom prst="rect">
            <a:avLst/>
          </a:prstGeom>
          <a:noFill/>
          <a:ln w="9525">
            <a:noFill/>
            <a:miter lim="800000"/>
            <a:headEnd/>
            <a:tailEnd/>
          </a:ln>
          <a:effectLst/>
        </p:spPr>
        <p:txBody>
          <a:bodyPr>
            <a:spAutoFit/>
          </a:bodyPr>
          <a:lstStyle/>
          <a:p>
            <a:pPr>
              <a:spcBef>
                <a:spcPct val="50000"/>
              </a:spcBef>
            </a:pPr>
            <a:r>
              <a:rPr lang="en-US"/>
              <a:t>More precisely, the transmitted frame contains a collection of data groups.</a:t>
            </a:r>
          </a:p>
        </p:txBody>
      </p:sp>
      <p:pic>
        <p:nvPicPr>
          <p:cNvPr id="22537" name="Picture 9" descr="FIG5-12"/>
          <p:cNvPicPr>
            <a:picLocks noChangeAspect="1" noChangeArrowheads="1"/>
          </p:cNvPicPr>
          <p:nvPr/>
        </p:nvPicPr>
        <p:blipFill>
          <a:blip r:embed="rId2" cstate="print"/>
          <a:srcRect/>
          <a:stretch>
            <a:fillRect/>
          </a:stretch>
        </p:blipFill>
        <p:spPr bwMode="auto">
          <a:xfrm>
            <a:off x="685800" y="2133600"/>
            <a:ext cx="7772400" cy="4724400"/>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93986147-37A3-468C-9A07-CC2DA4E335BE}" type="slidenum">
              <a:rPr lang="en-US"/>
              <a:pPr/>
              <a:t>45</a:t>
            </a:fld>
            <a:endParaRPr lang="en-US"/>
          </a:p>
        </p:txBody>
      </p:sp>
      <p:sp>
        <p:nvSpPr>
          <p:cNvPr id="40963"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40964" name="Text Box 4"/>
          <p:cNvSpPr txBox="1">
            <a:spLocks noChangeArrowheads="1"/>
          </p:cNvSpPr>
          <p:nvPr/>
        </p:nvSpPr>
        <p:spPr bwMode="auto">
          <a:xfrm>
            <a:off x="762000" y="1905000"/>
            <a:ext cx="7772400" cy="3379788"/>
          </a:xfrm>
          <a:prstGeom prst="rect">
            <a:avLst/>
          </a:prstGeom>
          <a:noFill/>
          <a:ln w="9525">
            <a:noFill/>
            <a:miter lim="800000"/>
            <a:headEnd/>
            <a:tailEnd/>
          </a:ln>
          <a:effectLst/>
        </p:spPr>
        <p:txBody>
          <a:bodyPr>
            <a:spAutoFit/>
          </a:bodyPr>
          <a:lstStyle/>
          <a:p>
            <a:pPr>
              <a:spcBef>
                <a:spcPct val="50000"/>
              </a:spcBef>
            </a:pPr>
            <a:r>
              <a:rPr lang="en-US" sz="3600"/>
              <a:t>Statistical Time Division Multiplexing</a:t>
            </a:r>
          </a:p>
          <a:p>
            <a:pPr>
              <a:spcBef>
                <a:spcPct val="50000"/>
              </a:spcBef>
            </a:pPr>
            <a:r>
              <a:rPr lang="en-US"/>
              <a:t>A statistical multiplexor does not require a line over as high a speed line as synchronous time division multiplexing since STDM does not assume all sources will transmit all of the time!</a:t>
            </a:r>
          </a:p>
          <a:p>
            <a:pPr>
              <a:spcBef>
                <a:spcPct val="50000"/>
              </a:spcBef>
            </a:pPr>
            <a:r>
              <a:rPr lang="en-US"/>
              <a:t>Good for low bandwidth lines (used for LANs)</a:t>
            </a:r>
          </a:p>
          <a:p>
            <a:pPr>
              <a:spcBef>
                <a:spcPct val="50000"/>
              </a:spcBef>
            </a:pPr>
            <a:r>
              <a:rPr lang="en-US" i="1">
                <a:solidFill>
                  <a:srgbClr val="FF0066"/>
                </a:solidFill>
              </a:rPr>
              <a:t>Much more efficient use of bandwidth!</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3471973B-DC8E-42EA-B52F-3BABF3FC6BF4}" type="slidenum">
              <a:rPr lang="en-US"/>
              <a:pPr/>
              <a:t>46</a:t>
            </a:fld>
            <a:endParaRPr lang="en-US"/>
          </a:p>
        </p:txBody>
      </p:sp>
      <p:sp>
        <p:nvSpPr>
          <p:cNvPr id="23555"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23558" name="Text Box 6"/>
          <p:cNvSpPr txBox="1">
            <a:spLocks noChangeArrowheads="1"/>
          </p:cNvSpPr>
          <p:nvPr/>
        </p:nvSpPr>
        <p:spPr bwMode="auto">
          <a:xfrm>
            <a:off x="762000" y="1905000"/>
            <a:ext cx="7772400" cy="2286000"/>
          </a:xfrm>
          <a:prstGeom prst="rect">
            <a:avLst/>
          </a:prstGeom>
          <a:noFill/>
          <a:ln w="9525">
            <a:noFill/>
            <a:miter lim="800000"/>
            <a:headEnd/>
            <a:tailEnd/>
          </a:ln>
          <a:effectLst/>
        </p:spPr>
        <p:txBody>
          <a:bodyPr>
            <a:spAutoFit/>
          </a:bodyPr>
          <a:lstStyle/>
          <a:p>
            <a:pPr>
              <a:spcBef>
                <a:spcPct val="50000"/>
              </a:spcBef>
            </a:pPr>
            <a:r>
              <a:rPr lang="en-US" sz="3600"/>
              <a:t>Wavelength Division Multiplexing (WDM)</a:t>
            </a:r>
          </a:p>
          <a:p>
            <a:pPr>
              <a:spcBef>
                <a:spcPct val="50000"/>
              </a:spcBef>
            </a:pPr>
            <a:r>
              <a:rPr lang="en-US"/>
              <a:t>Give each message a different wavelength (frequency)</a:t>
            </a:r>
          </a:p>
          <a:p>
            <a:pPr>
              <a:spcBef>
                <a:spcPct val="50000"/>
              </a:spcBef>
            </a:pPr>
            <a:r>
              <a:rPr lang="en-US"/>
              <a:t>Easy to do with fiber optics and optical sources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0" y="152400"/>
            <a:ext cx="8686800" cy="5181600"/>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effectLst/>
                <a:uLnTx/>
                <a:uFillTx/>
                <a:latin typeface="+mn-lt"/>
                <a:ea typeface="+mn-ea"/>
                <a:cs typeface="+mn-cs"/>
              </a:rPr>
              <a:t>WDM refers to the application of FDM to optical fiber</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0" u="none" strike="noStrike" kern="1200" cap="none" spc="0" normalizeH="0" baseline="0" noProof="0" dirty="0" smtClean="0">
                <a:ln>
                  <a:noFill/>
                </a:ln>
                <a:effectLst/>
                <a:uLnTx/>
                <a:uFillTx/>
                <a:latin typeface="+mn-lt"/>
                <a:ea typeface="+mn-ea"/>
                <a:cs typeface="+mn-cs"/>
              </a:rPr>
              <a:t>some sources use the term Dense WDM (DWDM) to emphasize that many wavelengths of light can be employed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effectLst/>
                <a:uLnTx/>
                <a:uFillTx/>
                <a:latin typeface="+mn-lt"/>
                <a:ea typeface="+mn-ea"/>
                <a:cs typeface="+mn-cs"/>
              </a:rPr>
              <a:t>The inputs and outputs of such multiplexing are wavelengths of light</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0" u="none" strike="noStrike" kern="1200" cap="none" spc="0" normalizeH="0" baseline="0" noProof="0" dirty="0" smtClean="0">
                <a:ln>
                  <a:noFill/>
                </a:ln>
                <a:effectLst/>
                <a:uLnTx/>
                <a:uFillTx/>
                <a:latin typeface="+mn-lt"/>
                <a:ea typeface="+mn-ea"/>
                <a:cs typeface="+mn-cs"/>
              </a:rPr>
              <a:t>denoted by the Greek letter </a:t>
            </a:r>
            <a:r>
              <a:rPr kumimoji="0" lang="el-GR" sz="2800" b="0" i="0" u="none" strike="noStrike" kern="1200" cap="none" spc="0" normalizeH="0" baseline="0" noProof="0" dirty="0" smtClean="0">
                <a:ln>
                  <a:noFill/>
                </a:ln>
                <a:effectLst/>
                <a:uLnTx/>
                <a:uFillTx/>
                <a:latin typeface="+mn-lt"/>
                <a:ea typeface="+mn-ea"/>
                <a:cs typeface="+mn-cs"/>
              </a:rPr>
              <a:t>λ</a:t>
            </a:r>
            <a:r>
              <a:rPr kumimoji="0" lang="en-US" sz="2800" b="0" i="0" u="none" strike="noStrike" kern="1200" cap="none" spc="0" normalizeH="0" baseline="0" noProof="0" dirty="0" smtClean="0">
                <a:ln>
                  <a:noFill/>
                </a:ln>
                <a:effectLst/>
                <a:uLnTx/>
                <a:uFillTx/>
                <a:latin typeface="+mn-lt"/>
                <a:ea typeface="+mn-ea"/>
                <a:cs typeface="+mn-cs"/>
              </a:rPr>
              <a:t>, and informally called colors</a:t>
            </a:r>
          </a:p>
          <a:p>
            <a:r>
              <a:rPr lang="en-US" dirty="0" smtClean="0"/>
              <a:t>The velocity of propagation is equal to the product of the wavelength and the frequency</a:t>
            </a:r>
          </a:p>
          <a:p>
            <a:pPr lvl="1"/>
            <a:r>
              <a:rPr lang="en-US" dirty="0" err="1" smtClean="0"/>
              <a:t>v</a:t>
            </a:r>
            <a:r>
              <a:rPr lang="en-US" baseline="-25000" dirty="0" err="1" smtClean="0"/>
              <a:t>p</a:t>
            </a:r>
            <a:r>
              <a:rPr lang="en-US" dirty="0" smtClean="0"/>
              <a:t> = </a:t>
            </a:r>
            <a:r>
              <a:rPr lang="el-GR" dirty="0" smtClean="0">
                <a:cs typeface="Arial" charset="0"/>
              </a:rPr>
              <a:t>λ</a:t>
            </a:r>
            <a:r>
              <a:rPr lang="en-US" dirty="0" smtClean="0">
                <a:cs typeface="Arial" charset="0"/>
              </a:rPr>
              <a:t> *  f</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smtClean="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610600" cy="5078313"/>
          </a:xfrm>
          <a:prstGeom prst="rect">
            <a:avLst/>
          </a:prstGeom>
        </p:spPr>
        <p:txBody>
          <a:bodyPr wrap="square">
            <a:spAutoFit/>
          </a:bodyPr>
          <a:lstStyle/>
          <a:p>
            <a:pPr>
              <a:buFont typeface="Arial" pitchFamily="34" charset="0"/>
              <a:buChar char="•"/>
            </a:pPr>
            <a:r>
              <a:rPr lang="en-US" sz="3600" dirty="0" smtClean="0"/>
              <a:t>Used for analog and digital transmission over fiber optic cables</a:t>
            </a:r>
          </a:p>
          <a:p>
            <a:pPr>
              <a:buFont typeface="Arial" pitchFamily="34" charset="0"/>
              <a:buChar char="•"/>
            </a:pPr>
            <a:r>
              <a:rPr lang="en-US" sz="3600" dirty="0" smtClean="0"/>
              <a:t>Optical equivalent of FDM</a:t>
            </a:r>
          </a:p>
          <a:p>
            <a:pPr>
              <a:buFont typeface="Arial" pitchFamily="34" charset="0"/>
              <a:buChar char="•"/>
            </a:pPr>
            <a:r>
              <a:rPr lang="en-US" sz="3600" dirty="0" smtClean="0"/>
              <a:t>Allows up to 400 </a:t>
            </a:r>
            <a:r>
              <a:rPr lang="en-US" sz="3600" dirty="0" err="1" smtClean="0"/>
              <a:t>Gbps</a:t>
            </a:r>
            <a:r>
              <a:rPr lang="en-US" sz="3600" dirty="0" smtClean="0"/>
              <a:t> on a single cable</a:t>
            </a:r>
          </a:p>
          <a:p>
            <a:pPr>
              <a:buFont typeface="Arial" pitchFamily="34" charset="0"/>
              <a:buChar char="•"/>
            </a:pPr>
            <a:r>
              <a:rPr lang="en-US" sz="3600" dirty="0" smtClean="0"/>
              <a:t>Problems connecting to copper cables</a:t>
            </a:r>
          </a:p>
          <a:p>
            <a:pPr lvl="2"/>
            <a:r>
              <a:rPr lang="en-US" sz="3600" dirty="0" smtClean="0"/>
              <a:t>Conversion between electrical and optical signals</a:t>
            </a:r>
          </a:p>
          <a:p>
            <a:pPr lvl="2"/>
            <a:r>
              <a:rPr lang="en-US" sz="3600" dirty="0" smtClean="0"/>
              <a:t>Optical amplifiers – amplifies optical signal</a:t>
            </a:r>
            <a:endParaRPr lang="en-US" sz="3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09600"/>
            <a:ext cx="8686800" cy="1200329"/>
          </a:xfrm>
          <a:prstGeom prst="rect">
            <a:avLst/>
          </a:prstGeom>
        </p:spPr>
        <p:txBody>
          <a:bodyPr wrap="square">
            <a:spAutoFit/>
          </a:bodyPr>
          <a:lstStyle/>
          <a:p>
            <a:pPr>
              <a:defRPr/>
            </a:pPr>
            <a:r>
              <a:rPr lang="en-US" dirty="0"/>
              <a:t>Prisms form the basis of optical multiplexing and </a:t>
            </a:r>
            <a:r>
              <a:rPr lang="en-US" dirty="0" err="1"/>
              <a:t>demultiplexing</a:t>
            </a:r>
            <a:endParaRPr lang="en-US" dirty="0"/>
          </a:p>
          <a:p>
            <a:pPr lvl="1">
              <a:defRPr/>
            </a:pPr>
            <a:r>
              <a:rPr lang="en-US" dirty="0"/>
              <a:t>a multiplexor accepts beams of light of various wavelengths and uses a prism to combine them into a single beam</a:t>
            </a:r>
          </a:p>
          <a:p>
            <a:pPr lvl="1">
              <a:defRPr/>
            </a:pPr>
            <a:r>
              <a:rPr lang="en-US" dirty="0"/>
              <a:t>a </a:t>
            </a:r>
            <a:r>
              <a:rPr lang="en-US" dirty="0" err="1"/>
              <a:t>demultiplexor</a:t>
            </a:r>
            <a:r>
              <a:rPr lang="en-US" dirty="0"/>
              <a:t> uses a prism to separate the wavelengths.</a:t>
            </a:r>
            <a:endParaRPr lang="en-US" dirty="0"/>
          </a:p>
        </p:txBody>
      </p:sp>
      <p:pic>
        <p:nvPicPr>
          <p:cNvPr id="3" name="Picture 2"/>
          <p:cNvPicPr>
            <a:picLocks noChangeAspect="1" noChangeArrowheads="1"/>
          </p:cNvPicPr>
          <p:nvPr/>
        </p:nvPicPr>
        <p:blipFill>
          <a:blip r:embed="rId2" cstate="print"/>
          <a:srcRect t="11423" b="8626"/>
          <a:stretch>
            <a:fillRect/>
          </a:stretch>
        </p:blipFill>
        <p:spPr bwMode="auto">
          <a:xfrm>
            <a:off x="381000" y="3352800"/>
            <a:ext cx="8066088" cy="29718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MULTIPLEXING</a:t>
            </a:r>
            <a:endParaRPr lang="en-US" dirty="0"/>
          </a:p>
        </p:txBody>
      </p:sp>
      <p:pic>
        <p:nvPicPr>
          <p:cNvPr id="4" name="Picture 4"/>
          <p:cNvPicPr>
            <a:picLocks noGrp="1" noChangeAspect="1" noChangeArrowheads="1"/>
          </p:cNvPicPr>
          <p:nvPr>
            <p:ph idx="1"/>
          </p:nvPr>
        </p:nvPicPr>
        <p:blipFill>
          <a:blip r:embed="rId2" cstate="print"/>
          <a:srcRect b="33449"/>
          <a:stretch>
            <a:fillRect/>
          </a:stretch>
        </p:blipFill>
        <p:spPr bwMode="auto">
          <a:xfrm>
            <a:off x="1143428" y="2943900"/>
            <a:ext cx="6857143" cy="1838562"/>
          </a:xfrm>
          <a:prstGeom prst="rect">
            <a:avLst/>
          </a:prstGeom>
          <a:noFill/>
          <a:ln w="9525">
            <a:noFill/>
            <a:miter lim="800000"/>
            <a:headEnd/>
            <a:tailEnd/>
          </a:ln>
          <a:effec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77423"/>
            <a:ext cx="8153400" cy="3133165"/>
          </a:xfrm>
          <a:prstGeom prst="rect">
            <a:avLst/>
          </a:prstGeom>
        </p:spPr>
        <p:txBody>
          <a:bodyPr wrap="square">
            <a:spAutoFit/>
          </a:bodyPr>
          <a:lstStyle/>
          <a:p>
            <a:pPr marL="342900" lvl="0" indent="-342900">
              <a:spcBef>
                <a:spcPct val="20000"/>
              </a:spcBef>
              <a:buFont typeface="Arial" pitchFamily="34" charset="0"/>
              <a:buChar char="•"/>
              <a:defRPr/>
            </a:pPr>
            <a:r>
              <a:rPr lang="en-US" sz="3200" dirty="0"/>
              <a:t>When white light passes through a prism</a:t>
            </a:r>
          </a:p>
          <a:p>
            <a:pPr marL="742950" lvl="1" indent="-285750">
              <a:spcBef>
                <a:spcPct val="20000"/>
              </a:spcBef>
              <a:buFont typeface="Arial" pitchFamily="34" charset="0"/>
              <a:buChar char="–"/>
              <a:defRPr/>
            </a:pPr>
            <a:r>
              <a:rPr lang="en-US" sz="2800" dirty="0"/>
              <a:t>colors of the spectrum are spread out</a:t>
            </a:r>
          </a:p>
          <a:p>
            <a:pPr marL="342900" lvl="0" indent="-342900">
              <a:spcBef>
                <a:spcPct val="20000"/>
              </a:spcBef>
              <a:buFont typeface="Arial" pitchFamily="34" charset="0"/>
              <a:buChar char="•"/>
              <a:defRPr/>
            </a:pPr>
            <a:r>
              <a:rPr lang="en-US" sz="3200" dirty="0"/>
              <a:t>If a set of colored light beams are each directed into a prism at the correct angle</a:t>
            </a:r>
          </a:p>
          <a:p>
            <a:pPr marL="742950" lvl="1" indent="-285750">
              <a:spcBef>
                <a:spcPct val="20000"/>
              </a:spcBef>
              <a:buFont typeface="Arial" pitchFamily="34" charset="0"/>
              <a:buChar char="–"/>
              <a:defRPr/>
            </a:pPr>
            <a:r>
              <a:rPr lang="en-US" sz="2800" dirty="0"/>
              <a:t>the prism will combine the beams to form a single beam of white light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2F1343A-225E-468C-911E-AE8B494669A5}" type="slidenum">
              <a:rPr lang="en-US"/>
              <a:pPr/>
              <a:t>51</a:t>
            </a:fld>
            <a:endParaRPr lang="en-US"/>
          </a:p>
        </p:txBody>
      </p:sp>
      <p:sp>
        <p:nvSpPr>
          <p:cNvPr id="44035"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44036" name="Text Box 4"/>
          <p:cNvSpPr txBox="1">
            <a:spLocks noChangeArrowheads="1"/>
          </p:cNvSpPr>
          <p:nvPr/>
        </p:nvSpPr>
        <p:spPr bwMode="auto">
          <a:xfrm>
            <a:off x="685800" y="685800"/>
            <a:ext cx="7772400" cy="6302375"/>
          </a:xfrm>
          <a:prstGeom prst="rect">
            <a:avLst/>
          </a:prstGeom>
          <a:noFill/>
          <a:ln w="9525">
            <a:noFill/>
            <a:miter lim="800000"/>
            <a:headEnd/>
            <a:tailEnd/>
          </a:ln>
          <a:effectLst/>
        </p:spPr>
        <p:txBody>
          <a:bodyPr>
            <a:spAutoFit/>
          </a:bodyPr>
          <a:lstStyle/>
          <a:p>
            <a:pPr>
              <a:spcBef>
                <a:spcPct val="50000"/>
              </a:spcBef>
            </a:pPr>
            <a:r>
              <a:rPr lang="en-US" sz="3600"/>
              <a:t>Dense Wavelength Division Multiplexing (DWDM)</a:t>
            </a:r>
          </a:p>
          <a:p>
            <a:pPr>
              <a:spcBef>
                <a:spcPct val="50000"/>
              </a:spcBef>
            </a:pPr>
            <a:r>
              <a:rPr lang="en-US"/>
              <a:t>Dense wavelength division multiplexing is often called just wavelength division multiplexing </a:t>
            </a:r>
          </a:p>
          <a:p>
            <a:pPr>
              <a:spcBef>
                <a:spcPct val="50000"/>
              </a:spcBef>
            </a:pPr>
            <a:r>
              <a:rPr lang="en-US"/>
              <a:t>Dense wavelength division multiplexing multiplexes multiple data streams onto a single fiber optic line.</a:t>
            </a:r>
          </a:p>
          <a:p>
            <a:pPr>
              <a:spcBef>
                <a:spcPct val="50000"/>
              </a:spcBef>
            </a:pPr>
            <a:r>
              <a:rPr lang="en-US"/>
              <a:t>Different wavelength lasers (called lambdas) transmit the multiple signals.</a:t>
            </a:r>
          </a:p>
          <a:p>
            <a:pPr>
              <a:spcBef>
                <a:spcPct val="50000"/>
              </a:spcBef>
            </a:pPr>
            <a:r>
              <a:rPr lang="en-US"/>
              <a:t>Each signal carried on the fiber can be transmitted at a different rate from the other signals.</a:t>
            </a:r>
          </a:p>
          <a:p>
            <a:pPr>
              <a:spcBef>
                <a:spcPct val="50000"/>
              </a:spcBef>
            </a:pPr>
            <a:r>
              <a:rPr lang="en-US"/>
              <a:t>Dense wavelength division multiplexing combines many (30, 40, 50, 60, more?) onto one fiber.</a:t>
            </a:r>
          </a:p>
          <a:p>
            <a:pPr>
              <a:spcBef>
                <a:spcPct val="50000"/>
              </a:spcBef>
            </a:pPr>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08A1BD4B-414B-4C71-91F1-B7DE5103C35F}" type="slidenum">
              <a:rPr lang="en-US"/>
              <a:pPr/>
              <a:t>52</a:t>
            </a:fld>
            <a:endParaRPr lang="en-US"/>
          </a:p>
        </p:txBody>
      </p:sp>
      <p:sp>
        <p:nvSpPr>
          <p:cNvPr id="24578" name="Rectangle 2"/>
          <p:cNvSpPr>
            <a:spLocks noChangeArrowheads="1"/>
          </p:cNvSpPr>
          <p:nvPr/>
        </p:nvSpPr>
        <p:spPr bwMode="auto">
          <a:xfrm>
            <a:off x="381000" y="395288"/>
            <a:ext cx="8413750" cy="946150"/>
          </a:xfrm>
          <a:prstGeom prst="rect">
            <a:avLst/>
          </a:prstGeom>
          <a:noFill/>
          <a:ln w="9525">
            <a:noFill/>
            <a:miter lim="800000"/>
            <a:headEnd/>
            <a:tailEnd/>
          </a:ln>
          <a:effectLst/>
        </p:spPr>
        <p:txBody>
          <a:bodyPr wrap="none">
            <a:spAutoFit/>
          </a:bodyPr>
          <a:lstStyle/>
          <a:p>
            <a:r>
              <a:rPr lang="en-US" sz="2800" b="1">
                <a:solidFill>
                  <a:srgbClr val="820288"/>
                </a:solidFill>
              </a:rPr>
              <a:t>	   </a:t>
            </a:r>
            <a:r>
              <a:rPr lang="en-US" b="1">
                <a:solidFill>
                  <a:srgbClr val="820288"/>
                </a:solidFill>
              </a:rPr>
              <a:t>Data Communications and Computer Networks</a:t>
            </a:r>
            <a:r>
              <a:rPr lang="en-US" sz="2800" b="1">
                <a:solidFill>
                  <a:srgbClr val="820288"/>
                </a:solidFill>
              </a:rPr>
              <a:t> </a:t>
            </a:r>
          </a:p>
          <a:p>
            <a:r>
              <a:rPr lang="en-US" sz="2000" b="1">
                <a:solidFill>
                  <a:srgbClr val="820288"/>
                </a:solidFill>
              </a:rPr>
              <a:t>						          </a:t>
            </a:r>
            <a:r>
              <a:rPr lang="en-US" b="1">
                <a:solidFill>
                  <a:srgbClr val="820288"/>
                </a:solidFill>
              </a:rPr>
              <a:t>Chapter 5</a:t>
            </a:r>
            <a:r>
              <a:rPr lang="en-US" sz="2800" b="1">
                <a:solidFill>
                  <a:srgbClr val="A703AF"/>
                </a:solidFill>
              </a:rPr>
              <a:t>	</a:t>
            </a:r>
          </a:p>
        </p:txBody>
      </p:sp>
      <p:sp>
        <p:nvSpPr>
          <p:cNvPr id="24579"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24582" name="Text Box 6"/>
          <p:cNvSpPr txBox="1">
            <a:spLocks noChangeArrowheads="1"/>
          </p:cNvSpPr>
          <p:nvPr/>
        </p:nvSpPr>
        <p:spPr bwMode="auto">
          <a:xfrm>
            <a:off x="762000" y="1905000"/>
            <a:ext cx="7772400" cy="457200"/>
          </a:xfrm>
          <a:prstGeom prst="rect">
            <a:avLst/>
          </a:prstGeom>
          <a:noFill/>
          <a:ln w="9525">
            <a:noFill/>
            <a:miter lim="800000"/>
            <a:headEnd/>
            <a:tailEnd/>
          </a:ln>
          <a:effectLst/>
        </p:spPr>
        <p:txBody>
          <a:bodyPr>
            <a:spAutoFit/>
          </a:bodyPr>
          <a:lstStyle/>
          <a:p>
            <a:pPr>
              <a:spcBef>
                <a:spcPct val="50000"/>
              </a:spcBef>
            </a:pPr>
            <a:endParaRPr lang="en-US"/>
          </a:p>
        </p:txBody>
      </p:sp>
      <p:pic>
        <p:nvPicPr>
          <p:cNvPr id="24583" name="Picture 7" descr="FIG5-13"/>
          <p:cNvPicPr>
            <a:picLocks noChangeAspect="1" noChangeArrowheads="1"/>
          </p:cNvPicPr>
          <p:nvPr/>
        </p:nvPicPr>
        <p:blipFill>
          <a:blip r:embed="rId2" cstate="print"/>
          <a:srcRect/>
          <a:stretch>
            <a:fillRect/>
          </a:stretch>
        </p:blipFill>
        <p:spPr bwMode="auto">
          <a:xfrm>
            <a:off x="533400" y="1447800"/>
            <a:ext cx="8128000" cy="5410200"/>
          </a:xfrm>
          <a:prstGeom prst="rect">
            <a:avLst/>
          </a:prstGeom>
          <a:noFill/>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4DF8D820-CCFD-4167-960C-6965D4DEEA6E}" type="slidenum">
              <a:rPr lang="en-US"/>
              <a:pPr/>
              <a:t>53</a:t>
            </a:fld>
            <a:endParaRPr lang="en-US"/>
          </a:p>
        </p:txBody>
      </p:sp>
      <p:sp>
        <p:nvSpPr>
          <p:cNvPr id="25602" name="Rectangle 2"/>
          <p:cNvSpPr>
            <a:spLocks noChangeArrowheads="1"/>
          </p:cNvSpPr>
          <p:nvPr/>
        </p:nvSpPr>
        <p:spPr bwMode="auto">
          <a:xfrm>
            <a:off x="381000" y="395288"/>
            <a:ext cx="8413750" cy="946150"/>
          </a:xfrm>
          <a:prstGeom prst="rect">
            <a:avLst/>
          </a:prstGeom>
          <a:noFill/>
          <a:ln w="9525">
            <a:noFill/>
            <a:miter lim="800000"/>
            <a:headEnd/>
            <a:tailEnd/>
          </a:ln>
          <a:effectLst/>
        </p:spPr>
        <p:txBody>
          <a:bodyPr wrap="none">
            <a:spAutoFit/>
          </a:bodyPr>
          <a:lstStyle/>
          <a:p>
            <a:r>
              <a:rPr lang="en-US" sz="2800" b="1">
                <a:solidFill>
                  <a:srgbClr val="820288"/>
                </a:solidFill>
              </a:rPr>
              <a:t>	   </a:t>
            </a:r>
            <a:r>
              <a:rPr lang="en-US" b="1">
                <a:solidFill>
                  <a:srgbClr val="820288"/>
                </a:solidFill>
              </a:rPr>
              <a:t>Data Communications and Computer Networks</a:t>
            </a:r>
            <a:r>
              <a:rPr lang="en-US" sz="2800" b="1">
                <a:solidFill>
                  <a:srgbClr val="820288"/>
                </a:solidFill>
              </a:rPr>
              <a:t> </a:t>
            </a:r>
          </a:p>
          <a:p>
            <a:r>
              <a:rPr lang="en-US" sz="2000" b="1">
                <a:solidFill>
                  <a:srgbClr val="820288"/>
                </a:solidFill>
              </a:rPr>
              <a:t>						          </a:t>
            </a:r>
            <a:r>
              <a:rPr lang="en-US" b="1">
                <a:solidFill>
                  <a:srgbClr val="820288"/>
                </a:solidFill>
              </a:rPr>
              <a:t>Chapter 5</a:t>
            </a:r>
            <a:r>
              <a:rPr lang="en-US" sz="2800" b="1">
                <a:solidFill>
                  <a:srgbClr val="A703AF"/>
                </a:solidFill>
              </a:rPr>
              <a:t>	</a:t>
            </a:r>
          </a:p>
        </p:txBody>
      </p:sp>
      <p:sp>
        <p:nvSpPr>
          <p:cNvPr id="25603"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25606" name="Text Box 6"/>
          <p:cNvSpPr txBox="1">
            <a:spLocks noChangeArrowheads="1"/>
          </p:cNvSpPr>
          <p:nvPr/>
        </p:nvSpPr>
        <p:spPr bwMode="auto">
          <a:xfrm>
            <a:off x="762000" y="1905000"/>
            <a:ext cx="7772400" cy="457200"/>
          </a:xfrm>
          <a:prstGeom prst="rect">
            <a:avLst/>
          </a:prstGeom>
          <a:noFill/>
          <a:ln w="9525">
            <a:noFill/>
            <a:miter lim="800000"/>
            <a:headEnd/>
            <a:tailEnd/>
          </a:ln>
          <a:effectLst/>
        </p:spPr>
        <p:txBody>
          <a:bodyPr>
            <a:spAutoFit/>
          </a:bodyPr>
          <a:lstStyle/>
          <a:p>
            <a:pPr>
              <a:spcBef>
                <a:spcPct val="50000"/>
              </a:spcBef>
            </a:pPr>
            <a:endParaRPr lang="en-US"/>
          </a:p>
        </p:txBody>
      </p:sp>
      <p:pic>
        <p:nvPicPr>
          <p:cNvPr id="25608" name="Picture 8" descr="FIG5-14"/>
          <p:cNvPicPr>
            <a:picLocks noChangeAspect="1" noChangeArrowheads="1"/>
          </p:cNvPicPr>
          <p:nvPr/>
        </p:nvPicPr>
        <p:blipFill>
          <a:blip r:embed="rId2" cstate="print"/>
          <a:srcRect/>
          <a:stretch>
            <a:fillRect/>
          </a:stretch>
        </p:blipFill>
        <p:spPr bwMode="auto">
          <a:xfrm>
            <a:off x="533400" y="1447800"/>
            <a:ext cx="8128000" cy="5410200"/>
          </a:xfrm>
          <a:prstGeom prst="rect">
            <a:avLst/>
          </a:prstGeom>
          <a:noFill/>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7AC6FF85-92DD-41E1-B245-BDCBC9C87265}" type="slidenum">
              <a:rPr lang="en-US"/>
              <a:pPr/>
              <a:t>55</a:t>
            </a:fld>
            <a:endParaRPr lang="en-US"/>
          </a:p>
        </p:txBody>
      </p:sp>
      <p:sp>
        <p:nvSpPr>
          <p:cNvPr id="33794" name="Rectangle 2"/>
          <p:cNvSpPr>
            <a:spLocks noChangeArrowheads="1"/>
          </p:cNvSpPr>
          <p:nvPr/>
        </p:nvSpPr>
        <p:spPr bwMode="auto">
          <a:xfrm>
            <a:off x="381000" y="395288"/>
            <a:ext cx="8413750" cy="946150"/>
          </a:xfrm>
          <a:prstGeom prst="rect">
            <a:avLst/>
          </a:prstGeom>
          <a:noFill/>
          <a:ln w="9525">
            <a:noFill/>
            <a:miter lim="800000"/>
            <a:headEnd/>
            <a:tailEnd/>
          </a:ln>
          <a:effectLst/>
        </p:spPr>
        <p:txBody>
          <a:bodyPr wrap="none">
            <a:spAutoFit/>
          </a:bodyPr>
          <a:lstStyle/>
          <a:p>
            <a:r>
              <a:rPr lang="en-US" sz="2800" b="1">
                <a:solidFill>
                  <a:srgbClr val="820288"/>
                </a:solidFill>
              </a:rPr>
              <a:t>	   </a:t>
            </a:r>
            <a:r>
              <a:rPr lang="en-US" b="1">
                <a:solidFill>
                  <a:srgbClr val="820288"/>
                </a:solidFill>
              </a:rPr>
              <a:t>Data Communications and Computer Networks</a:t>
            </a:r>
            <a:r>
              <a:rPr lang="en-US" sz="2800" b="1">
                <a:solidFill>
                  <a:srgbClr val="820288"/>
                </a:solidFill>
              </a:rPr>
              <a:t> </a:t>
            </a:r>
          </a:p>
          <a:p>
            <a:r>
              <a:rPr lang="en-US" sz="2000" b="1">
                <a:solidFill>
                  <a:srgbClr val="820288"/>
                </a:solidFill>
              </a:rPr>
              <a:t>						          </a:t>
            </a:r>
            <a:r>
              <a:rPr lang="en-US" b="1">
                <a:solidFill>
                  <a:srgbClr val="820288"/>
                </a:solidFill>
              </a:rPr>
              <a:t>Chapter 5</a:t>
            </a:r>
            <a:r>
              <a:rPr lang="en-US" sz="2800" b="1">
                <a:solidFill>
                  <a:srgbClr val="A703AF"/>
                </a:solidFill>
              </a:rPr>
              <a:t>	</a:t>
            </a:r>
          </a:p>
        </p:txBody>
      </p:sp>
      <p:sp>
        <p:nvSpPr>
          <p:cNvPr id="33795"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33796" name="Text Box 4"/>
          <p:cNvSpPr txBox="1">
            <a:spLocks noChangeArrowheads="1"/>
          </p:cNvSpPr>
          <p:nvPr/>
        </p:nvSpPr>
        <p:spPr bwMode="auto">
          <a:xfrm>
            <a:off x="685800" y="1828800"/>
            <a:ext cx="7772400" cy="3656013"/>
          </a:xfrm>
          <a:prstGeom prst="rect">
            <a:avLst/>
          </a:prstGeom>
          <a:noFill/>
          <a:ln w="9525">
            <a:noFill/>
            <a:miter lim="800000"/>
            <a:headEnd/>
            <a:tailEnd/>
          </a:ln>
          <a:effectLst/>
        </p:spPr>
        <p:txBody>
          <a:bodyPr>
            <a:spAutoFit/>
          </a:bodyPr>
          <a:lstStyle/>
          <a:p>
            <a:pPr>
              <a:spcBef>
                <a:spcPct val="50000"/>
              </a:spcBef>
            </a:pPr>
            <a:r>
              <a:rPr lang="en-US" sz="3600"/>
              <a:t>Code Division Multiplexing (CDM)</a:t>
            </a:r>
          </a:p>
          <a:p>
            <a:pPr lvl="1">
              <a:spcBef>
                <a:spcPct val="50000"/>
              </a:spcBef>
            </a:pPr>
            <a:r>
              <a:rPr lang="en-US" sz="2800"/>
              <a:t>Old but now new method</a:t>
            </a:r>
          </a:p>
          <a:p>
            <a:pPr>
              <a:spcBef>
                <a:spcPct val="50000"/>
              </a:spcBef>
            </a:pPr>
            <a:r>
              <a:rPr lang="en-US"/>
              <a:t>Also known as code division multiple access (CDMA)</a:t>
            </a:r>
          </a:p>
          <a:p>
            <a:pPr>
              <a:spcBef>
                <a:spcPct val="50000"/>
              </a:spcBef>
            </a:pPr>
            <a:r>
              <a:rPr lang="en-US"/>
              <a:t>An advanced technique that allows multiple devices to transmit on the </a:t>
            </a:r>
            <a:r>
              <a:rPr lang="en-US" i="1"/>
              <a:t>same</a:t>
            </a:r>
            <a:r>
              <a:rPr lang="en-US"/>
              <a:t> frequencies at the </a:t>
            </a:r>
            <a:r>
              <a:rPr lang="en-US" i="1"/>
              <a:t>same</a:t>
            </a:r>
            <a:r>
              <a:rPr lang="en-US"/>
              <a:t> time using different codes</a:t>
            </a:r>
          </a:p>
          <a:p>
            <a:pPr>
              <a:spcBef>
                <a:spcPct val="50000"/>
              </a:spcBef>
            </a:pPr>
            <a:r>
              <a:rPr lang="en-US">
                <a:solidFill>
                  <a:srgbClr val="FF0066"/>
                </a:solidFill>
              </a:rPr>
              <a:t>Used for mobile communications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Slide Number Placeholder 4"/>
          <p:cNvSpPr>
            <a:spLocks noGrp="1"/>
          </p:cNvSpPr>
          <p:nvPr>
            <p:ph type="sldNum" sz="quarter" idx="11"/>
          </p:nvPr>
        </p:nvSpPr>
        <p:spPr>
          <a:noFill/>
        </p:spPr>
        <p:txBody>
          <a:bodyPr/>
          <a:lstStyle/>
          <a:p>
            <a:fld id="{7634E322-E300-4C40-834C-4399FFE150DE}" type="slidenum">
              <a:rPr lang="en-US" smtClean="0"/>
              <a:pPr/>
              <a:t>56</a:t>
            </a:fld>
            <a:endParaRPr lang="en-US" smtClean="0"/>
          </a:p>
        </p:txBody>
      </p:sp>
      <p:sp>
        <p:nvSpPr>
          <p:cNvPr id="39940" name="Rectangle 2"/>
          <p:cNvSpPr>
            <a:spLocks noGrp="1" noChangeArrowheads="1"/>
          </p:cNvSpPr>
          <p:nvPr>
            <p:ph type="title"/>
          </p:nvPr>
        </p:nvSpPr>
        <p:spPr>
          <a:xfrm>
            <a:off x="228600" y="0"/>
            <a:ext cx="8686800" cy="1066800"/>
          </a:xfrm>
        </p:spPr>
        <p:txBody>
          <a:bodyPr>
            <a:normAutofit/>
          </a:bodyPr>
          <a:lstStyle/>
          <a:p>
            <a:pPr eaLnBrk="1" hangingPunct="1"/>
            <a:r>
              <a:rPr lang="en-US" dirty="0" smtClean="0"/>
              <a:t>Code </a:t>
            </a:r>
            <a:r>
              <a:rPr lang="en-US" dirty="0" smtClean="0"/>
              <a:t>Division Multiplexing (CDM)</a:t>
            </a:r>
          </a:p>
        </p:txBody>
      </p:sp>
      <p:sp>
        <p:nvSpPr>
          <p:cNvPr id="27653" name="Rectangle 3"/>
          <p:cNvSpPr>
            <a:spLocks noGrp="1" noChangeArrowheads="1"/>
          </p:cNvSpPr>
          <p:nvPr>
            <p:ph type="body" idx="1"/>
          </p:nvPr>
        </p:nvSpPr>
        <p:spPr>
          <a:xfrm>
            <a:off x="228600" y="1143000"/>
            <a:ext cx="8686800" cy="5181600"/>
          </a:xfrm>
        </p:spPr>
        <p:txBody>
          <a:bodyPr>
            <a:normAutofit fontScale="92500" lnSpcReduction="10000"/>
          </a:bodyPr>
          <a:lstStyle/>
          <a:p>
            <a:r>
              <a:rPr lang="en-US" dirty="0" smtClean="0"/>
              <a:t>CDM used in parts of the cellular telephone system and for some satellite communication</a:t>
            </a:r>
          </a:p>
          <a:p>
            <a:r>
              <a:rPr lang="en-US" dirty="0" smtClean="0"/>
              <a:t>CDM </a:t>
            </a:r>
            <a:r>
              <a:rPr lang="en-US" dirty="0" smtClean="0"/>
              <a:t>does not rely on physical properties</a:t>
            </a:r>
          </a:p>
          <a:p>
            <a:pPr lvl="1"/>
            <a:r>
              <a:rPr lang="en-US" dirty="0" smtClean="0"/>
              <a:t>such as frequency or time</a:t>
            </a:r>
          </a:p>
          <a:p>
            <a:r>
              <a:rPr lang="en-US" dirty="0" smtClean="0"/>
              <a:t>CDM relies on an interesting mathematical idea</a:t>
            </a:r>
          </a:p>
          <a:p>
            <a:pPr lvl="1"/>
            <a:r>
              <a:rPr lang="en-US" dirty="0" smtClean="0"/>
              <a:t>values from orthogonal vector spaces can be combined and separated without interference</a:t>
            </a:r>
          </a:p>
          <a:p>
            <a:r>
              <a:rPr lang="en-US" dirty="0" smtClean="0"/>
              <a:t>Each sender is assigned a unique binary code </a:t>
            </a:r>
            <a:r>
              <a:rPr lang="en-US" dirty="0" err="1" smtClean="0"/>
              <a:t>C</a:t>
            </a:r>
            <a:r>
              <a:rPr lang="en-US" baseline="-25000" dirty="0" err="1" smtClean="0"/>
              <a:t>i</a:t>
            </a:r>
            <a:r>
              <a:rPr lang="en-US" dirty="0" smtClean="0"/>
              <a:t> </a:t>
            </a:r>
          </a:p>
          <a:p>
            <a:pPr lvl="1"/>
            <a:r>
              <a:rPr lang="en-US" dirty="0" smtClean="0"/>
              <a:t>that is known as a chip sequence</a:t>
            </a:r>
          </a:p>
          <a:p>
            <a:pPr lvl="1"/>
            <a:r>
              <a:rPr lang="en-US" dirty="0" smtClean="0"/>
              <a:t>chip sequences are selected to be orthogonal vectors </a:t>
            </a:r>
          </a:p>
          <a:p>
            <a:pPr lvl="1"/>
            <a:r>
              <a:rPr lang="en-US" dirty="0" smtClean="0"/>
              <a:t>(i.e., the dot product of any two chip sequences is zero)</a:t>
            </a:r>
          </a:p>
          <a:p>
            <a:pPr eaLnBrk="1" hangingPunct="1"/>
            <a:endParaRPr lang="en-US"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Slide Number Placeholder 4"/>
          <p:cNvSpPr>
            <a:spLocks noGrp="1"/>
          </p:cNvSpPr>
          <p:nvPr>
            <p:ph type="sldNum" sz="quarter" idx="11"/>
          </p:nvPr>
        </p:nvSpPr>
        <p:spPr>
          <a:noFill/>
        </p:spPr>
        <p:txBody>
          <a:bodyPr/>
          <a:lstStyle/>
          <a:p>
            <a:fld id="{FE910E3C-41AF-4471-8730-0B9D3FC2FE1F}" type="slidenum">
              <a:rPr lang="en-US" smtClean="0"/>
              <a:pPr/>
              <a:t>57</a:t>
            </a:fld>
            <a:endParaRPr lang="en-US" smtClean="0"/>
          </a:p>
        </p:txBody>
      </p:sp>
      <p:sp>
        <p:nvSpPr>
          <p:cNvPr id="40964" name="Rectangle 2"/>
          <p:cNvSpPr>
            <a:spLocks noGrp="1" noChangeArrowheads="1"/>
          </p:cNvSpPr>
          <p:nvPr>
            <p:ph type="title"/>
          </p:nvPr>
        </p:nvSpPr>
        <p:spPr>
          <a:xfrm>
            <a:off x="228600" y="0"/>
            <a:ext cx="8686800" cy="1066800"/>
          </a:xfrm>
        </p:spPr>
        <p:txBody>
          <a:bodyPr/>
          <a:lstStyle/>
          <a:p>
            <a:pPr eaLnBrk="1" hangingPunct="1"/>
            <a:r>
              <a:rPr lang="en-US" dirty="0" smtClean="0"/>
              <a:t>Code </a:t>
            </a:r>
            <a:r>
              <a:rPr lang="en-US" dirty="0" smtClean="0"/>
              <a:t>Division Multiplexing</a:t>
            </a:r>
          </a:p>
        </p:txBody>
      </p:sp>
      <p:sp>
        <p:nvSpPr>
          <p:cNvPr id="27653" name="Rectangle 3"/>
          <p:cNvSpPr>
            <a:spLocks noGrp="1" noChangeArrowheads="1"/>
          </p:cNvSpPr>
          <p:nvPr>
            <p:ph type="body" idx="1"/>
          </p:nvPr>
        </p:nvSpPr>
        <p:spPr>
          <a:xfrm>
            <a:off x="228600" y="1143000"/>
            <a:ext cx="8686800" cy="5181600"/>
          </a:xfrm>
        </p:spPr>
        <p:txBody>
          <a:bodyPr>
            <a:normAutofit fontScale="85000" lnSpcReduction="10000"/>
          </a:bodyPr>
          <a:lstStyle/>
          <a:p>
            <a:r>
              <a:rPr lang="en-US" smtClean="0"/>
              <a:t>At any point in time, each sender has a value to transmit, </a:t>
            </a:r>
            <a:r>
              <a:rPr lang="en-US" smtClean="0">
                <a:solidFill>
                  <a:srgbClr val="FF3300"/>
                </a:solidFill>
              </a:rPr>
              <a:t>V</a:t>
            </a:r>
            <a:r>
              <a:rPr lang="en-US" baseline="-25000" smtClean="0">
                <a:solidFill>
                  <a:srgbClr val="FF3300"/>
                </a:solidFill>
              </a:rPr>
              <a:t>i</a:t>
            </a:r>
            <a:r>
              <a:rPr lang="en-US" smtClean="0"/>
              <a:t> </a:t>
            </a:r>
          </a:p>
          <a:p>
            <a:pPr lvl="1"/>
            <a:r>
              <a:rPr lang="en-US" smtClean="0"/>
              <a:t>The senders each multiply  </a:t>
            </a:r>
            <a:r>
              <a:rPr lang="en-US" smtClean="0">
                <a:solidFill>
                  <a:srgbClr val="FF3300"/>
                </a:solidFill>
              </a:rPr>
              <a:t>C</a:t>
            </a:r>
            <a:r>
              <a:rPr lang="en-US" baseline="-25000" smtClean="0">
                <a:solidFill>
                  <a:srgbClr val="FF3300"/>
                </a:solidFill>
              </a:rPr>
              <a:t>i</a:t>
            </a:r>
            <a:r>
              <a:rPr lang="en-US" smtClean="0">
                <a:solidFill>
                  <a:srgbClr val="FF3300"/>
                </a:solidFill>
              </a:rPr>
              <a:t> x V</a:t>
            </a:r>
            <a:r>
              <a:rPr lang="en-US" baseline="-25000" smtClean="0">
                <a:solidFill>
                  <a:srgbClr val="FF3300"/>
                </a:solidFill>
              </a:rPr>
              <a:t>i</a:t>
            </a:r>
            <a:r>
              <a:rPr lang="en-US" smtClean="0"/>
              <a:t>  and transmit the results</a:t>
            </a:r>
          </a:p>
          <a:p>
            <a:r>
              <a:rPr lang="en-US" smtClean="0"/>
              <a:t>The senders transmit at the same time</a:t>
            </a:r>
          </a:p>
          <a:p>
            <a:pPr lvl="1"/>
            <a:r>
              <a:rPr lang="en-US" smtClean="0"/>
              <a:t>and the values are added together</a:t>
            </a:r>
          </a:p>
          <a:p>
            <a:r>
              <a:rPr lang="en-US" smtClean="0"/>
              <a:t>To extract value </a:t>
            </a:r>
            <a:r>
              <a:rPr lang="en-US" smtClean="0">
                <a:solidFill>
                  <a:srgbClr val="FF3300"/>
                </a:solidFill>
              </a:rPr>
              <a:t>V</a:t>
            </a:r>
            <a:r>
              <a:rPr lang="en-US" baseline="-25000" smtClean="0">
                <a:solidFill>
                  <a:srgbClr val="FF3300"/>
                </a:solidFill>
              </a:rPr>
              <a:t>i</a:t>
            </a:r>
            <a:r>
              <a:rPr lang="en-US" smtClean="0"/>
              <a:t>, a receiver multiplies the sum by </a:t>
            </a:r>
            <a:r>
              <a:rPr lang="en-US" smtClean="0">
                <a:solidFill>
                  <a:srgbClr val="FF3300"/>
                </a:solidFill>
              </a:rPr>
              <a:t>C</a:t>
            </a:r>
            <a:r>
              <a:rPr lang="en-US" baseline="-25000" smtClean="0">
                <a:solidFill>
                  <a:srgbClr val="FF3300"/>
                </a:solidFill>
              </a:rPr>
              <a:t>i</a:t>
            </a:r>
            <a:endParaRPr lang="en-US" smtClean="0">
              <a:solidFill>
                <a:srgbClr val="FF3300"/>
              </a:solidFill>
            </a:endParaRPr>
          </a:p>
          <a:p>
            <a:r>
              <a:rPr lang="en-US" smtClean="0"/>
              <a:t>Consider an example</a:t>
            </a:r>
          </a:p>
          <a:p>
            <a:pPr lvl="1"/>
            <a:r>
              <a:rPr lang="en-US" smtClean="0"/>
              <a:t>to keep the example easy to understand, use a chip sequence that is only </a:t>
            </a:r>
            <a:r>
              <a:rPr lang="en-US" smtClean="0">
                <a:solidFill>
                  <a:srgbClr val="FF0000"/>
                </a:solidFill>
              </a:rPr>
              <a:t>two bits </a:t>
            </a:r>
            <a:r>
              <a:rPr lang="en-US" smtClean="0"/>
              <a:t>long and data values that are </a:t>
            </a:r>
            <a:r>
              <a:rPr lang="en-US" smtClean="0">
                <a:solidFill>
                  <a:srgbClr val="FF0000"/>
                </a:solidFill>
              </a:rPr>
              <a:t>four bits </a:t>
            </a:r>
            <a:r>
              <a:rPr lang="en-US" smtClean="0"/>
              <a:t>long</a:t>
            </a:r>
          </a:p>
          <a:p>
            <a:pPr lvl="1"/>
            <a:r>
              <a:rPr lang="en-US" smtClean="0"/>
              <a:t>think of the chip sequence as a vector</a:t>
            </a:r>
          </a:p>
          <a:p>
            <a:r>
              <a:rPr lang="en-US" smtClean="0"/>
              <a:t>Figure 11.15 lists the values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4"/>
          <p:cNvSpPr>
            <a:spLocks noGrp="1"/>
          </p:cNvSpPr>
          <p:nvPr>
            <p:ph type="title"/>
          </p:nvPr>
        </p:nvSpPr>
        <p:spPr/>
        <p:txBody>
          <a:bodyPr/>
          <a:lstStyle/>
          <a:p>
            <a:r>
              <a:rPr lang="en-US" smtClean="0"/>
              <a:t>11.15  Code Division Multiplexing</a:t>
            </a:r>
          </a:p>
        </p:txBody>
      </p:sp>
      <p:sp>
        <p:nvSpPr>
          <p:cNvPr id="41987" name="Footer Placeholder 1"/>
          <p:cNvSpPr>
            <a:spLocks noGrp="1"/>
          </p:cNvSpPr>
          <p:nvPr>
            <p:ph type="ftr" sz="quarter" idx="10"/>
          </p:nvPr>
        </p:nvSpPr>
        <p:spPr>
          <a:noFill/>
        </p:spPr>
        <p:txBody>
          <a:bodyPr/>
          <a:lstStyle/>
          <a:p>
            <a:r>
              <a:rPr lang="en-US" smtClean="0"/>
              <a:t>© 2009 Pearson Education Inc., Upper Saddle River, NJ. All rights reserved.</a:t>
            </a:r>
          </a:p>
        </p:txBody>
      </p:sp>
      <p:sp>
        <p:nvSpPr>
          <p:cNvPr id="41988" name="Slide Number Placeholder 2"/>
          <p:cNvSpPr>
            <a:spLocks noGrp="1"/>
          </p:cNvSpPr>
          <p:nvPr>
            <p:ph type="sldNum" sz="quarter" idx="11"/>
          </p:nvPr>
        </p:nvSpPr>
        <p:spPr>
          <a:noFill/>
        </p:spPr>
        <p:txBody>
          <a:bodyPr/>
          <a:lstStyle/>
          <a:p>
            <a:fld id="{C8FBD33F-F3CC-4736-A0E7-DD6474928409}" type="slidenum">
              <a:rPr lang="en-US" smtClean="0"/>
              <a:pPr/>
              <a:t>58</a:t>
            </a:fld>
            <a:endParaRPr lang="en-US" smtClean="0"/>
          </a:p>
        </p:txBody>
      </p:sp>
      <p:pic>
        <p:nvPicPr>
          <p:cNvPr id="41989" name="Picture 2"/>
          <p:cNvPicPr>
            <a:picLocks noChangeAspect="1" noChangeArrowheads="1"/>
          </p:cNvPicPr>
          <p:nvPr/>
        </p:nvPicPr>
        <p:blipFill>
          <a:blip r:embed="rId3" cstate="print"/>
          <a:srcRect/>
          <a:stretch>
            <a:fillRect/>
          </a:stretch>
        </p:blipFill>
        <p:spPr bwMode="auto">
          <a:xfrm>
            <a:off x="762000" y="1524000"/>
            <a:ext cx="7570788" cy="3810000"/>
          </a:xfrm>
          <a:prstGeom prst="rect">
            <a:avLst/>
          </a:prstGeom>
          <a:noFill/>
          <a:ln w="9525">
            <a:noFill/>
            <a:miter lim="800000"/>
            <a:headEnd/>
            <a:tailEnd/>
          </a:ln>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3"/>
          <p:cNvSpPr>
            <a:spLocks noGrp="1"/>
          </p:cNvSpPr>
          <p:nvPr>
            <p:ph type="ftr" sz="quarter" idx="10"/>
          </p:nvPr>
        </p:nvSpPr>
        <p:spPr>
          <a:noFill/>
        </p:spPr>
        <p:txBody>
          <a:bodyPr/>
          <a:lstStyle/>
          <a:p>
            <a:r>
              <a:rPr lang="en-US" smtClean="0"/>
              <a:t>© 2009 Pearson Education Inc., Upper Saddle River, NJ. All rights reserved.</a:t>
            </a:r>
          </a:p>
        </p:txBody>
      </p:sp>
      <p:sp>
        <p:nvSpPr>
          <p:cNvPr id="43011" name="Slide Number Placeholder 4"/>
          <p:cNvSpPr>
            <a:spLocks noGrp="1"/>
          </p:cNvSpPr>
          <p:nvPr>
            <p:ph type="sldNum" sz="quarter" idx="11"/>
          </p:nvPr>
        </p:nvSpPr>
        <p:spPr>
          <a:noFill/>
        </p:spPr>
        <p:txBody>
          <a:bodyPr/>
          <a:lstStyle/>
          <a:p>
            <a:fld id="{1605C452-F99E-45B7-B7E1-CFBCF985997A}" type="slidenum">
              <a:rPr lang="en-US" smtClean="0"/>
              <a:pPr/>
              <a:t>59</a:t>
            </a:fld>
            <a:endParaRPr lang="en-US" smtClean="0"/>
          </a:p>
        </p:txBody>
      </p:sp>
      <p:sp>
        <p:nvSpPr>
          <p:cNvPr id="43012" name="Rectangle 2"/>
          <p:cNvSpPr>
            <a:spLocks noGrp="1" noChangeArrowheads="1"/>
          </p:cNvSpPr>
          <p:nvPr>
            <p:ph type="title"/>
          </p:nvPr>
        </p:nvSpPr>
        <p:spPr>
          <a:xfrm>
            <a:off x="228600" y="0"/>
            <a:ext cx="8686800" cy="1066800"/>
          </a:xfrm>
        </p:spPr>
        <p:txBody>
          <a:bodyPr/>
          <a:lstStyle/>
          <a:p>
            <a:pPr eaLnBrk="1" hangingPunct="1"/>
            <a:r>
              <a:rPr lang="en-US" dirty="0" smtClean="0"/>
              <a:t>Code </a:t>
            </a:r>
            <a:r>
              <a:rPr lang="en-US" dirty="0" smtClean="0"/>
              <a:t>Division Multiplexing</a:t>
            </a:r>
          </a:p>
        </p:txBody>
      </p:sp>
      <p:sp>
        <p:nvSpPr>
          <p:cNvPr id="43013" name="Rectangle 3"/>
          <p:cNvSpPr>
            <a:spLocks noGrp="1" noChangeArrowheads="1"/>
          </p:cNvSpPr>
          <p:nvPr>
            <p:ph type="body" idx="1"/>
          </p:nvPr>
        </p:nvSpPr>
        <p:spPr>
          <a:xfrm>
            <a:off x="228600" y="1143000"/>
            <a:ext cx="8686800" cy="5181600"/>
          </a:xfrm>
        </p:spPr>
        <p:txBody>
          <a:bodyPr>
            <a:normAutofit lnSpcReduction="10000"/>
          </a:bodyPr>
          <a:lstStyle/>
          <a:p>
            <a:r>
              <a:rPr lang="en-US" smtClean="0"/>
              <a:t>The first step consists of converting the binary values into vectors that use </a:t>
            </a:r>
            <a:r>
              <a:rPr lang="en-US" smtClean="0">
                <a:solidFill>
                  <a:srgbClr val="FF0000"/>
                </a:solidFill>
              </a:rPr>
              <a:t>-1</a:t>
            </a:r>
            <a:r>
              <a:rPr lang="en-US" smtClean="0"/>
              <a:t> to represent </a:t>
            </a:r>
            <a:r>
              <a:rPr lang="en-US" smtClean="0">
                <a:solidFill>
                  <a:srgbClr val="FF0000"/>
                </a:solidFill>
              </a:rPr>
              <a:t>0</a:t>
            </a:r>
            <a:r>
              <a:rPr lang="en-US" smtClean="0"/>
              <a:t>:</a:t>
            </a:r>
          </a:p>
          <a:p>
            <a:endParaRPr lang="en-US" smtClean="0"/>
          </a:p>
          <a:p>
            <a:endParaRPr lang="en-US" smtClean="0"/>
          </a:p>
          <a:p>
            <a:endParaRPr lang="en-US" smtClean="0"/>
          </a:p>
          <a:p>
            <a:endParaRPr lang="en-US" smtClean="0"/>
          </a:p>
          <a:p>
            <a:r>
              <a:rPr lang="en-US" smtClean="0"/>
              <a:t>If we think of the resulting values as a sequence of signal strengths to be transmitted at the same time</a:t>
            </a:r>
          </a:p>
          <a:p>
            <a:pPr lvl="1"/>
            <a:r>
              <a:rPr lang="en-US" smtClean="0"/>
              <a:t>the resulting signal will be the sum of the two signals</a:t>
            </a:r>
          </a:p>
          <a:p>
            <a:endParaRPr lang="en-US" smtClean="0"/>
          </a:p>
          <a:p>
            <a:endParaRPr lang="en-US" smtClean="0"/>
          </a:p>
        </p:txBody>
      </p:sp>
      <p:pic>
        <p:nvPicPr>
          <p:cNvPr id="43014" name="Picture 2"/>
          <p:cNvPicPr>
            <a:picLocks noChangeAspect="1" noChangeArrowheads="1"/>
          </p:cNvPicPr>
          <p:nvPr/>
        </p:nvPicPr>
        <p:blipFill>
          <a:blip r:embed="rId3" cstate="print"/>
          <a:srcRect/>
          <a:stretch>
            <a:fillRect/>
          </a:stretch>
        </p:blipFill>
        <p:spPr bwMode="auto">
          <a:xfrm>
            <a:off x="609600" y="2057400"/>
            <a:ext cx="7878763" cy="1601788"/>
          </a:xfrm>
          <a:prstGeom prst="rect">
            <a:avLst/>
          </a:prstGeom>
          <a:noFill/>
          <a:ln w="9525">
            <a:noFill/>
            <a:miter lim="800000"/>
            <a:headEnd/>
            <a:tailEnd/>
          </a:ln>
        </p:spPr>
      </p:pic>
      <p:pic>
        <p:nvPicPr>
          <p:cNvPr id="43015" name="Picture 3"/>
          <p:cNvPicPr>
            <a:picLocks noChangeAspect="1" noChangeArrowheads="1"/>
          </p:cNvPicPr>
          <p:nvPr/>
        </p:nvPicPr>
        <p:blipFill>
          <a:blip r:embed="rId4" cstate="print"/>
          <a:srcRect t="7661" b="12195"/>
          <a:stretch>
            <a:fillRect/>
          </a:stretch>
        </p:blipFill>
        <p:spPr bwMode="auto">
          <a:xfrm>
            <a:off x="457200" y="6173787"/>
            <a:ext cx="7089775" cy="136842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Grp="1" noChangeAspect="1" noChangeArrowheads="1"/>
          </p:cNvPicPr>
          <p:nvPr>
            <p:ph idx="1"/>
          </p:nvPr>
        </p:nvPicPr>
        <p:blipFill>
          <a:blip r:embed="rId2" cstate="print"/>
          <a:srcRect/>
          <a:stretch>
            <a:fillRect/>
          </a:stretch>
        </p:blipFill>
        <p:spPr bwMode="auto">
          <a:xfrm>
            <a:off x="228600" y="228600"/>
            <a:ext cx="8610600" cy="6096000"/>
          </a:xfrm>
          <a:prstGeom prst="rect">
            <a:avLst/>
          </a:prstGeom>
          <a:noFill/>
          <a:ln w="9525">
            <a:noFill/>
            <a:miter lim="800000"/>
            <a:headEnd/>
            <a:tailEnd/>
          </a:ln>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3"/>
          <p:cNvSpPr>
            <a:spLocks noGrp="1"/>
          </p:cNvSpPr>
          <p:nvPr>
            <p:ph type="ftr" sz="quarter" idx="10"/>
          </p:nvPr>
        </p:nvSpPr>
        <p:spPr>
          <a:noFill/>
        </p:spPr>
        <p:txBody>
          <a:bodyPr/>
          <a:lstStyle/>
          <a:p>
            <a:r>
              <a:rPr lang="en-US" smtClean="0"/>
              <a:t>© 2009 Pearson Education Inc., Upper Saddle River, NJ. All rights reserved.</a:t>
            </a:r>
          </a:p>
        </p:txBody>
      </p:sp>
      <p:sp>
        <p:nvSpPr>
          <p:cNvPr id="44035" name="Slide Number Placeholder 4"/>
          <p:cNvSpPr>
            <a:spLocks noGrp="1"/>
          </p:cNvSpPr>
          <p:nvPr>
            <p:ph type="sldNum" sz="quarter" idx="11"/>
          </p:nvPr>
        </p:nvSpPr>
        <p:spPr>
          <a:noFill/>
        </p:spPr>
        <p:txBody>
          <a:bodyPr/>
          <a:lstStyle/>
          <a:p>
            <a:fld id="{2D1AC709-2FF6-4E9B-A02C-EA3413FE908A}" type="slidenum">
              <a:rPr lang="en-US" smtClean="0"/>
              <a:pPr/>
              <a:t>60</a:t>
            </a:fld>
            <a:endParaRPr lang="en-US" smtClean="0"/>
          </a:p>
        </p:txBody>
      </p:sp>
      <p:sp>
        <p:nvSpPr>
          <p:cNvPr id="44036" name="Rectangle 2"/>
          <p:cNvSpPr>
            <a:spLocks noGrp="1" noChangeArrowheads="1"/>
          </p:cNvSpPr>
          <p:nvPr>
            <p:ph type="title"/>
          </p:nvPr>
        </p:nvSpPr>
        <p:spPr>
          <a:xfrm>
            <a:off x="228600" y="0"/>
            <a:ext cx="8686800" cy="1066800"/>
          </a:xfrm>
        </p:spPr>
        <p:txBody>
          <a:bodyPr/>
          <a:lstStyle/>
          <a:p>
            <a:pPr eaLnBrk="1" hangingPunct="1"/>
            <a:r>
              <a:rPr lang="en-US" dirty="0" smtClean="0"/>
              <a:t>Code </a:t>
            </a:r>
            <a:r>
              <a:rPr lang="en-US" dirty="0" smtClean="0"/>
              <a:t>Division Multiplexing</a:t>
            </a:r>
          </a:p>
        </p:txBody>
      </p:sp>
      <p:sp>
        <p:nvSpPr>
          <p:cNvPr id="27653" name="Rectangle 3"/>
          <p:cNvSpPr>
            <a:spLocks noGrp="1" noChangeArrowheads="1"/>
          </p:cNvSpPr>
          <p:nvPr>
            <p:ph type="body" idx="1"/>
          </p:nvPr>
        </p:nvSpPr>
        <p:spPr>
          <a:xfrm>
            <a:off x="228600" y="1143000"/>
            <a:ext cx="8686800" cy="5181600"/>
          </a:xfrm>
        </p:spPr>
        <p:txBody>
          <a:bodyPr>
            <a:normAutofit fontScale="85000" lnSpcReduction="20000"/>
          </a:bodyPr>
          <a:lstStyle/>
          <a:p>
            <a:r>
              <a:rPr lang="en-US" smtClean="0"/>
              <a:t>A receiver treats the sequence as a vector</a:t>
            </a:r>
          </a:p>
          <a:p>
            <a:pPr lvl="1"/>
            <a:r>
              <a:rPr lang="en-US" smtClean="0"/>
              <a:t>computes the product of the vector and the chip sequence</a:t>
            </a:r>
          </a:p>
          <a:p>
            <a:pPr lvl="1"/>
            <a:r>
              <a:rPr lang="en-US" smtClean="0"/>
              <a:t>treats the result as a sequence, and converts the result to binary by interpreting positive values as binary </a:t>
            </a:r>
            <a:r>
              <a:rPr lang="en-US" smtClean="0">
                <a:solidFill>
                  <a:srgbClr val="FF0000"/>
                </a:solidFill>
              </a:rPr>
              <a:t>1</a:t>
            </a:r>
            <a:r>
              <a:rPr lang="en-US" smtClean="0"/>
              <a:t> and negative values as  </a:t>
            </a:r>
            <a:r>
              <a:rPr lang="en-US" smtClean="0">
                <a:solidFill>
                  <a:srgbClr val="FF0000"/>
                </a:solidFill>
              </a:rPr>
              <a:t>0</a:t>
            </a:r>
          </a:p>
          <a:p>
            <a:r>
              <a:rPr lang="en-US" smtClean="0"/>
              <a:t>Thus, receiver number </a:t>
            </a:r>
            <a:r>
              <a:rPr lang="en-US" smtClean="0">
                <a:solidFill>
                  <a:srgbClr val="FF3300"/>
                </a:solidFill>
              </a:rPr>
              <a:t>1</a:t>
            </a:r>
            <a:r>
              <a:rPr lang="en-US" smtClean="0"/>
              <a:t> computes:</a:t>
            </a:r>
          </a:p>
          <a:p>
            <a:endParaRPr lang="en-US" smtClean="0"/>
          </a:p>
          <a:p>
            <a:endParaRPr lang="en-US" smtClean="0"/>
          </a:p>
          <a:p>
            <a:endParaRPr lang="en-US" smtClean="0"/>
          </a:p>
          <a:p>
            <a:r>
              <a:rPr lang="en-US" smtClean="0"/>
              <a:t>Interpreting the result as a sequence produces: (</a:t>
            </a:r>
            <a:r>
              <a:rPr lang="en-US" smtClean="0">
                <a:solidFill>
                  <a:srgbClr val="FF3300"/>
                </a:solidFill>
              </a:rPr>
              <a:t>2 -2  2 -2</a:t>
            </a:r>
            <a:r>
              <a:rPr lang="en-US" smtClean="0"/>
              <a:t>)</a:t>
            </a:r>
          </a:p>
          <a:p>
            <a:pPr lvl="1"/>
            <a:r>
              <a:rPr lang="en-US" smtClean="0"/>
              <a:t>which becomes the binary value: (</a:t>
            </a:r>
            <a:r>
              <a:rPr lang="en-US" smtClean="0">
                <a:solidFill>
                  <a:srgbClr val="FF3300"/>
                </a:solidFill>
              </a:rPr>
              <a:t>1  0  1  0</a:t>
            </a:r>
            <a:r>
              <a:rPr lang="en-US" smtClean="0"/>
              <a:t>)</a:t>
            </a:r>
          </a:p>
          <a:p>
            <a:pPr lvl="1"/>
            <a:r>
              <a:rPr lang="en-US" smtClean="0"/>
              <a:t>note that </a:t>
            </a:r>
            <a:r>
              <a:rPr lang="en-US" smtClean="0">
                <a:solidFill>
                  <a:srgbClr val="FF0000"/>
                </a:solidFill>
              </a:rPr>
              <a:t>1010</a:t>
            </a:r>
            <a:r>
              <a:rPr lang="en-US" smtClean="0"/>
              <a:t> is the correct value of V</a:t>
            </a:r>
            <a:r>
              <a:rPr lang="en-US" baseline="-25000" smtClean="0"/>
              <a:t>1</a:t>
            </a:r>
          </a:p>
          <a:p>
            <a:pPr lvl="1"/>
            <a:r>
              <a:rPr lang="en-US" smtClean="0"/>
              <a:t>receiver </a:t>
            </a:r>
            <a:r>
              <a:rPr lang="en-US" smtClean="0">
                <a:solidFill>
                  <a:srgbClr val="FF3300"/>
                </a:solidFill>
              </a:rPr>
              <a:t>2</a:t>
            </a:r>
            <a:r>
              <a:rPr lang="en-US" smtClean="0"/>
              <a:t> will extract</a:t>
            </a:r>
            <a:r>
              <a:rPr lang="en-US" smtClean="0">
                <a:solidFill>
                  <a:srgbClr val="FF3300"/>
                </a:solidFill>
              </a:rPr>
              <a:t> V</a:t>
            </a:r>
            <a:r>
              <a:rPr lang="en-US" baseline="-25000" smtClean="0">
                <a:solidFill>
                  <a:srgbClr val="FF0000"/>
                </a:solidFill>
              </a:rPr>
              <a:t>2</a:t>
            </a:r>
            <a:r>
              <a:rPr lang="en-US" smtClean="0"/>
              <a:t>  from the same transmission</a:t>
            </a:r>
          </a:p>
          <a:p>
            <a:pPr lvl="1">
              <a:buFontTx/>
              <a:buNone/>
            </a:pPr>
            <a:endParaRPr lang="en-US" smtClean="0"/>
          </a:p>
        </p:txBody>
      </p:sp>
      <p:pic>
        <p:nvPicPr>
          <p:cNvPr id="44038" name="Picture 2"/>
          <p:cNvPicPr>
            <a:picLocks noChangeAspect="1" noChangeArrowheads="1"/>
          </p:cNvPicPr>
          <p:nvPr/>
        </p:nvPicPr>
        <p:blipFill>
          <a:blip r:embed="rId3" cstate="print"/>
          <a:srcRect b="9219"/>
          <a:stretch>
            <a:fillRect/>
          </a:stretch>
        </p:blipFill>
        <p:spPr bwMode="auto">
          <a:xfrm>
            <a:off x="533400" y="3200400"/>
            <a:ext cx="6875463" cy="1322387"/>
          </a:xfrm>
          <a:prstGeom prst="rect">
            <a:avLst/>
          </a:prstGeom>
          <a:noFill/>
          <a:ln w="9525">
            <a:noFill/>
            <a:miter lim="800000"/>
            <a:headEnd/>
            <a:tailEnd/>
          </a:ln>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Code Division Multiple Access (CDMA)</a:t>
            </a:r>
            <a:br>
              <a:rPr lang="en-US" dirty="0" smtClean="0"/>
            </a:br>
            <a:endParaRPr lang="en-US" dirty="0"/>
          </a:p>
        </p:txBody>
      </p:sp>
      <p:sp>
        <p:nvSpPr>
          <p:cNvPr id="3" name="Content Placeholder 2"/>
          <p:cNvSpPr>
            <a:spLocks noGrp="1"/>
          </p:cNvSpPr>
          <p:nvPr>
            <p:ph idx="1"/>
          </p:nvPr>
        </p:nvSpPr>
        <p:spPr/>
        <p:txBody>
          <a:bodyPr/>
          <a:lstStyle/>
          <a:p>
            <a:pPr lvl="1"/>
            <a:r>
              <a:rPr lang="en-US" dirty="0" smtClean="0"/>
              <a:t>Each cellular conversation is assigned a code</a:t>
            </a:r>
          </a:p>
          <a:p>
            <a:pPr lvl="1"/>
            <a:r>
              <a:rPr lang="en-US" dirty="0" smtClean="0"/>
              <a:t>Signals are identified by the code</a:t>
            </a:r>
          </a:p>
          <a:p>
            <a:pPr lvl="1"/>
            <a:r>
              <a:rPr lang="en-US" dirty="0" smtClean="0"/>
              <a:t>Uses direct sequence spread spectrum</a:t>
            </a:r>
          </a:p>
          <a:p>
            <a:pPr lvl="1"/>
            <a:r>
              <a:rPr lang="en-US" dirty="0" smtClean="0"/>
              <a:t>Makes higher speed transmission possible</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D5EAE242-D8C0-43AA-A3CD-C3DF0440093D}" type="slidenum">
              <a:rPr lang="en-US"/>
              <a:pPr/>
              <a:t>62</a:t>
            </a:fld>
            <a:endParaRPr lang="en-US"/>
          </a:p>
        </p:txBody>
      </p:sp>
      <p:sp>
        <p:nvSpPr>
          <p:cNvPr id="47106" name="Rectangle 2"/>
          <p:cNvSpPr>
            <a:spLocks noChangeArrowheads="1"/>
          </p:cNvSpPr>
          <p:nvPr/>
        </p:nvSpPr>
        <p:spPr bwMode="auto">
          <a:xfrm>
            <a:off x="381000" y="395288"/>
            <a:ext cx="8413750" cy="946150"/>
          </a:xfrm>
          <a:prstGeom prst="rect">
            <a:avLst/>
          </a:prstGeom>
          <a:noFill/>
          <a:ln w="9525">
            <a:noFill/>
            <a:miter lim="800000"/>
            <a:headEnd/>
            <a:tailEnd/>
          </a:ln>
          <a:effectLst/>
        </p:spPr>
        <p:txBody>
          <a:bodyPr wrap="none">
            <a:spAutoFit/>
          </a:bodyPr>
          <a:lstStyle/>
          <a:p>
            <a:r>
              <a:rPr lang="en-US" sz="2800" b="1">
                <a:solidFill>
                  <a:srgbClr val="820288"/>
                </a:solidFill>
              </a:rPr>
              <a:t>	   </a:t>
            </a:r>
            <a:r>
              <a:rPr lang="en-US" b="1">
                <a:solidFill>
                  <a:srgbClr val="820288"/>
                </a:solidFill>
              </a:rPr>
              <a:t>Data Communications and Computer Networks</a:t>
            </a:r>
            <a:r>
              <a:rPr lang="en-US" sz="2800" b="1">
                <a:solidFill>
                  <a:srgbClr val="820288"/>
                </a:solidFill>
              </a:rPr>
              <a:t> </a:t>
            </a:r>
          </a:p>
          <a:p>
            <a:r>
              <a:rPr lang="en-US" sz="2000" b="1">
                <a:solidFill>
                  <a:srgbClr val="820288"/>
                </a:solidFill>
              </a:rPr>
              <a:t>						          </a:t>
            </a:r>
            <a:r>
              <a:rPr lang="en-US" b="1">
                <a:solidFill>
                  <a:srgbClr val="820288"/>
                </a:solidFill>
              </a:rPr>
              <a:t>Chapter 5</a:t>
            </a:r>
            <a:r>
              <a:rPr lang="en-US" sz="2800" b="1">
                <a:solidFill>
                  <a:srgbClr val="A703AF"/>
                </a:solidFill>
              </a:rPr>
              <a:t>	</a:t>
            </a:r>
          </a:p>
        </p:txBody>
      </p:sp>
      <p:sp>
        <p:nvSpPr>
          <p:cNvPr id="47107"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47108" name="Text Box 4"/>
          <p:cNvSpPr txBox="1">
            <a:spLocks noChangeArrowheads="1"/>
          </p:cNvSpPr>
          <p:nvPr/>
        </p:nvSpPr>
        <p:spPr bwMode="auto">
          <a:xfrm>
            <a:off x="685800" y="1752600"/>
            <a:ext cx="7772400" cy="3927475"/>
          </a:xfrm>
          <a:prstGeom prst="rect">
            <a:avLst/>
          </a:prstGeom>
          <a:noFill/>
          <a:ln w="9525">
            <a:noFill/>
            <a:miter lim="800000"/>
            <a:headEnd/>
            <a:tailEnd/>
          </a:ln>
          <a:effectLst/>
        </p:spPr>
        <p:txBody>
          <a:bodyPr>
            <a:spAutoFit/>
          </a:bodyPr>
          <a:lstStyle/>
          <a:p>
            <a:pPr>
              <a:spcBef>
                <a:spcPct val="50000"/>
              </a:spcBef>
            </a:pPr>
            <a:r>
              <a:rPr lang="en-US" sz="3600"/>
              <a:t>Code Division Multiplexing</a:t>
            </a:r>
          </a:p>
          <a:p>
            <a:pPr>
              <a:spcBef>
                <a:spcPct val="50000"/>
              </a:spcBef>
            </a:pPr>
            <a:r>
              <a:rPr lang="en-US"/>
              <a:t>An advanced technique that allows multiple devices to transmit on the </a:t>
            </a:r>
            <a:r>
              <a:rPr lang="en-US" i="1"/>
              <a:t>same</a:t>
            </a:r>
            <a:r>
              <a:rPr lang="en-US"/>
              <a:t> frequencies at the </a:t>
            </a:r>
            <a:r>
              <a:rPr lang="en-US" i="1"/>
              <a:t>same</a:t>
            </a:r>
            <a:r>
              <a:rPr lang="en-US"/>
              <a:t> time.</a:t>
            </a:r>
          </a:p>
          <a:p>
            <a:pPr>
              <a:spcBef>
                <a:spcPct val="50000"/>
              </a:spcBef>
            </a:pPr>
            <a:r>
              <a:rPr lang="en-US"/>
              <a:t>Each mobile device is assigned a unique 64-bit code (chip spreading code)</a:t>
            </a:r>
          </a:p>
          <a:p>
            <a:pPr>
              <a:spcBef>
                <a:spcPct val="50000"/>
              </a:spcBef>
            </a:pPr>
            <a:r>
              <a:rPr lang="en-US"/>
              <a:t>To send a binary 1, mobile device transmits the unique code</a:t>
            </a:r>
          </a:p>
          <a:p>
            <a:pPr>
              <a:spcBef>
                <a:spcPct val="50000"/>
              </a:spcBef>
            </a:pPr>
            <a:r>
              <a:rPr lang="en-US"/>
              <a:t>To send a binary 0, mobile device transmits the inverse of code</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E63FE3AB-0158-45E2-9E51-A4CAFF0E8E61}" type="slidenum">
              <a:rPr lang="en-US"/>
              <a:pPr/>
              <a:t>63</a:t>
            </a:fld>
            <a:endParaRPr lang="en-US"/>
          </a:p>
        </p:txBody>
      </p:sp>
      <p:sp>
        <p:nvSpPr>
          <p:cNvPr id="48130" name="Rectangle 2"/>
          <p:cNvSpPr>
            <a:spLocks noChangeArrowheads="1"/>
          </p:cNvSpPr>
          <p:nvPr/>
        </p:nvSpPr>
        <p:spPr bwMode="auto">
          <a:xfrm>
            <a:off x="381000" y="395288"/>
            <a:ext cx="8413750" cy="946150"/>
          </a:xfrm>
          <a:prstGeom prst="rect">
            <a:avLst/>
          </a:prstGeom>
          <a:noFill/>
          <a:ln w="9525">
            <a:noFill/>
            <a:miter lim="800000"/>
            <a:headEnd/>
            <a:tailEnd/>
          </a:ln>
          <a:effectLst/>
        </p:spPr>
        <p:txBody>
          <a:bodyPr wrap="none">
            <a:spAutoFit/>
          </a:bodyPr>
          <a:lstStyle/>
          <a:p>
            <a:r>
              <a:rPr lang="en-US" sz="2800" b="1">
                <a:solidFill>
                  <a:srgbClr val="820288"/>
                </a:solidFill>
              </a:rPr>
              <a:t>	   </a:t>
            </a:r>
            <a:r>
              <a:rPr lang="en-US" b="1">
                <a:solidFill>
                  <a:srgbClr val="820288"/>
                </a:solidFill>
              </a:rPr>
              <a:t>Data Communications and Computer Networks</a:t>
            </a:r>
            <a:r>
              <a:rPr lang="en-US" sz="2800" b="1">
                <a:solidFill>
                  <a:srgbClr val="820288"/>
                </a:solidFill>
              </a:rPr>
              <a:t> </a:t>
            </a:r>
          </a:p>
          <a:p>
            <a:r>
              <a:rPr lang="en-US" sz="2000" b="1">
                <a:solidFill>
                  <a:srgbClr val="820288"/>
                </a:solidFill>
              </a:rPr>
              <a:t>						          </a:t>
            </a:r>
            <a:r>
              <a:rPr lang="en-US" b="1">
                <a:solidFill>
                  <a:srgbClr val="820288"/>
                </a:solidFill>
              </a:rPr>
              <a:t>Chapter 5</a:t>
            </a:r>
            <a:r>
              <a:rPr lang="en-US" sz="2800" b="1">
                <a:solidFill>
                  <a:srgbClr val="A703AF"/>
                </a:solidFill>
              </a:rPr>
              <a:t>	</a:t>
            </a:r>
          </a:p>
        </p:txBody>
      </p:sp>
      <p:sp>
        <p:nvSpPr>
          <p:cNvPr id="48131"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48132" name="Text Box 4"/>
          <p:cNvSpPr txBox="1">
            <a:spLocks noChangeArrowheads="1"/>
          </p:cNvSpPr>
          <p:nvPr/>
        </p:nvSpPr>
        <p:spPr bwMode="auto">
          <a:xfrm>
            <a:off x="685800" y="2209800"/>
            <a:ext cx="7772400" cy="2649538"/>
          </a:xfrm>
          <a:prstGeom prst="rect">
            <a:avLst/>
          </a:prstGeom>
          <a:noFill/>
          <a:ln w="9525">
            <a:noFill/>
            <a:miter lim="800000"/>
            <a:headEnd/>
            <a:tailEnd/>
          </a:ln>
          <a:effectLst/>
        </p:spPr>
        <p:txBody>
          <a:bodyPr>
            <a:spAutoFit/>
          </a:bodyPr>
          <a:lstStyle/>
          <a:p>
            <a:pPr>
              <a:spcBef>
                <a:spcPct val="50000"/>
              </a:spcBef>
            </a:pPr>
            <a:r>
              <a:rPr lang="en-US" sz="3600"/>
              <a:t>Code Division Multiplexing</a:t>
            </a:r>
          </a:p>
          <a:p>
            <a:pPr>
              <a:spcBef>
                <a:spcPct val="50000"/>
              </a:spcBef>
            </a:pPr>
            <a:r>
              <a:rPr lang="en-US"/>
              <a:t>Receiver gets summed signal, multiplies it by receiver code, adds up the resulting values</a:t>
            </a:r>
          </a:p>
          <a:p>
            <a:pPr>
              <a:spcBef>
                <a:spcPct val="50000"/>
              </a:spcBef>
            </a:pPr>
            <a:r>
              <a:rPr lang="en-US"/>
              <a:t>Interprets as a binary 1 if sum is near +64</a:t>
            </a:r>
          </a:p>
          <a:p>
            <a:pPr>
              <a:spcBef>
                <a:spcPct val="50000"/>
              </a:spcBef>
            </a:pPr>
            <a:r>
              <a:rPr lang="en-US"/>
              <a:t>Interprets as a binary 0 if sum is near –64</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8001DE62-AC0B-4335-9814-CD82A72A2741}" type="slidenum">
              <a:rPr lang="en-US"/>
              <a:pPr/>
              <a:t>64</a:t>
            </a:fld>
            <a:endParaRPr lang="en-US"/>
          </a:p>
        </p:txBody>
      </p:sp>
      <p:sp>
        <p:nvSpPr>
          <p:cNvPr id="46082" name="Rectangle 2"/>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46083" name="Text Box 3"/>
          <p:cNvSpPr txBox="1">
            <a:spLocks noChangeArrowheads="1"/>
          </p:cNvSpPr>
          <p:nvPr/>
        </p:nvSpPr>
        <p:spPr bwMode="auto">
          <a:xfrm>
            <a:off x="762000" y="1905000"/>
            <a:ext cx="7772400" cy="457200"/>
          </a:xfrm>
          <a:prstGeom prst="rect">
            <a:avLst/>
          </a:prstGeom>
          <a:noFill/>
          <a:ln w="9525">
            <a:noFill/>
            <a:miter lim="800000"/>
            <a:headEnd/>
            <a:tailEnd/>
          </a:ln>
          <a:effectLst/>
        </p:spPr>
        <p:txBody>
          <a:bodyPr>
            <a:spAutoFit/>
          </a:bodyPr>
          <a:lstStyle/>
          <a:p>
            <a:pPr>
              <a:spcBef>
                <a:spcPct val="50000"/>
              </a:spcBef>
            </a:pPr>
            <a:endParaRPr lang="en-US"/>
          </a:p>
        </p:txBody>
      </p:sp>
      <p:pic>
        <p:nvPicPr>
          <p:cNvPr id="46084" name="Picture 4" descr="Tbl05-03"/>
          <p:cNvPicPr>
            <a:picLocks noChangeAspect="1" noChangeArrowheads="1"/>
          </p:cNvPicPr>
          <p:nvPr/>
        </p:nvPicPr>
        <p:blipFill>
          <a:blip r:embed="rId2" cstate="print"/>
          <a:srcRect/>
          <a:stretch>
            <a:fillRect/>
          </a:stretch>
        </p:blipFill>
        <p:spPr bwMode="auto">
          <a:xfrm>
            <a:off x="508000" y="381000"/>
            <a:ext cx="8126413" cy="6096000"/>
          </a:xfrm>
          <a:prstGeom prst="rect">
            <a:avLst/>
          </a:prstGeom>
          <a:noFill/>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96FC3323-70EE-4654-A668-9569AAD14F77}" type="slidenum">
              <a:rPr lang="en-US"/>
              <a:pPr/>
              <a:t>65</a:t>
            </a:fld>
            <a:endParaRPr lang="en-US"/>
          </a:p>
        </p:txBody>
      </p:sp>
      <p:sp>
        <p:nvSpPr>
          <p:cNvPr id="27650" name="Rectangle 2"/>
          <p:cNvSpPr>
            <a:spLocks noChangeArrowheads="1"/>
          </p:cNvSpPr>
          <p:nvPr/>
        </p:nvSpPr>
        <p:spPr bwMode="auto">
          <a:xfrm>
            <a:off x="381000" y="395288"/>
            <a:ext cx="8413750" cy="946150"/>
          </a:xfrm>
          <a:prstGeom prst="rect">
            <a:avLst/>
          </a:prstGeom>
          <a:noFill/>
          <a:ln w="9525">
            <a:noFill/>
            <a:miter lim="800000"/>
            <a:headEnd/>
            <a:tailEnd/>
          </a:ln>
          <a:effectLst/>
        </p:spPr>
        <p:txBody>
          <a:bodyPr wrap="none">
            <a:spAutoFit/>
          </a:bodyPr>
          <a:lstStyle/>
          <a:p>
            <a:r>
              <a:rPr lang="en-US" sz="2800" b="1">
                <a:solidFill>
                  <a:srgbClr val="820288"/>
                </a:solidFill>
              </a:rPr>
              <a:t>	   </a:t>
            </a:r>
            <a:r>
              <a:rPr lang="en-US" b="1">
                <a:solidFill>
                  <a:srgbClr val="820288"/>
                </a:solidFill>
              </a:rPr>
              <a:t>Data Communications and Computer Networks</a:t>
            </a:r>
            <a:r>
              <a:rPr lang="en-US" sz="2800" b="1">
                <a:solidFill>
                  <a:srgbClr val="820288"/>
                </a:solidFill>
              </a:rPr>
              <a:t> </a:t>
            </a:r>
          </a:p>
          <a:p>
            <a:r>
              <a:rPr lang="en-US" sz="2000" b="1">
                <a:solidFill>
                  <a:srgbClr val="820288"/>
                </a:solidFill>
              </a:rPr>
              <a:t>						          </a:t>
            </a:r>
            <a:r>
              <a:rPr lang="en-US" b="1">
                <a:solidFill>
                  <a:srgbClr val="820288"/>
                </a:solidFill>
              </a:rPr>
              <a:t>Chapter 5</a:t>
            </a:r>
            <a:r>
              <a:rPr lang="en-US" sz="2800" b="1">
                <a:solidFill>
                  <a:srgbClr val="A703AF"/>
                </a:solidFill>
              </a:rPr>
              <a:t>	</a:t>
            </a:r>
          </a:p>
        </p:txBody>
      </p:sp>
      <p:sp>
        <p:nvSpPr>
          <p:cNvPr id="27651"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27654" name="Text Box 6"/>
          <p:cNvSpPr txBox="1">
            <a:spLocks noChangeArrowheads="1"/>
          </p:cNvSpPr>
          <p:nvPr/>
        </p:nvSpPr>
        <p:spPr bwMode="auto">
          <a:xfrm>
            <a:off x="762000" y="1905000"/>
            <a:ext cx="7772400" cy="3927475"/>
          </a:xfrm>
          <a:prstGeom prst="rect">
            <a:avLst/>
          </a:prstGeom>
          <a:noFill/>
          <a:ln w="9525">
            <a:noFill/>
            <a:miter lim="800000"/>
            <a:headEnd/>
            <a:tailEnd/>
          </a:ln>
          <a:effectLst/>
        </p:spPr>
        <p:txBody>
          <a:bodyPr>
            <a:spAutoFit/>
          </a:bodyPr>
          <a:lstStyle/>
          <a:p>
            <a:pPr>
              <a:spcBef>
                <a:spcPct val="50000"/>
              </a:spcBef>
            </a:pPr>
            <a:r>
              <a:rPr lang="en-US" sz="3600"/>
              <a:t>Business Multiplexing In Action</a:t>
            </a:r>
          </a:p>
          <a:p>
            <a:pPr>
              <a:spcBef>
                <a:spcPct val="50000"/>
              </a:spcBef>
            </a:pPr>
            <a:r>
              <a:rPr lang="en-US"/>
              <a:t>XYZ Corporation has two buildings separated by a distance of 300 meters.</a:t>
            </a:r>
          </a:p>
          <a:p>
            <a:pPr>
              <a:spcBef>
                <a:spcPct val="50000"/>
              </a:spcBef>
            </a:pPr>
            <a:r>
              <a:rPr lang="en-US"/>
              <a:t>A 3-inch diameter tunnel extends underground between the two buildings.</a:t>
            </a:r>
          </a:p>
          <a:p>
            <a:pPr>
              <a:spcBef>
                <a:spcPct val="50000"/>
              </a:spcBef>
            </a:pPr>
            <a:r>
              <a:rPr lang="en-US"/>
              <a:t>Building A has a mainframe computer and Building B has 66 terminals.</a:t>
            </a:r>
          </a:p>
          <a:p>
            <a:pPr>
              <a:spcBef>
                <a:spcPct val="50000"/>
              </a:spcBef>
            </a:pPr>
            <a:r>
              <a:rPr lang="en-US"/>
              <a:t>List some efficient techniques to link the two buildings.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A7421C8A-9A5F-4FB1-8AFE-73DB5A769A2A}" type="slidenum">
              <a:rPr lang="en-US"/>
              <a:pPr/>
              <a:t>66</a:t>
            </a:fld>
            <a:endParaRPr lang="en-US"/>
          </a:p>
        </p:txBody>
      </p:sp>
      <p:sp>
        <p:nvSpPr>
          <p:cNvPr id="28674" name="Rectangle 2"/>
          <p:cNvSpPr>
            <a:spLocks noChangeArrowheads="1"/>
          </p:cNvSpPr>
          <p:nvPr/>
        </p:nvSpPr>
        <p:spPr bwMode="auto">
          <a:xfrm>
            <a:off x="381000" y="395288"/>
            <a:ext cx="8413750" cy="946150"/>
          </a:xfrm>
          <a:prstGeom prst="rect">
            <a:avLst/>
          </a:prstGeom>
          <a:noFill/>
          <a:ln w="9525">
            <a:noFill/>
            <a:miter lim="800000"/>
            <a:headEnd/>
            <a:tailEnd/>
          </a:ln>
          <a:effectLst/>
        </p:spPr>
        <p:txBody>
          <a:bodyPr wrap="none">
            <a:spAutoFit/>
          </a:bodyPr>
          <a:lstStyle/>
          <a:p>
            <a:r>
              <a:rPr lang="en-US" sz="2800" b="1">
                <a:solidFill>
                  <a:srgbClr val="820288"/>
                </a:solidFill>
              </a:rPr>
              <a:t>	   </a:t>
            </a:r>
            <a:r>
              <a:rPr lang="en-US" b="1">
                <a:solidFill>
                  <a:srgbClr val="820288"/>
                </a:solidFill>
              </a:rPr>
              <a:t>Data Communications and Computer Networks</a:t>
            </a:r>
            <a:r>
              <a:rPr lang="en-US" sz="2800" b="1">
                <a:solidFill>
                  <a:srgbClr val="820288"/>
                </a:solidFill>
              </a:rPr>
              <a:t> </a:t>
            </a:r>
          </a:p>
          <a:p>
            <a:r>
              <a:rPr lang="en-US" sz="2000" b="1">
                <a:solidFill>
                  <a:srgbClr val="820288"/>
                </a:solidFill>
              </a:rPr>
              <a:t>						          </a:t>
            </a:r>
            <a:r>
              <a:rPr lang="en-US" b="1">
                <a:solidFill>
                  <a:srgbClr val="820288"/>
                </a:solidFill>
              </a:rPr>
              <a:t>Chapter 5</a:t>
            </a:r>
            <a:r>
              <a:rPr lang="en-US" sz="2800" b="1">
                <a:solidFill>
                  <a:srgbClr val="A703AF"/>
                </a:solidFill>
              </a:rPr>
              <a:t>	</a:t>
            </a:r>
          </a:p>
        </p:txBody>
      </p:sp>
      <p:sp>
        <p:nvSpPr>
          <p:cNvPr id="28675"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28678" name="Text Box 6"/>
          <p:cNvSpPr txBox="1">
            <a:spLocks noChangeArrowheads="1"/>
          </p:cNvSpPr>
          <p:nvPr/>
        </p:nvSpPr>
        <p:spPr bwMode="auto">
          <a:xfrm>
            <a:off x="762000" y="1905000"/>
            <a:ext cx="7772400" cy="457200"/>
          </a:xfrm>
          <a:prstGeom prst="rect">
            <a:avLst/>
          </a:prstGeom>
          <a:noFill/>
          <a:ln w="9525">
            <a:noFill/>
            <a:miter lim="800000"/>
            <a:headEnd/>
            <a:tailEnd/>
          </a:ln>
          <a:effectLst/>
        </p:spPr>
        <p:txBody>
          <a:bodyPr>
            <a:spAutoFit/>
          </a:bodyPr>
          <a:lstStyle/>
          <a:p>
            <a:pPr>
              <a:spcBef>
                <a:spcPct val="50000"/>
              </a:spcBef>
            </a:pPr>
            <a:endParaRPr lang="en-US"/>
          </a:p>
        </p:txBody>
      </p:sp>
      <p:pic>
        <p:nvPicPr>
          <p:cNvPr id="28679" name="Picture 7" descr="FIG5-15"/>
          <p:cNvPicPr>
            <a:picLocks noChangeAspect="1" noChangeArrowheads="1"/>
          </p:cNvPicPr>
          <p:nvPr/>
        </p:nvPicPr>
        <p:blipFill>
          <a:blip r:embed="rId2" cstate="print"/>
          <a:srcRect/>
          <a:stretch>
            <a:fillRect/>
          </a:stretch>
        </p:blipFill>
        <p:spPr bwMode="auto">
          <a:xfrm>
            <a:off x="533400" y="1447800"/>
            <a:ext cx="8128000" cy="5410200"/>
          </a:xfrm>
          <a:prstGeom prst="rect">
            <a:avLst/>
          </a:prstGeom>
          <a:noFill/>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3B5A9E3F-D46B-4106-B802-48588010D17A}" type="slidenum">
              <a:rPr lang="en-US"/>
              <a:pPr/>
              <a:t>67</a:t>
            </a:fld>
            <a:endParaRPr lang="en-US"/>
          </a:p>
        </p:txBody>
      </p:sp>
      <p:sp>
        <p:nvSpPr>
          <p:cNvPr id="29698" name="Rectangle 2"/>
          <p:cNvSpPr>
            <a:spLocks noChangeArrowheads="1"/>
          </p:cNvSpPr>
          <p:nvPr/>
        </p:nvSpPr>
        <p:spPr bwMode="auto">
          <a:xfrm>
            <a:off x="381000" y="395288"/>
            <a:ext cx="8413750" cy="946150"/>
          </a:xfrm>
          <a:prstGeom prst="rect">
            <a:avLst/>
          </a:prstGeom>
          <a:noFill/>
          <a:ln w="9525">
            <a:noFill/>
            <a:miter lim="800000"/>
            <a:headEnd/>
            <a:tailEnd/>
          </a:ln>
          <a:effectLst/>
        </p:spPr>
        <p:txBody>
          <a:bodyPr wrap="none">
            <a:spAutoFit/>
          </a:bodyPr>
          <a:lstStyle/>
          <a:p>
            <a:r>
              <a:rPr lang="en-US" sz="2800" b="1">
                <a:solidFill>
                  <a:srgbClr val="820288"/>
                </a:solidFill>
              </a:rPr>
              <a:t>	   </a:t>
            </a:r>
            <a:r>
              <a:rPr lang="en-US" b="1">
                <a:solidFill>
                  <a:srgbClr val="820288"/>
                </a:solidFill>
              </a:rPr>
              <a:t>Data Communications and Computer Networks</a:t>
            </a:r>
            <a:r>
              <a:rPr lang="en-US" sz="2800" b="1">
                <a:solidFill>
                  <a:srgbClr val="820288"/>
                </a:solidFill>
              </a:rPr>
              <a:t> </a:t>
            </a:r>
          </a:p>
          <a:p>
            <a:r>
              <a:rPr lang="en-US" sz="2000" b="1">
                <a:solidFill>
                  <a:srgbClr val="820288"/>
                </a:solidFill>
              </a:rPr>
              <a:t>						          </a:t>
            </a:r>
            <a:r>
              <a:rPr lang="en-US" b="1">
                <a:solidFill>
                  <a:srgbClr val="820288"/>
                </a:solidFill>
              </a:rPr>
              <a:t>Chapter 5</a:t>
            </a:r>
            <a:r>
              <a:rPr lang="en-US" sz="2800" b="1">
                <a:solidFill>
                  <a:srgbClr val="A703AF"/>
                </a:solidFill>
              </a:rPr>
              <a:t>	</a:t>
            </a:r>
          </a:p>
        </p:txBody>
      </p:sp>
      <p:sp>
        <p:nvSpPr>
          <p:cNvPr id="29699" name="Rectangle 3"/>
          <p:cNvSpPr>
            <a:spLocks noChangeArrowheads="1"/>
          </p:cNvSpPr>
          <p:nvPr/>
        </p:nvSpPr>
        <p:spPr bwMode="auto">
          <a:xfrm>
            <a:off x="457200" y="1524000"/>
            <a:ext cx="8305800" cy="2865438"/>
          </a:xfrm>
          <a:prstGeom prst="rect">
            <a:avLst/>
          </a:prstGeom>
          <a:noFill/>
          <a:ln w="9525">
            <a:noFill/>
            <a:miter lim="800000"/>
            <a:headEnd/>
            <a:tailEnd/>
          </a:ln>
          <a:effectLst/>
        </p:spPr>
        <p:txBody>
          <a:bodyPr>
            <a:spAutoFit/>
          </a:bodyPr>
          <a:lstStyle/>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4000" b="1">
              <a:solidFill>
                <a:srgbClr val="76027C"/>
              </a:solidFill>
            </a:endParaRPr>
          </a:p>
          <a:p>
            <a:pPr>
              <a:spcBef>
                <a:spcPct val="50000"/>
              </a:spcBef>
              <a:buFont typeface="Wingdings" pitchFamily="2" charset="2"/>
              <a:buNone/>
            </a:pPr>
            <a:endParaRPr lang="en-US" sz="2200" b="1"/>
          </a:p>
        </p:txBody>
      </p:sp>
      <p:sp>
        <p:nvSpPr>
          <p:cNvPr id="29702" name="Text Box 6"/>
          <p:cNvSpPr txBox="1">
            <a:spLocks noChangeArrowheads="1"/>
          </p:cNvSpPr>
          <p:nvPr/>
        </p:nvSpPr>
        <p:spPr bwMode="auto">
          <a:xfrm>
            <a:off x="762000" y="1905000"/>
            <a:ext cx="7772400" cy="4292600"/>
          </a:xfrm>
          <a:prstGeom prst="rect">
            <a:avLst/>
          </a:prstGeom>
          <a:noFill/>
          <a:ln w="9525">
            <a:noFill/>
            <a:miter lim="800000"/>
            <a:headEnd/>
            <a:tailEnd/>
          </a:ln>
          <a:effectLst/>
        </p:spPr>
        <p:txBody>
          <a:bodyPr>
            <a:spAutoFit/>
          </a:bodyPr>
          <a:lstStyle/>
          <a:p>
            <a:pPr>
              <a:spcBef>
                <a:spcPct val="50000"/>
              </a:spcBef>
            </a:pPr>
            <a:r>
              <a:rPr lang="en-US" sz="3600"/>
              <a:t>Possible Solutions</a:t>
            </a:r>
          </a:p>
          <a:p>
            <a:pPr>
              <a:spcBef>
                <a:spcPct val="50000"/>
              </a:spcBef>
            </a:pPr>
            <a:r>
              <a:rPr lang="en-US"/>
              <a:t>Connect each terminal to the mainframe computer using separate point-to-point lines.</a:t>
            </a:r>
          </a:p>
          <a:p>
            <a:pPr>
              <a:spcBef>
                <a:spcPct val="50000"/>
              </a:spcBef>
            </a:pPr>
            <a:r>
              <a:rPr lang="en-US"/>
              <a:t>Connect all the terminals to the mainframe computer using one multipoint line.</a:t>
            </a:r>
          </a:p>
          <a:p>
            <a:pPr>
              <a:spcBef>
                <a:spcPct val="50000"/>
              </a:spcBef>
            </a:pPr>
            <a:r>
              <a:rPr lang="en-US"/>
              <a:t>Connect all the terminal outputs and use microwave transmissions to send the data to the mainframe.</a:t>
            </a:r>
          </a:p>
          <a:p>
            <a:pPr>
              <a:spcBef>
                <a:spcPct val="50000"/>
              </a:spcBef>
            </a:pPr>
            <a:r>
              <a:rPr lang="en-US"/>
              <a:t>Collect all the terminal outputs using multiplexing and send the data to the mainframe computer using a conducted line.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Multiplexing</a:t>
            </a:r>
            <a:endParaRPr lang="en-US" dirty="0"/>
          </a:p>
        </p:txBody>
      </p:sp>
      <p:sp>
        <p:nvSpPr>
          <p:cNvPr id="3" name="Content Placeholder 2"/>
          <p:cNvSpPr>
            <a:spLocks noGrp="1"/>
          </p:cNvSpPr>
          <p:nvPr>
            <p:ph idx="1"/>
          </p:nvPr>
        </p:nvSpPr>
        <p:spPr/>
        <p:txBody>
          <a:bodyPr>
            <a:normAutofit lnSpcReduction="10000"/>
          </a:bodyPr>
          <a:lstStyle/>
          <a:p>
            <a:r>
              <a:rPr lang="en-US" i="1" dirty="0" smtClean="0"/>
              <a:t>Multiplexing costs less</a:t>
            </a:r>
            <a:r>
              <a:rPr lang="en-US" dirty="0" smtClean="0"/>
              <a:t>.</a:t>
            </a:r>
          </a:p>
          <a:p>
            <a:r>
              <a:rPr lang="en-US" dirty="0" smtClean="0"/>
              <a:t>Multiplexing was first used to reduce the number of transmission media needed between cities and towns.</a:t>
            </a:r>
          </a:p>
          <a:p>
            <a:r>
              <a:rPr lang="en-US" dirty="0" smtClean="0"/>
              <a:t>This resulted in significantly reduced costs for trunk circuits.</a:t>
            </a:r>
          </a:p>
          <a:p>
            <a:r>
              <a:rPr lang="en-US" dirty="0" smtClean="0"/>
              <a:t>Fiber optic cable allows the multiplexer to combine as many as 6 million signals in one direction on one fiber strand.</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Frequency Division Multiplexing</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a:spcBef>
                <a:spcPct val="50000"/>
              </a:spcBef>
            </a:pPr>
            <a:r>
              <a:rPr lang="en-US" dirty="0" smtClean="0"/>
              <a:t>Assignment of non-overlapping frequency ranges to each “user” or signal on a medium.  Thus, all signals are transmitted at the same time, each using different frequencies.</a:t>
            </a:r>
          </a:p>
          <a:p>
            <a:pPr>
              <a:spcBef>
                <a:spcPct val="50000"/>
              </a:spcBef>
            </a:pPr>
            <a:r>
              <a:rPr lang="en-US" dirty="0" smtClean="0"/>
              <a:t>A multiplexor accepts inputs and assigns frequencies to each device.  </a:t>
            </a:r>
          </a:p>
          <a:p>
            <a:pPr>
              <a:spcBef>
                <a:spcPct val="50000"/>
              </a:spcBef>
            </a:pPr>
            <a:r>
              <a:rPr lang="en-US" dirty="0" smtClean="0"/>
              <a:t>The multiplexor is attached to a high-speed communications line.</a:t>
            </a:r>
          </a:p>
          <a:p>
            <a:pPr>
              <a:spcBef>
                <a:spcPct val="50000"/>
              </a:spcBef>
            </a:pPr>
            <a:r>
              <a:rPr lang="en-US" dirty="0" smtClean="0"/>
              <a:t>A corresponding multiplexor, or </a:t>
            </a:r>
            <a:r>
              <a:rPr lang="en-US" dirty="0" err="1" smtClean="0"/>
              <a:t>demultiplexor</a:t>
            </a:r>
            <a:r>
              <a:rPr lang="en-US" dirty="0" smtClean="0"/>
              <a:t>, is on the end of the high-speed line and separates the multiplexed signals.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FIG5-01"/>
          <p:cNvPicPr>
            <a:picLocks noGrp="1" noChangeAspect="1" noChangeArrowheads="1"/>
          </p:cNvPicPr>
          <p:nvPr>
            <p:ph idx="1"/>
          </p:nvPr>
        </p:nvPicPr>
        <p:blipFill>
          <a:blip r:embed="rId2" cstate="print"/>
          <a:srcRect/>
          <a:stretch>
            <a:fillRect/>
          </a:stretch>
        </p:blipFill>
        <p:spPr bwMode="auto">
          <a:xfrm>
            <a:off x="304800" y="457200"/>
            <a:ext cx="8610599" cy="5668963"/>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914</TotalTime>
  <Words>2669</Words>
  <Application>Microsoft Office PowerPoint</Application>
  <PresentationFormat>On-screen Show (4:3)</PresentationFormat>
  <Paragraphs>358</Paragraphs>
  <Slides>67</Slides>
  <Notes>9</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Office Theme</vt:lpstr>
      <vt:lpstr>Multiplexing</vt:lpstr>
      <vt:lpstr>Slide 2</vt:lpstr>
      <vt:lpstr>Slide 3</vt:lpstr>
      <vt:lpstr>Slide 4</vt:lpstr>
      <vt:lpstr>MULTIPLEXING</vt:lpstr>
      <vt:lpstr>Slide 6</vt:lpstr>
      <vt:lpstr>Advantages of Multiplexing</vt:lpstr>
      <vt:lpstr>Frequency Division Multiplexing </vt:lpstr>
      <vt:lpstr>Slide 9</vt:lpstr>
      <vt:lpstr>Frequency Division Multiplexing </vt:lpstr>
      <vt:lpstr>Slide 11</vt:lpstr>
      <vt:lpstr>LIMITATIONS</vt:lpstr>
      <vt:lpstr>Slide 13</vt:lpstr>
      <vt:lpstr>Characteristics of FDM</vt:lpstr>
      <vt:lpstr>Advantages</vt:lpstr>
      <vt:lpstr>Slide 16</vt:lpstr>
      <vt:lpstr>Slide 17</vt:lpstr>
      <vt:lpstr>HIERARCHICAL FDM</vt:lpstr>
      <vt:lpstr>Disadvantages</vt:lpstr>
      <vt:lpstr>Time Division Multiplexing </vt:lpstr>
      <vt:lpstr>Time Division Multiplexing (TDM) </vt:lpstr>
      <vt:lpstr> Synchronous Time Division Multiplexing </vt:lpstr>
      <vt:lpstr>Slide 23</vt:lpstr>
      <vt:lpstr>Slide 24</vt:lpstr>
      <vt:lpstr> Synchronous Time Division Multiplexing </vt:lpstr>
      <vt:lpstr>Slide 26</vt:lpstr>
      <vt:lpstr>Slide 27</vt:lpstr>
      <vt:lpstr>Slide 28</vt:lpstr>
      <vt:lpstr>Slide 29</vt:lpstr>
      <vt:lpstr>Slide 30</vt:lpstr>
      <vt:lpstr>Slide 31</vt:lpstr>
      <vt:lpstr>Slide 32</vt:lpstr>
      <vt:lpstr>Synchronous TDM</vt:lpstr>
      <vt:lpstr>The Problem with Synchronous TDM: Unfilled Slots      </vt:lpstr>
      <vt:lpstr>The Problem with Synchronous TDM: Unfilled Slots </vt:lpstr>
      <vt:lpstr>Statistical TDM      </vt:lpstr>
      <vt:lpstr>Slide 37</vt:lpstr>
      <vt:lpstr>11.13  Statistical TDM </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Code Division Multiplexing (CDM)</vt:lpstr>
      <vt:lpstr>Code Division Multiplexing</vt:lpstr>
      <vt:lpstr>11.15  Code Division Multiplexing</vt:lpstr>
      <vt:lpstr>Code Division Multiplexing</vt:lpstr>
      <vt:lpstr>Code Division Multiplexing</vt:lpstr>
      <vt:lpstr>Code Division Multiple Access (CDMA) </vt:lpstr>
      <vt:lpstr>Slide 62</vt:lpstr>
      <vt:lpstr>Slide 63</vt:lpstr>
      <vt:lpstr>Slide 64</vt:lpstr>
      <vt:lpstr>Slide 65</vt:lpstr>
      <vt:lpstr>Slide 66</vt:lpstr>
      <vt:lpstr>Slide 67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Multiplexing</dc:title>
  <dc:creator>delves</dc:creator>
  <cp:lastModifiedBy>delves</cp:lastModifiedBy>
  <cp:revision>46</cp:revision>
  <dcterms:created xsi:type="dcterms:W3CDTF">2013-03-16T21:12:20Z</dcterms:created>
  <dcterms:modified xsi:type="dcterms:W3CDTF">2013-03-17T12:26:49Z</dcterms:modified>
</cp:coreProperties>
</file>