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9" r:id="rId14"/>
    <p:sldId id="268" r:id="rId15"/>
    <p:sldId id="271" r:id="rId16"/>
    <p:sldId id="270" r:id="rId17"/>
    <p:sldId id="273" r:id="rId18"/>
    <p:sldId id="274" r:id="rId19"/>
    <p:sldId id="275" r:id="rId20"/>
    <p:sldId id="276" r:id="rId21"/>
    <p:sldId id="277" r:id="rId22"/>
    <p:sldId id="278"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8E994C-6EC5-442F-B18D-D34904830A30}"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8E994C-6EC5-442F-B18D-D34904830A30}"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8E994C-6EC5-442F-B18D-D34904830A30}"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8E994C-6EC5-442F-B18D-D34904830A30}"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8E994C-6EC5-442F-B18D-D34904830A30}"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8E994C-6EC5-442F-B18D-D34904830A30}"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8E994C-6EC5-442F-B18D-D34904830A30}" type="datetimeFigureOut">
              <a:rPr lang="en-US" smtClean="0"/>
              <a:pPr/>
              <a:t>4/20/2013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8E994C-6EC5-442F-B18D-D34904830A30}" type="datetimeFigureOut">
              <a:rPr lang="en-US" smtClean="0"/>
              <a:pPr/>
              <a:t>4/20/2013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E994C-6EC5-442F-B18D-D34904830A30}" type="datetimeFigureOut">
              <a:rPr lang="en-US" smtClean="0"/>
              <a:pPr/>
              <a:t>4/20/2013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8E994C-6EC5-442F-B18D-D34904830A30}"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8E994C-6EC5-442F-B18D-D34904830A30}"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26E09-F3F1-45DB-90BD-AFDE98A08E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E994C-6EC5-442F-B18D-D34904830A30}" type="datetimeFigureOut">
              <a:rPr lang="en-US" smtClean="0"/>
              <a:pPr/>
              <a:t>4/20/2013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26E09-F3F1-45DB-90BD-AFDE98A08E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Modeling system requirements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Another approach is to start with the existing system and list all system functions that are currently included, adding any new functionality requested by users.</a:t>
            </a:r>
          </a:p>
          <a:p>
            <a:r>
              <a:rPr lang="en-US" dirty="0" smtClean="0"/>
              <a:t>Another approach is to talk to all users to get them to describe their goals in using the system.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DIAGRAM</a:t>
            </a:r>
            <a:endParaRPr lang="en-US" dirty="0"/>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dirty="0" smtClean="0"/>
              <a:t>Use case diagrams are diagrams used to show the various user roles and how those roles use the system.</a:t>
            </a:r>
          </a:p>
          <a:p>
            <a:r>
              <a:rPr lang="en-US" dirty="0" smtClean="0"/>
              <a:t>Use case diagrams are convenient ways to document system activities.</a:t>
            </a:r>
          </a:p>
          <a:p>
            <a:r>
              <a:rPr lang="en-US" dirty="0" smtClean="0"/>
              <a:t>Sometimes a single. Comprehensive diagram is used to identify all  use cases for an entire system</a:t>
            </a:r>
          </a:p>
          <a:p>
            <a:r>
              <a:rPr lang="en-US" dirty="0" smtClean="0"/>
              <a:t>Other times, a set of smaller use case diagrams is used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Each use case must also be described in detail using use case narration.</a:t>
            </a:r>
          </a:p>
          <a:p>
            <a:r>
              <a:rPr lang="en-US" dirty="0" smtClean="0"/>
              <a:t>The objective of use case analysis is to identify and define all of the elementary business processes that the system must support. </a:t>
            </a:r>
          </a:p>
          <a:p>
            <a:r>
              <a:rPr lang="en-US" dirty="0" smtClean="0"/>
              <a:t>Use case is an activity the system carries out, usually in response to a request by a user of the system.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Unified Modeling Language</a:t>
            </a:r>
          </a:p>
        </p:txBody>
      </p:sp>
      <p:sp>
        <p:nvSpPr>
          <p:cNvPr id="9219" name="Content Placeholder 2"/>
          <p:cNvSpPr>
            <a:spLocks noGrp="1"/>
          </p:cNvSpPr>
          <p:nvPr>
            <p:ph idx="1"/>
          </p:nvPr>
        </p:nvSpPr>
        <p:spPr/>
        <p:txBody>
          <a:bodyPr/>
          <a:lstStyle/>
          <a:p>
            <a:r>
              <a:rPr lang="en-US" sz="2400" smtClean="0"/>
              <a:t>Unified Modeling Language (UML) is a standardized general-purpose modeling language in the field of software engineering. The standard is managed, and was created by, the Object Management Group.</a:t>
            </a:r>
          </a:p>
          <a:p>
            <a:r>
              <a:rPr lang="en-US" sz="2400" smtClean="0"/>
              <a:t>UML includes a set of graphic notation techniques to create visual models of software-intensive systems.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DIAGRAM</a:t>
            </a:r>
            <a:endParaRPr lang="en-US" dirty="0"/>
          </a:p>
        </p:txBody>
      </p:sp>
      <p:sp>
        <p:nvSpPr>
          <p:cNvPr id="3" name="Content Placeholder 2"/>
          <p:cNvSpPr>
            <a:spLocks noGrp="1"/>
          </p:cNvSpPr>
          <p:nvPr>
            <p:ph idx="1"/>
          </p:nvPr>
        </p:nvSpPr>
        <p:spPr/>
        <p:txBody>
          <a:bodyPr/>
          <a:lstStyle/>
          <a:p>
            <a:r>
              <a:rPr lang="en-US" dirty="0" smtClean="0"/>
              <a:t>Classes of objects have attributes and associations.</a:t>
            </a:r>
          </a:p>
          <a:p>
            <a:r>
              <a:rPr lang="en-US" dirty="0" smtClean="0"/>
              <a:t>Cardinality also applies among classes.</a:t>
            </a:r>
          </a:p>
          <a:p>
            <a:r>
              <a:rPr lang="en-US" dirty="0" smtClean="0"/>
              <a:t>Class diagram is used to show classes of objects for a system.</a:t>
            </a:r>
          </a:p>
          <a:p>
            <a:r>
              <a:rPr lang="en-US" dirty="0" smtClean="0"/>
              <a:t>Rectangles represent classes, and the lines connecting the rectangles show the associations among classes.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Class diagrams shows a rectangle with two or three sections. The top section contains the name of the class, the middle section lists the attributes of the class, and the bottom section lists the important methods of the class.</a:t>
            </a:r>
          </a:p>
          <a:p>
            <a:r>
              <a:rPr lang="en-US" dirty="0" smtClean="0"/>
              <a:t>Class diagrams are drawn by showing classes and associations among classes.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UML Class diagram</a:t>
            </a:r>
            <a:endParaRPr lang="en-US" dirty="0"/>
          </a:p>
        </p:txBody>
      </p:sp>
      <p:sp>
        <p:nvSpPr>
          <p:cNvPr id="3" name="Content Placeholder 2"/>
          <p:cNvSpPr>
            <a:spLocks noGrp="1"/>
          </p:cNvSpPr>
          <p:nvPr>
            <p:ph idx="1"/>
          </p:nvPr>
        </p:nvSpPr>
        <p:spPr/>
        <p:txBody>
          <a:bodyPr/>
          <a:lstStyle/>
          <a:p>
            <a:r>
              <a:rPr lang="en-US" dirty="0" smtClean="0"/>
              <a:t>Domain model class diagram</a:t>
            </a:r>
          </a:p>
          <a:p>
            <a:pPr lvl="1"/>
            <a:r>
              <a:rPr lang="en-US" dirty="0" smtClean="0"/>
              <a:t>Each class symbol includes only two sections. Methods are not shown on a domain model class diagram.</a:t>
            </a:r>
          </a:p>
          <a:p>
            <a:pPr lvl="1"/>
            <a:r>
              <a:rPr lang="en-US" dirty="0" smtClean="0"/>
              <a:t>UML notation requires class names to be capitalized.</a:t>
            </a:r>
          </a:p>
          <a:p>
            <a:pPr lvl="1"/>
            <a:r>
              <a:rPr lang="en-US" dirty="0" smtClean="0"/>
              <a:t>Attributes begin with a lowercase letter.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Generalization/specialization Hierarchies</a:t>
            </a:r>
            <a:endParaRPr lang="en-US" dirty="0"/>
          </a:p>
        </p:txBody>
      </p:sp>
      <p:sp>
        <p:nvSpPr>
          <p:cNvPr id="3" name="Content Placeholder 2"/>
          <p:cNvSpPr>
            <a:spLocks noGrp="1"/>
          </p:cNvSpPr>
          <p:nvPr>
            <p:ph idx="1"/>
          </p:nvPr>
        </p:nvSpPr>
        <p:spPr/>
        <p:txBody>
          <a:bodyPr>
            <a:normAutofit lnSpcReduction="10000"/>
          </a:bodyPr>
          <a:lstStyle/>
          <a:p>
            <a:r>
              <a:rPr lang="en-US" dirty="0" smtClean="0"/>
              <a:t>They are based on the idea that people classify things in terms of similarities and differences.</a:t>
            </a:r>
          </a:p>
          <a:p>
            <a:r>
              <a:rPr lang="en-US" dirty="0" smtClean="0"/>
              <a:t>Generalizations are judgments that group similar types of things. </a:t>
            </a:r>
            <a:r>
              <a:rPr lang="en-US" dirty="0" err="1" smtClean="0"/>
              <a:t>Eg</a:t>
            </a:r>
            <a:r>
              <a:rPr lang="en-US" dirty="0" smtClean="0"/>
              <a:t>. Motor vehicles-cars, trucks, tractors.</a:t>
            </a:r>
          </a:p>
          <a:p>
            <a:r>
              <a:rPr lang="en-US" dirty="0" smtClean="0"/>
              <a:t>All motor vehicles share certain general characteristics, so a motor vehicle is a more general class.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Specializations are judgments that categorize different types of </a:t>
            </a:r>
            <a:r>
              <a:rPr lang="en-US" dirty="0" smtClean="0"/>
              <a:t>things. </a:t>
            </a:r>
            <a:r>
              <a:rPr lang="en-US" dirty="0" err="1" smtClean="0"/>
              <a:t>Eg</a:t>
            </a:r>
            <a:r>
              <a:rPr lang="en-US" dirty="0" smtClean="0"/>
              <a:t>. Special types of cars include sports cars, sedans, and sport utility vehicles. These types of cars are similar in some ways, yet different in other ways.</a:t>
            </a:r>
          </a:p>
          <a:p>
            <a:r>
              <a:rPr lang="en-US" dirty="0" smtClean="0"/>
              <a:t>A generalization/specialization hierarchy is used to structure or rank these things from the more general to the more special.</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Each class might have a more general class above it, called a </a:t>
            </a:r>
            <a:r>
              <a:rPr lang="en-US" dirty="0" err="1" smtClean="0"/>
              <a:t>superclass</a:t>
            </a:r>
            <a:r>
              <a:rPr lang="en-US" dirty="0" smtClean="0"/>
              <a:t>. </a:t>
            </a:r>
          </a:p>
          <a:p>
            <a:r>
              <a:rPr lang="en-US" dirty="0" smtClean="0"/>
              <a:t>A class might have a more specialized class below it, called a subclass.</a:t>
            </a:r>
          </a:p>
          <a:p>
            <a:r>
              <a:rPr lang="en-US" dirty="0" smtClean="0"/>
              <a:t>Inheritance allows subclasses to share characteristics of their </a:t>
            </a:r>
            <a:r>
              <a:rPr lang="en-US" dirty="0" err="1" smtClean="0"/>
              <a:t>superclasses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Models</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dirty="0" smtClean="0"/>
              <a:t>Models help an analyst clarify and refine a design.</a:t>
            </a:r>
          </a:p>
          <a:p>
            <a:r>
              <a:rPr lang="en-US" dirty="0" smtClean="0"/>
              <a:t>Models help simplify the complexity of information system for an analyst to focus on few aspects of the system at a time. Many different models  can be used by the analyst when developing a system.</a:t>
            </a:r>
          </a:p>
          <a:p>
            <a:r>
              <a:rPr lang="en-US" dirty="0" smtClean="0"/>
              <a:t>Models help the analyst recall details of work previously completed.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Whole-Part Hierarchies</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Another way people structure information about things is by defining them in terms of their parts.</a:t>
            </a:r>
          </a:p>
          <a:p>
            <a:r>
              <a:rPr lang="en-US" dirty="0" smtClean="0"/>
              <a:t>Whole part hierarchies capture the relationships that people make when they learn to make associations between an object and its components.</a:t>
            </a:r>
          </a:p>
          <a:p>
            <a:r>
              <a:rPr lang="en-US" dirty="0" smtClean="0"/>
              <a:t>An examples is keyboard which is not a special type of computer but rather part of a computer.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whole-part hierarchies</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Two types: aggregation and composition</a:t>
            </a:r>
          </a:p>
          <a:p>
            <a:r>
              <a:rPr lang="en-US" dirty="0" smtClean="0"/>
              <a:t>Aggregation is used to describe a form of association that specifies a whole-part relationship between the aggregate (whole) and its components (parts) where the parts can exist separately.</a:t>
            </a:r>
          </a:p>
          <a:p>
            <a:r>
              <a:rPr lang="en-US" dirty="0" smtClean="0"/>
              <a:t>Composition is used to describe whole-part relationships that are even stronger, where the parts, once associated, can no longer exist separately.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UML diamond symbol is filled in to represent composition.</a:t>
            </a:r>
          </a:p>
          <a:p>
            <a:r>
              <a:rPr lang="en-US" dirty="0" smtClean="0"/>
              <a:t>Whole-part hierarchies serve mainly to allow the analyst to express subtle distinctions about associations among classes.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Design class diagram</a:t>
            </a:r>
            <a:br>
              <a:rPr lang="en-US" dirty="0" smtClean="0"/>
            </a:br>
            <a:endParaRPr lang="en-US" dirty="0"/>
          </a:p>
        </p:txBody>
      </p:sp>
      <p:sp>
        <p:nvSpPr>
          <p:cNvPr id="3" name="Content Placeholder 2"/>
          <p:cNvSpPr>
            <a:spLocks noGrp="1"/>
          </p:cNvSpPr>
          <p:nvPr>
            <p:ph idx="1"/>
          </p:nvPr>
        </p:nvSpPr>
        <p:spPr/>
        <p:txBody>
          <a:bodyPr/>
          <a:lstStyle/>
          <a:p>
            <a:r>
              <a:rPr lang="en-US" dirty="0" smtClean="0"/>
              <a:t>This diagram shows more about the actual design of the software.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Models serve a critical role in supporting communication among project team members and with system users.</a:t>
            </a:r>
          </a:p>
          <a:p>
            <a:r>
              <a:rPr lang="en-US" dirty="0" smtClean="0"/>
              <a:t>Analyst reviews models with a variety of users to get feedback on the analysts understanding of the system requirements.</a:t>
            </a:r>
          </a:p>
          <a:p>
            <a:r>
              <a:rPr lang="en-US" dirty="0" smtClean="0"/>
              <a:t>The requirements models produced by the analyst are used as documentation for future development teams when they maintain or enhance the system.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models</a:t>
            </a:r>
            <a:endParaRPr lang="en-US" dirty="0"/>
          </a:p>
        </p:txBody>
      </p:sp>
      <p:sp>
        <p:nvSpPr>
          <p:cNvPr id="3" name="Content Placeholder 2"/>
          <p:cNvSpPr>
            <a:spLocks noGrp="1"/>
          </p:cNvSpPr>
          <p:nvPr>
            <p:ph idx="1"/>
          </p:nvPr>
        </p:nvSpPr>
        <p:spPr>
          <a:xfrm>
            <a:off x="228600" y="1600200"/>
            <a:ext cx="8686800" cy="5257800"/>
          </a:xfrm>
        </p:spPr>
        <p:txBody>
          <a:bodyPr>
            <a:normAutofit/>
          </a:bodyPr>
          <a:lstStyle/>
          <a:p>
            <a:r>
              <a:rPr lang="en-US" dirty="0" smtClean="0"/>
              <a:t>Mathematical models: A series of formulas that describe technical aspects of a system. They are used to represent precise aspects of the system that can be best represented by using formulas or mathematical notation. These models are examples of technical requirements.</a:t>
            </a:r>
          </a:p>
          <a:p>
            <a:r>
              <a:rPr lang="en-US" dirty="0" smtClean="0"/>
              <a:t>Mathematical notation is the most appropriate way to represent functional requirements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600200"/>
            <a:ext cx="8839200" cy="5257800"/>
          </a:xfrm>
        </p:spPr>
        <p:txBody>
          <a:bodyPr/>
          <a:lstStyle/>
          <a:p>
            <a:r>
              <a:rPr lang="en-US" dirty="0" smtClean="0"/>
              <a:t>It is also the most natural way for scientific and engineering users to express requirements.</a:t>
            </a:r>
          </a:p>
          <a:p>
            <a:r>
              <a:rPr lang="en-US" dirty="0" smtClean="0"/>
              <a:t>An analyst working on scientific and engineering applications better be comfortable with math</a:t>
            </a:r>
          </a:p>
          <a:p>
            <a:r>
              <a:rPr lang="en-US" dirty="0" smtClean="0"/>
              <a:t>Mathematical notation is also sometimes efficient for simpler requirements for business </a:t>
            </a:r>
            <a:r>
              <a:rPr lang="en-US" dirty="0" err="1" smtClean="0"/>
              <a:t>sytems</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Descriptive models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Not all requirements can be precisely defined with mathematics</a:t>
            </a:r>
          </a:p>
          <a:p>
            <a:r>
              <a:rPr lang="en-US" dirty="0" smtClean="0"/>
              <a:t>Descriptive models are narrative memos, reports, or lists that describe some aspect of a system.</a:t>
            </a:r>
          </a:p>
          <a:p>
            <a:r>
              <a:rPr lang="en-US" dirty="0" smtClean="0"/>
              <a:t>One example of descriptive model involves writing a process or procedure in a very precise way, referred to as structured </a:t>
            </a:r>
            <a:r>
              <a:rPr lang="en-US" dirty="0" err="1" smtClean="0"/>
              <a:t>english</a:t>
            </a:r>
            <a:r>
              <a:rPr lang="en-US" dirty="0" smtClean="0"/>
              <a:t> or </a:t>
            </a:r>
            <a:r>
              <a:rPr lang="en-US" dirty="0" err="1" smtClean="0"/>
              <a:t>pseudocode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Graphic models</a:t>
            </a:r>
            <a:br>
              <a:rPr lang="en-US" dirty="0" smtClean="0"/>
            </a:br>
            <a:endParaRPr lang="en-US" dirty="0"/>
          </a:p>
        </p:txBody>
      </p:sp>
      <p:sp>
        <p:nvSpPr>
          <p:cNvPr id="3" name="Content Placeholder 2"/>
          <p:cNvSpPr>
            <a:spLocks noGrp="1"/>
          </p:cNvSpPr>
          <p:nvPr>
            <p:ph idx="1"/>
          </p:nvPr>
        </p:nvSpPr>
        <p:spPr>
          <a:xfrm>
            <a:off x="152400" y="1600200"/>
            <a:ext cx="8839200" cy="5029200"/>
          </a:xfrm>
        </p:spPr>
        <p:txBody>
          <a:bodyPr>
            <a:normAutofit/>
          </a:bodyPr>
          <a:lstStyle/>
          <a:p>
            <a:r>
              <a:rPr lang="en-US" dirty="0" smtClean="0"/>
              <a:t>The most useful model is the graphical model.</a:t>
            </a:r>
          </a:p>
          <a:p>
            <a:r>
              <a:rPr lang="en-US" dirty="0" smtClean="0"/>
              <a:t>Graphical models include diagrams and schematic representations of some aspect of a system</a:t>
            </a:r>
          </a:p>
          <a:p>
            <a:r>
              <a:rPr lang="en-US" dirty="0" smtClean="0"/>
              <a:t>Graphical models make it easy to understand complex relationships that are too difficult to follow when described verbally.</a:t>
            </a:r>
          </a:p>
          <a:p>
            <a:r>
              <a:rPr lang="en-US" dirty="0" smtClean="0"/>
              <a:t>Some graphical models actually look similar to a real-world part of a system such as screen design or a report layout design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graphical model, the analyst use symbols to represent more abstract things</a:t>
            </a:r>
          </a:p>
          <a:p>
            <a:r>
              <a:rPr lang="en-US" dirty="0" smtClean="0"/>
              <a:t>The key graphical models used for the analysis phase tend to represent the more abstract aspects of a system, because the analysis phase focuses on fairly abstract questions about system requirements without indicating the details of how they will be implemented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Specifics for modeling the functional requirements of an information system</a:t>
            </a:r>
          </a:p>
          <a:p>
            <a:r>
              <a:rPr lang="en-US" dirty="0" smtClean="0"/>
              <a:t>A use case is an activity the system performs, usually in response to a request by a user. </a:t>
            </a:r>
          </a:p>
          <a:p>
            <a:r>
              <a:rPr lang="en-US" dirty="0" smtClean="0"/>
              <a:t>Techniques for identifying activities or use cases</a:t>
            </a:r>
          </a:p>
          <a:p>
            <a:pPr lvl="1"/>
            <a:r>
              <a:rPr lang="en-US" dirty="0" smtClean="0"/>
              <a:t>List all users and think through what they need the system to do for their jobs. By focusing on one type of user at a time, an analyst can systematically address the problem of identifying use cases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2262</TotalTime>
  <Words>1172</Words>
  <Application>Microsoft Office PowerPoint</Application>
  <PresentationFormat>On-screen Show (4:3)</PresentationFormat>
  <Paragraphs>76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Modeling system requirements</vt:lpstr>
      <vt:lpstr>Purpose of Models</vt:lpstr>
      <vt:lpstr>Slide 3</vt:lpstr>
      <vt:lpstr>Types of models</vt:lpstr>
      <vt:lpstr>Slide 5</vt:lpstr>
      <vt:lpstr>Descriptive models </vt:lpstr>
      <vt:lpstr>Graphic models </vt:lpstr>
      <vt:lpstr>Slide 8</vt:lpstr>
      <vt:lpstr>USE CASES</vt:lpstr>
      <vt:lpstr>Slide 10</vt:lpstr>
      <vt:lpstr>USE CASE DIAGRAM</vt:lpstr>
      <vt:lpstr>Slide 12</vt:lpstr>
      <vt:lpstr>Unified Modeling Language</vt:lpstr>
      <vt:lpstr>CLASS DIAGRAM</vt:lpstr>
      <vt:lpstr>Slide 15</vt:lpstr>
      <vt:lpstr>Types of UML Class diagram</vt:lpstr>
      <vt:lpstr>Generalization/specialization Hierarchies</vt:lpstr>
      <vt:lpstr>Slide 18</vt:lpstr>
      <vt:lpstr>Slide 19</vt:lpstr>
      <vt:lpstr>Whole-Part Hierarchies</vt:lpstr>
      <vt:lpstr>Types of whole-part hierarchies</vt:lpstr>
      <vt:lpstr>Slide 22</vt:lpstr>
      <vt:lpstr>Design class diagram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Modeling system requirements</dc:title>
  <dc:creator>delves</dc:creator>
  <cp:lastModifiedBy>delves</cp:lastModifiedBy>
  <cp:revision>18</cp:revision>
  <dcterms:created xsi:type="dcterms:W3CDTF">2013-04-03T09:21:05Z</dcterms:created>
  <dcterms:modified xsi:type="dcterms:W3CDTF">2013-04-20T15:56:03Z</dcterms:modified>
</cp:coreProperties>
</file>