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89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0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7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4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7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3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5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2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7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6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8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6A72E-FBC6-47A6-8D25-9A9D3932CA9B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60D62-4EFE-4AED-A189-54B01A385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7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Variables, Constants, and Calculations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Contn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5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Performing Calculations with Unlike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you perform calculations with unlike data types, C# performs the </a:t>
            </a:r>
            <a:r>
              <a:rPr lang="en-US" dirty="0" smtClean="0"/>
              <a:t>calculation using </a:t>
            </a:r>
            <a:r>
              <a:rPr lang="en-US" dirty="0"/>
              <a:t>the wider data type.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err="1"/>
              <a:t>countInteger</a:t>
            </a:r>
            <a:r>
              <a:rPr lang="en-US" dirty="0"/>
              <a:t> / </a:t>
            </a:r>
            <a:r>
              <a:rPr lang="en-US" dirty="0" err="1" smtClean="0"/>
              <a:t>numberDecimal</a:t>
            </a:r>
            <a:r>
              <a:rPr lang="en-US" dirty="0" smtClean="0"/>
              <a:t> produces </a:t>
            </a:r>
            <a:r>
              <a:rPr lang="en-US" dirty="0"/>
              <a:t>a decimal result.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want to convert the result to a different </a:t>
            </a:r>
            <a:r>
              <a:rPr lang="en-US" dirty="0" smtClean="0"/>
              <a:t>data type</a:t>
            </a:r>
            <a:r>
              <a:rPr lang="en-US" dirty="0"/>
              <a:t>, you must perform a cast: (</a:t>
            </a:r>
            <a:r>
              <a:rPr lang="en-US" dirty="0" err="1"/>
              <a:t>int</a:t>
            </a:r>
            <a:r>
              <a:rPr lang="en-US" dirty="0"/>
              <a:t>) </a:t>
            </a:r>
            <a:r>
              <a:rPr lang="en-US" dirty="0" err="1"/>
              <a:t>countInteger</a:t>
            </a:r>
            <a:r>
              <a:rPr lang="en-US" dirty="0"/>
              <a:t> / </a:t>
            </a:r>
            <a:r>
              <a:rPr lang="en-US" dirty="0" err="1"/>
              <a:t>numberDecimal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/>
              <a:t>(float) </a:t>
            </a:r>
            <a:r>
              <a:rPr lang="en-US" dirty="0" err="1"/>
              <a:t>countInteger</a:t>
            </a:r>
            <a:r>
              <a:rPr lang="en-US" dirty="0"/>
              <a:t> / </a:t>
            </a:r>
            <a:r>
              <a:rPr lang="en-US" dirty="0" err="1"/>
              <a:t>numberDecimal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Note</a:t>
            </a:r>
            <a:r>
              <a:rPr lang="en-US" dirty="0"/>
              <a:t>, however, that C# </a:t>
            </a:r>
            <a:r>
              <a:rPr lang="en-US" dirty="0" smtClean="0"/>
              <a:t>does not </a:t>
            </a:r>
            <a:r>
              <a:rPr lang="en-US" dirty="0"/>
              <a:t>convert to a different data type until it is necessary. </a:t>
            </a:r>
            <a:endParaRPr lang="en-US" dirty="0" smtClean="0"/>
          </a:p>
          <a:p>
            <a:r>
              <a:rPr lang="en-US" dirty="0" smtClean="0"/>
              <a:t>The expression </a:t>
            </a:r>
            <a:r>
              <a:rPr lang="en-US" dirty="0" err="1" smtClean="0"/>
              <a:t>countInteger</a:t>
            </a:r>
            <a:r>
              <a:rPr lang="en-US" dirty="0" smtClean="0"/>
              <a:t> </a:t>
            </a:r>
            <a:r>
              <a:rPr lang="en-US" dirty="0"/>
              <a:t>/ 2 * </a:t>
            </a:r>
            <a:r>
              <a:rPr lang="en-US" dirty="0" err="1"/>
              <a:t>amountDecimal</a:t>
            </a:r>
            <a:r>
              <a:rPr lang="en-US" dirty="0"/>
              <a:t> is evaluated as integer division </a:t>
            </a:r>
            <a:r>
              <a:rPr lang="en-US" dirty="0" smtClean="0"/>
              <a:t>for </a:t>
            </a:r>
            <a:r>
              <a:rPr lang="en-US" dirty="0" err="1" smtClean="0"/>
              <a:t>countInteger</a:t>
            </a:r>
            <a:r>
              <a:rPr lang="en-US" dirty="0" smtClean="0"/>
              <a:t> </a:t>
            </a:r>
            <a:r>
              <a:rPr lang="en-US" dirty="0"/>
              <a:t>/ 2 , producing an integer intermediate result; then the </a:t>
            </a:r>
            <a:r>
              <a:rPr lang="en-US" dirty="0" smtClean="0"/>
              <a:t>multiplication is </a:t>
            </a:r>
            <a:r>
              <a:rPr lang="en-US" dirty="0"/>
              <a:t>performed on the integer and decimal value (</a:t>
            </a:r>
            <a:r>
              <a:rPr lang="en-US" dirty="0" err="1"/>
              <a:t>amountDecimal</a:t>
            </a:r>
            <a:r>
              <a:rPr lang="en-US" dirty="0"/>
              <a:t>), </a:t>
            </a:r>
            <a:r>
              <a:rPr lang="en-US" dirty="0" smtClean="0"/>
              <a:t>producing a </a:t>
            </a:r>
            <a:r>
              <a:rPr lang="en-US" dirty="0"/>
              <a:t>decimal result.</a:t>
            </a:r>
          </a:p>
        </p:txBody>
      </p:sp>
    </p:spTree>
    <p:extLst>
      <p:ext uri="{BB962C8B-B14F-4D97-AF65-F5344CB8AC3E}">
        <p14:creationId xmlns:p14="http://schemas.microsoft.com/office/powerpoint/2010/main" val="2169267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Rounding </a:t>
            </a:r>
            <a:r>
              <a:rPr lang="en-US" b="1" dirty="0"/>
              <a:t>Numbers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</a:t>
            </a:r>
            <a:r>
              <a:rPr lang="en-US" dirty="0"/>
              <a:t>times you may want to round decimal fractions. You can use the decimal.</a:t>
            </a:r>
          </a:p>
          <a:p>
            <a:r>
              <a:rPr lang="en-US" dirty="0"/>
              <a:t>Round method to round decimal values to the desired number of </a:t>
            </a:r>
            <a:r>
              <a:rPr lang="en-US" dirty="0" smtClean="0"/>
              <a:t>decimal positions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0055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/>
              <a:t>Round Method—General Form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err="1" smtClean="0"/>
              <a:t>decimal.Round</a:t>
            </a:r>
            <a:r>
              <a:rPr lang="en-US" dirty="0"/>
              <a:t>( </a:t>
            </a:r>
            <a:r>
              <a:rPr lang="en-US" i="1" dirty="0" err="1"/>
              <a:t>DecimalValue</a:t>
            </a:r>
            <a:r>
              <a:rPr lang="en-US" i="1" dirty="0"/>
              <a:t>, </a:t>
            </a:r>
            <a:r>
              <a:rPr lang="en-US" i="1" dirty="0" err="1"/>
              <a:t>IntegerNumberOfDecimalPositions</a:t>
            </a:r>
            <a:r>
              <a:rPr lang="en-US" i="1" dirty="0"/>
              <a:t> 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decimal.Round</a:t>
            </a:r>
            <a:r>
              <a:rPr lang="en-US" dirty="0"/>
              <a:t> method returns a decimal result, rounded to the </a:t>
            </a:r>
            <a:r>
              <a:rPr lang="en-US" dirty="0" smtClean="0"/>
              <a:t>specified number </a:t>
            </a:r>
            <a:r>
              <a:rPr lang="en-US" dirty="0"/>
              <a:t>of decimal positions, which can be an integer in the range 0–28.</a:t>
            </a:r>
          </a:p>
        </p:txBody>
      </p:sp>
    </p:spTree>
    <p:extLst>
      <p:ext uri="{BB962C8B-B14F-4D97-AF65-F5344CB8AC3E}">
        <p14:creationId xmlns:p14="http://schemas.microsoft.com/office/powerpoint/2010/main" val="4133269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Round Method—Examples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// Round to two decimal positions.</a:t>
            </a:r>
          </a:p>
          <a:p>
            <a:r>
              <a:rPr lang="en-US" dirty="0" err="1"/>
              <a:t>resultDecimal</a:t>
            </a:r>
            <a:r>
              <a:rPr lang="en-US" dirty="0"/>
              <a:t> = </a:t>
            </a:r>
            <a:r>
              <a:rPr lang="en-US" dirty="0" err="1"/>
              <a:t>decimal.Round</a:t>
            </a:r>
            <a:r>
              <a:rPr lang="en-US" dirty="0"/>
              <a:t>(</a:t>
            </a:r>
            <a:r>
              <a:rPr lang="en-US" dirty="0" err="1"/>
              <a:t>amountDecimal</a:t>
            </a:r>
            <a:r>
              <a:rPr lang="en-US" dirty="0"/>
              <a:t>, 2);</a:t>
            </a:r>
          </a:p>
          <a:p>
            <a:endParaRPr lang="en-US" dirty="0" smtClean="0"/>
          </a:p>
          <a:p>
            <a:r>
              <a:rPr lang="en-US" dirty="0" smtClean="0"/>
              <a:t>// </a:t>
            </a:r>
            <a:r>
              <a:rPr lang="en-US" dirty="0"/>
              <a:t>Round to zero decimal positions.</a:t>
            </a:r>
          </a:p>
          <a:p>
            <a:r>
              <a:rPr lang="en-US" dirty="0" err="1"/>
              <a:t>wholeDollarsDecimal</a:t>
            </a:r>
            <a:r>
              <a:rPr lang="en-US" dirty="0"/>
              <a:t> = </a:t>
            </a:r>
            <a:r>
              <a:rPr lang="en-US" dirty="0" err="1"/>
              <a:t>decimal.Round</a:t>
            </a:r>
            <a:r>
              <a:rPr lang="en-US" dirty="0"/>
              <a:t>(</a:t>
            </a:r>
            <a:r>
              <a:rPr lang="en-US" dirty="0" err="1"/>
              <a:t>dollarsAndCentsDecimal</a:t>
            </a:r>
            <a:r>
              <a:rPr lang="en-US" dirty="0"/>
              <a:t>, 0);</a:t>
            </a:r>
          </a:p>
          <a:p>
            <a:endParaRPr lang="en-US" dirty="0" smtClean="0"/>
          </a:p>
          <a:p>
            <a:r>
              <a:rPr lang="en-US" dirty="0" smtClean="0"/>
              <a:t>// </a:t>
            </a:r>
            <a:r>
              <a:rPr lang="en-US" dirty="0"/>
              <a:t>Round the result of a calculation.</a:t>
            </a:r>
          </a:p>
          <a:p>
            <a:r>
              <a:rPr lang="en-US" dirty="0" err="1"/>
              <a:t>discountDecimal</a:t>
            </a:r>
            <a:r>
              <a:rPr lang="en-US" dirty="0"/>
              <a:t> = </a:t>
            </a:r>
            <a:r>
              <a:rPr lang="en-US" dirty="0" err="1"/>
              <a:t>decimal.Round</a:t>
            </a:r>
            <a:r>
              <a:rPr lang="en-US" dirty="0"/>
              <a:t>(</a:t>
            </a:r>
            <a:r>
              <a:rPr lang="en-US" dirty="0" err="1"/>
              <a:t>extendedPriceDecimal</a:t>
            </a:r>
            <a:r>
              <a:rPr lang="en-US" dirty="0"/>
              <a:t> * </a:t>
            </a:r>
            <a:r>
              <a:rPr lang="en-US" dirty="0" err="1"/>
              <a:t>DISCOUNT_RATE_Decimal</a:t>
            </a:r>
            <a:r>
              <a:rPr lang="en-US" dirty="0"/>
              <a:t>, 2);</a:t>
            </a:r>
          </a:p>
        </p:txBody>
      </p:sp>
    </p:spTree>
    <p:extLst>
      <p:ext uri="{BB962C8B-B14F-4D97-AF65-F5344CB8AC3E}">
        <p14:creationId xmlns:p14="http://schemas.microsoft.com/office/powerpoint/2010/main" val="405615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decimal.Round</a:t>
            </a:r>
            <a:r>
              <a:rPr lang="en-US" dirty="0"/>
              <a:t> method and the Convert methods round using a </a:t>
            </a:r>
            <a:r>
              <a:rPr lang="en-US" dirty="0" smtClean="0"/>
              <a:t>technique called </a:t>
            </a:r>
            <a:r>
              <a:rPr lang="en-US" dirty="0"/>
              <a:t>“rounding toward even.”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digit to the right of the final digit </a:t>
            </a:r>
            <a:r>
              <a:rPr lang="en-US" dirty="0" smtClean="0"/>
              <a:t>is exactly </a:t>
            </a:r>
            <a:r>
              <a:rPr lang="en-US" dirty="0"/>
              <a:t>5, the number is rounded so that the final digit is even.</a:t>
            </a:r>
          </a:p>
        </p:txBody>
      </p:sp>
    </p:spTree>
    <p:extLst>
      <p:ext uri="{BB962C8B-B14F-4D97-AF65-F5344CB8AC3E}">
        <p14:creationId xmlns:p14="http://schemas.microsoft.com/office/powerpoint/2010/main" val="1769950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/>
          <a:lstStyle/>
          <a:p>
            <a:r>
              <a:rPr lang="en-US" dirty="0"/>
              <a:t>In addition to the </a:t>
            </a:r>
            <a:r>
              <a:rPr lang="en-US" dirty="0" err="1"/>
              <a:t>decimal.Round</a:t>
            </a:r>
            <a:r>
              <a:rPr lang="en-US" dirty="0"/>
              <a:t> method, you can use the Round </a:t>
            </a:r>
            <a:r>
              <a:rPr lang="en-US" dirty="0" smtClean="0"/>
              <a:t>method of </a:t>
            </a:r>
            <a:r>
              <a:rPr lang="en-US" dirty="0"/>
              <a:t>the Math class to round either decimal or double values.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782"/>
            <a:ext cx="9144000" cy="3906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42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Formatting Data for Display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When you want to display numeric data in the Text property of a label or </a:t>
            </a:r>
            <a:r>
              <a:rPr lang="en-US" dirty="0" smtClean="0"/>
              <a:t>text box</a:t>
            </a:r>
            <a:r>
              <a:rPr lang="en-US" dirty="0"/>
              <a:t>, you must first convert the value to string.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can </a:t>
            </a:r>
            <a:r>
              <a:rPr lang="en-US" b="1" dirty="0"/>
              <a:t>format </a:t>
            </a:r>
            <a:r>
              <a:rPr lang="en-US" dirty="0"/>
              <a:t>the data </a:t>
            </a:r>
            <a:r>
              <a:rPr lang="en-US" dirty="0" smtClean="0"/>
              <a:t>for display</a:t>
            </a:r>
            <a:r>
              <a:rPr lang="en-US" dirty="0"/>
              <a:t>, which controls the way the output looks.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12 is just a number</a:t>
            </a:r>
            <a:r>
              <a:rPr lang="en-US" dirty="0" smtClean="0"/>
              <a:t>, but </a:t>
            </a:r>
            <a:r>
              <a:rPr lang="en-US" dirty="0"/>
              <a:t>$12.00 conveys more meaning for dollar amounts. </a:t>
            </a: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/>
              <a:t>the </a:t>
            </a:r>
            <a:r>
              <a:rPr lang="en-US" dirty="0" err="1" smtClean="0"/>
              <a:t>ToString</a:t>
            </a:r>
            <a:r>
              <a:rPr lang="en-US" dirty="0" smtClean="0"/>
              <a:t> method </a:t>
            </a:r>
            <a:r>
              <a:rPr lang="en-US" dirty="0"/>
              <a:t>and formatting codes, you can choose to display a dollar sign, a </a:t>
            </a:r>
            <a:r>
              <a:rPr lang="en-US" dirty="0" smtClean="0"/>
              <a:t>percent sign</a:t>
            </a:r>
            <a:r>
              <a:rPr lang="en-US" dirty="0"/>
              <a:t>, and commas.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can specify the number of digits to appear to </a:t>
            </a:r>
            <a:r>
              <a:rPr lang="en-US" dirty="0" smtClean="0"/>
              <a:t>the right </a:t>
            </a:r>
            <a:r>
              <a:rPr lang="en-US" dirty="0"/>
              <a:t>of the decimal point.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# rounds the value to return the requested </a:t>
            </a:r>
            <a:r>
              <a:rPr lang="en-US" dirty="0" smtClean="0"/>
              <a:t>number of </a:t>
            </a:r>
            <a:r>
              <a:rPr lang="en-US" dirty="0"/>
              <a:t>decimal positions.</a:t>
            </a:r>
          </a:p>
          <a:p>
            <a:r>
              <a:rPr lang="en-US" dirty="0"/>
              <a:t>If you use the </a:t>
            </a:r>
            <a:r>
              <a:rPr lang="en-US" dirty="0" err="1"/>
              <a:t>ToString</a:t>
            </a:r>
            <a:r>
              <a:rPr lang="en-US" dirty="0"/>
              <a:t> method with an empty argument, the </a:t>
            </a:r>
            <a:r>
              <a:rPr lang="en-US" dirty="0" smtClean="0"/>
              <a:t>method returns </a:t>
            </a:r>
            <a:r>
              <a:rPr lang="en-US" dirty="0"/>
              <a:t>an unformatted string.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perfectly acceptable when </a:t>
            </a:r>
            <a:r>
              <a:rPr lang="en-US" dirty="0" smtClean="0"/>
              <a:t>displaying integer </a:t>
            </a:r>
            <a:r>
              <a:rPr lang="en-US" dirty="0"/>
              <a:t>values.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the following statement converts </a:t>
            </a:r>
            <a:r>
              <a:rPr lang="en-US" dirty="0" err="1"/>
              <a:t>numberInteger</a:t>
            </a:r>
            <a:r>
              <a:rPr lang="en-US" dirty="0"/>
              <a:t> </a:t>
            </a:r>
            <a:r>
              <a:rPr lang="en-US" dirty="0" smtClean="0"/>
              <a:t>to a </a:t>
            </a:r>
            <a:r>
              <a:rPr lang="en-US" dirty="0"/>
              <a:t>string and displays it in </a:t>
            </a:r>
            <a:r>
              <a:rPr lang="en-US" dirty="0" err="1"/>
              <a:t>displayTextBox.Text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displayTextBox.Text</a:t>
            </a:r>
            <a:r>
              <a:rPr lang="en-US" dirty="0"/>
              <a:t> = </a:t>
            </a:r>
            <a:r>
              <a:rPr lang="en-US" dirty="0" err="1"/>
              <a:t>numberInteger.ToString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927962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Using Format </a:t>
            </a:r>
            <a:r>
              <a:rPr lang="en-US" b="1" dirty="0" err="1"/>
              <a:t>Specifier</a:t>
            </a:r>
            <a:r>
              <a:rPr lang="en-US" b="1" dirty="0"/>
              <a:t>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90678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You can use the </a:t>
            </a:r>
            <a:r>
              <a:rPr lang="en-US" b="1" dirty="0"/>
              <a:t>format </a:t>
            </a:r>
            <a:r>
              <a:rPr lang="en-US" b="1" dirty="0" err="1"/>
              <a:t>specifier</a:t>
            </a:r>
            <a:r>
              <a:rPr lang="en-US" b="1" dirty="0"/>
              <a:t> codes </a:t>
            </a:r>
            <a:r>
              <a:rPr lang="en-US" dirty="0"/>
              <a:t>to format the display of output. </a:t>
            </a:r>
            <a:endParaRPr lang="en-US" dirty="0" smtClean="0"/>
          </a:p>
          <a:p>
            <a:r>
              <a:rPr lang="en-US" dirty="0" smtClean="0"/>
              <a:t>These predefined </a:t>
            </a:r>
            <a:r>
              <a:rPr lang="en-US" dirty="0"/>
              <a:t>codes can format a numeric value to have commas and dollar signs</a:t>
            </a:r>
            <a:r>
              <a:rPr lang="en-US" dirty="0" smtClean="0"/>
              <a:t>, if </a:t>
            </a:r>
            <a:r>
              <a:rPr lang="en-US" dirty="0"/>
              <a:t>you wish.</a:t>
            </a:r>
          </a:p>
          <a:p>
            <a:r>
              <a:rPr lang="en-US" i="1" dirty="0"/>
              <a:t>Note </a:t>
            </a:r>
            <a:r>
              <a:rPr lang="en-US" dirty="0"/>
              <a:t>: The default format of each of the formatting codes is based on </a:t>
            </a:r>
            <a:r>
              <a:rPr lang="en-US" dirty="0" smtClean="0"/>
              <a:t>the computer’s </a:t>
            </a:r>
            <a:r>
              <a:rPr lang="en-US" dirty="0"/>
              <a:t>regional setting.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formats presented here are for the </a:t>
            </a:r>
            <a:r>
              <a:rPr lang="en-US" dirty="0" smtClean="0"/>
              <a:t>default English </a:t>
            </a:r>
            <a:r>
              <a:rPr lang="en-US" dirty="0"/>
              <a:t>(United States) values.</a:t>
            </a:r>
          </a:p>
          <a:p>
            <a:r>
              <a:rPr lang="en-US" dirty="0"/>
              <a:t>// Display as currency.</a:t>
            </a:r>
          </a:p>
          <a:p>
            <a:r>
              <a:rPr lang="en-US" dirty="0" err="1"/>
              <a:t>extendedPriceTextBox.Text</a:t>
            </a:r>
            <a:r>
              <a:rPr lang="en-US" dirty="0"/>
              <a:t> = (</a:t>
            </a:r>
            <a:r>
              <a:rPr lang="en-US" dirty="0" err="1"/>
              <a:t>quantityInteger</a:t>
            </a:r>
            <a:r>
              <a:rPr lang="en-US" dirty="0"/>
              <a:t> * </a:t>
            </a:r>
            <a:r>
              <a:rPr lang="en-US" dirty="0" err="1"/>
              <a:t>priceDecimal</a:t>
            </a:r>
            <a:r>
              <a:rPr lang="en-US" dirty="0"/>
              <a:t>).</a:t>
            </a:r>
            <a:r>
              <a:rPr lang="en-US" dirty="0" err="1"/>
              <a:t>ToString</a:t>
            </a:r>
            <a:r>
              <a:rPr lang="en-US" dirty="0"/>
              <a:t>("C");</a:t>
            </a:r>
          </a:p>
          <a:p>
            <a:r>
              <a:rPr lang="en-US" dirty="0"/>
              <a:t>The "C" code specifies </a:t>
            </a:r>
            <a:r>
              <a:rPr lang="en-US" i="1" dirty="0"/>
              <a:t>currency </a:t>
            </a:r>
            <a:r>
              <a:rPr lang="en-US" dirty="0"/>
              <a:t>. By default, the string will be </a:t>
            </a:r>
            <a:r>
              <a:rPr lang="en-US" dirty="0" smtClean="0"/>
              <a:t>formatted with </a:t>
            </a:r>
            <a:r>
              <a:rPr lang="en-US" dirty="0"/>
              <a:t>a dollar sign, commas separating each group of three digits, and two </a:t>
            </a:r>
            <a:r>
              <a:rPr lang="en-US" dirty="0" smtClean="0"/>
              <a:t>digits to </a:t>
            </a:r>
            <a:r>
              <a:rPr lang="en-US" dirty="0"/>
              <a:t>the right of the decimal point.</a:t>
            </a:r>
          </a:p>
        </p:txBody>
      </p:sp>
    </p:spTree>
    <p:extLst>
      <p:ext uri="{BB962C8B-B14F-4D97-AF65-F5344CB8AC3E}">
        <p14:creationId xmlns:p14="http://schemas.microsoft.com/office/powerpoint/2010/main" val="3628729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// Display as numeric.</a:t>
            </a:r>
          </a:p>
          <a:p>
            <a:r>
              <a:rPr lang="en-US" dirty="0" err="1"/>
              <a:t>discountTextBox.Text</a:t>
            </a:r>
            <a:r>
              <a:rPr lang="en-US" dirty="0"/>
              <a:t> = </a:t>
            </a:r>
            <a:r>
              <a:rPr lang="en-US" dirty="0" err="1"/>
              <a:t>discountDecimal.ToString</a:t>
            </a:r>
            <a:r>
              <a:rPr lang="en-US" dirty="0"/>
              <a:t>("N");</a:t>
            </a:r>
          </a:p>
          <a:p>
            <a:r>
              <a:rPr lang="en-US" dirty="0"/>
              <a:t>The " N " code stands for </a:t>
            </a:r>
            <a:r>
              <a:rPr lang="en-US" i="1" dirty="0"/>
              <a:t>number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default, the string will be </a:t>
            </a:r>
            <a:r>
              <a:rPr lang="en-US" dirty="0" smtClean="0"/>
              <a:t>formatted with </a:t>
            </a:r>
            <a:r>
              <a:rPr lang="en-US" dirty="0"/>
              <a:t>commas separating each group of three digits, with two digits to the </a:t>
            </a:r>
            <a:r>
              <a:rPr lang="en-US" dirty="0" smtClean="0"/>
              <a:t>right of </a:t>
            </a:r>
            <a:r>
              <a:rPr lang="en-US" dirty="0"/>
              <a:t>the decimal point.</a:t>
            </a:r>
          </a:p>
          <a:p>
            <a:r>
              <a:rPr lang="en-US" dirty="0"/>
              <a:t>You can specify the number of decimal positions by placing a </a:t>
            </a:r>
            <a:r>
              <a:rPr lang="en-US" dirty="0" smtClean="0"/>
              <a:t>numeric digit </a:t>
            </a:r>
            <a:r>
              <a:rPr lang="en-US" dirty="0"/>
              <a:t>following the code. For example, " C0" displays as currency with </a:t>
            </a:r>
            <a:r>
              <a:rPr lang="en-US" dirty="0" smtClean="0"/>
              <a:t>zero digits </a:t>
            </a:r>
            <a:r>
              <a:rPr lang="en-US" dirty="0"/>
              <a:t>to the right of the decimal point.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value is rounded to the </a:t>
            </a:r>
            <a:r>
              <a:rPr lang="en-US" dirty="0" smtClean="0"/>
              <a:t>specified number </a:t>
            </a:r>
            <a:r>
              <a:rPr lang="en-US" dirty="0"/>
              <a:t>of decimal positions.</a:t>
            </a:r>
          </a:p>
        </p:txBody>
      </p:sp>
    </p:spTree>
    <p:extLst>
      <p:ext uri="{BB962C8B-B14F-4D97-AF65-F5344CB8AC3E}">
        <p14:creationId xmlns:p14="http://schemas.microsoft.com/office/powerpoint/2010/main" val="1324205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0820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Increment and Decrement Operators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</a:t>
            </a:r>
            <a:r>
              <a:rPr lang="en-US" dirty="0"/>
              <a:t># also has operators that allow you to add 1 or subtract 1 from a number.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increment </a:t>
            </a:r>
            <a:r>
              <a:rPr lang="en-US" b="1" dirty="0"/>
              <a:t>operator </a:t>
            </a:r>
            <a:r>
              <a:rPr lang="en-US" dirty="0"/>
              <a:t>(++) adds 1 to a variable</a:t>
            </a:r>
            <a:r>
              <a:rPr lang="en-US" dirty="0" smtClean="0"/>
              <a:t>: </a:t>
            </a:r>
            <a:r>
              <a:rPr lang="en-US" dirty="0" err="1" smtClean="0"/>
              <a:t>countInteger</a:t>
            </a:r>
            <a:r>
              <a:rPr lang="en-US" dirty="0"/>
              <a:t>++;</a:t>
            </a:r>
          </a:p>
          <a:p>
            <a:r>
              <a:rPr lang="en-US" dirty="0"/>
              <a:t>The </a:t>
            </a:r>
            <a:r>
              <a:rPr lang="en-US" b="1" dirty="0"/>
              <a:t>decrement operator </a:t>
            </a:r>
            <a:r>
              <a:rPr lang="en-US" dirty="0"/>
              <a:t>(−−) subtracts 1 from the variable</a:t>
            </a:r>
            <a:r>
              <a:rPr lang="en-US" dirty="0" smtClean="0"/>
              <a:t>: </a:t>
            </a:r>
            <a:r>
              <a:rPr lang="en-US" dirty="0" err="1" smtClean="0"/>
              <a:t>countDownInteger</a:t>
            </a:r>
            <a:r>
              <a:rPr lang="en-US" dirty="0"/>
              <a:t>−−;</a:t>
            </a:r>
          </a:p>
          <a:p>
            <a:r>
              <a:rPr lang="en-US" dirty="0"/>
              <a:t>You can place the increment or decrement operator before the variable</a:t>
            </a:r>
            <a:r>
              <a:rPr lang="en-US" dirty="0" smtClean="0"/>
              <a:t>, called </a:t>
            </a:r>
            <a:r>
              <a:rPr lang="en-US" dirty="0"/>
              <a:t>a </a:t>
            </a:r>
            <a:r>
              <a:rPr lang="en-US" b="1" i="1" dirty="0"/>
              <a:t>prefix notation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prefix the operator, the order of </a:t>
            </a:r>
            <a:r>
              <a:rPr lang="en-US" dirty="0" smtClean="0"/>
              <a:t>calculation changes</a:t>
            </a:r>
            <a:r>
              <a:rPr lang="en-US" dirty="0"/>
              <a:t>, which can modify the result if there are multiple operations: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resultInteger</a:t>
            </a:r>
            <a:r>
              <a:rPr lang="en-US" dirty="0" smtClean="0"/>
              <a:t> </a:t>
            </a:r>
            <a:r>
              <a:rPr lang="en-US" dirty="0"/>
              <a:t>= 100 − ++</a:t>
            </a:r>
            <a:r>
              <a:rPr lang="en-US" dirty="0" err="1"/>
              <a:t>countInteger</a:t>
            </a:r>
            <a:r>
              <a:rPr lang="en-US" dirty="0"/>
              <a:t>;</a:t>
            </a:r>
          </a:p>
          <a:p>
            <a:r>
              <a:rPr lang="en-US" dirty="0"/>
              <a:t>means “add 1 to </a:t>
            </a:r>
            <a:r>
              <a:rPr lang="en-US" dirty="0" err="1"/>
              <a:t>countInteger</a:t>
            </a:r>
            <a:r>
              <a:rPr lang="en-US" dirty="0"/>
              <a:t> before subtracting it from 100</a:t>
            </a:r>
            <a:r>
              <a:rPr lang="en-US" dirty="0" smtClean="0"/>
              <a:t>.”</a:t>
            </a:r>
          </a:p>
          <a:p>
            <a:r>
              <a:rPr lang="en-US" dirty="0"/>
              <a:t>Placing the operator after the variable is called a </a:t>
            </a:r>
            <a:r>
              <a:rPr lang="en-US" b="1" i="1" dirty="0"/>
              <a:t>postfix notation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When you </a:t>
            </a:r>
            <a:r>
              <a:rPr lang="en-US" dirty="0"/>
              <a:t>use postfix notation, the increment (or decrement) is performed after </a:t>
            </a:r>
            <a:r>
              <a:rPr lang="en-US" dirty="0" smtClean="0"/>
              <a:t>other operations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resultInteger</a:t>
            </a:r>
            <a:r>
              <a:rPr lang="en-US" dirty="0" smtClean="0"/>
              <a:t> </a:t>
            </a:r>
            <a:r>
              <a:rPr lang="en-US" dirty="0"/>
              <a:t>= 100 − </a:t>
            </a:r>
            <a:r>
              <a:rPr lang="en-US" dirty="0" err="1"/>
              <a:t>countInteger</a:t>
            </a:r>
            <a:r>
              <a:rPr lang="en-US" dirty="0"/>
              <a:t>++;</a:t>
            </a:r>
          </a:p>
          <a:p>
            <a:r>
              <a:rPr lang="en-US" dirty="0"/>
              <a:t>subtracts </a:t>
            </a:r>
            <a:r>
              <a:rPr lang="en-US" dirty="0" err="1"/>
              <a:t>countInteger</a:t>
            </a:r>
            <a:r>
              <a:rPr lang="en-US" dirty="0"/>
              <a:t> from 100 before incrementing </a:t>
            </a:r>
            <a:r>
              <a:rPr lang="en-US" dirty="0" err="1"/>
              <a:t>countInteger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24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460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05400"/>
          </a:xfrm>
        </p:spPr>
        <p:txBody>
          <a:bodyPr/>
          <a:lstStyle/>
          <a:p>
            <a:r>
              <a:rPr lang="en-US" dirty="0"/>
              <a:t>Note that the formatted value returned by the </a:t>
            </a:r>
            <a:r>
              <a:rPr lang="en-US" dirty="0" err="1"/>
              <a:t>ToString</a:t>
            </a:r>
            <a:r>
              <a:rPr lang="en-US" dirty="0"/>
              <a:t> method is no </a:t>
            </a:r>
            <a:r>
              <a:rPr lang="en-US" dirty="0" smtClean="0"/>
              <a:t>longer purely </a:t>
            </a:r>
            <a:r>
              <a:rPr lang="en-US" dirty="0"/>
              <a:t>numeric and cannot be used in further calculations.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smtClean="0"/>
              <a:t>consider the </a:t>
            </a:r>
            <a:r>
              <a:rPr lang="en-US" dirty="0"/>
              <a:t>following lines of code:</a:t>
            </a:r>
          </a:p>
          <a:p>
            <a:r>
              <a:rPr lang="en-US" dirty="0" err="1"/>
              <a:t>amountDecimal</a:t>
            </a:r>
            <a:r>
              <a:rPr lang="en-US" dirty="0"/>
              <a:t> += </a:t>
            </a:r>
            <a:r>
              <a:rPr lang="en-US" dirty="0" err="1"/>
              <a:t>chargesDecimal</a:t>
            </a:r>
            <a:r>
              <a:rPr lang="en-US" dirty="0"/>
              <a:t>;</a:t>
            </a:r>
          </a:p>
          <a:p>
            <a:r>
              <a:rPr lang="en-US" dirty="0" err="1"/>
              <a:t>amountTextBox.Text</a:t>
            </a:r>
            <a:r>
              <a:rPr lang="en-US" dirty="0"/>
              <a:t> = </a:t>
            </a:r>
            <a:r>
              <a:rPr lang="en-US" dirty="0" err="1"/>
              <a:t>amountDecimal.ToString</a:t>
            </a:r>
            <a:r>
              <a:rPr lang="en-US" dirty="0"/>
              <a:t>("C");</a:t>
            </a:r>
          </a:p>
        </p:txBody>
      </p:sp>
    </p:spTree>
    <p:extLst>
      <p:ext uri="{BB962C8B-B14F-4D97-AF65-F5344CB8AC3E}">
        <p14:creationId xmlns:p14="http://schemas.microsoft.com/office/powerpoint/2010/main" val="1533657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15400" cy="6781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Assume that </a:t>
            </a:r>
            <a:r>
              <a:rPr lang="en-US" dirty="0" err="1"/>
              <a:t>amountDecimal</a:t>
            </a:r>
            <a:r>
              <a:rPr lang="en-US" dirty="0"/>
              <a:t> holds 1050 after the calculation, and </a:t>
            </a:r>
            <a:r>
              <a:rPr lang="en-US" dirty="0" smtClean="0"/>
              <a:t>amount- </a:t>
            </a:r>
            <a:r>
              <a:rPr lang="en-US" dirty="0" err="1" smtClean="0"/>
              <a:t>TextBox.Text</a:t>
            </a:r>
            <a:r>
              <a:rPr lang="en-US" dirty="0" smtClean="0"/>
              <a:t> </a:t>
            </a:r>
            <a:r>
              <a:rPr lang="en-US" dirty="0"/>
              <a:t>displays $1,050.00.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want to do any further </a:t>
            </a:r>
            <a:r>
              <a:rPr lang="en-US" dirty="0" smtClean="0"/>
              <a:t>calculations with </a:t>
            </a:r>
            <a:r>
              <a:rPr lang="en-US" dirty="0"/>
              <a:t>this amount, such as adding it to a total, you must use </a:t>
            </a:r>
            <a:r>
              <a:rPr lang="en-US" dirty="0" err="1"/>
              <a:t>amountDecimal</a:t>
            </a:r>
            <a:r>
              <a:rPr lang="en-US" dirty="0"/>
              <a:t>, </a:t>
            </a:r>
            <a:r>
              <a:rPr lang="en-US" dirty="0" smtClean="0"/>
              <a:t>not </a:t>
            </a:r>
            <a:r>
              <a:rPr lang="en-US" dirty="0" err="1" smtClean="0"/>
              <a:t>amountTextBox.Text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variable </a:t>
            </a:r>
            <a:r>
              <a:rPr lang="en-US" dirty="0" err="1"/>
              <a:t>amountDecimal</a:t>
            </a:r>
            <a:r>
              <a:rPr lang="en-US" dirty="0"/>
              <a:t> holds a numeric value</a:t>
            </a:r>
            <a:r>
              <a:rPr lang="en-US" dirty="0" smtClean="0"/>
              <a:t>; </a:t>
            </a:r>
            <a:r>
              <a:rPr lang="en-US" dirty="0" err="1" smtClean="0"/>
              <a:t>amountTextBox.Text</a:t>
            </a:r>
            <a:r>
              <a:rPr lang="en-US" dirty="0" smtClean="0"/>
              <a:t> </a:t>
            </a:r>
            <a:r>
              <a:rPr lang="en-US" dirty="0"/>
              <a:t>holds a string of (nonnumeric) characters.</a:t>
            </a:r>
          </a:p>
          <a:p>
            <a:r>
              <a:rPr lang="en-US" dirty="0"/>
              <a:t>You also can format </a:t>
            </a:r>
            <a:r>
              <a:rPr lang="en-US" dirty="0" err="1"/>
              <a:t>DateTime</a:t>
            </a:r>
            <a:r>
              <a:rPr lang="en-US" dirty="0"/>
              <a:t> values using format codes and the </a:t>
            </a:r>
            <a:r>
              <a:rPr lang="en-US" dirty="0" err="1" smtClean="0"/>
              <a:t>ToString</a:t>
            </a:r>
            <a:r>
              <a:rPr lang="en-US" dirty="0" smtClean="0"/>
              <a:t> method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Unlike </a:t>
            </a:r>
            <a:r>
              <a:rPr lang="en-US" dirty="0"/>
              <a:t>the numeric format codes, the date codes are case sensitive.</a:t>
            </a:r>
          </a:p>
          <a:p>
            <a:r>
              <a:rPr lang="en-US" dirty="0"/>
              <a:t>The strings returned are based on the computer’s regional settings and can </a:t>
            </a:r>
            <a:r>
              <a:rPr lang="en-US" dirty="0" smtClean="0"/>
              <a:t>be changed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05848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374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you also can use methods of the </a:t>
            </a:r>
            <a:r>
              <a:rPr lang="en-US" dirty="0" err="1"/>
              <a:t>DateTime</a:t>
            </a:r>
            <a:r>
              <a:rPr lang="en-US" dirty="0"/>
              <a:t> structure for </a:t>
            </a:r>
            <a:r>
              <a:rPr lang="en-US" dirty="0" smtClean="0"/>
              <a:t>formatting dates</a:t>
            </a:r>
            <a:r>
              <a:rPr lang="en-US" dirty="0"/>
              <a:t>: </a:t>
            </a:r>
            <a:r>
              <a:rPr lang="en-US" dirty="0" err="1"/>
              <a:t>ToLongDateString</a:t>
            </a:r>
            <a:r>
              <a:rPr lang="en-US" dirty="0"/>
              <a:t>, </a:t>
            </a:r>
            <a:r>
              <a:rPr lang="en-US" dirty="0" err="1"/>
              <a:t>ToShortDateString</a:t>
            </a:r>
            <a:r>
              <a:rPr lang="en-US" dirty="0"/>
              <a:t>, </a:t>
            </a:r>
            <a:r>
              <a:rPr lang="en-US" dirty="0" err="1"/>
              <a:t>ToLongTimeString</a:t>
            </a:r>
            <a:r>
              <a:rPr lang="en-US" dirty="0" smtClean="0"/>
              <a:t>, </a:t>
            </a:r>
            <a:r>
              <a:rPr lang="en-US" dirty="0" err="1" smtClean="0"/>
              <a:t>ToShortTimeString</a:t>
            </a:r>
            <a:r>
              <a:rPr lang="en-US" i="1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871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Choosing </a:t>
            </a:r>
            <a:r>
              <a:rPr lang="en-US" b="1" dirty="0"/>
              <a:t>the Controls for Program Output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Some </a:t>
            </a:r>
            <a:r>
              <a:rPr lang="en-US" dirty="0"/>
              <a:t>programmers prefer to display program output in labels; others </a:t>
            </a:r>
            <a:r>
              <a:rPr lang="en-US" dirty="0" smtClean="0"/>
              <a:t>prefer text </a:t>
            </a:r>
            <a:r>
              <a:rPr lang="en-US" dirty="0"/>
              <a:t>boxes. </a:t>
            </a:r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/>
              <a:t>approaches have advantages, but whichever approach you use</a:t>
            </a:r>
            <a:r>
              <a:rPr lang="en-US" dirty="0" smtClean="0"/>
              <a:t>, you </a:t>
            </a:r>
            <a:r>
              <a:rPr lang="en-US" dirty="0"/>
              <a:t>should clearly differentiate between (editable) input areas and (</a:t>
            </a:r>
            <a:r>
              <a:rPr lang="en-US" dirty="0" err="1"/>
              <a:t>uneditable</a:t>
            </a:r>
            <a:r>
              <a:rPr lang="en-US" dirty="0" smtClean="0"/>
              <a:t>) output </a:t>
            </a:r>
            <a:r>
              <a:rPr lang="en-US" dirty="0"/>
              <a:t>areas.</a:t>
            </a:r>
          </a:p>
          <a:p>
            <a:r>
              <a:rPr lang="en-US" dirty="0"/>
              <a:t>Users generally get clues about input and output fields from their color.</a:t>
            </a:r>
          </a:p>
          <a:p>
            <a:r>
              <a:rPr lang="en-US" dirty="0"/>
              <a:t>By Windows convention, input text boxes have a white background; </a:t>
            </a:r>
            <a:r>
              <a:rPr lang="en-US" dirty="0" smtClean="0"/>
              <a:t>output text </a:t>
            </a:r>
            <a:r>
              <a:rPr lang="en-US" dirty="0"/>
              <a:t>has a gray background.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default background color of text </a:t>
            </a:r>
            <a:r>
              <a:rPr lang="en-US" dirty="0" smtClean="0"/>
              <a:t>boxes (</a:t>
            </a:r>
            <a:r>
              <a:rPr lang="en-US" dirty="0" err="1"/>
              <a:t>BackColor</a:t>
            </a:r>
            <a:r>
              <a:rPr lang="en-US" dirty="0"/>
              <a:t> property) is set to white; the default </a:t>
            </a:r>
            <a:r>
              <a:rPr lang="en-US" dirty="0" err="1"/>
              <a:t>BackColor</a:t>
            </a:r>
            <a:r>
              <a:rPr lang="en-US" dirty="0"/>
              <a:t> of labels is gray.</a:t>
            </a:r>
          </a:p>
        </p:txBody>
      </p:sp>
    </p:spTree>
    <p:extLst>
      <p:ext uri="{BB962C8B-B14F-4D97-AF65-F5344CB8AC3E}">
        <p14:creationId xmlns:p14="http://schemas.microsoft.com/office/powerpoint/2010/main" val="3187458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However, you can change the </a:t>
            </a:r>
            <a:r>
              <a:rPr lang="en-US" dirty="0" err="1"/>
              <a:t>BackColor</a:t>
            </a:r>
            <a:r>
              <a:rPr lang="en-US" dirty="0"/>
              <a:t> property and the </a:t>
            </a:r>
            <a:r>
              <a:rPr lang="en-US" dirty="0" err="1"/>
              <a:t>BorderStyle</a:t>
            </a:r>
            <a:r>
              <a:rPr lang="en-US" dirty="0"/>
              <a:t> </a:t>
            </a:r>
            <a:r>
              <a:rPr lang="en-US" dirty="0" smtClean="0"/>
              <a:t>property of </a:t>
            </a:r>
            <a:r>
              <a:rPr lang="en-US" dirty="0"/>
              <a:t>both text boxes and labels so that the two controls look very similar.</a:t>
            </a:r>
          </a:p>
          <a:p>
            <a:r>
              <a:rPr lang="en-US" dirty="0"/>
              <a:t>You might wonder why a person would want to do that, but there are some </a:t>
            </a:r>
            <a:r>
              <a:rPr lang="en-US" dirty="0" smtClean="0"/>
              <a:t>very good </a:t>
            </a:r>
            <a:r>
              <a:rPr lang="en-US" dirty="0"/>
              <a:t>reasons.</a:t>
            </a:r>
          </a:p>
          <a:p>
            <a:r>
              <a:rPr lang="en-US" dirty="0"/>
              <a:t>Using text boxes for output can provide some advantages: The controls </a:t>
            </a:r>
            <a:r>
              <a:rPr lang="en-US" dirty="0" smtClean="0"/>
              <a:t>do not </a:t>
            </a:r>
            <a:r>
              <a:rPr lang="en-US" dirty="0"/>
              <a:t>disappear when the Text property is cleared, and the borders and sizes </a:t>
            </a:r>
            <a:r>
              <a:rPr lang="en-US" dirty="0" smtClean="0"/>
              <a:t>of the </a:t>
            </a:r>
            <a:r>
              <a:rPr lang="en-US" dirty="0"/>
              <a:t>output boxes can match those of the input boxes, making the form </a:t>
            </a:r>
            <a:r>
              <a:rPr lang="en-US" dirty="0" smtClean="0"/>
              <a:t>more visually </a:t>
            </a:r>
            <a:r>
              <a:rPr lang="en-US" dirty="0"/>
              <a:t>uniform. </a:t>
            </a:r>
            <a:endParaRPr lang="en-US" dirty="0" smtClean="0"/>
          </a:p>
          <a:p>
            <a:r>
              <a:rPr lang="en-US" dirty="0" smtClean="0"/>
              <a:t>Also</a:t>
            </a:r>
            <a:r>
              <a:rPr lang="en-US" dirty="0"/>
              <a:t>, the user can select the text and copy it to another </a:t>
            </a:r>
            <a:r>
              <a:rPr lang="en-US" dirty="0" smtClean="0"/>
              <a:t>program using </a:t>
            </a:r>
            <a:r>
              <a:rPr lang="en-US" dirty="0"/>
              <a:t>the Windows clipboard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712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you choose to display output in labels (the traditional approach), set the </a:t>
            </a:r>
            <a:r>
              <a:rPr lang="en-US" dirty="0" err="1"/>
              <a:t>AutoSize</a:t>
            </a:r>
            <a:r>
              <a:rPr lang="en-US" dirty="0"/>
              <a:t> property to </a:t>
            </a:r>
            <a:r>
              <a:rPr lang="en-US" i="1" dirty="0"/>
              <a:t>false </a:t>
            </a:r>
            <a:r>
              <a:rPr lang="en-US" dirty="0"/>
              <a:t>so that the label does not disappear when the Text property is blank. </a:t>
            </a:r>
          </a:p>
          <a:p>
            <a:r>
              <a:rPr lang="en-US" dirty="0"/>
              <a:t>You also generally set the </a:t>
            </a:r>
            <a:r>
              <a:rPr lang="en-US" dirty="0" err="1"/>
              <a:t>BorderStyle</a:t>
            </a:r>
            <a:r>
              <a:rPr lang="en-US" dirty="0"/>
              <a:t> property of the labels to Fixed3D or </a:t>
            </a:r>
            <a:r>
              <a:rPr lang="en-US" dirty="0" err="1"/>
              <a:t>FixedSingle</a:t>
            </a:r>
            <a:r>
              <a:rPr lang="en-US" dirty="0"/>
              <a:t> so that the outline of the label appears.</a:t>
            </a:r>
          </a:p>
          <a:p>
            <a:r>
              <a:rPr lang="en-US" dirty="0"/>
              <a:t>To use a text box for output, set its </a:t>
            </a:r>
            <a:r>
              <a:rPr lang="en-US" dirty="0" err="1"/>
              <a:t>ReadOnly</a:t>
            </a:r>
            <a:r>
              <a:rPr lang="en-US" dirty="0"/>
              <a:t> property to </a:t>
            </a:r>
            <a:r>
              <a:rPr lang="en-US" i="1" dirty="0"/>
              <a:t>true </a:t>
            </a:r>
            <a:r>
              <a:rPr lang="en-US" dirty="0"/>
              <a:t>(to prevent the user from attempting to edit the text) and set its </a:t>
            </a:r>
            <a:r>
              <a:rPr lang="en-US" dirty="0" err="1"/>
              <a:t>TabStop</a:t>
            </a:r>
            <a:r>
              <a:rPr lang="en-US" dirty="0"/>
              <a:t> property to </a:t>
            </a:r>
            <a:r>
              <a:rPr lang="en-US" i="1" dirty="0"/>
              <a:t>false </a:t>
            </a:r>
            <a:r>
              <a:rPr lang="en-US" dirty="0"/>
              <a:t>, so that the focus will not stop on that control when the user tabs from one control to the next. </a:t>
            </a:r>
          </a:p>
          <a:p>
            <a:r>
              <a:rPr lang="en-US" dirty="0"/>
              <a:t>Notice that when you set </a:t>
            </a:r>
            <a:r>
              <a:rPr lang="en-US" dirty="0" err="1"/>
              <a:t>ReadOnly</a:t>
            </a:r>
            <a:r>
              <a:rPr lang="en-US" dirty="0"/>
              <a:t> to </a:t>
            </a:r>
            <a:r>
              <a:rPr lang="en-US" i="1" dirty="0"/>
              <a:t>true </a:t>
            </a:r>
            <a:r>
              <a:rPr lang="en-US" dirty="0"/>
              <a:t>, the </a:t>
            </a:r>
            <a:r>
              <a:rPr lang="en-US" dirty="0" err="1"/>
              <a:t>BackColor</a:t>
            </a:r>
            <a:r>
              <a:rPr lang="en-US" dirty="0"/>
              <a:t> property automatically changes to Control, which is the system default for labels.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40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 Calculation Programming </a:t>
            </a:r>
            <a:r>
              <a:rPr lang="en-US" b="1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Look Sharp Fitness Center needs to calculate prices and discounts for </a:t>
            </a:r>
            <a:r>
              <a:rPr lang="en-US" dirty="0" smtClean="0"/>
              <a:t>clothing sold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company is currently having a big sale, offering a 30 percent </a:t>
            </a:r>
            <a:r>
              <a:rPr lang="en-US" dirty="0" smtClean="0"/>
              <a:t>discount on </a:t>
            </a:r>
            <a:r>
              <a:rPr lang="en-US" dirty="0"/>
              <a:t>all clearance clothing items.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project, you will calculate </a:t>
            </a:r>
            <a:r>
              <a:rPr lang="en-US" dirty="0" smtClean="0"/>
              <a:t>the amount </a:t>
            </a:r>
            <a:r>
              <a:rPr lang="en-US" dirty="0"/>
              <a:t>due for items sold, determine the 30 percent discount, and deduct </a:t>
            </a:r>
            <a:r>
              <a:rPr lang="en-US" dirty="0" smtClean="0"/>
              <a:t>the discount</a:t>
            </a:r>
            <a:r>
              <a:rPr lang="en-US" dirty="0"/>
              <a:t>, giving the new amount due—the discounted amount.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text </a:t>
            </a:r>
            <a:r>
              <a:rPr lang="en-US" dirty="0" smtClean="0"/>
              <a:t>boxes with </a:t>
            </a:r>
            <a:r>
              <a:rPr lang="en-US" dirty="0"/>
              <a:t>the </a:t>
            </a:r>
            <a:r>
              <a:rPr lang="en-US" dirty="0" err="1"/>
              <a:t>ReadOnly</a:t>
            </a:r>
            <a:r>
              <a:rPr lang="en-US" dirty="0"/>
              <a:t> property set to </a:t>
            </a:r>
            <a:r>
              <a:rPr lang="en-US" i="1" dirty="0"/>
              <a:t>true </a:t>
            </a:r>
            <a:r>
              <a:rPr lang="en-US" dirty="0"/>
              <a:t>for the output fields.</a:t>
            </a:r>
          </a:p>
        </p:txBody>
      </p:sp>
    </p:spTree>
    <p:extLst>
      <p:ext uri="{BB962C8B-B14F-4D97-AF65-F5344CB8AC3E}">
        <p14:creationId xmlns:p14="http://schemas.microsoft.com/office/powerpoint/2010/main" val="33998888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154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336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Converting between Numeric Data Types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C# you can convert data from one numeric data type to another. </a:t>
            </a:r>
            <a:endParaRPr lang="en-US" dirty="0" smtClean="0"/>
          </a:p>
          <a:p>
            <a:r>
              <a:rPr lang="en-US" dirty="0" smtClean="0"/>
              <a:t>Some conversions can </a:t>
            </a:r>
            <a:r>
              <a:rPr lang="en-US" dirty="0"/>
              <a:t>be performed implicitly (automatically) and some you </a:t>
            </a:r>
            <a:r>
              <a:rPr lang="en-US" dirty="0" smtClean="0"/>
              <a:t>must specify </a:t>
            </a:r>
            <a:r>
              <a:rPr lang="en-US" dirty="0"/>
              <a:t>explicitly.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some cannot be converted if the value would be lost </a:t>
            </a:r>
            <a:r>
              <a:rPr lang="en-US" dirty="0" smtClean="0"/>
              <a:t>in the </a:t>
            </a:r>
            <a:r>
              <a:rPr lang="en-US" dirty="0"/>
              <a:t>conversion.</a:t>
            </a:r>
          </a:p>
        </p:txBody>
      </p:sp>
    </p:spTree>
    <p:extLst>
      <p:ext uri="{BB962C8B-B14F-4D97-AF65-F5344CB8AC3E}">
        <p14:creationId xmlns:p14="http://schemas.microsoft.com/office/powerpoint/2010/main" val="385332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Handling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you allow users to input numbers and use those numbers in calculations, </a:t>
            </a:r>
            <a:r>
              <a:rPr lang="en-US" dirty="0" smtClean="0"/>
              <a:t>lots of </a:t>
            </a:r>
            <a:r>
              <a:rPr lang="en-US" dirty="0"/>
              <a:t>things can go wrong.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Parse methods, </a:t>
            </a:r>
            <a:r>
              <a:rPr lang="en-US" dirty="0" err="1"/>
              <a:t>int.Parse</a:t>
            </a:r>
            <a:r>
              <a:rPr lang="en-US" dirty="0"/>
              <a:t> and </a:t>
            </a:r>
            <a:r>
              <a:rPr lang="en-US" dirty="0" err="1"/>
              <a:t>decimal.Parse</a:t>
            </a:r>
            <a:r>
              <a:rPr lang="en-US" dirty="0"/>
              <a:t> , </a:t>
            </a:r>
            <a:r>
              <a:rPr lang="en-US" dirty="0" smtClean="0"/>
              <a:t>fail if </a:t>
            </a:r>
            <a:r>
              <a:rPr lang="en-US" dirty="0"/>
              <a:t>the user enters nonnumeric data or leaves the text box blank. </a:t>
            </a:r>
            <a:endParaRPr lang="en-US" dirty="0" smtClean="0"/>
          </a:p>
          <a:p>
            <a:r>
              <a:rPr lang="en-US" dirty="0" smtClean="0"/>
              <a:t>Or </a:t>
            </a:r>
            <a:r>
              <a:rPr lang="en-US" dirty="0"/>
              <a:t>your user </a:t>
            </a:r>
            <a:r>
              <a:rPr lang="en-US" dirty="0" smtClean="0"/>
              <a:t>may </a:t>
            </a:r>
            <a:r>
              <a:rPr lang="en-US" dirty="0"/>
              <a:t>enter a number that results in an attempt to divide by zero.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of those </a:t>
            </a:r>
            <a:r>
              <a:rPr lang="en-US" dirty="0" smtClean="0"/>
              <a:t>situations causes </a:t>
            </a:r>
            <a:r>
              <a:rPr lang="en-US" dirty="0"/>
              <a:t>an </a:t>
            </a:r>
            <a:r>
              <a:rPr lang="en-US" b="1" dirty="0"/>
              <a:t>exception </a:t>
            </a:r>
            <a:r>
              <a:rPr lang="en-US" dirty="0"/>
              <a:t>to occur, or, as programmers like to say, </a:t>
            </a:r>
            <a:r>
              <a:rPr lang="en-US" i="1" dirty="0"/>
              <a:t>throws an exception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2950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 can easily “catch” program exceptions by using structured </a:t>
            </a:r>
            <a:r>
              <a:rPr lang="en-US" dirty="0" smtClean="0"/>
              <a:t>exception handling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catch the exceptions before they can cause a run-time error </a:t>
            </a:r>
            <a:r>
              <a:rPr lang="en-US" dirty="0" smtClean="0"/>
              <a:t>and handle </a:t>
            </a:r>
            <a:r>
              <a:rPr lang="en-US" dirty="0"/>
              <a:t>the situation, if possible, within the program. </a:t>
            </a:r>
            <a:endParaRPr lang="en-US" dirty="0" smtClean="0"/>
          </a:p>
          <a:p>
            <a:r>
              <a:rPr lang="en-US" dirty="0" smtClean="0"/>
              <a:t>Catching </a:t>
            </a:r>
            <a:r>
              <a:rPr lang="en-US" dirty="0"/>
              <a:t>exceptions </a:t>
            </a:r>
            <a:r>
              <a:rPr lang="en-US" dirty="0" smtClean="0"/>
              <a:t>as they </a:t>
            </a:r>
            <a:r>
              <a:rPr lang="en-US" dirty="0"/>
              <a:t>happen and writing code to take care of the problems is </a:t>
            </a:r>
            <a:r>
              <a:rPr lang="en-US"/>
              <a:t>called </a:t>
            </a:r>
            <a:r>
              <a:rPr lang="en-US" i="1" smtClean="0"/>
              <a:t>exception handling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exception handling in Visual Studio .NET is standardized for </a:t>
            </a:r>
            <a:r>
              <a:rPr lang="en-US" dirty="0" smtClean="0"/>
              <a:t>all of </a:t>
            </a:r>
            <a:r>
              <a:rPr lang="en-US" dirty="0"/>
              <a:t>the languages that use the Common Language Runtime.</a:t>
            </a:r>
          </a:p>
        </p:txBody>
      </p:sp>
    </p:spTree>
    <p:extLst>
      <p:ext uri="{BB962C8B-B14F-4D97-AF65-F5344CB8AC3E}">
        <p14:creationId xmlns:p14="http://schemas.microsoft.com/office/powerpoint/2010/main" val="26851454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try/catch Blocks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</a:t>
            </a:r>
            <a:r>
              <a:rPr lang="en-US" dirty="0"/>
              <a:t>trap or catch exceptions, enclose any statement(s) that might cause an </a:t>
            </a:r>
            <a:r>
              <a:rPr lang="en-US" dirty="0" smtClean="0"/>
              <a:t>error in </a:t>
            </a:r>
            <a:r>
              <a:rPr lang="en-US" dirty="0"/>
              <a:t>a </a:t>
            </a:r>
            <a:r>
              <a:rPr lang="en-US" b="1" dirty="0"/>
              <a:t>try/catch block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an exception occurs while the statements in the </a:t>
            </a:r>
            <a:r>
              <a:rPr lang="en-US" dirty="0" smtClean="0"/>
              <a:t>try block </a:t>
            </a:r>
            <a:r>
              <a:rPr lang="en-US" dirty="0"/>
              <a:t>are executing, program control transfers to the catch block; if a </a:t>
            </a:r>
            <a:r>
              <a:rPr lang="en-US" dirty="0" smtClean="0"/>
              <a:t>finally statement </a:t>
            </a:r>
            <a:r>
              <a:rPr lang="en-US" dirty="0"/>
              <a:t>is included, the code in that section executes last, whether or not </a:t>
            </a:r>
            <a:r>
              <a:rPr lang="en-US" dirty="0" smtClean="0"/>
              <a:t>an exception </a:t>
            </a:r>
            <a:r>
              <a:rPr lang="en-US" dirty="0"/>
              <a:t>occurred.</a:t>
            </a:r>
          </a:p>
        </p:txBody>
      </p:sp>
    </p:spTree>
    <p:extLst>
      <p:ext uri="{BB962C8B-B14F-4D97-AF65-F5344CB8AC3E}">
        <p14:creationId xmlns:p14="http://schemas.microsoft.com/office/powerpoint/2010/main" val="29823327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try Block—General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try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that may cause error.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catch [( </a:t>
            </a:r>
            <a:r>
              <a:rPr lang="en-US" i="1" dirty="0" err="1"/>
              <a:t>ExceptionType</a:t>
            </a:r>
            <a:r>
              <a:rPr lang="en-US" i="1" dirty="0"/>
              <a:t> </a:t>
            </a:r>
            <a:r>
              <a:rPr lang="en-US" dirty="0"/>
              <a:t>[ </a:t>
            </a:r>
            <a:r>
              <a:rPr lang="en-US" i="1" dirty="0" err="1"/>
              <a:t>VariableName</a:t>
            </a:r>
            <a:r>
              <a:rPr lang="en-US" i="1" dirty="0"/>
              <a:t> </a:t>
            </a:r>
            <a:r>
              <a:rPr lang="en-US" dirty="0"/>
              <a:t>])]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for action when exception occurs.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[finally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that always execute before exit of try block.</a:t>
            </a:r>
          </a:p>
          <a:p>
            <a:pPr marL="0" indent="0">
              <a:buNone/>
            </a:pPr>
            <a:r>
              <a:rPr lang="en-US" dirty="0" smtClean="0"/>
              <a:t>}]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Note</a:t>
            </a:r>
            <a:r>
              <a:rPr lang="en-US" dirty="0"/>
              <a:t>: The code shown in square brackets is optional.</a:t>
            </a:r>
          </a:p>
        </p:txBody>
      </p:sp>
    </p:spTree>
    <p:extLst>
      <p:ext uri="{BB962C8B-B14F-4D97-AF65-F5344CB8AC3E}">
        <p14:creationId xmlns:p14="http://schemas.microsoft.com/office/powerpoint/2010/main" val="36184324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try Block—Example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try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quantityTextBox.Text</a:t>
            </a:r>
            <a:r>
              <a:rPr lang="en-US" dirty="0"/>
              <a:t> = </a:t>
            </a:r>
            <a:r>
              <a:rPr lang="en-US" dirty="0" err="1"/>
              <a:t>quantityInteger.ToString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catch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messageLabel.Text</a:t>
            </a:r>
            <a:r>
              <a:rPr lang="en-US" dirty="0"/>
              <a:t> = "Error in input data.";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88187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catch as it appears in the preceding example will catch any exception.</a:t>
            </a:r>
          </a:p>
          <a:p>
            <a:r>
              <a:rPr lang="en-US" dirty="0"/>
              <a:t>You also can specify the type of exception that you want to catch, </a:t>
            </a:r>
            <a:r>
              <a:rPr lang="en-US" dirty="0" smtClean="0"/>
              <a:t>and even </a:t>
            </a:r>
            <a:r>
              <a:rPr lang="en-US" dirty="0"/>
              <a:t>write several catch statements, each to catch a different type of exception.</a:t>
            </a:r>
          </a:p>
          <a:p>
            <a:r>
              <a:rPr lang="en-US" dirty="0"/>
              <a:t>For example, you might want to display one message for bad input </a:t>
            </a:r>
            <a:r>
              <a:rPr lang="en-US" dirty="0" smtClean="0"/>
              <a:t>data and </a:t>
            </a:r>
            <a:r>
              <a:rPr lang="en-US" dirty="0"/>
              <a:t>a different message for a calculation problem</a:t>
            </a:r>
            <a:r>
              <a:rPr lang="en-US" dirty="0" smtClean="0"/>
              <a:t>.</a:t>
            </a:r>
          </a:p>
          <a:p>
            <a:r>
              <a:rPr lang="en-US" dirty="0"/>
              <a:t>To specify a particular type of exception to catch, use one of the </a:t>
            </a:r>
            <a:r>
              <a:rPr lang="en-US" dirty="0" smtClean="0"/>
              <a:t>predefined exception </a:t>
            </a:r>
            <a:r>
              <a:rPr lang="en-US" dirty="0"/>
              <a:t>classes, which are all based on, or derived from, the </a:t>
            </a:r>
            <a:r>
              <a:rPr lang="en-US" dirty="0" err="1" smtClean="0"/>
              <a:t>SystemException</a:t>
            </a:r>
            <a:r>
              <a:rPr lang="en-US" dirty="0" smtClean="0"/>
              <a:t> class.</a:t>
            </a:r>
          </a:p>
          <a:p>
            <a:r>
              <a:rPr lang="en-US" dirty="0"/>
              <a:t>To catch bad input data that cannot be converted to numeric, write </a:t>
            </a:r>
            <a:r>
              <a:rPr lang="en-US" dirty="0" smtClean="0"/>
              <a:t>this catch </a:t>
            </a:r>
            <a:r>
              <a:rPr lang="en-US" dirty="0"/>
              <a:t>statement:</a:t>
            </a:r>
          </a:p>
          <a:p>
            <a:pPr marL="0" indent="0">
              <a:buNone/>
            </a:pPr>
            <a:r>
              <a:rPr lang="en-US" dirty="0"/>
              <a:t>catch (</a:t>
            </a:r>
            <a:r>
              <a:rPr lang="en-US" dirty="0" err="1"/>
              <a:t>FormatException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messageLabel.Text</a:t>
            </a:r>
            <a:r>
              <a:rPr lang="en-US" dirty="0"/>
              <a:t> = "Error in input data.";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4458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Exception Class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</a:t>
            </a:r>
            <a:r>
              <a:rPr lang="en-US" dirty="0"/>
              <a:t>exception is an instance of the Exception class.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properties of </a:t>
            </a:r>
            <a:r>
              <a:rPr lang="en-US" dirty="0" smtClean="0"/>
              <a:t>this class </a:t>
            </a:r>
            <a:r>
              <a:rPr lang="en-US" dirty="0"/>
              <a:t>allow you to determine the code location of the error, the type of error, </a:t>
            </a:r>
            <a:r>
              <a:rPr lang="en-US" dirty="0" smtClean="0"/>
              <a:t>and the </a:t>
            </a:r>
            <a:r>
              <a:rPr lang="en-US" dirty="0"/>
              <a:t>cause.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Message property contains a text message about the error and </a:t>
            </a:r>
            <a:r>
              <a:rPr lang="en-US" dirty="0" smtClean="0"/>
              <a:t>the Source </a:t>
            </a:r>
            <a:r>
              <a:rPr lang="en-US" dirty="0"/>
              <a:t>property contains the name of the object causing the error. </a:t>
            </a:r>
            <a:endParaRPr lang="en-US" dirty="0" smtClean="0"/>
          </a:p>
          <a:p>
            <a:r>
              <a:rPr lang="en-US" dirty="0" smtClean="0"/>
              <a:t>The Stack- Trace </a:t>
            </a:r>
            <a:r>
              <a:rPr lang="en-US" dirty="0"/>
              <a:t>property can identify the location in the code where the error occurred.</a:t>
            </a:r>
          </a:p>
        </p:txBody>
      </p:sp>
    </p:spTree>
    <p:extLst>
      <p:ext uri="{BB962C8B-B14F-4D97-AF65-F5344CB8AC3E}">
        <p14:creationId xmlns:p14="http://schemas.microsoft.com/office/powerpoint/2010/main" val="11441126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6830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705600"/>
          </a:xfrm>
        </p:spPr>
        <p:txBody>
          <a:bodyPr>
            <a:normAutofit/>
          </a:bodyPr>
          <a:lstStyle/>
          <a:p>
            <a:r>
              <a:rPr lang="en-US" dirty="0"/>
              <a:t>You can include the text message associated with the type of exception </a:t>
            </a:r>
            <a:r>
              <a:rPr lang="en-US" dirty="0" smtClean="0"/>
              <a:t>by specifying </a:t>
            </a:r>
            <a:r>
              <a:rPr lang="en-US" dirty="0"/>
              <a:t>the Message property of the Exception object, as declared by </a:t>
            </a:r>
            <a:r>
              <a:rPr lang="en-US" dirty="0" smtClean="0"/>
              <a:t>the variable </a:t>
            </a:r>
            <a:r>
              <a:rPr lang="en-US" dirty="0"/>
              <a:t>you named on the catch statement. </a:t>
            </a:r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/>
              <a:t>aware that the messages </a:t>
            </a:r>
            <a:r>
              <a:rPr lang="en-US" dirty="0" smtClean="0"/>
              <a:t>for exceptions </a:t>
            </a:r>
            <a:r>
              <a:rPr lang="en-US" dirty="0"/>
              <a:t>are usually somewhat terse and not oriented to users, but they </a:t>
            </a:r>
            <a:r>
              <a:rPr lang="en-US" dirty="0" smtClean="0"/>
              <a:t>can sometimes </a:t>
            </a:r>
            <a:r>
              <a:rPr lang="en-US" dirty="0"/>
              <a:t>be helpful.</a:t>
            </a:r>
          </a:p>
          <a:p>
            <a:pPr marL="0" indent="0">
              <a:buNone/>
            </a:pPr>
            <a:r>
              <a:rPr lang="en-US" dirty="0"/>
              <a:t>catch (</a:t>
            </a:r>
            <a:r>
              <a:rPr lang="en-US" dirty="0" err="1"/>
              <a:t>FormatException</a:t>
            </a:r>
            <a:r>
              <a:rPr lang="en-US" dirty="0"/>
              <a:t> </a:t>
            </a:r>
            <a:r>
              <a:rPr lang="en-US" dirty="0" err="1"/>
              <a:t>theException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messageLabel.Text</a:t>
            </a:r>
            <a:r>
              <a:rPr lang="en-US" dirty="0"/>
              <a:t> = "Error in input data: " + </a:t>
            </a:r>
            <a:r>
              <a:rPr lang="en-US" dirty="0" err="1"/>
              <a:t>theException.Message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3939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Handling Multiple Exceptions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you want to trap for more than one type of exception, you can include </a:t>
            </a:r>
            <a:r>
              <a:rPr lang="en-US" dirty="0" smtClean="0"/>
              <a:t>multiple catch </a:t>
            </a:r>
            <a:r>
              <a:rPr lang="en-US" dirty="0"/>
              <a:t>blocks (handlers).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an exception occurs, the catch statements </a:t>
            </a:r>
            <a:r>
              <a:rPr lang="en-US" dirty="0" smtClean="0"/>
              <a:t>are checked </a:t>
            </a:r>
            <a:r>
              <a:rPr lang="en-US" dirty="0"/>
              <a:t>in sequence.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first one with a matching exception type is used.</a:t>
            </a:r>
          </a:p>
        </p:txBody>
      </p:sp>
    </p:spTree>
    <p:extLst>
      <p:ext uri="{BB962C8B-B14F-4D97-AF65-F5344CB8AC3E}">
        <p14:creationId xmlns:p14="http://schemas.microsoft.com/office/powerpoint/2010/main" val="2160230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Implicit </a:t>
            </a:r>
            <a:r>
              <a:rPr lang="en-US" b="1" dirty="0"/>
              <a:t>Conversions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</a:t>
            </a:r>
            <a:r>
              <a:rPr lang="en-US" dirty="0"/>
              <a:t>you are converting a value from a narrower data type to a wider type, </a:t>
            </a:r>
            <a:r>
              <a:rPr lang="en-US" dirty="0" smtClean="0"/>
              <a:t>where there </a:t>
            </a:r>
            <a:r>
              <a:rPr lang="en-US" dirty="0"/>
              <a:t>is no danger of losing any precision, the conversion can be performed </a:t>
            </a:r>
            <a:r>
              <a:rPr lang="en-US" dirty="0" smtClean="0"/>
              <a:t>by an </a:t>
            </a:r>
            <a:r>
              <a:rPr lang="en-US" b="1" dirty="0"/>
              <a:t>implicit conversion </a:t>
            </a:r>
            <a:r>
              <a:rPr lang="en-US" dirty="0"/>
              <a:t>. For example, the </a:t>
            </a:r>
            <a:r>
              <a:rPr lang="en-US" dirty="0" smtClean="0"/>
              <a:t>statement </a:t>
            </a:r>
            <a:r>
              <a:rPr lang="en-US" dirty="0" err="1" smtClean="0"/>
              <a:t>bigNumberDouble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smallNumberInteger</a:t>
            </a:r>
            <a:r>
              <a:rPr lang="en-US" dirty="0"/>
              <a:t>;</a:t>
            </a:r>
          </a:p>
          <a:p>
            <a:r>
              <a:rPr lang="en-US" dirty="0"/>
              <a:t>does not generate any error message, assuming that both variables are </a:t>
            </a:r>
            <a:r>
              <a:rPr lang="en-US" dirty="0" smtClean="0"/>
              <a:t>properly declared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value of </a:t>
            </a:r>
            <a:r>
              <a:rPr lang="en-US" dirty="0" err="1"/>
              <a:t>smallNumberInteger</a:t>
            </a:r>
            <a:r>
              <a:rPr lang="en-US" dirty="0"/>
              <a:t> is successfully converted </a:t>
            </a:r>
            <a:r>
              <a:rPr lang="en-US" dirty="0" smtClean="0"/>
              <a:t>and stored </a:t>
            </a:r>
            <a:r>
              <a:rPr lang="en-US" dirty="0"/>
              <a:t>in </a:t>
            </a:r>
            <a:r>
              <a:rPr lang="en-US" dirty="0" err="1"/>
              <a:t>bigNumberDouble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to convert in the opposite </a:t>
            </a:r>
            <a:r>
              <a:rPr lang="en-US" dirty="0" smtClean="0"/>
              <a:t>direction could </a:t>
            </a:r>
            <a:r>
              <a:rPr lang="en-US" dirty="0"/>
              <a:t>cause problems and cannot be done implicitly.</a:t>
            </a:r>
          </a:p>
        </p:txBody>
      </p:sp>
    </p:spTree>
    <p:extLst>
      <p:ext uri="{BB962C8B-B14F-4D97-AF65-F5344CB8AC3E}">
        <p14:creationId xmlns:p14="http://schemas.microsoft.com/office/powerpoint/2010/main" val="23630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534400" cy="6705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catch (</a:t>
            </a:r>
            <a:r>
              <a:rPr lang="en-US" dirty="0" err="1"/>
              <a:t>FormatException</a:t>
            </a:r>
            <a:r>
              <a:rPr lang="en-US" dirty="0"/>
              <a:t> </a:t>
            </a:r>
            <a:r>
              <a:rPr lang="en-US" dirty="0" err="1"/>
              <a:t>theException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for nonnumeric data.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catch (</a:t>
            </a:r>
            <a:r>
              <a:rPr lang="en-US" dirty="0" err="1"/>
              <a:t>ArithmeticException</a:t>
            </a:r>
            <a:r>
              <a:rPr lang="en-US" dirty="0"/>
              <a:t> </a:t>
            </a:r>
            <a:r>
              <a:rPr lang="en-US" dirty="0" err="1"/>
              <a:t>theException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for calculation problem.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catch (Exception </a:t>
            </a:r>
            <a:r>
              <a:rPr lang="en-US" dirty="0" err="1"/>
              <a:t>theException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// Statements for any other exception.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141470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last catch will handle any exceptions that do not match either of the </a:t>
            </a:r>
            <a:r>
              <a:rPr lang="en-US" dirty="0" smtClean="0"/>
              <a:t>first two </a:t>
            </a:r>
            <a:r>
              <a:rPr lang="en-US" dirty="0"/>
              <a:t>exception types. </a:t>
            </a:r>
            <a:endParaRPr lang="en-US" dirty="0" smtClean="0"/>
          </a:p>
          <a:p>
            <a:r>
              <a:rPr lang="en-US" dirty="0" smtClean="0"/>
              <a:t>Note </a:t>
            </a:r>
            <a:r>
              <a:rPr lang="en-US" dirty="0"/>
              <a:t>that it is acceptable to use the same variable </a:t>
            </a:r>
            <a:r>
              <a:rPr lang="en-US" dirty="0" smtClean="0"/>
              <a:t>name for </a:t>
            </a:r>
            <a:r>
              <a:rPr lang="en-US" dirty="0"/>
              <a:t>multiple catch statements; each </a:t>
            </a:r>
            <a:r>
              <a:rPr lang="en-US" dirty="0" smtClean="0"/>
              <a:t>catch </a:t>
            </a:r>
            <a:r>
              <a:rPr lang="en-US" dirty="0"/>
              <a:t>represents a separate code block</a:t>
            </a:r>
            <a:r>
              <a:rPr lang="en-US" dirty="0" smtClean="0"/>
              <a:t>, so </a:t>
            </a:r>
            <a:r>
              <a:rPr lang="en-US" dirty="0"/>
              <a:t>the variable’s scope is only that block.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omit the variable name </a:t>
            </a:r>
            <a:r>
              <a:rPr lang="en-US" dirty="0" smtClean="0"/>
              <a:t>for the </a:t>
            </a:r>
            <a:r>
              <a:rPr lang="en-US" dirty="0"/>
              <a:t>exception if you don’t need to refer to the properties of the exception </a:t>
            </a:r>
            <a:r>
              <a:rPr lang="en-US" dirty="0" smtClean="0"/>
              <a:t>object in </a:t>
            </a:r>
            <a:r>
              <a:rPr lang="en-US" dirty="0"/>
              <a:t>the catch block.</a:t>
            </a:r>
          </a:p>
        </p:txBody>
      </p:sp>
    </p:spTree>
    <p:extLst>
      <p:ext uri="{BB962C8B-B14F-4D97-AF65-F5344CB8AC3E}">
        <p14:creationId xmlns:p14="http://schemas.microsoft.com/office/powerpoint/2010/main" val="19014413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Displaying Messages in Message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may want to display a message when the user has entered invalid data </a:t>
            </a:r>
            <a:r>
              <a:rPr lang="en-US" dirty="0" smtClean="0"/>
              <a:t>or neglected </a:t>
            </a:r>
            <a:r>
              <a:rPr lang="en-US" dirty="0"/>
              <a:t>to enter a required data value.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display a message to </a:t>
            </a:r>
            <a:r>
              <a:rPr lang="en-US" dirty="0" smtClean="0"/>
              <a:t>the user </a:t>
            </a:r>
            <a:r>
              <a:rPr lang="en-US" dirty="0"/>
              <a:t>in a message box, which is a special type of window.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specify </a:t>
            </a:r>
            <a:r>
              <a:rPr lang="en-US" dirty="0" smtClean="0"/>
              <a:t>the message</a:t>
            </a:r>
            <a:r>
              <a:rPr lang="en-US" dirty="0"/>
              <a:t>, an optional icon, title bar text, and button(s) for the message </a:t>
            </a:r>
            <a:r>
              <a:rPr lang="en-US" dirty="0" smtClean="0"/>
              <a:t>box.</a:t>
            </a:r>
          </a:p>
          <a:p>
            <a:r>
              <a:rPr lang="en-US" dirty="0"/>
              <a:t>You use the </a:t>
            </a:r>
            <a:r>
              <a:rPr lang="en-US" b="1" dirty="0"/>
              <a:t>Show method </a:t>
            </a:r>
            <a:r>
              <a:rPr lang="en-US" dirty="0"/>
              <a:t>of the </a:t>
            </a:r>
            <a:r>
              <a:rPr lang="en-US" b="1" dirty="0" err="1"/>
              <a:t>MessageBox</a:t>
            </a:r>
            <a:r>
              <a:rPr lang="en-US" b="1" dirty="0"/>
              <a:t> </a:t>
            </a:r>
            <a:r>
              <a:rPr lang="en-US" dirty="0"/>
              <a:t>object to display a </a:t>
            </a:r>
            <a:r>
              <a:rPr lang="en-US" dirty="0" smtClean="0"/>
              <a:t>message box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MessageBox</a:t>
            </a:r>
            <a:r>
              <a:rPr lang="en-US" dirty="0"/>
              <a:t> object is a predefined instance of the </a:t>
            </a:r>
            <a:r>
              <a:rPr lang="en-US" dirty="0" err="1" smtClean="0"/>
              <a:t>MessageBox</a:t>
            </a:r>
            <a:r>
              <a:rPr lang="en-US" dirty="0" smtClean="0"/>
              <a:t> class </a:t>
            </a:r>
            <a:r>
              <a:rPr lang="en-US" dirty="0"/>
              <a:t>that you can use any time you need to display a message.</a:t>
            </a:r>
          </a:p>
        </p:txBody>
      </p:sp>
    </p:spTree>
    <p:extLst>
      <p:ext uri="{BB962C8B-B14F-4D97-AF65-F5344CB8AC3E}">
        <p14:creationId xmlns:p14="http://schemas.microsoft.com/office/powerpoint/2010/main" val="6029658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 err="1" smtClean="0"/>
              <a:t>MessageBox</a:t>
            </a:r>
            <a:r>
              <a:rPr lang="en-US" b="1" dirty="0" smtClean="0"/>
              <a:t> Object—General Form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is more than one way to call the Show method of the </a:t>
            </a:r>
            <a:r>
              <a:rPr lang="en-US" dirty="0" err="1"/>
              <a:t>MessageBox</a:t>
            </a:r>
            <a:r>
              <a:rPr lang="en-US" dirty="0"/>
              <a:t> class.</a:t>
            </a:r>
          </a:p>
          <a:p>
            <a:r>
              <a:rPr lang="en-US" dirty="0"/>
              <a:t>Each of the following statements is a valid call; you can choose the format </a:t>
            </a:r>
            <a:r>
              <a:rPr lang="en-US" dirty="0" smtClean="0"/>
              <a:t>you want </a:t>
            </a:r>
            <a:r>
              <a:rPr lang="en-US" dirty="0"/>
              <a:t>to use. </a:t>
            </a:r>
            <a:endParaRPr lang="en-US" dirty="0" smtClean="0"/>
          </a:p>
          <a:p>
            <a:r>
              <a:rPr lang="en-US" dirty="0" smtClean="0"/>
              <a:t>It’s </a:t>
            </a:r>
            <a:r>
              <a:rPr lang="en-US" dirty="0"/>
              <a:t>very important that the arguments you supply exactly </a:t>
            </a:r>
            <a:r>
              <a:rPr lang="en-US" dirty="0" smtClean="0"/>
              <a:t>match one </a:t>
            </a:r>
            <a:r>
              <a:rPr lang="en-US" dirty="0"/>
              <a:t>of the formats.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you cannot reverse, transpose, or leave </a:t>
            </a:r>
            <a:r>
              <a:rPr lang="en-US" dirty="0" smtClean="0"/>
              <a:t>out any </a:t>
            </a:r>
            <a:r>
              <a:rPr lang="en-US" dirty="0"/>
              <a:t>of the arguments.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there are multiple ways to call a method, </a:t>
            </a:r>
            <a:r>
              <a:rPr lang="en-US" dirty="0" smtClean="0"/>
              <a:t>the method </a:t>
            </a:r>
            <a:r>
              <a:rPr lang="en-US" dirty="0"/>
              <a:t>is said to be </a:t>
            </a:r>
            <a:r>
              <a:rPr lang="en-US" i="1" dirty="0"/>
              <a:t>overloaded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6817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err="1"/>
              <a:t>MessageBox.Show</a:t>
            </a:r>
            <a:r>
              <a:rPr lang="en-US" dirty="0"/>
              <a:t>( </a:t>
            </a:r>
            <a:r>
              <a:rPr lang="en-US" i="1" dirty="0" err="1"/>
              <a:t>TextMessage</a:t>
            </a:r>
            <a:r>
              <a:rPr lang="en-US" i="1" dirty="0"/>
              <a:t> </a:t>
            </a:r>
            <a:r>
              <a:rPr lang="en-US" dirty="0"/>
              <a:t>);</a:t>
            </a:r>
          </a:p>
          <a:p>
            <a:r>
              <a:rPr lang="en-US" dirty="0" err="1"/>
              <a:t>MessageBox.Show</a:t>
            </a:r>
            <a:r>
              <a:rPr lang="en-US" dirty="0"/>
              <a:t>( </a:t>
            </a:r>
            <a:r>
              <a:rPr lang="en-US" i="1" dirty="0" err="1"/>
              <a:t>TextMessage</a:t>
            </a:r>
            <a:r>
              <a:rPr lang="en-US" i="1" dirty="0"/>
              <a:t>, </a:t>
            </a:r>
            <a:r>
              <a:rPr lang="en-US" i="1" dirty="0" err="1"/>
              <a:t>TitlebarText</a:t>
            </a:r>
            <a:r>
              <a:rPr lang="en-US" i="1" dirty="0"/>
              <a:t> </a:t>
            </a:r>
            <a:r>
              <a:rPr lang="en-US" dirty="0"/>
              <a:t>);</a:t>
            </a:r>
          </a:p>
          <a:p>
            <a:r>
              <a:rPr lang="en-US" dirty="0" err="1"/>
              <a:t>MessageBox.Show</a:t>
            </a:r>
            <a:r>
              <a:rPr lang="en-US" dirty="0"/>
              <a:t>( </a:t>
            </a:r>
            <a:r>
              <a:rPr lang="en-US" i="1" dirty="0" err="1"/>
              <a:t>TextMessage</a:t>
            </a:r>
            <a:r>
              <a:rPr lang="en-US" i="1" dirty="0"/>
              <a:t>, </a:t>
            </a:r>
            <a:r>
              <a:rPr lang="en-US" i="1" dirty="0" err="1"/>
              <a:t>TitlebarText</a:t>
            </a:r>
            <a:r>
              <a:rPr lang="en-US" i="1" dirty="0"/>
              <a:t>, </a:t>
            </a:r>
            <a:r>
              <a:rPr lang="en-US" i="1" dirty="0" err="1"/>
              <a:t>MessageBoxButtons</a:t>
            </a:r>
            <a:r>
              <a:rPr lang="en-US" i="1" dirty="0"/>
              <a:t> </a:t>
            </a:r>
            <a:r>
              <a:rPr lang="en-US" dirty="0"/>
              <a:t>);</a:t>
            </a:r>
          </a:p>
          <a:p>
            <a:r>
              <a:rPr lang="en-US" dirty="0" err="1"/>
              <a:t>MessageBox.Show</a:t>
            </a:r>
            <a:r>
              <a:rPr lang="en-US" dirty="0"/>
              <a:t>( </a:t>
            </a:r>
            <a:r>
              <a:rPr lang="en-US" i="1" dirty="0" err="1"/>
              <a:t>TextMessage</a:t>
            </a:r>
            <a:r>
              <a:rPr lang="en-US" i="1" dirty="0"/>
              <a:t>, </a:t>
            </a:r>
            <a:r>
              <a:rPr lang="en-US" i="1" dirty="0" err="1"/>
              <a:t>TitlebarText</a:t>
            </a:r>
            <a:r>
              <a:rPr lang="en-US" i="1" dirty="0"/>
              <a:t>, </a:t>
            </a:r>
            <a:r>
              <a:rPr lang="en-US" i="1" dirty="0" err="1"/>
              <a:t>MessageBoxButtons</a:t>
            </a:r>
            <a:r>
              <a:rPr lang="en-US" i="1" dirty="0"/>
              <a:t>, </a:t>
            </a:r>
            <a:r>
              <a:rPr lang="en-US" i="1" dirty="0" err="1"/>
              <a:t>MessageBoxIcon</a:t>
            </a:r>
            <a:r>
              <a:rPr lang="en-US" i="1" dirty="0"/>
              <a:t> 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273831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TextMessage</a:t>
            </a:r>
            <a:r>
              <a:rPr lang="en-US" dirty="0"/>
              <a:t> is the message you want to appear in the message box.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TitlebarText</a:t>
            </a:r>
            <a:r>
              <a:rPr lang="en-US" dirty="0" smtClean="0"/>
              <a:t> </a:t>
            </a:r>
            <a:r>
              <a:rPr lang="en-US" dirty="0"/>
              <a:t>appears on the title bar of the </a:t>
            </a:r>
            <a:r>
              <a:rPr lang="en-US" dirty="0" err="1"/>
              <a:t>MessageBox</a:t>
            </a:r>
            <a:r>
              <a:rPr lang="en-US" dirty="0"/>
              <a:t> window. </a:t>
            </a:r>
            <a:endParaRPr lang="en-US" dirty="0" smtClean="0"/>
          </a:p>
          <a:p>
            <a:r>
              <a:rPr lang="en-US" dirty="0" smtClean="0"/>
              <a:t>The Message- </a:t>
            </a:r>
            <a:r>
              <a:rPr lang="en-US" dirty="0" err="1" smtClean="0"/>
              <a:t>BoxButtons</a:t>
            </a:r>
            <a:r>
              <a:rPr lang="en-US" dirty="0" smtClean="0"/>
              <a:t> </a:t>
            </a:r>
            <a:r>
              <a:rPr lang="en-US" dirty="0"/>
              <a:t>argument specifies the buttons to display.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the </a:t>
            </a:r>
            <a:r>
              <a:rPr lang="en-US" dirty="0" err="1" smtClean="0"/>
              <a:t>MessageBoxIcon</a:t>
            </a:r>
            <a:r>
              <a:rPr lang="en-US" dirty="0" smtClean="0"/>
              <a:t> determines </a:t>
            </a:r>
            <a:r>
              <a:rPr lang="en-US" dirty="0"/>
              <a:t>the icon to display.</a:t>
            </a:r>
          </a:p>
        </p:txBody>
      </p:sp>
    </p:spTree>
    <p:extLst>
      <p:ext uri="{BB962C8B-B14F-4D97-AF65-F5344CB8AC3E}">
        <p14:creationId xmlns:p14="http://schemas.microsoft.com/office/powerpoint/2010/main" val="19134022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</a:t>
            </a:r>
            <a:r>
              <a:rPr lang="en-US" b="1" dirty="0" err="1"/>
              <a:t>MessageBox</a:t>
            </a:r>
            <a:r>
              <a:rPr lang="en-US" b="1" dirty="0"/>
              <a:t> Statement—Examples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MessageBox.Show</a:t>
            </a:r>
            <a:r>
              <a:rPr lang="en-US" dirty="0"/>
              <a:t>("Enter numeric data.");</a:t>
            </a:r>
          </a:p>
          <a:p>
            <a:r>
              <a:rPr lang="en-US" dirty="0" err="1"/>
              <a:t>MessageBox.Show</a:t>
            </a:r>
            <a:r>
              <a:rPr lang="en-US" dirty="0"/>
              <a:t>("Try again.", "Data Entry Error");</a:t>
            </a:r>
          </a:p>
          <a:p>
            <a:r>
              <a:rPr lang="en-US" dirty="0" err="1"/>
              <a:t>MessageBox.Show</a:t>
            </a:r>
            <a:r>
              <a:rPr lang="en-US" dirty="0"/>
              <a:t>("This is a message.", "This is a title bar", </a:t>
            </a:r>
            <a:r>
              <a:rPr lang="en-US" dirty="0" err="1"/>
              <a:t>MessageBoxButtons.OK</a:t>
            </a:r>
            <a:r>
              <a:rPr lang="en-US" dirty="0"/>
              <a:t>);</a:t>
            </a:r>
          </a:p>
          <a:p>
            <a:r>
              <a:rPr lang="en-US" dirty="0"/>
              <a:t>try</a:t>
            </a:r>
          </a:p>
          <a:p>
            <a:r>
              <a:rPr lang="en-US" dirty="0"/>
              <a:t>{</a:t>
            </a:r>
          </a:p>
          <a:p>
            <a:r>
              <a:rPr lang="en-US" dirty="0" err="1"/>
              <a:t>quantityInteger</a:t>
            </a:r>
            <a:r>
              <a:rPr lang="en-US" dirty="0"/>
              <a:t> = </a:t>
            </a:r>
            <a:r>
              <a:rPr lang="en-US" dirty="0" err="1"/>
              <a:t>int.Parse</a:t>
            </a:r>
            <a:r>
              <a:rPr lang="en-US" dirty="0"/>
              <a:t>(</a:t>
            </a:r>
            <a:r>
              <a:rPr lang="en-US" dirty="0" err="1"/>
              <a:t>quantityTextBox.Text</a:t>
            </a:r>
            <a:r>
              <a:rPr lang="en-US" dirty="0"/>
              <a:t>);</a:t>
            </a:r>
          </a:p>
          <a:p>
            <a:r>
              <a:rPr lang="en-US" dirty="0" err="1"/>
              <a:t>outputTextBox.Text</a:t>
            </a:r>
            <a:r>
              <a:rPr lang="en-US" dirty="0"/>
              <a:t> = </a:t>
            </a:r>
            <a:r>
              <a:rPr lang="en-US" dirty="0" err="1"/>
              <a:t>quantityInteger.ToString</a:t>
            </a:r>
            <a:r>
              <a:rPr lang="en-US" dirty="0"/>
              <a:t>();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catch (</a:t>
            </a:r>
            <a:r>
              <a:rPr lang="en-US" dirty="0" err="1"/>
              <a:t>FormatException</a:t>
            </a:r>
            <a:r>
              <a:rPr lang="en-US" dirty="0"/>
              <a:t>)</a:t>
            </a:r>
          </a:p>
          <a:p>
            <a:r>
              <a:rPr lang="en-US" dirty="0"/>
              <a:t>{</a:t>
            </a:r>
          </a:p>
          <a:p>
            <a:r>
              <a:rPr lang="en-US" dirty="0" err="1"/>
              <a:t>MessageBox.Show</a:t>
            </a:r>
            <a:r>
              <a:rPr lang="en-US" dirty="0"/>
              <a:t>("Nonnumeric Data.", "Error",</a:t>
            </a:r>
          </a:p>
          <a:p>
            <a:r>
              <a:rPr lang="en-US" dirty="0" err="1"/>
              <a:t>MessageBoxButtons.OK</a:t>
            </a:r>
            <a:r>
              <a:rPr lang="en-US" dirty="0"/>
              <a:t>, </a:t>
            </a:r>
            <a:r>
              <a:rPr lang="en-US" dirty="0" err="1"/>
              <a:t>MessageBoxIcon.Exclamation</a:t>
            </a:r>
            <a:r>
              <a:rPr lang="en-US" dirty="0"/>
              <a:t>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02112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 err="1" smtClean="0"/>
              <a:t>TextMessage</a:t>
            </a:r>
            <a:r>
              <a:rPr lang="en-US" b="1" dirty="0" smtClean="0"/>
              <a:t> String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message string you display may be a string literal enclosed in quotes or </a:t>
            </a:r>
            <a:r>
              <a:rPr lang="en-US" dirty="0" smtClean="0"/>
              <a:t>a string </a:t>
            </a:r>
            <a:r>
              <a:rPr lang="en-US" dirty="0"/>
              <a:t>variable.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may want to concatenate several items, for example</a:t>
            </a:r>
            <a:r>
              <a:rPr lang="en-US" dirty="0" smtClean="0"/>
              <a:t>, combining </a:t>
            </a:r>
            <a:r>
              <a:rPr lang="en-US" dirty="0"/>
              <a:t>a literal with a value from a variable.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message you specify </a:t>
            </a:r>
            <a:r>
              <a:rPr lang="en-US" dirty="0" smtClean="0"/>
              <a:t>is too </a:t>
            </a:r>
            <a:r>
              <a:rPr lang="en-US" dirty="0"/>
              <a:t>long for one line, it will wrap to the next line.</a:t>
            </a:r>
          </a:p>
        </p:txBody>
      </p:sp>
    </p:spTree>
    <p:extLst>
      <p:ext uri="{BB962C8B-B14F-4D97-AF65-F5344CB8AC3E}">
        <p14:creationId xmlns:p14="http://schemas.microsoft.com/office/powerpoint/2010/main" val="30178199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 err="1" smtClean="0"/>
              <a:t>Titlebar</a:t>
            </a:r>
            <a:r>
              <a:rPr lang="en-US" b="1" dirty="0" smtClean="0"/>
              <a:t> Text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string that you specify for </a:t>
            </a:r>
            <a:r>
              <a:rPr lang="en-US" dirty="0" err="1"/>
              <a:t>TitlebarText</a:t>
            </a:r>
            <a:r>
              <a:rPr lang="en-US" dirty="0"/>
              <a:t> will appear in the title bar of </a:t>
            </a:r>
            <a:r>
              <a:rPr lang="en-US" dirty="0" smtClean="0"/>
              <a:t>the message </a:t>
            </a:r>
            <a:r>
              <a:rPr lang="en-US" dirty="0"/>
              <a:t>box.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choose the first form of the Show method, without </a:t>
            </a:r>
            <a:r>
              <a:rPr lang="en-US" dirty="0" smtClean="0"/>
              <a:t>the </a:t>
            </a:r>
            <a:r>
              <a:rPr lang="en-US" dirty="0" err="1" smtClean="0"/>
              <a:t>TitlebarText</a:t>
            </a:r>
            <a:r>
              <a:rPr lang="en-US" dirty="0"/>
              <a:t>, the title bar will appear empty.</a:t>
            </a:r>
          </a:p>
        </p:txBody>
      </p:sp>
    </p:spTree>
    <p:extLst>
      <p:ext uri="{BB962C8B-B14F-4D97-AF65-F5344CB8AC3E}">
        <p14:creationId xmlns:p14="http://schemas.microsoft.com/office/powerpoint/2010/main" val="38564078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MessageBoxButtons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you show a message box, you can specify the button(s) to </a:t>
            </a:r>
            <a:r>
              <a:rPr lang="en-US" dirty="0" smtClean="0"/>
              <a:t>display.</a:t>
            </a:r>
          </a:p>
          <a:p>
            <a:r>
              <a:rPr lang="en-US" dirty="0" smtClean="0"/>
              <a:t> </a:t>
            </a:r>
            <a:r>
              <a:rPr lang="en-US" dirty="0"/>
              <a:t>You specify the buttons using the </a:t>
            </a:r>
            <a:r>
              <a:rPr lang="en-US" dirty="0" err="1"/>
              <a:t>MessageBoxButtons</a:t>
            </a:r>
            <a:r>
              <a:rPr lang="en-US" dirty="0"/>
              <a:t> </a:t>
            </a:r>
            <a:r>
              <a:rPr lang="en-US" dirty="0" smtClean="0"/>
              <a:t>constants from </a:t>
            </a:r>
            <a:r>
              <a:rPr lang="en-US" dirty="0"/>
              <a:t>the </a:t>
            </a:r>
            <a:r>
              <a:rPr lang="en-US" dirty="0" err="1"/>
              <a:t>MessageBox</a:t>
            </a:r>
            <a:r>
              <a:rPr lang="en-US" dirty="0"/>
              <a:t> class.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choices are OK, </a:t>
            </a:r>
            <a:r>
              <a:rPr lang="en-US" dirty="0" err="1"/>
              <a:t>OKCancel</a:t>
            </a:r>
            <a:r>
              <a:rPr lang="en-US" dirty="0"/>
              <a:t>, </a:t>
            </a:r>
            <a:r>
              <a:rPr lang="en-US" dirty="0" err="1"/>
              <a:t>RetryCancel</a:t>
            </a:r>
            <a:r>
              <a:rPr lang="en-US" dirty="0" smtClean="0"/>
              <a:t>, </a:t>
            </a:r>
            <a:r>
              <a:rPr lang="en-US" dirty="0" err="1" smtClean="0"/>
              <a:t>YesNo</a:t>
            </a:r>
            <a:r>
              <a:rPr lang="en-US" dirty="0"/>
              <a:t>, </a:t>
            </a:r>
            <a:r>
              <a:rPr lang="en-US" dirty="0" err="1"/>
              <a:t>YesNoCancel</a:t>
            </a:r>
            <a:r>
              <a:rPr lang="en-US" dirty="0"/>
              <a:t>, and </a:t>
            </a:r>
            <a:r>
              <a:rPr lang="en-US" dirty="0" err="1"/>
              <a:t>AbortRetryIgnore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default for the </a:t>
            </a:r>
            <a:r>
              <a:rPr lang="en-US" dirty="0" smtClean="0"/>
              <a:t>Show method </a:t>
            </a:r>
            <a:r>
              <a:rPr lang="en-US" dirty="0"/>
              <a:t>is OK, so unless you specify otherwise, you will get only the OK </a:t>
            </a:r>
            <a:r>
              <a:rPr lang="en-US" dirty="0" smtClean="0"/>
              <a:t>button in </a:t>
            </a:r>
            <a:r>
              <a:rPr lang="en-US" dirty="0"/>
              <a:t>your message box.</a:t>
            </a:r>
          </a:p>
        </p:txBody>
      </p:sp>
    </p:spTree>
    <p:extLst>
      <p:ext uri="{BB962C8B-B14F-4D97-AF65-F5344CB8AC3E}">
        <p14:creationId xmlns:p14="http://schemas.microsoft.com/office/powerpoint/2010/main" val="3953312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list shows selected data type conversions that can be </a:t>
            </a:r>
            <a:r>
              <a:rPr lang="en-US" dirty="0" smtClean="0"/>
              <a:t>performed implicitly </a:t>
            </a:r>
            <a:r>
              <a:rPr lang="en-US" dirty="0"/>
              <a:t>in C</a:t>
            </a:r>
            <a:r>
              <a:rPr lang="en-US" dirty="0" smtClean="0"/>
              <a:t>#: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8915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65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MessageBoxIcon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easy way to select the icon to display is to type </a:t>
            </a:r>
            <a:r>
              <a:rPr lang="en-US" dirty="0" err="1"/>
              <a:t>MessageBoxIcon</a:t>
            </a:r>
            <a:r>
              <a:rPr lang="en-US" dirty="0"/>
              <a:t> and </a:t>
            </a:r>
            <a:r>
              <a:rPr lang="en-US" dirty="0" smtClean="0"/>
              <a:t>a period </a:t>
            </a:r>
            <a:r>
              <a:rPr lang="en-US" dirty="0"/>
              <a:t>into the editor; the IntelliSense list pops up with the complete list. </a:t>
            </a:r>
            <a:endParaRPr lang="en-US" dirty="0" smtClean="0"/>
          </a:p>
          <a:p>
            <a:r>
              <a:rPr lang="en-US" dirty="0" smtClean="0"/>
              <a:t>The actual </a:t>
            </a:r>
            <a:r>
              <a:rPr lang="en-US" dirty="0"/>
              <a:t>appearance of the icons varies from one operating system to another.</a:t>
            </a:r>
          </a:p>
          <a:p>
            <a:r>
              <a:rPr lang="en-US" dirty="0"/>
              <a:t>You can see a description of the icons in Help under the “</a:t>
            </a:r>
            <a:r>
              <a:rPr lang="en-US" dirty="0" err="1" smtClean="0"/>
              <a:t>MessageBoxIcon</a:t>
            </a:r>
            <a:r>
              <a:rPr lang="en-US" dirty="0" smtClean="0"/>
              <a:t> Enumeration</a:t>
            </a:r>
            <a:r>
              <a:rPr lang="en-US" dirty="0"/>
              <a:t>” topic.</a:t>
            </a:r>
          </a:p>
          <a:p>
            <a:r>
              <a:rPr lang="en-US" b="1" dirty="0"/>
              <a:t>Constants for </a:t>
            </a:r>
            <a:r>
              <a:rPr lang="en-US" b="1" dirty="0" err="1"/>
              <a:t>MessageBoxIcon</a:t>
            </a:r>
            <a:endParaRPr lang="en-US" b="1" dirty="0"/>
          </a:p>
          <a:p>
            <a:pPr lvl="1"/>
            <a:r>
              <a:rPr lang="en-US" dirty="0"/>
              <a:t>Asterisk</a:t>
            </a:r>
          </a:p>
          <a:p>
            <a:pPr lvl="1"/>
            <a:r>
              <a:rPr lang="en-US" dirty="0"/>
              <a:t>Error</a:t>
            </a:r>
          </a:p>
          <a:p>
            <a:pPr lvl="1"/>
            <a:r>
              <a:rPr lang="en-US" dirty="0"/>
              <a:t>Exclamation</a:t>
            </a:r>
          </a:p>
          <a:p>
            <a:pPr lvl="1"/>
            <a:r>
              <a:rPr lang="en-US" dirty="0"/>
              <a:t>Hand</a:t>
            </a:r>
          </a:p>
          <a:p>
            <a:pPr lvl="1"/>
            <a:r>
              <a:rPr lang="en-US" dirty="0"/>
              <a:t>Information</a:t>
            </a:r>
          </a:p>
          <a:p>
            <a:pPr lvl="1"/>
            <a:r>
              <a:rPr lang="en-US" dirty="0"/>
              <a:t>None</a:t>
            </a:r>
          </a:p>
          <a:p>
            <a:pPr lvl="1"/>
            <a:r>
              <a:rPr lang="en-US" dirty="0"/>
              <a:t>Question</a:t>
            </a:r>
          </a:p>
          <a:p>
            <a:pPr lvl="1"/>
            <a:r>
              <a:rPr lang="en-US" dirty="0"/>
              <a:t>Stop</a:t>
            </a:r>
          </a:p>
          <a:p>
            <a:pPr lvl="1"/>
            <a:r>
              <a:rPr lang="en-US" dirty="0"/>
              <a:t>Warning</a:t>
            </a:r>
          </a:p>
        </p:txBody>
      </p:sp>
    </p:spTree>
    <p:extLst>
      <p:ext uri="{BB962C8B-B14F-4D97-AF65-F5344CB8AC3E}">
        <p14:creationId xmlns:p14="http://schemas.microsoft.com/office/powerpoint/2010/main" val="3825490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Using Overloaded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As you saw earlier, you can call the Show method with several </a:t>
            </a:r>
            <a:r>
              <a:rPr lang="en-US" dirty="0" smtClean="0"/>
              <a:t>different argument </a:t>
            </a:r>
            <a:r>
              <a:rPr lang="en-US" dirty="0"/>
              <a:t>lists.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feature, called </a:t>
            </a:r>
            <a:r>
              <a:rPr lang="en-US" b="1" i="1" dirty="0"/>
              <a:t>overloading </a:t>
            </a:r>
            <a:r>
              <a:rPr lang="en-US" dirty="0"/>
              <a:t>, allows the Show method </a:t>
            </a:r>
            <a:r>
              <a:rPr lang="en-US" dirty="0" smtClean="0"/>
              <a:t>to act </a:t>
            </a:r>
            <a:r>
              <a:rPr lang="en-US" dirty="0"/>
              <a:t>differently for different arguments.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argument list is called a </a:t>
            </a:r>
            <a:r>
              <a:rPr lang="en-US" b="1" i="1" dirty="0"/>
              <a:t>signature </a:t>
            </a:r>
            <a:r>
              <a:rPr lang="en-US" i="1" dirty="0" smtClean="0"/>
              <a:t>, </a:t>
            </a:r>
            <a:r>
              <a:rPr lang="en-US" dirty="0" smtClean="0"/>
              <a:t>so </a:t>
            </a:r>
            <a:r>
              <a:rPr lang="en-US" dirty="0"/>
              <a:t>you can say that the Show method has several signatures.</a:t>
            </a:r>
          </a:p>
          <a:p>
            <a:r>
              <a:rPr lang="en-US" dirty="0"/>
              <a:t>When you call the Show method, the arguments that you supply must </a:t>
            </a:r>
            <a:r>
              <a:rPr lang="en-US" dirty="0" smtClean="0"/>
              <a:t>exactly match </a:t>
            </a:r>
            <a:r>
              <a:rPr lang="en-US" dirty="0"/>
              <a:t>one of the signatures provided by the method.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must supply </a:t>
            </a:r>
            <a:r>
              <a:rPr lang="en-US" dirty="0" smtClean="0"/>
              <a:t>the correct </a:t>
            </a:r>
            <a:r>
              <a:rPr lang="en-US" dirty="0"/>
              <a:t>number of arguments of the correct data type and in the </a:t>
            </a:r>
            <a:r>
              <a:rPr lang="en-US" dirty="0" smtClean="0"/>
              <a:t>correct sequence</a:t>
            </a:r>
            <a:r>
              <a:rPr lang="en-US" dirty="0"/>
              <a:t>.</a:t>
            </a:r>
          </a:p>
          <a:p>
            <a:r>
              <a:rPr lang="en-US" dirty="0"/>
              <a:t>Fortunately the Visual Studio smart editor helps you enter the arguments</a:t>
            </a:r>
            <a:r>
              <a:rPr lang="en-US" dirty="0" smtClean="0"/>
              <a:t>; you </a:t>
            </a:r>
            <a:r>
              <a:rPr lang="en-US" dirty="0"/>
              <a:t>don’t have to memorize or look up the argument lists. </a:t>
            </a:r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/>
              <a:t>“</a:t>
            </a:r>
            <a:r>
              <a:rPr lang="en-US" dirty="0" err="1"/>
              <a:t>MessageBox</a:t>
            </a:r>
            <a:r>
              <a:rPr lang="en-US" dirty="0" smtClean="0"/>
              <a:t>. Show</a:t>
            </a:r>
            <a:r>
              <a:rPr lang="en-US" dirty="0"/>
              <a:t>(” and IntelliSense pops up with one signature for the Show </a:t>
            </a:r>
            <a:r>
              <a:rPr lang="en-US" dirty="0" smtClean="0"/>
              <a:t>method.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408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select the signature that you want to use, use the Up and Down </a:t>
            </a:r>
            <a:r>
              <a:rPr lang="en-US" dirty="0" smtClean="0"/>
              <a:t>arrows at </a:t>
            </a:r>
            <a:r>
              <a:rPr lang="en-US" dirty="0"/>
              <a:t>the left end of the IntelliSense popup.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argument that you are expected to enter is </a:t>
            </a:r>
            <a:r>
              <a:rPr lang="en-US" dirty="0" smtClean="0"/>
              <a:t>shown in </a:t>
            </a:r>
            <a:r>
              <a:rPr lang="en-US" dirty="0"/>
              <a:t>bold, and a description of that argument appears in the last line of the popup.</a:t>
            </a:r>
          </a:p>
          <a:p>
            <a:r>
              <a:rPr lang="en-US" dirty="0"/>
              <a:t>After you type the text of the message and a comma, the second argument </a:t>
            </a:r>
            <a:r>
              <a:rPr lang="en-US" dirty="0" smtClean="0"/>
              <a:t>appears in </a:t>
            </a:r>
            <a:r>
              <a:rPr lang="en-US" dirty="0"/>
              <a:t>bold and the description changes to tell you about that argument</a:t>
            </a:r>
          </a:p>
        </p:txBody>
      </p:sp>
    </p:spTree>
    <p:extLst>
      <p:ext uri="{BB962C8B-B14F-4D97-AF65-F5344CB8AC3E}">
        <p14:creationId xmlns:p14="http://schemas.microsoft.com/office/powerpoint/2010/main" val="15336112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Testing Multiple Fields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you have more than one input field, each field presents an </a:t>
            </a:r>
            <a:r>
              <a:rPr lang="en-US" dirty="0" smtClean="0"/>
              <a:t>opportunity for </a:t>
            </a:r>
            <a:r>
              <a:rPr lang="en-US" dirty="0"/>
              <a:t>an exception.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would like your exception messages to </a:t>
            </a:r>
            <a:r>
              <a:rPr lang="en-US" dirty="0" smtClean="0"/>
              <a:t>indicate the </a:t>
            </a:r>
            <a:r>
              <a:rPr lang="en-US" dirty="0"/>
              <a:t>field that caused the error, you can nest one try/catch block </a:t>
            </a:r>
            <a:r>
              <a:rPr lang="en-US" dirty="0" smtClean="0"/>
              <a:t>inside another </a:t>
            </a:r>
            <a:r>
              <a:rPr lang="en-US" dirty="0"/>
              <a:t>one.</a:t>
            </a:r>
          </a:p>
        </p:txBody>
      </p:sp>
    </p:spTree>
    <p:extLst>
      <p:ext uri="{BB962C8B-B14F-4D97-AF65-F5344CB8AC3E}">
        <p14:creationId xmlns:p14="http://schemas.microsoft.com/office/powerpoint/2010/main" val="31801494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Nested try/catch Blocks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</a:t>
            </a:r>
            <a:r>
              <a:rPr lang="en-US" dirty="0"/>
              <a:t>try/catch block that is completely contained inside another one is </a:t>
            </a:r>
            <a:r>
              <a:rPr lang="en-US" dirty="0" smtClean="0"/>
              <a:t>called a </a:t>
            </a:r>
            <a:r>
              <a:rPr lang="en-US" b="1" dirty="0"/>
              <a:t>nested try/catch block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nest another try/catch block within </a:t>
            </a:r>
            <a:r>
              <a:rPr lang="en-US" dirty="0" smtClean="0"/>
              <a:t>the try </a:t>
            </a:r>
            <a:r>
              <a:rPr lang="en-US" dirty="0"/>
              <a:t>block or the catch block.</a:t>
            </a:r>
          </a:p>
        </p:txBody>
      </p:sp>
    </p:spTree>
    <p:extLst>
      <p:ext uri="{BB962C8B-B14F-4D97-AF65-F5344CB8AC3E}">
        <p14:creationId xmlns:p14="http://schemas.microsoft.com/office/powerpoint/2010/main" val="41345627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86825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" y="0"/>
            <a:ext cx="8686800" cy="68510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can nest the try/catch blocks as deeply as you need </a:t>
            </a:r>
            <a:r>
              <a:rPr lang="en-US" i="1" dirty="0"/>
              <a:t>. </a:t>
            </a:r>
            <a:endParaRPr lang="en-US" i="1" dirty="0" smtClean="0"/>
          </a:p>
          <a:p>
            <a:r>
              <a:rPr lang="en-US" i="1" dirty="0" smtClean="0"/>
              <a:t>Make </a:t>
            </a:r>
            <a:r>
              <a:rPr lang="en-US" i="1" dirty="0"/>
              <a:t>sure </a:t>
            </a:r>
            <a:r>
              <a:rPr lang="en-US" i="1" dirty="0" smtClean="0"/>
              <a:t>to place </a:t>
            </a:r>
            <a:r>
              <a:rPr lang="en-US" i="1" dirty="0"/>
              <a:t>the calculations within the most deeply nested try </a:t>
            </a:r>
            <a:r>
              <a:rPr lang="en-US" dirty="0"/>
              <a:t>; you do not want </a:t>
            </a:r>
            <a:r>
              <a:rPr lang="en-US" dirty="0" smtClean="0"/>
              <a:t>to perform </a:t>
            </a:r>
            <a:r>
              <a:rPr lang="en-US" dirty="0"/>
              <a:t>the calculations unless all of the input values are converted </a:t>
            </a:r>
            <a:r>
              <a:rPr lang="en-US" dirty="0" smtClean="0"/>
              <a:t>without an </a:t>
            </a:r>
            <a:r>
              <a:rPr lang="en-US" dirty="0"/>
              <a:t>exception.</a:t>
            </a:r>
          </a:p>
          <a:p>
            <a:r>
              <a:rPr lang="en-US" dirty="0"/>
              <a:t>By testing each Parse method individually, you can be specific </a:t>
            </a:r>
            <a:r>
              <a:rPr lang="en-US" dirty="0" smtClean="0"/>
              <a:t>about which </a:t>
            </a:r>
            <a:r>
              <a:rPr lang="en-US" dirty="0"/>
              <a:t>field caused the error and set the focus back to the field in error. </a:t>
            </a:r>
            <a:endParaRPr lang="en-US" dirty="0" smtClean="0"/>
          </a:p>
          <a:p>
            <a:r>
              <a:rPr lang="en-US" dirty="0" smtClean="0"/>
              <a:t>Also, by </a:t>
            </a:r>
            <a:r>
              <a:rPr lang="en-US" dirty="0"/>
              <a:t>using the </a:t>
            </a:r>
            <a:r>
              <a:rPr lang="en-US" dirty="0" err="1"/>
              <a:t>SelectAll</a:t>
            </a:r>
            <a:r>
              <a:rPr lang="en-US" dirty="0"/>
              <a:t> method of the text box, you can make the text </a:t>
            </a:r>
            <a:r>
              <a:rPr lang="en-US" dirty="0" smtClean="0"/>
              <a:t>appear selected </a:t>
            </a:r>
            <a:r>
              <a:rPr lang="en-US" dirty="0"/>
              <a:t>to aid the user. </a:t>
            </a:r>
            <a:endParaRPr lang="en-US" dirty="0" smtClean="0"/>
          </a:p>
          <a:p>
            <a:r>
              <a:rPr lang="en-US" dirty="0" smtClean="0"/>
              <a:t>Here </a:t>
            </a:r>
            <a:r>
              <a:rPr lang="en-US" dirty="0"/>
              <a:t>are the calculations from the earlier program</a:t>
            </a:r>
            <a:r>
              <a:rPr lang="en-US" dirty="0" smtClean="0"/>
              <a:t>, rewritten </a:t>
            </a:r>
            <a:r>
              <a:rPr lang="en-US" dirty="0"/>
              <a:t>with nested try/catch blocks.</a:t>
            </a:r>
          </a:p>
        </p:txBody>
      </p:sp>
    </p:spTree>
    <p:extLst>
      <p:ext uri="{BB962C8B-B14F-4D97-AF65-F5344CB8AC3E}">
        <p14:creationId xmlns:p14="http://schemas.microsoft.com/office/powerpoint/2010/main" val="13532530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Counting and Accumulating Sums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Programs often need to calculate the sum of numbers.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in the </a:t>
            </a:r>
            <a:r>
              <a:rPr lang="en-US" dirty="0" smtClean="0"/>
              <a:t>previous programming </a:t>
            </a:r>
            <a:r>
              <a:rPr lang="en-US" dirty="0"/>
              <a:t>exercise each sale is displayed individually.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want </a:t>
            </a:r>
            <a:r>
              <a:rPr lang="en-US" dirty="0" smtClean="0"/>
              <a:t>to accumulate </a:t>
            </a:r>
            <a:r>
              <a:rPr lang="en-US" dirty="0"/>
              <a:t>totals of the sales amounts, of the discounts, or of the number </a:t>
            </a:r>
            <a:r>
              <a:rPr lang="en-US" dirty="0" smtClean="0"/>
              <a:t>of books </a:t>
            </a:r>
            <a:r>
              <a:rPr lang="en-US" dirty="0"/>
              <a:t>sold, you need some new variables and new techniques.</a:t>
            </a:r>
          </a:p>
          <a:p>
            <a:r>
              <a:rPr lang="en-US" dirty="0"/>
              <a:t>As you know, the variables you declare inside a method are local to </a:t>
            </a:r>
            <a:r>
              <a:rPr lang="en-US" dirty="0" smtClean="0"/>
              <a:t>that method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are re-created each time the method is called; that is, </a:t>
            </a:r>
            <a:r>
              <a:rPr lang="en-US" dirty="0" smtClean="0"/>
              <a:t>their lifetime </a:t>
            </a:r>
            <a:r>
              <a:rPr lang="en-US" dirty="0"/>
              <a:t>is one time through the method.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time the method is entered</a:t>
            </a:r>
            <a:r>
              <a:rPr lang="en-US" dirty="0" smtClean="0"/>
              <a:t>, you </a:t>
            </a:r>
            <a:r>
              <a:rPr lang="en-US" dirty="0"/>
              <a:t>have a new fresh variable.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want a variable to retain its value </a:t>
            </a:r>
            <a:r>
              <a:rPr lang="en-US" dirty="0" smtClean="0"/>
              <a:t>for multiple </a:t>
            </a:r>
            <a:r>
              <a:rPr lang="en-US" dirty="0"/>
              <a:t>calls, in order to accumulate totals, you must declare the </a:t>
            </a:r>
            <a:r>
              <a:rPr lang="en-US" dirty="0" smtClean="0"/>
              <a:t>variable as </a:t>
            </a:r>
            <a:r>
              <a:rPr lang="en-US" dirty="0"/>
              <a:t>class level.</a:t>
            </a:r>
          </a:p>
        </p:txBody>
      </p:sp>
    </p:spTree>
    <p:extLst>
      <p:ext uri="{BB962C8B-B14F-4D97-AF65-F5344CB8AC3E}">
        <p14:creationId xmlns:p14="http://schemas.microsoft.com/office/powerpoint/2010/main" val="27731650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Summing Numbers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technique for summing the sales amounts for multiple sales is to declare </a:t>
            </a:r>
            <a:r>
              <a:rPr lang="en-US" dirty="0" smtClean="0"/>
              <a:t>a class-level </a:t>
            </a:r>
            <a:r>
              <a:rPr lang="en-US" dirty="0"/>
              <a:t>variable for the total. </a:t>
            </a:r>
            <a:endParaRPr lang="en-US" dirty="0" smtClean="0"/>
          </a:p>
          <a:p>
            <a:r>
              <a:rPr lang="en-US" dirty="0" smtClean="0"/>
              <a:t>Then</a:t>
            </a:r>
            <a:r>
              <a:rPr lang="en-US" dirty="0"/>
              <a:t>, in the </a:t>
            </a:r>
            <a:r>
              <a:rPr lang="en-US" dirty="0" err="1"/>
              <a:t>calculateButton_Click</a:t>
            </a:r>
            <a:r>
              <a:rPr lang="en-US" dirty="0"/>
              <a:t> </a:t>
            </a:r>
            <a:r>
              <a:rPr lang="en-US" dirty="0" smtClean="0"/>
              <a:t>event handler </a:t>
            </a:r>
            <a:r>
              <a:rPr lang="en-US" dirty="0"/>
              <a:t>for each sale, add the current amount to the total:</a:t>
            </a:r>
          </a:p>
          <a:p>
            <a:r>
              <a:rPr lang="en-US" dirty="0" err="1"/>
              <a:t>totalAmountDecimal</a:t>
            </a:r>
            <a:r>
              <a:rPr lang="en-US" dirty="0"/>
              <a:t> += </a:t>
            </a:r>
            <a:r>
              <a:rPr lang="en-US" dirty="0" err="1"/>
              <a:t>amountDecimal</a:t>
            </a:r>
            <a:r>
              <a:rPr lang="en-US" dirty="0" smtClean="0"/>
              <a:t>;</a:t>
            </a:r>
          </a:p>
          <a:p>
            <a:r>
              <a:rPr lang="en-US" dirty="0"/>
              <a:t>This assignment statement adds the current value for </a:t>
            </a:r>
            <a:r>
              <a:rPr lang="en-US" dirty="0" err="1"/>
              <a:t>amountDecimal</a:t>
            </a:r>
            <a:r>
              <a:rPr lang="en-US" dirty="0"/>
              <a:t> </a:t>
            </a:r>
            <a:r>
              <a:rPr lang="en-US" dirty="0" smtClean="0"/>
              <a:t>into the </a:t>
            </a:r>
            <a:r>
              <a:rPr lang="en-US" dirty="0"/>
              <a:t>sum held in </a:t>
            </a:r>
            <a:r>
              <a:rPr lang="en-US" dirty="0" err="1"/>
              <a:t>totalAmountDecimal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81962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Counting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If </a:t>
            </a:r>
            <a:r>
              <a:rPr lang="en-US" dirty="0"/>
              <a:t>you want to count something, such as the number of </a:t>
            </a:r>
            <a:r>
              <a:rPr lang="en-US" dirty="0" smtClean="0"/>
              <a:t>sales, you </a:t>
            </a:r>
            <a:r>
              <a:rPr lang="en-US" dirty="0"/>
              <a:t>need another class-level variable. </a:t>
            </a:r>
            <a:endParaRPr lang="en-US" dirty="0" smtClean="0"/>
          </a:p>
          <a:p>
            <a:r>
              <a:rPr lang="en-US" dirty="0" smtClean="0"/>
              <a:t>Declare </a:t>
            </a:r>
            <a:r>
              <a:rPr lang="en-US" dirty="0"/>
              <a:t>a counter variable </a:t>
            </a:r>
            <a:r>
              <a:rPr lang="en-US" dirty="0" smtClean="0"/>
              <a:t>as integer</a:t>
            </a:r>
            <a:r>
              <a:rPr lang="en-US" dirty="0"/>
              <a:t>:</a:t>
            </a:r>
          </a:p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saleCountInteger</a:t>
            </a:r>
            <a:r>
              <a:rPr lang="en-US" dirty="0"/>
              <a:t>;</a:t>
            </a:r>
          </a:p>
          <a:p>
            <a:r>
              <a:rPr lang="en-US" dirty="0"/>
              <a:t>Then, in the </a:t>
            </a:r>
            <a:r>
              <a:rPr lang="en-US" dirty="0" err="1"/>
              <a:t>calculateButton_Click</a:t>
            </a:r>
            <a:r>
              <a:rPr lang="en-US" dirty="0"/>
              <a:t> event method, add 1 to the </a:t>
            </a:r>
            <a:r>
              <a:rPr lang="en-US" dirty="0" smtClean="0"/>
              <a:t>counter variable</a:t>
            </a:r>
            <a:r>
              <a:rPr lang="en-US" dirty="0"/>
              <a:t>:</a:t>
            </a:r>
          </a:p>
          <a:p>
            <a:r>
              <a:rPr lang="en-US" dirty="0" err="1"/>
              <a:t>saleCountInteger</a:t>
            </a:r>
            <a:r>
              <a:rPr lang="en-US" dirty="0"/>
              <a:t> ++;</a:t>
            </a:r>
          </a:p>
          <a:p>
            <a:r>
              <a:rPr lang="en-US" dirty="0"/>
              <a:t>This statement adds 1 to the current contents of </a:t>
            </a:r>
            <a:r>
              <a:rPr lang="en-US" dirty="0" err="1"/>
              <a:t>saleCountInteger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statement will </a:t>
            </a:r>
            <a:r>
              <a:rPr lang="en-US" dirty="0"/>
              <a:t>execute one time for each time the </a:t>
            </a:r>
            <a:r>
              <a:rPr lang="en-US" dirty="0" err="1"/>
              <a:t>calculateButton_Click</a:t>
            </a:r>
            <a:r>
              <a:rPr lang="en-US" dirty="0"/>
              <a:t> </a:t>
            </a:r>
            <a:r>
              <a:rPr lang="en-US" dirty="0" smtClean="0"/>
              <a:t>event method </a:t>
            </a:r>
            <a:r>
              <a:rPr lang="en-US" dirty="0"/>
              <a:t>executes. </a:t>
            </a:r>
            <a:endParaRPr lang="en-US" dirty="0" smtClean="0"/>
          </a:p>
          <a:p>
            <a:r>
              <a:rPr lang="en-US" dirty="0" smtClean="0"/>
              <a:t>Therefore</a:t>
            </a:r>
            <a:r>
              <a:rPr lang="en-US" dirty="0"/>
              <a:t>, </a:t>
            </a:r>
            <a:r>
              <a:rPr lang="en-US" dirty="0" err="1"/>
              <a:t>saleCountInteger</a:t>
            </a:r>
            <a:r>
              <a:rPr lang="en-US" dirty="0"/>
              <a:t> will always hold a running </a:t>
            </a:r>
            <a:r>
              <a:rPr lang="en-US" dirty="0" smtClean="0"/>
              <a:t>count of </a:t>
            </a:r>
            <a:r>
              <a:rPr lang="en-US" dirty="0"/>
              <a:t>the number of sales.</a:t>
            </a:r>
          </a:p>
        </p:txBody>
      </p:sp>
    </p:spTree>
    <p:extLst>
      <p:ext uri="{BB962C8B-B14F-4D97-AF65-F5344CB8AC3E}">
        <p14:creationId xmlns:p14="http://schemas.microsoft.com/office/powerpoint/2010/main" val="232405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that no implicit conversions exist to convert from decimal data </a:t>
            </a:r>
            <a:r>
              <a:rPr lang="en-US" dirty="0" smtClean="0"/>
              <a:t>type to </a:t>
            </a:r>
            <a:r>
              <a:rPr lang="en-US" dirty="0"/>
              <a:t>another type and you cannot convert implicitly from floating point (float </a:t>
            </a:r>
            <a:r>
              <a:rPr lang="en-US" dirty="0" smtClean="0"/>
              <a:t>or double</a:t>
            </a:r>
            <a:r>
              <a:rPr lang="en-US" dirty="0"/>
              <a:t>) to decimal. </a:t>
            </a:r>
            <a:endParaRPr lang="en-US" dirty="0" smtClean="0"/>
          </a:p>
          <a:p>
            <a:r>
              <a:rPr lang="en-US" dirty="0" smtClean="0"/>
              <a:t>Double </a:t>
            </a:r>
            <a:r>
              <a:rPr lang="en-US" dirty="0"/>
              <a:t>does not convert implicitly to any other type.</a:t>
            </a:r>
          </a:p>
        </p:txBody>
      </p:sp>
    </p:spTree>
    <p:extLst>
      <p:ext uri="{BB962C8B-B14F-4D97-AF65-F5344CB8AC3E}">
        <p14:creationId xmlns:p14="http://schemas.microsoft.com/office/powerpoint/2010/main" val="41385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Calculating an Average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calculate an average, divide the sum of the items by the count of the items.</a:t>
            </a:r>
          </a:p>
          <a:p>
            <a:r>
              <a:rPr lang="en-US" dirty="0"/>
              <a:t>In the Look Sharp Fitness Center example, we can calculate the </a:t>
            </a:r>
            <a:r>
              <a:rPr lang="en-US" dirty="0" smtClean="0"/>
              <a:t>average clothing </a:t>
            </a:r>
            <a:r>
              <a:rPr lang="en-US" dirty="0"/>
              <a:t>sale by dividing the sum of the total sales by the number of </a:t>
            </a:r>
            <a:r>
              <a:rPr lang="en-US" dirty="0" smtClean="0"/>
              <a:t>sales transactions</a:t>
            </a:r>
            <a:r>
              <a:rPr lang="en-US" dirty="0"/>
              <a:t>:</a:t>
            </a:r>
          </a:p>
          <a:p>
            <a:r>
              <a:rPr lang="en-US" dirty="0" err="1"/>
              <a:t>averageSaleDecimal</a:t>
            </a:r>
            <a:r>
              <a:rPr lang="en-US" dirty="0"/>
              <a:t> = </a:t>
            </a:r>
            <a:r>
              <a:rPr lang="en-US" dirty="0" err="1"/>
              <a:t>totalAmountDecimal</a:t>
            </a:r>
            <a:r>
              <a:rPr lang="en-US" dirty="0"/>
              <a:t> / </a:t>
            </a:r>
            <a:r>
              <a:rPr lang="en-US" dirty="0" err="1"/>
              <a:t>saleCountlnteger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3731463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34655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 retail sales, management needs to know the average inventory </a:t>
            </a:r>
            <a:r>
              <a:rPr lang="en-US" dirty="0" smtClean="0"/>
              <a:t>figure and </a:t>
            </a:r>
            <a:r>
              <a:rPr lang="en-US" dirty="0"/>
              <a:t>the turnover of merchandise. </a:t>
            </a: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/>
              <a:t>a project that allows the user </a:t>
            </a:r>
            <a:r>
              <a:rPr lang="en-US" dirty="0" smtClean="0"/>
              <a:t>to enter </a:t>
            </a:r>
            <a:r>
              <a:rPr lang="en-US" dirty="0"/>
              <a:t>the beginning inventory, the ending inventory, and the cost of </a:t>
            </a:r>
            <a:r>
              <a:rPr lang="en-US" dirty="0" smtClean="0"/>
              <a:t>goods sold</a:t>
            </a:r>
            <a:r>
              <a:rPr lang="en-US" dirty="0"/>
              <a:t>.</a:t>
            </a:r>
          </a:p>
          <a:p>
            <a:r>
              <a:rPr lang="en-US" i="1" dirty="0"/>
              <a:t>Form </a:t>
            </a:r>
            <a:r>
              <a:rPr lang="en-US" dirty="0"/>
              <a:t>: Include labeled text boxes for the beginning inventory, the </a:t>
            </a:r>
            <a:r>
              <a:rPr lang="en-US" dirty="0" smtClean="0"/>
              <a:t>ending inventory</a:t>
            </a:r>
            <a:r>
              <a:rPr lang="en-US" dirty="0"/>
              <a:t>, and the cost of goods sold. After calculating the answers, </a:t>
            </a:r>
            <a:r>
              <a:rPr lang="en-US" dirty="0" smtClean="0"/>
              <a:t>display the </a:t>
            </a:r>
            <a:r>
              <a:rPr lang="en-US" dirty="0"/>
              <a:t>average inventory and the turnover formatted in text boxes.</a:t>
            </a:r>
          </a:p>
          <a:p>
            <a:r>
              <a:rPr lang="en-US" dirty="0"/>
              <a:t>Include buttons for </a:t>
            </a:r>
            <a:r>
              <a:rPr lang="en-US" i="1" dirty="0"/>
              <a:t>Calculate </a:t>
            </a:r>
            <a:r>
              <a:rPr lang="en-US" dirty="0"/>
              <a:t>, </a:t>
            </a:r>
            <a:r>
              <a:rPr lang="en-US" i="1" dirty="0"/>
              <a:t>Clear </a:t>
            </a:r>
            <a:r>
              <a:rPr lang="en-US" dirty="0"/>
              <a:t>, </a:t>
            </a:r>
            <a:r>
              <a:rPr lang="en-US" i="1" dirty="0"/>
              <a:t>Print </a:t>
            </a:r>
            <a:r>
              <a:rPr lang="en-US" dirty="0"/>
              <a:t>, and </a:t>
            </a:r>
            <a:r>
              <a:rPr lang="en-US" i="1" dirty="0"/>
              <a:t>Exit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formulas for </a:t>
            </a:r>
            <a:r>
              <a:rPr lang="en-US" dirty="0" smtClean="0"/>
              <a:t>the calculations </a:t>
            </a:r>
            <a:r>
              <a:rPr lang="en-US" dirty="0"/>
              <a:t>are</a:t>
            </a:r>
          </a:p>
          <a:p>
            <a:pPr lvl="1"/>
            <a:r>
              <a:rPr lang="en-US" dirty="0"/>
              <a:t>Average inventory </a:t>
            </a:r>
            <a:r>
              <a:rPr lang="en-US" dirty="0" smtClean="0"/>
              <a:t> is equal to  Beginning </a:t>
            </a:r>
            <a:r>
              <a:rPr lang="en-US" dirty="0"/>
              <a:t>inventory  </a:t>
            </a:r>
            <a:r>
              <a:rPr lang="en-US" dirty="0" smtClean="0"/>
              <a:t> plus Ending inventory divided by 2</a:t>
            </a:r>
            <a:endParaRPr lang="en-US" dirty="0"/>
          </a:p>
          <a:p>
            <a:pPr lvl="1"/>
            <a:r>
              <a:rPr lang="en-US" dirty="0"/>
              <a:t>Turnover </a:t>
            </a:r>
            <a:r>
              <a:rPr lang="en-US" dirty="0" smtClean="0"/>
              <a:t> is equal Cost </a:t>
            </a:r>
            <a:r>
              <a:rPr lang="en-US" dirty="0"/>
              <a:t>of goods </a:t>
            </a:r>
            <a:r>
              <a:rPr lang="en-US" dirty="0" smtClean="0"/>
              <a:t>sold divided by Average </a:t>
            </a:r>
            <a:r>
              <a:rPr lang="en-US" dirty="0"/>
              <a:t>inventory</a:t>
            </a:r>
          </a:p>
          <a:p>
            <a:r>
              <a:rPr lang="en-US" i="1" dirty="0"/>
              <a:t>Note </a:t>
            </a:r>
            <a:r>
              <a:rPr lang="en-US" dirty="0"/>
              <a:t>: The average inventory is expressed in dollars; the turnover is </a:t>
            </a:r>
            <a:r>
              <a:rPr lang="en-US" dirty="0" smtClean="0"/>
              <a:t>the number </a:t>
            </a:r>
            <a:r>
              <a:rPr lang="en-US" dirty="0"/>
              <a:t>of times the inventory turns over.</a:t>
            </a:r>
          </a:p>
          <a:p>
            <a:r>
              <a:rPr lang="en-US" i="1" dirty="0"/>
              <a:t>Code</a:t>
            </a:r>
            <a:r>
              <a:rPr lang="en-US" dirty="0"/>
              <a:t>: Include methods for the click event of each button. </a:t>
            </a:r>
            <a:endParaRPr lang="en-US" dirty="0" smtClean="0"/>
          </a:p>
          <a:p>
            <a:r>
              <a:rPr lang="en-US" dirty="0" smtClean="0"/>
              <a:t>Display the results </a:t>
            </a:r>
            <a:r>
              <a:rPr lang="en-US" dirty="0"/>
              <a:t>in text boxes. </a:t>
            </a:r>
            <a:endParaRPr lang="en-US" dirty="0" smtClean="0"/>
          </a:p>
          <a:p>
            <a:r>
              <a:rPr lang="en-US" dirty="0" smtClean="0"/>
              <a:t>Format </a:t>
            </a:r>
            <a:r>
              <a:rPr lang="en-US" dirty="0"/>
              <a:t>the average inventory as currency and </a:t>
            </a:r>
            <a:r>
              <a:rPr lang="en-US" dirty="0" smtClean="0"/>
              <a:t>the turnover </a:t>
            </a:r>
            <a:r>
              <a:rPr lang="en-US" dirty="0"/>
              <a:t>as a number with one digit to the right of the decimal. </a:t>
            </a:r>
            <a:endParaRPr lang="en-US" dirty="0" smtClean="0"/>
          </a:p>
          <a:p>
            <a:r>
              <a:rPr lang="en-US" dirty="0" smtClean="0"/>
              <a:t>Make sure to </a:t>
            </a:r>
            <a:r>
              <a:rPr lang="en-US" dirty="0"/>
              <a:t>catch any bad input data and display a message to the user.</a:t>
            </a:r>
          </a:p>
        </p:txBody>
      </p:sp>
    </p:spTree>
    <p:extLst>
      <p:ext uri="{BB962C8B-B14F-4D97-AF65-F5344CB8AC3E}">
        <p14:creationId xmlns:p14="http://schemas.microsoft.com/office/powerpoint/2010/main" val="22490451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local recording studio rents its facilities for $200 per hour. </a:t>
            </a:r>
            <a:endParaRPr lang="en-US" dirty="0" smtClean="0"/>
          </a:p>
          <a:p>
            <a:r>
              <a:rPr lang="en-US" dirty="0" smtClean="0"/>
              <a:t>Management charges </a:t>
            </a:r>
            <a:r>
              <a:rPr lang="en-US" dirty="0"/>
              <a:t>only for the number of minutes used. </a:t>
            </a: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/>
              <a:t>a project </a:t>
            </a:r>
            <a:r>
              <a:rPr lang="en-US" dirty="0" smtClean="0"/>
              <a:t>in which </a:t>
            </a:r>
            <a:r>
              <a:rPr lang="en-US" dirty="0"/>
              <a:t>the input is the name of the group and the number of minutes </a:t>
            </a:r>
            <a:r>
              <a:rPr lang="en-US" dirty="0" smtClean="0"/>
              <a:t>it used </a:t>
            </a:r>
            <a:r>
              <a:rPr lang="en-US" dirty="0"/>
              <a:t>the studio. 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program calculates the appropriate charges, </a:t>
            </a:r>
            <a:r>
              <a:rPr lang="en-US" dirty="0" smtClean="0"/>
              <a:t>accumulates the </a:t>
            </a:r>
            <a:r>
              <a:rPr lang="en-US" dirty="0"/>
              <a:t>total charges for all groups, and computes the average </a:t>
            </a:r>
            <a:r>
              <a:rPr lang="en-US" dirty="0" smtClean="0"/>
              <a:t>charge and </a:t>
            </a:r>
            <a:r>
              <a:rPr lang="en-US" dirty="0"/>
              <a:t>the number of groups that used the studio.</a:t>
            </a:r>
          </a:p>
          <a:p>
            <a:r>
              <a:rPr lang="en-US" i="1" dirty="0"/>
              <a:t>Form </a:t>
            </a:r>
            <a:r>
              <a:rPr lang="en-US" dirty="0"/>
              <a:t>: Use labeled text boxes for the name of the group and the </a:t>
            </a:r>
            <a:r>
              <a:rPr lang="en-US" dirty="0" smtClean="0"/>
              <a:t>number of </a:t>
            </a:r>
            <a:r>
              <a:rPr lang="en-US" dirty="0"/>
              <a:t>minutes used.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charges for the current group should be </a:t>
            </a:r>
            <a:r>
              <a:rPr lang="en-US" dirty="0" smtClean="0"/>
              <a:t>displayed formatted </a:t>
            </a:r>
            <a:r>
              <a:rPr lang="en-US" dirty="0"/>
              <a:t>in a text box. </a:t>
            </a:r>
            <a:endParaRPr lang="en-US" dirty="0" smtClean="0"/>
          </a:p>
          <a:p>
            <a:r>
              <a:rPr lang="en-US" dirty="0" smtClean="0"/>
              <a:t>Create </a:t>
            </a:r>
            <a:r>
              <a:rPr lang="en-US" dirty="0"/>
              <a:t>a group box for the summary information.</a:t>
            </a:r>
          </a:p>
          <a:p>
            <a:r>
              <a:rPr lang="en-US" dirty="0"/>
              <a:t>Inside the group box, display the total charges for all groups, the </a:t>
            </a:r>
            <a:r>
              <a:rPr lang="en-US" dirty="0" smtClean="0"/>
              <a:t>number of </a:t>
            </a:r>
            <a:r>
              <a:rPr lang="en-US" dirty="0"/>
              <a:t>groups, and the average charge per group. </a:t>
            </a:r>
            <a:endParaRPr lang="en-US" dirty="0" smtClean="0"/>
          </a:p>
          <a:p>
            <a:r>
              <a:rPr lang="en-US" dirty="0" smtClean="0"/>
              <a:t>Format </a:t>
            </a:r>
            <a:r>
              <a:rPr lang="en-US" dirty="0"/>
              <a:t>all output appropriately.</a:t>
            </a:r>
          </a:p>
          <a:p>
            <a:r>
              <a:rPr lang="en-US" dirty="0"/>
              <a:t>Include buttons for </a:t>
            </a:r>
            <a:r>
              <a:rPr lang="en-US" i="1" dirty="0"/>
              <a:t>Calculate</a:t>
            </a:r>
            <a:r>
              <a:rPr lang="en-US" dirty="0"/>
              <a:t>, </a:t>
            </a:r>
            <a:r>
              <a:rPr lang="en-US" i="1" dirty="0"/>
              <a:t>Clear </a:t>
            </a:r>
            <a:r>
              <a:rPr lang="en-US" dirty="0"/>
              <a:t>, </a:t>
            </a:r>
            <a:r>
              <a:rPr lang="en-US" i="1" dirty="0"/>
              <a:t>Print </a:t>
            </a:r>
            <a:r>
              <a:rPr lang="en-US" dirty="0"/>
              <a:t>, and </a:t>
            </a:r>
            <a:r>
              <a:rPr lang="en-US" i="1" dirty="0"/>
              <a:t>Exit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4138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company has instituted a bonus program to </a:t>
            </a:r>
            <a:r>
              <a:rPr lang="en-US" dirty="0" smtClean="0"/>
              <a:t>give its </a:t>
            </a:r>
            <a:r>
              <a:rPr lang="en-US" dirty="0"/>
              <a:t>employees an incentive to sell more. For every </a:t>
            </a:r>
            <a:r>
              <a:rPr lang="en-US" dirty="0" smtClean="0"/>
              <a:t>dollar the </a:t>
            </a:r>
            <a:r>
              <a:rPr lang="en-US" dirty="0"/>
              <a:t>store makes in a four-week period, the </a:t>
            </a:r>
            <a:r>
              <a:rPr lang="en-US" dirty="0" smtClean="0"/>
              <a:t>employees receive </a:t>
            </a:r>
            <a:r>
              <a:rPr lang="en-US" dirty="0"/>
              <a:t>2 percent of sales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amount of </a:t>
            </a:r>
            <a:r>
              <a:rPr lang="en-US" dirty="0" smtClean="0"/>
              <a:t>bonus each </a:t>
            </a:r>
            <a:r>
              <a:rPr lang="en-US" dirty="0"/>
              <a:t>employee receives is based on the percentage </a:t>
            </a:r>
            <a:r>
              <a:rPr lang="en-US" dirty="0" smtClean="0"/>
              <a:t>of hours </a:t>
            </a:r>
            <a:r>
              <a:rPr lang="en-US" dirty="0"/>
              <a:t>he or she worked during the bonus period (a </a:t>
            </a:r>
            <a:r>
              <a:rPr lang="en-US" dirty="0" smtClean="0"/>
              <a:t>total of </a:t>
            </a:r>
            <a:r>
              <a:rPr lang="en-US" dirty="0"/>
              <a:t>160 hours).</a:t>
            </a:r>
          </a:p>
          <a:p>
            <a:r>
              <a:rPr lang="en-US" dirty="0"/>
              <a:t>The screen will allow the user to enter the </a:t>
            </a:r>
            <a:r>
              <a:rPr lang="en-US" dirty="0" smtClean="0"/>
              <a:t>employee’s name</a:t>
            </a:r>
            <a:r>
              <a:rPr lang="en-US" dirty="0"/>
              <a:t>, the total hours worked, and the </a:t>
            </a:r>
            <a:r>
              <a:rPr lang="en-US" dirty="0" smtClean="0"/>
              <a:t>amount of </a:t>
            </a:r>
            <a:r>
              <a:rPr lang="en-US" dirty="0"/>
              <a:t>the store’s total sales.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amount of sales needs </a:t>
            </a:r>
            <a:r>
              <a:rPr lang="en-US" dirty="0" smtClean="0"/>
              <a:t>to be </a:t>
            </a:r>
            <a:r>
              <a:rPr lang="en-US" dirty="0"/>
              <a:t>entered only for the first employee. </a:t>
            </a:r>
            <a:endParaRPr lang="en-US" dirty="0" smtClean="0"/>
          </a:p>
          <a:p>
            <a:r>
              <a:rPr lang="en-US" smtClean="0"/>
              <a:t>( </a:t>
            </a:r>
            <a:r>
              <a:rPr lang="en-US" i="1" dirty="0"/>
              <a:t>Hint </a:t>
            </a:r>
            <a:r>
              <a:rPr lang="en-US"/>
              <a:t>: </a:t>
            </a:r>
            <a:r>
              <a:rPr lang="en-US" smtClean="0"/>
              <a:t>Don’t clear </a:t>
            </a:r>
            <a:r>
              <a:rPr lang="en-US" dirty="0"/>
              <a:t>it.)</a:t>
            </a:r>
          </a:p>
          <a:p>
            <a:r>
              <a:rPr lang="en-US" dirty="0"/>
              <a:t>The </a:t>
            </a:r>
            <a:r>
              <a:rPr lang="en-US" i="1" dirty="0"/>
              <a:t>Calculate </a:t>
            </a:r>
            <a:r>
              <a:rPr lang="en-US" dirty="0"/>
              <a:t>button will determine the </a:t>
            </a:r>
            <a:r>
              <a:rPr lang="en-US" dirty="0" smtClean="0"/>
              <a:t>bonus earned </a:t>
            </a:r>
            <a:r>
              <a:rPr lang="en-US" dirty="0"/>
              <a:t>by this employee, and the </a:t>
            </a:r>
            <a:r>
              <a:rPr lang="en-US" i="1" dirty="0"/>
              <a:t>Clear </a:t>
            </a:r>
            <a:r>
              <a:rPr lang="en-US" dirty="0"/>
              <a:t>button </a:t>
            </a:r>
            <a:r>
              <a:rPr lang="en-US" dirty="0" smtClean="0"/>
              <a:t>will clear </a:t>
            </a:r>
            <a:r>
              <a:rPr lang="en-US" dirty="0"/>
              <a:t>only the name, hours-worked, and bonus </a:t>
            </a:r>
            <a:r>
              <a:rPr lang="en-US" dirty="0" smtClean="0"/>
              <a:t>amount fields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i="1" dirty="0"/>
              <a:t>Print </a:t>
            </a:r>
            <a:r>
              <a:rPr lang="en-US" dirty="0"/>
              <a:t>button allows the user to print the form.</a:t>
            </a:r>
          </a:p>
          <a:p>
            <a:r>
              <a:rPr lang="en-US" dirty="0"/>
              <a:t>Do not allow missing or bad input data to cancel </a:t>
            </a:r>
            <a:r>
              <a:rPr lang="en-US" dirty="0" smtClean="0"/>
              <a:t>the program</a:t>
            </a:r>
            <a:r>
              <a:rPr lang="en-US" dirty="0"/>
              <a:t>; instead display a message to the user.</a:t>
            </a:r>
          </a:p>
        </p:txBody>
      </p:sp>
    </p:spTree>
    <p:extLst>
      <p:ext uri="{BB962C8B-B14F-4D97-AF65-F5344CB8AC3E}">
        <p14:creationId xmlns:p14="http://schemas.microsoft.com/office/powerpoint/2010/main" val="112775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Explicit </a:t>
            </a:r>
            <a:r>
              <a:rPr lang="en-US" b="1" dirty="0"/>
              <a:t>Conversions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9047018" cy="5715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If </a:t>
            </a:r>
            <a:r>
              <a:rPr lang="en-US" dirty="0"/>
              <a:t>you want to convert between data types that do not have implicit conversions</a:t>
            </a:r>
            <a:r>
              <a:rPr lang="en-US" dirty="0" smtClean="0"/>
              <a:t>, you </a:t>
            </a:r>
            <a:r>
              <a:rPr lang="en-US" dirty="0"/>
              <a:t>must use an </a:t>
            </a:r>
            <a:r>
              <a:rPr lang="en-US" b="1" dirty="0"/>
              <a:t>explicit conversion </a:t>
            </a:r>
            <a:r>
              <a:rPr lang="en-US" dirty="0"/>
              <a:t>, also called </a:t>
            </a:r>
            <a:r>
              <a:rPr lang="en-US" b="1" i="1" dirty="0"/>
              <a:t>casting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beware: If </a:t>
            </a:r>
            <a:r>
              <a:rPr lang="en-US" dirty="0" smtClean="0"/>
              <a:t>you perform </a:t>
            </a:r>
            <a:r>
              <a:rPr lang="en-US" dirty="0"/>
              <a:t>a cast that causes significant digits to be lost, an exception is generated.</a:t>
            </a:r>
          </a:p>
          <a:p>
            <a:r>
              <a:rPr lang="en-US" dirty="0"/>
              <a:t>(Exceptions are covered later in this chapter in the section </a:t>
            </a:r>
            <a:r>
              <a:rPr lang="en-US" dirty="0" smtClean="0"/>
              <a:t>titled “</a:t>
            </a:r>
            <a:r>
              <a:rPr lang="en-US" dirty="0"/>
              <a:t>Handling Exceptions.”)</a:t>
            </a:r>
          </a:p>
          <a:p>
            <a:r>
              <a:rPr lang="en-US" dirty="0"/>
              <a:t>To cast, you specify the destination data type in parentheses before </a:t>
            </a:r>
            <a:r>
              <a:rPr lang="en-US" dirty="0" smtClean="0"/>
              <a:t>the data </a:t>
            </a:r>
            <a:r>
              <a:rPr lang="en-US" dirty="0"/>
              <a:t>value to convert.</a:t>
            </a:r>
          </a:p>
          <a:p>
            <a:r>
              <a:rPr lang="en-US" dirty="0"/>
              <a:t>Examples</a:t>
            </a:r>
          </a:p>
          <a:p>
            <a:r>
              <a:rPr lang="en-US" dirty="0" err="1"/>
              <a:t>numberDecimal</a:t>
            </a:r>
            <a:r>
              <a:rPr lang="en-US" dirty="0"/>
              <a:t> = (decimal) </a:t>
            </a:r>
            <a:r>
              <a:rPr lang="en-US" dirty="0" err="1"/>
              <a:t>numberFloat</a:t>
            </a:r>
            <a:r>
              <a:rPr lang="en-US" dirty="0"/>
              <a:t>; // Cast from float to decimal.</a:t>
            </a:r>
          </a:p>
          <a:p>
            <a:r>
              <a:rPr lang="en-US" dirty="0" err="1"/>
              <a:t>valueInt</a:t>
            </a:r>
            <a:r>
              <a:rPr lang="en-US" dirty="0"/>
              <a:t> = (</a:t>
            </a:r>
            <a:r>
              <a:rPr lang="en-US" dirty="0" err="1"/>
              <a:t>int</a:t>
            </a:r>
            <a:r>
              <a:rPr lang="en-US" dirty="0"/>
              <a:t>) </a:t>
            </a:r>
            <a:r>
              <a:rPr lang="en-US" dirty="0" err="1"/>
              <a:t>valueDouble</a:t>
            </a:r>
            <a:r>
              <a:rPr lang="en-US" dirty="0"/>
              <a:t>; // Cast from double to int.</a:t>
            </a:r>
          </a:p>
          <a:p>
            <a:r>
              <a:rPr lang="en-US" dirty="0" err="1"/>
              <a:t>amountFloat</a:t>
            </a:r>
            <a:r>
              <a:rPr lang="en-US" dirty="0"/>
              <a:t> = (float) </a:t>
            </a:r>
            <a:r>
              <a:rPr lang="en-US" dirty="0" err="1"/>
              <a:t>amountDouble</a:t>
            </a:r>
            <a:r>
              <a:rPr lang="en-US" dirty="0"/>
              <a:t>; // Cast from double to float.</a:t>
            </a:r>
          </a:p>
          <a:p>
            <a:r>
              <a:rPr lang="en-US" dirty="0"/>
              <a:t>You also can use methods of the Convert class to convert between </a:t>
            </a:r>
            <a:r>
              <a:rPr lang="en-US" dirty="0" smtClean="0"/>
              <a:t>data types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Convert class has methods that begin with “To” for each of the </a:t>
            </a:r>
            <a:r>
              <a:rPr lang="en-US" dirty="0" smtClean="0"/>
              <a:t>data types</a:t>
            </a:r>
            <a:r>
              <a:rPr lang="en-US" dirty="0"/>
              <a:t>: </a:t>
            </a:r>
            <a:r>
              <a:rPr lang="en-US" dirty="0" err="1"/>
              <a:t>ToDecimal</a:t>
            </a:r>
            <a:r>
              <a:rPr lang="en-US" dirty="0"/>
              <a:t> , </a:t>
            </a:r>
            <a:r>
              <a:rPr lang="en-US" dirty="0" err="1"/>
              <a:t>ToSingle</a:t>
            </a:r>
            <a:r>
              <a:rPr lang="en-US" dirty="0"/>
              <a:t> , and </a:t>
            </a:r>
            <a:r>
              <a:rPr lang="en-US" dirty="0" err="1"/>
              <a:t>ToDouble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you must specify </a:t>
            </a:r>
            <a:r>
              <a:rPr lang="en-US" dirty="0" smtClean="0"/>
              <a:t>the integer </a:t>
            </a:r>
            <a:r>
              <a:rPr lang="en-US" dirty="0"/>
              <a:t>data types using their .NET class names.</a:t>
            </a:r>
          </a:p>
        </p:txBody>
      </p:sp>
    </p:spTree>
    <p:extLst>
      <p:ext uri="{BB962C8B-B14F-4D97-AF65-F5344CB8AC3E}">
        <p14:creationId xmlns:p14="http://schemas.microsoft.com/office/powerpoint/2010/main" val="2219885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2600"/>
            <a:ext cx="8991599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58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following are examples of explicit conversions using the Convert class.</a:t>
            </a:r>
          </a:p>
          <a:p>
            <a:r>
              <a:rPr lang="en-US" dirty="0"/>
              <a:t>For each, assume that the variables are already declared following the </a:t>
            </a:r>
            <a:r>
              <a:rPr lang="en-US" dirty="0" smtClean="0"/>
              <a:t>textbook naming </a:t>
            </a:r>
            <a:r>
              <a:rPr lang="en-US" dirty="0"/>
              <a:t>standards.</a:t>
            </a:r>
          </a:p>
          <a:p>
            <a:r>
              <a:rPr lang="en-US" dirty="0" err="1"/>
              <a:t>numberDecimal</a:t>
            </a:r>
            <a:r>
              <a:rPr lang="en-US" dirty="0"/>
              <a:t> = </a:t>
            </a:r>
            <a:r>
              <a:rPr lang="en-US" dirty="0" err="1"/>
              <a:t>Convert.ToDecimal</a:t>
            </a:r>
            <a:r>
              <a:rPr lang="en-US" dirty="0"/>
              <a:t>(</a:t>
            </a:r>
            <a:r>
              <a:rPr lang="en-US" dirty="0" err="1"/>
              <a:t>numberSingle</a:t>
            </a:r>
            <a:r>
              <a:rPr lang="en-US" dirty="0"/>
              <a:t>);</a:t>
            </a:r>
          </a:p>
          <a:p>
            <a:r>
              <a:rPr lang="en-US" dirty="0" err="1"/>
              <a:t>valueInteger</a:t>
            </a:r>
            <a:r>
              <a:rPr lang="en-US" dirty="0"/>
              <a:t> = Convert.ToInt32(</a:t>
            </a:r>
            <a:r>
              <a:rPr lang="en-US" dirty="0" err="1"/>
              <a:t>valueDouble</a:t>
            </a:r>
            <a:r>
              <a:rPr lang="en-US" dirty="0"/>
              <a:t>);</a:t>
            </a:r>
          </a:p>
          <a:p>
            <a:r>
              <a:rPr lang="en-US" dirty="0"/>
              <a:t>You should perform a conversion from a wider data type to a narrower </a:t>
            </a:r>
            <a:r>
              <a:rPr lang="en-US" dirty="0" smtClean="0"/>
              <a:t>one only </a:t>
            </a:r>
            <a:r>
              <a:rPr lang="en-US" dirty="0"/>
              <a:t>when you know that the value will fit without losing significant digits.</a:t>
            </a:r>
          </a:p>
          <a:p>
            <a:r>
              <a:rPr lang="en-US" dirty="0"/>
              <a:t>Fractional values are rounded to fit into integer data types, and a float or </a:t>
            </a:r>
            <a:r>
              <a:rPr lang="en-US" dirty="0" smtClean="0"/>
              <a:t>double value </a:t>
            </a:r>
            <a:r>
              <a:rPr lang="en-US" dirty="0"/>
              <a:t>converted to decimal is rounded to fit in 28 digits.</a:t>
            </a:r>
          </a:p>
        </p:txBody>
      </p:sp>
    </p:spTree>
    <p:extLst>
      <p:ext uri="{BB962C8B-B14F-4D97-AF65-F5344CB8AC3E}">
        <p14:creationId xmlns:p14="http://schemas.microsoft.com/office/powerpoint/2010/main" val="1102741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4564</Words>
  <Application>Microsoft Office PowerPoint</Application>
  <PresentationFormat>On-screen Show (4:3)</PresentationFormat>
  <Paragraphs>342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Variables, Constants, and Calculations</vt:lpstr>
      <vt:lpstr>Increment and Decrement Operators </vt:lpstr>
      <vt:lpstr>Converting between Numeric Data Types </vt:lpstr>
      <vt:lpstr> Implicit Conversions </vt:lpstr>
      <vt:lpstr>PowerPoint Presentation</vt:lpstr>
      <vt:lpstr>PowerPoint Presentation</vt:lpstr>
      <vt:lpstr> Explicit Conversions </vt:lpstr>
      <vt:lpstr>PowerPoint Presentation</vt:lpstr>
      <vt:lpstr>PowerPoint Presentation</vt:lpstr>
      <vt:lpstr>Performing Calculations with Unlike Data Types</vt:lpstr>
      <vt:lpstr> Rounding Numbers </vt:lpstr>
      <vt:lpstr> The Round Method—General Form </vt:lpstr>
      <vt:lpstr>The Round Method—Examples</vt:lpstr>
      <vt:lpstr>PowerPoint Presentation</vt:lpstr>
      <vt:lpstr>PowerPoint Presentation</vt:lpstr>
      <vt:lpstr>Formatting Data for Display</vt:lpstr>
      <vt:lpstr>Using Format Specifier Codes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Choosing the Controls for Program Output </vt:lpstr>
      <vt:lpstr>PowerPoint Presentation</vt:lpstr>
      <vt:lpstr>PowerPoint Presentation</vt:lpstr>
      <vt:lpstr>A Calculation Programming Exercise</vt:lpstr>
      <vt:lpstr>PowerPoint Presentation</vt:lpstr>
      <vt:lpstr>Handling Exceptions</vt:lpstr>
      <vt:lpstr>PowerPoint Presentation</vt:lpstr>
      <vt:lpstr> try/catch Blocks </vt:lpstr>
      <vt:lpstr>The try Block—General Form</vt:lpstr>
      <vt:lpstr>The try Block—Example</vt:lpstr>
      <vt:lpstr>PowerPoint Presentation</vt:lpstr>
      <vt:lpstr> The Exception Class </vt:lpstr>
      <vt:lpstr>PowerPoint Presentation</vt:lpstr>
      <vt:lpstr>PowerPoint Presentation</vt:lpstr>
      <vt:lpstr> Handling Multiple Exceptions </vt:lpstr>
      <vt:lpstr>PowerPoint Presentation</vt:lpstr>
      <vt:lpstr>PowerPoint Presentation</vt:lpstr>
      <vt:lpstr>Displaying Messages in Message Boxes</vt:lpstr>
      <vt:lpstr> The MessageBox Object—General Form </vt:lpstr>
      <vt:lpstr>PowerPoint Presentation</vt:lpstr>
      <vt:lpstr>PowerPoint Presentation</vt:lpstr>
      <vt:lpstr>The MessageBox Statement—Examples</vt:lpstr>
      <vt:lpstr> The TextMessage String </vt:lpstr>
      <vt:lpstr> The Titlebar Text </vt:lpstr>
      <vt:lpstr> MessageBoxButtons </vt:lpstr>
      <vt:lpstr> MessageBoxIcon </vt:lpstr>
      <vt:lpstr>Using Overloaded Methods</vt:lpstr>
      <vt:lpstr>PowerPoint Presentation</vt:lpstr>
      <vt:lpstr> Testing Multiple Fields </vt:lpstr>
      <vt:lpstr> Nested try/catch Blocks </vt:lpstr>
      <vt:lpstr>PowerPoint Presentation</vt:lpstr>
      <vt:lpstr>PowerPoint Presentation</vt:lpstr>
      <vt:lpstr>Counting and Accumulating Sums</vt:lpstr>
      <vt:lpstr> Summing Numbers </vt:lpstr>
      <vt:lpstr> Counting </vt:lpstr>
      <vt:lpstr> Calculating an Average </vt:lpstr>
      <vt:lpstr>PowerPoint Presentation</vt:lpstr>
      <vt:lpstr>Programming Exercise</vt:lpstr>
      <vt:lpstr>Exercise</vt:lpstr>
      <vt:lpstr>Exercise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delves</dc:creator>
  <cp:lastModifiedBy>delves</cp:lastModifiedBy>
  <cp:revision>45</cp:revision>
  <dcterms:created xsi:type="dcterms:W3CDTF">2013-09-24T01:11:39Z</dcterms:created>
  <dcterms:modified xsi:type="dcterms:W3CDTF">2013-10-12T18:24:56Z</dcterms:modified>
</cp:coreProperties>
</file>