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0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4D16-DE34-4EAB-B0C8-3202C4A034A9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E1C9-9A5D-446E-B3EF-4FCFB2BA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989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4D16-DE34-4EAB-B0C8-3202C4A034A9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E1C9-9A5D-446E-B3EF-4FCFB2BA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16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4D16-DE34-4EAB-B0C8-3202C4A034A9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E1C9-9A5D-446E-B3EF-4FCFB2BA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86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4D16-DE34-4EAB-B0C8-3202C4A034A9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E1C9-9A5D-446E-B3EF-4FCFB2BA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26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4D16-DE34-4EAB-B0C8-3202C4A034A9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E1C9-9A5D-446E-B3EF-4FCFB2BA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670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4D16-DE34-4EAB-B0C8-3202C4A034A9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E1C9-9A5D-446E-B3EF-4FCFB2BA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48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4D16-DE34-4EAB-B0C8-3202C4A034A9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E1C9-9A5D-446E-B3EF-4FCFB2BA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93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4D16-DE34-4EAB-B0C8-3202C4A034A9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E1C9-9A5D-446E-B3EF-4FCFB2BA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381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4D16-DE34-4EAB-B0C8-3202C4A034A9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E1C9-9A5D-446E-B3EF-4FCFB2BA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296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4D16-DE34-4EAB-B0C8-3202C4A034A9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E1C9-9A5D-446E-B3EF-4FCFB2BA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301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34D16-DE34-4EAB-B0C8-3202C4A034A9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E1C9-9A5D-446E-B3EF-4FCFB2BA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37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34D16-DE34-4EAB-B0C8-3202C4A034A9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1E1C9-9A5D-446E-B3EF-4FCFB2BA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37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Variables, Constants, and Calculations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356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4639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i="1" dirty="0"/>
              <a:t>Note</a:t>
            </a:r>
            <a:r>
              <a:rPr lang="en-US" dirty="0"/>
              <a:t>: Generally you will use the C# data types, but for some </a:t>
            </a:r>
            <a:r>
              <a:rPr lang="en-US" dirty="0" smtClean="0"/>
              <a:t>conversion methods</a:t>
            </a:r>
            <a:r>
              <a:rPr lang="en-US" dirty="0"/>
              <a:t>, you must use the corresponding CLR data type.</a:t>
            </a:r>
          </a:p>
          <a:p>
            <a:r>
              <a:rPr lang="en-US" dirty="0"/>
              <a:t>Note that C# has unsigned integral fields—</a:t>
            </a:r>
            <a:r>
              <a:rPr lang="en-US" dirty="0" err="1"/>
              <a:t>uint</a:t>
            </a:r>
            <a:r>
              <a:rPr lang="en-US" dirty="0"/>
              <a:t>, </a:t>
            </a:r>
            <a:r>
              <a:rPr lang="en-US" dirty="0" err="1"/>
              <a:t>ushort</a:t>
            </a:r>
            <a:r>
              <a:rPr lang="en-US" dirty="0"/>
              <a:t>, and </a:t>
            </a:r>
            <a:r>
              <a:rPr lang="en-US" dirty="0" err="1"/>
              <a:t>ulong</a:t>
            </a:r>
            <a:r>
              <a:rPr lang="en-US" dirty="0"/>
              <a:t>—and </a:t>
            </a:r>
            <a:r>
              <a:rPr lang="en-US" dirty="0" smtClean="0"/>
              <a:t>a signed </a:t>
            </a:r>
            <a:r>
              <a:rPr lang="en-US" dirty="0"/>
              <a:t>byte data type: </a:t>
            </a:r>
            <a:r>
              <a:rPr lang="en-US" dirty="0" err="1"/>
              <a:t>sbyte</a:t>
            </a:r>
            <a:r>
              <a:rPr lang="en-US" dirty="0"/>
              <a:t>.</a:t>
            </a:r>
          </a:p>
          <a:p>
            <a:r>
              <a:rPr lang="en-US" dirty="0"/>
              <a:t>The most common types of variables and constants we will use are string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/>
              <a:t>, and decimal.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deciding which data type to use, follow this guideline</a:t>
            </a:r>
            <a:r>
              <a:rPr lang="en-US" dirty="0" smtClean="0"/>
              <a:t>: If </a:t>
            </a:r>
            <a:r>
              <a:rPr lang="en-US" dirty="0"/>
              <a:t>the data will be used in a calculation, then it must be numeric (usually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smtClean="0"/>
              <a:t>or decimal</a:t>
            </a:r>
            <a:r>
              <a:rPr lang="en-US" dirty="0"/>
              <a:t>); if it is not used in a calculation, it will be string. </a:t>
            </a: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/>
              <a:t>decimal as </a:t>
            </a:r>
            <a:r>
              <a:rPr lang="en-US" dirty="0" smtClean="0"/>
              <a:t>the data </a:t>
            </a:r>
            <a:r>
              <a:rPr lang="en-US" dirty="0"/>
              <a:t>type for any decimal fractions in business applications; float and </a:t>
            </a:r>
            <a:r>
              <a:rPr lang="en-US" dirty="0" smtClean="0"/>
              <a:t>double data </a:t>
            </a:r>
            <a:r>
              <a:rPr lang="en-US" dirty="0"/>
              <a:t>types are generally used in scientific applications.</a:t>
            </a:r>
          </a:p>
        </p:txBody>
      </p:sp>
    </p:spTree>
    <p:extLst>
      <p:ext uri="{BB962C8B-B14F-4D97-AF65-F5344CB8AC3E}">
        <p14:creationId xmlns:p14="http://schemas.microsoft.com/office/powerpoint/2010/main" val="3006420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9144000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938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Naming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programmer has to name (identify) the variables and named constants that </a:t>
            </a:r>
            <a:r>
              <a:rPr lang="en-US" dirty="0" smtClean="0"/>
              <a:t>will be </a:t>
            </a:r>
            <a:r>
              <a:rPr lang="en-US" dirty="0"/>
              <a:t>used in a project. </a:t>
            </a:r>
            <a:endParaRPr lang="en-US" dirty="0" smtClean="0"/>
          </a:p>
          <a:p>
            <a:r>
              <a:rPr lang="en-US" dirty="0" smtClean="0"/>
              <a:t>C</a:t>
            </a:r>
            <a:r>
              <a:rPr lang="en-US" dirty="0"/>
              <a:t># requires identifiers for variables and named constants </a:t>
            </a:r>
            <a:r>
              <a:rPr lang="en-US" dirty="0" smtClean="0"/>
              <a:t>to follow </a:t>
            </a:r>
            <a:r>
              <a:rPr lang="en-US" dirty="0"/>
              <a:t>these rules: names may consist of letters, digits, and underscores; they </a:t>
            </a:r>
            <a:r>
              <a:rPr lang="en-US" dirty="0" smtClean="0"/>
              <a:t>must begin </a:t>
            </a:r>
            <a:r>
              <a:rPr lang="en-US" dirty="0"/>
              <a:t>with a letter or underscore; they cannot contain any spaces or periods; </a:t>
            </a:r>
            <a:r>
              <a:rPr lang="en-US" dirty="0" smtClean="0"/>
              <a:t>and they </a:t>
            </a:r>
            <a:r>
              <a:rPr lang="en-US" dirty="0"/>
              <a:t>may not be reserved words.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Reserved words, also called </a:t>
            </a:r>
            <a:r>
              <a:rPr lang="en-US" i="1" dirty="0"/>
              <a:t>keywords </a:t>
            </a:r>
            <a:r>
              <a:rPr lang="en-US" dirty="0"/>
              <a:t>, are </a:t>
            </a:r>
            <a:r>
              <a:rPr lang="en-US" dirty="0" smtClean="0"/>
              <a:t>words to </a:t>
            </a:r>
            <a:r>
              <a:rPr lang="en-US" dirty="0"/>
              <a:t>which C# has assigned some meaning, such as </a:t>
            </a:r>
            <a:r>
              <a:rPr lang="en-US" i="1" dirty="0"/>
              <a:t>print </a:t>
            </a:r>
            <a:r>
              <a:rPr lang="en-US" dirty="0"/>
              <a:t>, </a:t>
            </a:r>
            <a:r>
              <a:rPr lang="en-US" i="1" dirty="0"/>
              <a:t>name </a:t>
            </a:r>
            <a:r>
              <a:rPr lang="en-US" dirty="0"/>
              <a:t>, and </a:t>
            </a:r>
            <a:r>
              <a:rPr lang="en-US" i="1" dirty="0"/>
              <a:t>value </a:t>
            </a:r>
            <a:r>
              <a:rPr lang="en-US" dirty="0"/>
              <a:t>.)</a:t>
            </a:r>
          </a:p>
          <a:p>
            <a:r>
              <a:rPr lang="en-US" dirty="0"/>
              <a:t>Identifiers in C# are case sensitive. </a:t>
            </a:r>
            <a:endParaRPr lang="en-US" dirty="0" smtClean="0"/>
          </a:p>
          <a:p>
            <a:r>
              <a:rPr lang="en-US" dirty="0" smtClean="0"/>
              <a:t>Therefore</a:t>
            </a:r>
            <a:r>
              <a:rPr lang="en-US" dirty="0"/>
              <a:t>, the names </a:t>
            </a:r>
            <a:r>
              <a:rPr lang="en-US" dirty="0" err="1"/>
              <a:t>sumInteger</a:t>
            </a:r>
            <a:r>
              <a:rPr lang="en-US" dirty="0" smtClean="0"/>
              <a:t>, </a:t>
            </a:r>
            <a:r>
              <a:rPr lang="en-US" dirty="0" err="1" smtClean="0"/>
              <a:t>SumInteger</a:t>
            </a:r>
            <a:r>
              <a:rPr lang="en-US" dirty="0"/>
              <a:t>, </a:t>
            </a:r>
            <a:r>
              <a:rPr lang="en-US" dirty="0" err="1"/>
              <a:t>suminteger</a:t>
            </a:r>
            <a:r>
              <a:rPr lang="en-US" dirty="0"/>
              <a:t>, and SUMINTEGER all refer to different variables.</a:t>
            </a:r>
          </a:p>
        </p:txBody>
      </p:sp>
    </p:spTree>
    <p:extLst>
      <p:ext uri="{BB962C8B-B14F-4D97-AF65-F5344CB8AC3E}">
        <p14:creationId xmlns:p14="http://schemas.microsoft.com/office/powerpoint/2010/main" val="1184418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Naming Conventions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/>
              <a:t>When naming variables and constants, you </a:t>
            </a:r>
            <a:r>
              <a:rPr lang="en-US" i="1" dirty="0"/>
              <a:t>must </a:t>
            </a:r>
            <a:r>
              <a:rPr lang="en-US" dirty="0"/>
              <a:t>follow the rules of C#. </a:t>
            </a:r>
            <a:endParaRPr lang="en-US" dirty="0" smtClean="0"/>
          </a:p>
          <a:p>
            <a:r>
              <a:rPr lang="en-US" dirty="0" smtClean="0"/>
              <a:t>In addition</a:t>
            </a:r>
            <a:r>
              <a:rPr lang="en-US" dirty="0"/>
              <a:t>, you </a:t>
            </a:r>
            <a:r>
              <a:rPr lang="en-US" i="1" dirty="0"/>
              <a:t>should </a:t>
            </a:r>
            <a:r>
              <a:rPr lang="en-US" dirty="0"/>
              <a:t>follow some naming conventions. </a:t>
            </a:r>
            <a:endParaRPr lang="en-US" dirty="0" smtClean="0"/>
          </a:p>
          <a:p>
            <a:r>
              <a:rPr lang="en-US" dirty="0" smtClean="0"/>
              <a:t>Conventions </a:t>
            </a:r>
            <a:r>
              <a:rPr lang="en-US" dirty="0"/>
              <a:t>are </a:t>
            </a:r>
            <a:r>
              <a:rPr lang="en-US" dirty="0" smtClean="0"/>
              <a:t>the guidelines </a:t>
            </a:r>
            <a:r>
              <a:rPr lang="en-US" dirty="0"/>
              <a:t>that separate good names from bad (or not so good) names. </a:t>
            </a:r>
            <a:endParaRPr lang="en-US" dirty="0" smtClean="0"/>
          </a:p>
          <a:p>
            <a:r>
              <a:rPr lang="en-US" dirty="0" smtClean="0"/>
              <a:t>The meaning </a:t>
            </a:r>
            <a:r>
              <a:rPr lang="en-US" dirty="0"/>
              <a:t>and use of all identifiers should always be clear.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9015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Naming Conventions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9067800" cy="5181600"/>
          </a:xfrm>
        </p:spPr>
        <p:txBody>
          <a:bodyPr>
            <a:normAutofit fontScale="92500"/>
          </a:bodyPr>
          <a:lstStyle/>
          <a:p>
            <a:r>
              <a:rPr lang="en-US" dirty="0"/>
              <a:t>The following conventions are widely used in the programming industry:</a:t>
            </a:r>
          </a:p>
          <a:p>
            <a:pPr marL="0" indent="0">
              <a:buNone/>
            </a:pPr>
            <a:r>
              <a:rPr lang="en-US" dirty="0" smtClean="0"/>
              <a:t>	1</a:t>
            </a:r>
            <a:r>
              <a:rPr lang="en-US" dirty="0"/>
              <a:t>. </a:t>
            </a:r>
            <a:r>
              <a:rPr lang="en-US" i="1" dirty="0"/>
              <a:t>Identifiers must be meaningful </a:t>
            </a:r>
            <a:r>
              <a:rPr lang="en-US" dirty="0"/>
              <a:t>. Choose a </a:t>
            </a:r>
            <a:r>
              <a:rPr lang="en-US" dirty="0" smtClean="0"/>
              <a:t>	name that clearly </a:t>
            </a:r>
            <a:r>
              <a:rPr lang="en-US" dirty="0"/>
              <a:t>indicates its purpose. Do not </a:t>
            </a:r>
            <a:r>
              <a:rPr lang="en-US" dirty="0" smtClean="0"/>
              <a:t>	abbreviate 	unless the </a:t>
            </a:r>
            <a:r>
              <a:rPr lang="en-US" dirty="0"/>
              <a:t>meaning is obvious and </a:t>
            </a:r>
            <a:r>
              <a:rPr lang="en-US" dirty="0" smtClean="0"/>
              <a:t>do 	not </a:t>
            </a:r>
            <a:r>
              <a:rPr lang="en-US" dirty="0"/>
              <a:t>use very </a:t>
            </a:r>
            <a:r>
              <a:rPr lang="en-US" dirty="0" smtClean="0"/>
              <a:t>short </a:t>
            </a:r>
            <a:r>
              <a:rPr lang="en-US" dirty="0"/>
              <a:t>identifiers, such as </a:t>
            </a:r>
            <a:r>
              <a:rPr lang="en-US" i="1" dirty="0"/>
              <a:t>X </a:t>
            </a:r>
            <a:r>
              <a:rPr lang="en-US" dirty="0"/>
              <a:t>or </a:t>
            </a:r>
            <a:r>
              <a:rPr lang="en-US" i="1" dirty="0"/>
              <a:t>Y 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2. </a:t>
            </a:r>
            <a:r>
              <a:rPr lang="en-US" i="1" dirty="0"/>
              <a:t>Include the class (data type) of the variable 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i="1" dirty="0"/>
              <a:t>	3. Begin with a lowercase letter and then capitalize </a:t>
            </a:r>
            <a:r>
              <a:rPr lang="en-US" i="1" dirty="0" smtClean="0"/>
              <a:t>	each </a:t>
            </a:r>
            <a:r>
              <a:rPr lang="en-US" i="1" dirty="0"/>
              <a:t>successive </a:t>
            </a:r>
            <a:r>
              <a:rPr lang="en-US" i="1" dirty="0" smtClean="0"/>
              <a:t>word </a:t>
            </a:r>
            <a:r>
              <a:rPr lang="en-US" i="1" dirty="0"/>
              <a:t>of the name </a:t>
            </a:r>
            <a:r>
              <a:rPr lang="en-US" dirty="0"/>
              <a:t>. Always use </a:t>
            </a:r>
            <a:r>
              <a:rPr lang="en-US" dirty="0" smtClean="0"/>
              <a:t>	mixed </a:t>
            </a:r>
            <a:r>
              <a:rPr lang="en-US" dirty="0"/>
              <a:t>case for variables; uppercase </a:t>
            </a:r>
            <a:r>
              <a:rPr lang="en-US" dirty="0" smtClean="0"/>
              <a:t>for </a:t>
            </a:r>
            <a:r>
              <a:rPr lang="en-US" dirty="0"/>
              <a:t>constants.</a:t>
            </a:r>
          </a:p>
        </p:txBody>
      </p:sp>
    </p:spTree>
    <p:extLst>
      <p:ext uri="{BB962C8B-B14F-4D97-AF65-F5344CB8AC3E}">
        <p14:creationId xmlns:p14="http://schemas.microsoft.com/office/powerpoint/2010/main" val="7648117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7561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Constants</a:t>
            </a:r>
            <a:r>
              <a:rPr lang="en-US" b="1" dirty="0"/>
              <a:t>: Named and Intrinsic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Constants </a:t>
            </a:r>
            <a:r>
              <a:rPr lang="en-US" dirty="0"/>
              <a:t>provide a way to use words to describe a value that doesn’t change.</a:t>
            </a:r>
          </a:p>
          <a:p>
            <a:r>
              <a:rPr lang="en-US" dirty="0"/>
              <a:t>In </a:t>
            </a:r>
            <a:r>
              <a:rPr lang="en-US" dirty="0" smtClean="0"/>
              <a:t>Lecture </a:t>
            </a:r>
            <a:r>
              <a:rPr lang="en-US" dirty="0"/>
              <a:t>2 </a:t>
            </a:r>
            <a:r>
              <a:rPr lang="en-US" dirty="0" smtClean="0"/>
              <a:t>we </a:t>
            </a:r>
            <a:r>
              <a:rPr lang="en-US" dirty="0"/>
              <a:t>used the Visual Studio constants </a:t>
            </a:r>
            <a:r>
              <a:rPr lang="en-US" dirty="0" err="1"/>
              <a:t>Color.Blue</a:t>
            </a:r>
            <a:r>
              <a:rPr lang="en-US" dirty="0"/>
              <a:t>, </a:t>
            </a:r>
            <a:r>
              <a:rPr lang="en-US" dirty="0" err="1"/>
              <a:t>Color.Red</a:t>
            </a:r>
            <a:r>
              <a:rPr lang="en-US" dirty="0" smtClean="0"/>
              <a:t>, </a:t>
            </a:r>
            <a:r>
              <a:rPr lang="en-US" dirty="0" err="1" smtClean="0"/>
              <a:t>Color.Yellow</a:t>
            </a:r>
            <a:r>
              <a:rPr lang="en-US" dirty="0"/>
              <a:t>, and so on. </a:t>
            </a:r>
            <a:endParaRPr lang="en-US" dirty="0" smtClean="0"/>
          </a:p>
          <a:p>
            <a:r>
              <a:rPr lang="en-US" dirty="0" smtClean="0"/>
              <a:t>Those </a:t>
            </a:r>
            <a:r>
              <a:rPr lang="en-US" dirty="0"/>
              <a:t>constants are built into the environment </a:t>
            </a:r>
            <a:r>
              <a:rPr lang="en-US" dirty="0" smtClean="0"/>
              <a:t>and called </a:t>
            </a:r>
            <a:r>
              <a:rPr lang="en-US" i="1" dirty="0"/>
              <a:t>intrinsic constants </a:t>
            </a:r>
            <a:r>
              <a:rPr lang="en-US" dirty="0"/>
              <a:t>; you don’t need to define them anywhere. </a:t>
            </a:r>
            <a:endParaRPr lang="en-US" dirty="0" smtClean="0"/>
          </a:p>
          <a:p>
            <a:r>
              <a:rPr lang="en-US" dirty="0" smtClean="0"/>
              <a:t>The constants that </a:t>
            </a:r>
            <a:r>
              <a:rPr lang="en-US" dirty="0"/>
              <a:t>you define for yourself are called </a:t>
            </a:r>
            <a:r>
              <a:rPr lang="en-US" i="1" dirty="0"/>
              <a:t>named constants 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98587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Named </a:t>
            </a:r>
            <a:r>
              <a:rPr lang="en-US" b="1" dirty="0"/>
              <a:t>Constants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You </a:t>
            </a:r>
            <a:r>
              <a:rPr lang="en-US" dirty="0"/>
              <a:t>declare named constants using the keyword </a:t>
            </a:r>
            <a:r>
              <a:rPr lang="en-US" dirty="0" err="1"/>
              <a:t>const</a:t>
            </a:r>
            <a:r>
              <a:rPr lang="en-US" dirty="0"/>
              <a:t> 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give the </a:t>
            </a:r>
            <a:r>
              <a:rPr lang="en-US" dirty="0" smtClean="0"/>
              <a:t>constant a </a:t>
            </a:r>
            <a:r>
              <a:rPr lang="en-US" dirty="0"/>
              <a:t>name, a data type, and a value. </a:t>
            </a:r>
            <a:endParaRPr lang="en-US" dirty="0" smtClean="0"/>
          </a:p>
          <a:p>
            <a:r>
              <a:rPr lang="en-US" dirty="0" smtClean="0"/>
              <a:t>Once </a:t>
            </a:r>
            <a:r>
              <a:rPr lang="en-US" dirty="0"/>
              <a:t>a value is declared as a constant, </a:t>
            </a:r>
            <a:r>
              <a:rPr lang="en-US" dirty="0" smtClean="0"/>
              <a:t>its value </a:t>
            </a:r>
            <a:r>
              <a:rPr lang="en-US" dirty="0"/>
              <a:t>cannot be changed during the execution of the project.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data type </a:t>
            </a:r>
            <a:r>
              <a:rPr lang="en-US" dirty="0" smtClean="0"/>
              <a:t>that you </a:t>
            </a:r>
            <a:r>
              <a:rPr lang="en-US" dirty="0"/>
              <a:t>declare and the data type of the value must match.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if </a:t>
            </a:r>
            <a:r>
              <a:rPr lang="en-US" dirty="0" smtClean="0"/>
              <a:t>you declare </a:t>
            </a:r>
            <a:r>
              <a:rPr lang="en-US" dirty="0"/>
              <a:t>an integer constant, you must give it an integer value.</a:t>
            </a:r>
          </a:p>
          <a:p>
            <a:r>
              <a:rPr lang="en-US" dirty="0"/>
              <a:t>You will find two important advantages to using named constants </a:t>
            </a:r>
            <a:r>
              <a:rPr lang="en-US" dirty="0" smtClean="0"/>
              <a:t>rather than </a:t>
            </a:r>
            <a:r>
              <a:rPr lang="en-US" dirty="0"/>
              <a:t>the actual values in code.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01515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Named 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code is easier to read; for example, seeing the identifier </a:t>
            </a:r>
            <a:r>
              <a:rPr lang="en-US" dirty="0" err="1"/>
              <a:t>MAXIMUM_PAY_Decimal</a:t>
            </a:r>
            <a:r>
              <a:rPr lang="en-US" dirty="0"/>
              <a:t> is more meaningful than seeing </a:t>
            </a:r>
            <a:r>
              <a:rPr lang="en-US" dirty="0" smtClean="0"/>
              <a:t>a number </a:t>
            </a:r>
            <a:r>
              <a:rPr lang="en-US" dirty="0"/>
              <a:t>such as 1000.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addition, if you need to change the value at a </a:t>
            </a:r>
            <a:r>
              <a:rPr lang="en-US" dirty="0" smtClean="0"/>
              <a:t>later time</a:t>
            </a:r>
            <a:r>
              <a:rPr lang="en-US" dirty="0"/>
              <a:t>, you need to change the constant declaration only once; you do not have </a:t>
            </a:r>
            <a:r>
              <a:rPr lang="en-US" dirty="0" smtClean="0"/>
              <a:t>to change </a:t>
            </a:r>
            <a:r>
              <a:rPr lang="en-US" dirty="0"/>
              <a:t>every reference to it throughout the code.</a:t>
            </a:r>
          </a:p>
        </p:txBody>
      </p:sp>
    </p:spTree>
    <p:extLst>
      <p:ext uri="{BB962C8B-B14F-4D97-AF65-F5344CB8AC3E}">
        <p14:creationId xmlns:p14="http://schemas.microsoft.com/office/powerpoint/2010/main" val="96211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Although the calculations themselves are quite simple (addition, subtraction</a:t>
            </a:r>
            <a:r>
              <a:rPr lang="en-US" dirty="0" smtClean="0"/>
              <a:t>, multiplication</a:t>
            </a:r>
            <a:r>
              <a:rPr lang="en-US" dirty="0"/>
              <a:t>, and division), there are some important issues to </a:t>
            </a:r>
            <a:r>
              <a:rPr lang="en-US" dirty="0" smtClean="0"/>
              <a:t>discuss first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must learn about variables and constants, the various types of </a:t>
            </a:r>
            <a:r>
              <a:rPr lang="en-US" dirty="0" smtClean="0"/>
              <a:t>data used </a:t>
            </a:r>
            <a:r>
              <a:rPr lang="en-US" dirty="0"/>
              <a:t>by Visual C#, and how and where to declare variables and constants.</a:t>
            </a:r>
          </a:p>
          <a:p>
            <a:r>
              <a:rPr lang="en-US" dirty="0"/>
              <a:t>Variables are declared differently, depending on where you want to use </a:t>
            </a:r>
            <a:r>
              <a:rPr lang="en-US" dirty="0" smtClean="0"/>
              <a:t>them and </a:t>
            </a:r>
            <a:r>
              <a:rPr lang="en-US" dirty="0"/>
              <a:t>how long you need to retain their values.</a:t>
            </a:r>
          </a:p>
          <a:p>
            <a:r>
              <a:rPr lang="en-US" dirty="0"/>
              <a:t>The code below is a small preview to show the calculation of the product </a:t>
            </a:r>
            <a:r>
              <a:rPr lang="en-US" dirty="0" smtClean="0"/>
              <a:t>of two </a:t>
            </a:r>
            <a:r>
              <a:rPr lang="en-US" dirty="0"/>
              <a:t>text boxes.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first group of statements declares the variables and </a:t>
            </a:r>
            <a:r>
              <a:rPr lang="en-US" dirty="0" smtClean="0"/>
              <a:t>their data </a:t>
            </a:r>
            <a:r>
              <a:rPr lang="en-US" dirty="0"/>
              <a:t>types.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second group of statements converts the text box contents </a:t>
            </a:r>
            <a:r>
              <a:rPr lang="en-US" dirty="0" smtClean="0"/>
              <a:t>to numeric </a:t>
            </a:r>
            <a:r>
              <a:rPr lang="en-US" dirty="0"/>
              <a:t>and places the values into the variables.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last line performs </a:t>
            </a:r>
            <a:r>
              <a:rPr lang="en-US" dirty="0" smtClean="0"/>
              <a:t>the multiplication </a:t>
            </a:r>
            <a:r>
              <a:rPr lang="en-US" dirty="0"/>
              <a:t>and places the result into a variable.</a:t>
            </a:r>
          </a:p>
        </p:txBody>
      </p:sp>
    </p:spTree>
    <p:extLst>
      <p:ext uri="{BB962C8B-B14F-4D97-AF65-F5344CB8AC3E}">
        <p14:creationId xmlns:p14="http://schemas.microsoft.com/office/powerpoint/2010/main" val="42116665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const</a:t>
            </a:r>
            <a:r>
              <a:rPr lang="en-US" b="1" dirty="0"/>
              <a:t> Statement—General Form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i="1" dirty="0" err="1"/>
              <a:t>Datatype</a:t>
            </a:r>
            <a:r>
              <a:rPr lang="en-US" i="1" dirty="0"/>
              <a:t> Identifier </a:t>
            </a:r>
            <a:r>
              <a:rPr lang="en-US" dirty="0"/>
              <a:t>= </a:t>
            </a:r>
            <a:r>
              <a:rPr lang="en-US" i="1" dirty="0"/>
              <a:t>Value </a:t>
            </a:r>
            <a:r>
              <a:rPr lang="en-US" dirty="0"/>
              <a:t>;</a:t>
            </a:r>
          </a:p>
          <a:p>
            <a:r>
              <a:rPr lang="en-US" dirty="0" smtClean="0"/>
              <a:t>Naming </a:t>
            </a:r>
            <a:r>
              <a:rPr lang="en-US" dirty="0"/>
              <a:t>conventions for constants require that you include the data type </a:t>
            </a:r>
            <a:r>
              <a:rPr lang="en-US" dirty="0" smtClean="0"/>
              <a:t>in the </a:t>
            </a:r>
            <a:r>
              <a:rPr lang="en-US" dirty="0"/>
              <a:t>name. </a:t>
            </a: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/>
              <a:t>all uppercase for the name with individual words separated </a:t>
            </a:r>
            <a:r>
              <a:rPr lang="en-US" dirty="0" smtClean="0"/>
              <a:t>by underscores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98712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876800"/>
          </a:xfrm>
        </p:spPr>
        <p:txBody>
          <a:bodyPr>
            <a:normAutofit/>
          </a:bodyPr>
          <a:lstStyle/>
          <a:p>
            <a:r>
              <a:rPr lang="en-US" dirty="0"/>
              <a:t>This example sets the company name, address, and the sales tax rate </a:t>
            </a:r>
            <a:r>
              <a:rPr lang="en-US" dirty="0" smtClean="0"/>
              <a:t>as constants</a:t>
            </a:r>
            <a:r>
              <a:rPr lang="en-US" dirty="0"/>
              <a:t>:</a:t>
            </a:r>
          </a:p>
          <a:p>
            <a:r>
              <a:rPr lang="en-US" b="1" dirty="0" err="1"/>
              <a:t>const</a:t>
            </a:r>
            <a:r>
              <a:rPr lang="en-US" b="1" dirty="0"/>
              <a:t> Statement—Examples</a:t>
            </a:r>
          </a:p>
          <a:p>
            <a:pPr marL="0" indent="0">
              <a:buNone/>
            </a:pP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/>
              <a:t>string </a:t>
            </a:r>
            <a:r>
              <a:rPr lang="en-US" dirty="0" err="1"/>
              <a:t>COMPANY_NAME_String</a:t>
            </a:r>
            <a:r>
              <a:rPr lang="en-US" dirty="0"/>
              <a:t> = "R 'n R -- for Reading 'n Refreshment";</a:t>
            </a:r>
          </a:p>
          <a:p>
            <a:pPr marL="0" indent="0">
              <a:buNone/>
            </a:pPr>
            <a:r>
              <a:rPr lang="en-US" dirty="0" err="1"/>
              <a:t>const</a:t>
            </a:r>
            <a:r>
              <a:rPr lang="en-US" dirty="0"/>
              <a:t> string </a:t>
            </a:r>
            <a:r>
              <a:rPr lang="en-US" dirty="0" err="1"/>
              <a:t>COMPANY_ADDRESS_String</a:t>
            </a:r>
            <a:r>
              <a:rPr lang="en-US" dirty="0"/>
              <a:t> = "101 S. Main Street";</a:t>
            </a:r>
          </a:p>
          <a:p>
            <a:pPr marL="0" indent="0">
              <a:buNone/>
            </a:pPr>
            <a:r>
              <a:rPr lang="en-US" dirty="0" err="1"/>
              <a:t>const</a:t>
            </a:r>
            <a:r>
              <a:rPr lang="en-US" dirty="0"/>
              <a:t> decimal </a:t>
            </a:r>
            <a:r>
              <a:rPr lang="en-US" dirty="0" err="1"/>
              <a:t>SALES_TAX_RATE_Decimal</a:t>
            </a:r>
            <a:r>
              <a:rPr lang="en-US" dirty="0"/>
              <a:t> = .08m;</a:t>
            </a:r>
          </a:p>
        </p:txBody>
      </p:sp>
    </p:spTree>
    <p:extLst>
      <p:ext uri="{BB962C8B-B14F-4D97-AF65-F5344CB8AC3E}">
        <p14:creationId xmlns:p14="http://schemas.microsoft.com/office/powerpoint/2010/main" val="20027422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Assigning Values to Constants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values you assign to constants must follow certain rules.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have </a:t>
            </a:r>
            <a:r>
              <a:rPr lang="en-US" dirty="0" smtClean="0"/>
              <a:t>already seen </a:t>
            </a:r>
            <a:r>
              <a:rPr lang="en-US" dirty="0"/>
              <a:t>that a text (string) value must be enclosed in quotation marks; </a:t>
            </a:r>
            <a:r>
              <a:rPr lang="en-US" dirty="0" smtClean="0"/>
              <a:t>numeric values </a:t>
            </a:r>
            <a:r>
              <a:rPr lang="en-US" dirty="0"/>
              <a:t>are not enclosed. </a:t>
            </a:r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you must be aware of some additional rules.</a:t>
            </a:r>
          </a:p>
          <a:p>
            <a:r>
              <a:rPr lang="en-US" dirty="0"/>
              <a:t>Numeric constants may contain only the digits (0–9), a decimal point, </a:t>
            </a:r>
            <a:r>
              <a:rPr lang="en-US" dirty="0" smtClean="0"/>
              <a:t>and a </a:t>
            </a:r>
            <a:r>
              <a:rPr lang="en-US" dirty="0"/>
              <a:t>sign (+ or −) at the left side.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cannot include a comma, dollar sign, </a:t>
            </a:r>
            <a:r>
              <a:rPr lang="en-US" dirty="0" smtClean="0"/>
              <a:t>any other </a:t>
            </a:r>
            <a:r>
              <a:rPr lang="en-US" dirty="0"/>
              <a:t>special characters, or a sign at the right side.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declare the </a:t>
            </a:r>
            <a:r>
              <a:rPr lang="en-US" dirty="0" smtClean="0"/>
              <a:t>data type </a:t>
            </a:r>
            <a:r>
              <a:rPr lang="en-US" dirty="0"/>
              <a:t>of numeric constants by appending a type-declaration character.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</a:t>
            </a:r>
            <a:r>
              <a:rPr lang="en-US" dirty="0" smtClean="0"/>
              <a:t>do not </a:t>
            </a:r>
            <a:r>
              <a:rPr lang="en-US" dirty="0"/>
              <a:t>append a type-declaration character to a numeric constant, any whole </a:t>
            </a:r>
            <a:r>
              <a:rPr lang="en-US" dirty="0" smtClean="0"/>
              <a:t>number is </a:t>
            </a:r>
            <a:r>
              <a:rPr lang="en-US" dirty="0"/>
              <a:t>assumed to be integer and any fractional value is assumed to be double.</a:t>
            </a:r>
          </a:p>
        </p:txBody>
      </p:sp>
    </p:spTree>
    <p:extLst>
      <p:ext uri="{BB962C8B-B14F-4D97-AF65-F5344CB8AC3E}">
        <p14:creationId xmlns:p14="http://schemas.microsoft.com/office/powerpoint/2010/main" val="11678108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Assigning Values to 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type-declaration characters are</a:t>
            </a:r>
          </a:p>
          <a:p>
            <a:pPr marL="0" indent="0">
              <a:buNone/>
            </a:pPr>
            <a:r>
              <a:rPr lang="en-US" dirty="0" smtClean="0"/>
              <a:t>	decimal </a:t>
            </a:r>
            <a:r>
              <a:rPr lang="en-US" dirty="0"/>
              <a:t>M or m</a:t>
            </a:r>
          </a:p>
          <a:p>
            <a:pPr marL="0" indent="0">
              <a:buNone/>
            </a:pPr>
            <a:r>
              <a:rPr lang="en-US" dirty="0" smtClean="0"/>
              <a:t>	double </a:t>
            </a:r>
            <a:r>
              <a:rPr lang="en-US" dirty="0"/>
              <a:t>D or d</a:t>
            </a:r>
          </a:p>
          <a:p>
            <a:pPr marL="0" indent="0">
              <a:buNone/>
            </a:pPr>
            <a:r>
              <a:rPr lang="en-US" dirty="0" smtClean="0"/>
              <a:t>	long </a:t>
            </a:r>
            <a:r>
              <a:rPr lang="en-US" dirty="0"/>
              <a:t>L or l</a:t>
            </a:r>
          </a:p>
          <a:p>
            <a:pPr marL="0" indent="0">
              <a:buNone/>
            </a:pPr>
            <a:r>
              <a:rPr lang="en-US" dirty="0" smtClean="0"/>
              <a:t>	short </a:t>
            </a:r>
            <a:r>
              <a:rPr lang="en-US" dirty="0"/>
              <a:t>S or s</a:t>
            </a:r>
          </a:p>
          <a:p>
            <a:pPr marL="0" indent="0">
              <a:buNone/>
            </a:pPr>
            <a:r>
              <a:rPr lang="en-US" dirty="0" smtClean="0"/>
              <a:t>	float </a:t>
            </a:r>
            <a:r>
              <a:rPr lang="en-US" dirty="0"/>
              <a:t>F or f</a:t>
            </a:r>
          </a:p>
          <a:p>
            <a:r>
              <a:rPr lang="en-US" dirty="0"/>
              <a:t>String literals (also called string constants) may contain letters, digits</a:t>
            </a:r>
            <a:r>
              <a:rPr lang="en-US" dirty="0" smtClean="0"/>
              <a:t>, and </a:t>
            </a:r>
            <a:r>
              <a:rPr lang="en-US" dirty="0"/>
              <a:t>special characters such as $#@%&amp;*.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will have a problem when </a:t>
            </a:r>
            <a:r>
              <a:rPr lang="en-US" dirty="0" smtClean="0"/>
              <a:t>you want </a:t>
            </a:r>
            <a:r>
              <a:rPr lang="en-US" dirty="0"/>
              <a:t>to include quotation marks inside a string literal since quotation </a:t>
            </a:r>
            <a:r>
              <a:rPr lang="en-US" dirty="0" smtClean="0"/>
              <a:t>marks enclose </a:t>
            </a:r>
            <a:r>
              <a:rPr lang="en-US" dirty="0"/>
              <a:t>the literal.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solution is to precede the quotation mark </a:t>
            </a:r>
            <a:r>
              <a:rPr lang="en-US" dirty="0" smtClean="0"/>
              <a:t>with a </a:t>
            </a:r>
            <a:r>
              <a:rPr lang="en-US" dirty="0"/>
              <a:t>backslash (\), which specifies that the character following should be </a:t>
            </a:r>
            <a:r>
              <a:rPr lang="en-US" dirty="0" smtClean="0"/>
              <a:t>rendered as </a:t>
            </a:r>
            <a:r>
              <a:rPr lang="en-US" dirty="0"/>
              <a:t>is.</a:t>
            </a:r>
          </a:p>
        </p:txBody>
      </p:sp>
    </p:spTree>
    <p:extLst>
      <p:ext uri="{BB962C8B-B14F-4D97-AF65-F5344CB8AC3E}">
        <p14:creationId xmlns:p14="http://schemas.microsoft.com/office/powerpoint/2010/main" val="6087114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Example</a:t>
            </a:r>
          </a:p>
          <a:p>
            <a:pPr marL="0" indent="0">
              <a:buNone/>
            </a:pPr>
            <a:r>
              <a:rPr lang="en-US" dirty="0" smtClean="0"/>
              <a:t>	"</a:t>
            </a:r>
            <a:r>
              <a:rPr lang="en-US" dirty="0"/>
              <a:t>He said, \"I like it.\" " produces this string: He </a:t>
            </a:r>
            <a:r>
              <a:rPr lang="en-US" dirty="0" smtClean="0"/>
              <a:t>	said</a:t>
            </a:r>
            <a:r>
              <a:rPr lang="en-US" dirty="0"/>
              <a:t>, "I like it</a:t>
            </a:r>
            <a:r>
              <a:rPr lang="en-US" dirty="0" smtClean="0"/>
              <a:t>.“</a:t>
            </a:r>
          </a:p>
          <a:p>
            <a:r>
              <a:rPr lang="en-US" dirty="0"/>
              <a:t>You can use two backslashes when you need to include a backslash in </a:t>
            </a:r>
            <a:r>
              <a:rPr lang="en-US" dirty="0" smtClean="0"/>
              <a:t>a string </a:t>
            </a:r>
            <a:r>
              <a:rPr lang="en-US" dirty="0"/>
              <a:t>literal.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first backslash specifies that you want the following </a:t>
            </a:r>
            <a:r>
              <a:rPr lang="en-US" dirty="0" smtClean="0"/>
              <a:t>character rendered </a:t>
            </a:r>
            <a:r>
              <a:rPr lang="en-US" dirty="0"/>
              <a:t>as it appears.</a:t>
            </a:r>
          </a:p>
          <a:p>
            <a:r>
              <a:rPr lang="en-US" dirty="0"/>
              <a:t>Example</a:t>
            </a:r>
          </a:p>
          <a:p>
            <a:pPr marL="0" indent="0">
              <a:buNone/>
            </a:pPr>
            <a:r>
              <a:rPr lang="en-US" dirty="0" smtClean="0"/>
              <a:t>	string </a:t>
            </a:r>
            <a:r>
              <a:rPr lang="en-US" dirty="0" err="1"/>
              <a:t>filePathString</a:t>
            </a:r>
            <a:r>
              <a:rPr lang="en-US" dirty="0"/>
              <a:t> = </a:t>
            </a:r>
            <a:r>
              <a:rPr lang="en-US" dirty="0" smtClean="0"/>
              <a:t>	"</a:t>
            </a:r>
            <a:r>
              <a:rPr lang="en-US" dirty="0"/>
              <a:t>C:\\PersonalDocuments\\PersonalLetter";</a:t>
            </a:r>
          </a:p>
        </p:txBody>
      </p:sp>
    </p:spTree>
    <p:extLst>
      <p:ext uri="{BB962C8B-B14F-4D97-AF65-F5344CB8AC3E}">
        <p14:creationId xmlns:p14="http://schemas.microsoft.com/office/powerpoint/2010/main" val="36781884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096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Although you can use numeric digits inside a string literal, remember </a:t>
            </a:r>
            <a:r>
              <a:rPr lang="en-US" dirty="0" smtClean="0"/>
              <a:t>that these </a:t>
            </a:r>
            <a:r>
              <a:rPr lang="en-US" dirty="0"/>
              <a:t>numbers are text and cannot be used for calculations.</a:t>
            </a:r>
          </a:p>
          <a:p>
            <a:r>
              <a:rPr lang="en-US" dirty="0"/>
              <a:t>The string values are referred to as </a:t>
            </a:r>
            <a:r>
              <a:rPr lang="en-US" b="1" i="1" dirty="0"/>
              <a:t>string literals </a:t>
            </a:r>
            <a:r>
              <a:rPr lang="en-US" dirty="0"/>
              <a:t>because they </a:t>
            </a:r>
            <a:r>
              <a:rPr lang="en-US" dirty="0" smtClean="0"/>
              <a:t>contain exactly </a:t>
            </a:r>
            <a:r>
              <a:rPr lang="en-US" dirty="0"/>
              <a:t>(literally) whatever is inside the quotation marks</a:t>
            </a:r>
            <a:r>
              <a:rPr lang="en-US" dirty="0" smtClean="0"/>
              <a:t>.</a:t>
            </a:r>
          </a:p>
          <a:p>
            <a:r>
              <a:rPr lang="en-US" dirty="0" smtClean="0"/>
              <a:t>(</a:t>
            </a:r>
            <a:r>
              <a:rPr lang="en-US" dirty="0"/>
              <a:t>Remember </a:t>
            </a:r>
            <a:r>
              <a:rPr lang="en-US" dirty="0" smtClean="0"/>
              <a:t>that the </a:t>
            </a:r>
            <a:r>
              <a:rPr lang="en-US" dirty="0"/>
              <a:t>backslash is a special escape character, so, after the assignment above</a:t>
            </a:r>
            <a:r>
              <a:rPr lang="en-US" dirty="0" smtClean="0"/>
              <a:t>, </a:t>
            </a:r>
            <a:r>
              <a:rPr lang="en-US" dirty="0" err="1" smtClean="0"/>
              <a:t>filePathString</a:t>
            </a:r>
            <a:r>
              <a:rPr lang="en-US" dirty="0" smtClean="0"/>
              <a:t> </a:t>
            </a:r>
            <a:r>
              <a:rPr lang="en-US" dirty="0"/>
              <a:t>contains " </a:t>
            </a:r>
            <a:r>
              <a:rPr lang="en-US" dirty="0" smtClean="0"/>
              <a:t>C:\</a:t>
            </a:r>
            <a:r>
              <a:rPr lang="en-US" dirty="0"/>
              <a:t>PersonalDocuments\PersonalLetter ".)</a:t>
            </a:r>
          </a:p>
          <a:p>
            <a:r>
              <a:rPr lang="en-US" dirty="0"/>
              <a:t>Another technique for including a backslash character in a string literal is </a:t>
            </a:r>
            <a:r>
              <a:rPr lang="en-US" dirty="0" smtClean="0"/>
              <a:t>to place </a:t>
            </a:r>
            <a:r>
              <a:rPr lang="en-US" dirty="0"/>
              <a:t>an at sign (@) in front of the string literal, which tells the compiler </a:t>
            </a:r>
            <a:r>
              <a:rPr lang="en-US" dirty="0" smtClean="0"/>
              <a:t>to use </a:t>
            </a:r>
            <a:r>
              <a:rPr lang="en-US" dirty="0"/>
              <a:t>the characters exactly as typed.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following example places the </a:t>
            </a:r>
            <a:r>
              <a:rPr lang="en-US" dirty="0" smtClean="0"/>
              <a:t>same string </a:t>
            </a:r>
            <a:r>
              <a:rPr lang="en-US" dirty="0"/>
              <a:t>into </a:t>
            </a:r>
            <a:r>
              <a:rPr lang="en-US" dirty="0" err="1"/>
              <a:t>filePathString</a:t>
            </a:r>
            <a:r>
              <a:rPr lang="en-US" dirty="0"/>
              <a:t> as the above example</a:t>
            </a:r>
            <a:r>
              <a:rPr lang="en-US" dirty="0" smtClean="0"/>
              <a:t>: </a:t>
            </a:r>
          </a:p>
          <a:p>
            <a:r>
              <a:rPr lang="en-US" dirty="0" smtClean="0"/>
              <a:t>string </a:t>
            </a:r>
            <a:r>
              <a:rPr lang="en-US" dirty="0" err="1" smtClean="0"/>
              <a:t>filePathString</a:t>
            </a:r>
            <a:r>
              <a:rPr lang="en-US" dirty="0" smtClean="0"/>
              <a:t> = @ " C:\PersonalDocuments\PersonalLetter " 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2426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0"/>
            <a:ext cx="7086600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04060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Intrinsic 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Intrinsic constants </a:t>
            </a:r>
            <a:r>
              <a:rPr lang="en-US" dirty="0"/>
              <a:t>are system-defined constants. </a:t>
            </a:r>
            <a:endParaRPr lang="en-US" dirty="0" smtClean="0"/>
          </a:p>
          <a:p>
            <a:r>
              <a:rPr lang="en-US" dirty="0" smtClean="0"/>
              <a:t>Many </a:t>
            </a:r>
            <a:r>
              <a:rPr lang="en-US" dirty="0"/>
              <a:t>sets of intrinsic </a:t>
            </a:r>
            <a:r>
              <a:rPr lang="en-US" dirty="0" smtClean="0"/>
              <a:t>constants are </a:t>
            </a:r>
            <a:r>
              <a:rPr lang="en-US" dirty="0"/>
              <a:t>declared in system class libraries and are available for use in </a:t>
            </a:r>
            <a:r>
              <a:rPr lang="en-US" dirty="0" smtClean="0"/>
              <a:t>your C</a:t>
            </a:r>
            <a:r>
              <a:rPr lang="en-US" dirty="0"/>
              <a:t># programs.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1936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Declaring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declare a variable by specifying the data type followed by an identifier.</a:t>
            </a:r>
          </a:p>
          <a:p>
            <a:r>
              <a:rPr lang="en-US" dirty="0"/>
              <a:t>You also can assign an initial value to the variable. 	</a:t>
            </a:r>
            <a:endParaRPr lang="en-US" dirty="0" smtClean="0"/>
          </a:p>
          <a:p>
            <a:pPr marL="0" indent="0">
              <a:buNone/>
            </a:pPr>
            <a:r>
              <a:rPr lang="en-US" i="1" dirty="0"/>
              <a:t>	</a:t>
            </a:r>
            <a:r>
              <a:rPr lang="en-US" i="1" dirty="0" err="1" smtClean="0"/>
              <a:t>datatype</a:t>
            </a:r>
            <a:r>
              <a:rPr lang="en-US" i="1" dirty="0" smtClean="0"/>
              <a:t> </a:t>
            </a:r>
            <a:r>
              <a:rPr lang="en-US" i="1" dirty="0"/>
              <a:t>identifier 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i="1" dirty="0"/>
              <a:t>	</a:t>
            </a:r>
            <a:r>
              <a:rPr lang="en-US" i="1" dirty="0" err="1" smtClean="0"/>
              <a:t>datatype</a:t>
            </a:r>
            <a:r>
              <a:rPr lang="en-US" i="1" dirty="0" smtClean="0"/>
              <a:t> </a:t>
            </a:r>
            <a:r>
              <a:rPr lang="en-US" i="1" dirty="0"/>
              <a:t>identifier </a:t>
            </a:r>
            <a:r>
              <a:rPr lang="en-US" dirty="0"/>
              <a:t>= </a:t>
            </a:r>
            <a:r>
              <a:rPr lang="en-US" i="1" dirty="0" err="1"/>
              <a:t>LiteralOfCorrectType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public </a:t>
            </a:r>
            <a:r>
              <a:rPr lang="en-US" dirty="0"/>
              <a:t>| private </a:t>
            </a:r>
            <a:r>
              <a:rPr lang="en-US" i="1" dirty="0" err="1"/>
              <a:t>datatype</a:t>
            </a:r>
            <a:r>
              <a:rPr lang="en-US" i="1" dirty="0"/>
              <a:t> identifier 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0468590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Declaration Statement—Examples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string </a:t>
            </a:r>
            <a:r>
              <a:rPr lang="en-US" dirty="0" err="1"/>
              <a:t>customerNameString</a:t>
            </a:r>
            <a:r>
              <a:rPr lang="en-US" dirty="0"/>
              <a:t>;</a:t>
            </a:r>
          </a:p>
          <a:p>
            <a:r>
              <a:rPr lang="en-US" dirty="0"/>
              <a:t>string </a:t>
            </a:r>
            <a:r>
              <a:rPr lang="en-US" dirty="0" err="1"/>
              <a:t>customerNameString</a:t>
            </a:r>
            <a:r>
              <a:rPr lang="en-US" dirty="0"/>
              <a:t> = "None";</a:t>
            </a:r>
          </a:p>
          <a:p>
            <a:r>
              <a:rPr lang="en-US" dirty="0"/>
              <a:t>private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totalSoldInteger</a:t>
            </a:r>
            <a:r>
              <a:rPr lang="en-US" dirty="0"/>
              <a:t>;</a:t>
            </a:r>
          </a:p>
          <a:p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totalSoldInteger</a:t>
            </a:r>
            <a:r>
              <a:rPr lang="en-US" dirty="0"/>
              <a:t> = 0;</a:t>
            </a:r>
          </a:p>
          <a:p>
            <a:r>
              <a:rPr lang="en-US" dirty="0"/>
              <a:t>float </a:t>
            </a:r>
            <a:r>
              <a:rPr lang="en-US" dirty="0" err="1"/>
              <a:t>temperatureFloat</a:t>
            </a:r>
            <a:r>
              <a:rPr lang="en-US" dirty="0"/>
              <a:t>;</a:t>
            </a:r>
          </a:p>
          <a:p>
            <a:r>
              <a:rPr lang="en-US" dirty="0"/>
              <a:t>float </a:t>
            </a:r>
            <a:r>
              <a:rPr lang="en-US" dirty="0" err="1"/>
              <a:t>temperatureFloat</a:t>
            </a:r>
            <a:r>
              <a:rPr lang="en-US" dirty="0"/>
              <a:t> = 32f;</a:t>
            </a:r>
          </a:p>
          <a:p>
            <a:r>
              <a:rPr lang="en-US" dirty="0"/>
              <a:t>decimal </a:t>
            </a:r>
            <a:r>
              <a:rPr lang="en-US" dirty="0" err="1"/>
              <a:t>priceDecimal</a:t>
            </a:r>
            <a:r>
              <a:rPr lang="en-US" dirty="0"/>
              <a:t>;</a:t>
            </a:r>
          </a:p>
          <a:p>
            <a:r>
              <a:rPr lang="en-US" dirty="0"/>
              <a:t>private decimal </a:t>
            </a:r>
            <a:r>
              <a:rPr lang="en-US" dirty="0" err="1"/>
              <a:t>priceDecimal</a:t>
            </a:r>
            <a:r>
              <a:rPr lang="en-US" dirty="0"/>
              <a:t> = 99.95m;</a:t>
            </a:r>
          </a:p>
        </p:txBody>
      </p:sp>
    </p:spTree>
    <p:extLst>
      <p:ext uri="{BB962C8B-B14F-4D97-AF65-F5344CB8AC3E}">
        <p14:creationId xmlns:p14="http://schemas.microsoft.com/office/powerpoint/2010/main" val="1146568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code for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154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// Declare the variables.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quantityInteger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decimal </a:t>
            </a:r>
            <a:r>
              <a:rPr lang="en-US" dirty="0" err="1"/>
              <a:t>priceDecimal</a:t>
            </a:r>
            <a:r>
              <a:rPr lang="en-US" dirty="0"/>
              <a:t>, </a:t>
            </a:r>
            <a:r>
              <a:rPr lang="en-US" dirty="0" err="1"/>
              <a:t>extendedPriceDecimal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Convert input text to numeric and assign values to variables.</a:t>
            </a:r>
          </a:p>
          <a:p>
            <a:pPr marL="0" indent="0">
              <a:buNone/>
            </a:pPr>
            <a:r>
              <a:rPr lang="en-US" dirty="0" err="1" smtClean="0"/>
              <a:t>quantityInteger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int.Parse</a:t>
            </a:r>
            <a:r>
              <a:rPr lang="en-US" dirty="0"/>
              <a:t>(</a:t>
            </a:r>
            <a:r>
              <a:rPr lang="en-US" dirty="0" err="1"/>
              <a:t>quantityTextBox.Text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priceDecimal</a:t>
            </a:r>
            <a:r>
              <a:rPr lang="en-US" dirty="0"/>
              <a:t> = </a:t>
            </a:r>
            <a:r>
              <a:rPr lang="en-US" dirty="0" err="1"/>
              <a:t>decimal.Parse</a:t>
            </a:r>
            <a:r>
              <a:rPr lang="en-US" dirty="0"/>
              <a:t>(</a:t>
            </a:r>
            <a:r>
              <a:rPr lang="en-US" dirty="0" err="1"/>
              <a:t>priceTextBox.Text</a:t>
            </a:r>
            <a:r>
              <a:rPr lang="en-US" dirty="0"/>
              <a:t>);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Calculate the product.</a:t>
            </a:r>
          </a:p>
          <a:p>
            <a:pPr marL="0" indent="0">
              <a:buNone/>
            </a:pPr>
            <a:r>
              <a:rPr lang="en-US" dirty="0" err="1"/>
              <a:t>extendedPriceDecimal</a:t>
            </a:r>
            <a:r>
              <a:rPr lang="en-US" dirty="0"/>
              <a:t> = </a:t>
            </a:r>
            <a:r>
              <a:rPr lang="en-US" dirty="0" err="1"/>
              <a:t>quantityInteger</a:t>
            </a:r>
            <a:r>
              <a:rPr lang="en-US" dirty="0"/>
              <a:t> * </a:t>
            </a:r>
            <a:r>
              <a:rPr lang="en-US" dirty="0" err="1"/>
              <a:t>priceDecimal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204595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344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You also can declare several variables in one statement; the data </a:t>
            </a:r>
            <a:r>
              <a:rPr lang="en-US" dirty="0" smtClean="0"/>
              <a:t>type named </a:t>
            </a:r>
            <a:r>
              <a:rPr lang="en-US" dirty="0"/>
              <a:t>at the beginning of the statement applies to all of the variables. </a:t>
            </a:r>
            <a:endParaRPr lang="en-US" dirty="0" smtClean="0"/>
          </a:p>
          <a:p>
            <a:r>
              <a:rPr lang="en-US" dirty="0" smtClean="0"/>
              <a:t>Separate the </a:t>
            </a:r>
            <a:r>
              <a:rPr lang="en-US" dirty="0"/>
              <a:t>variable names with commas and place a semicolon at the end of </a:t>
            </a:r>
            <a:r>
              <a:rPr lang="en-US" dirty="0" smtClean="0"/>
              <a:t>the statement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Here </a:t>
            </a:r>
            <a:r>
              <a:rPr lang="en-US" dirty="0"/>
              <a:t>are some sample declarations:</a:t>
            </a:r>
          </a:p>
          <a:p>
            <a:pPr marL="0" indent="0">
              <a:buNone/>
            </a:pPr>
            <a:r>
              <a:rPr lang="en-US" dirty="0" smtClean="0"/>
              <a:t>	string </a:t>
            </a:r>
            <a:r>
              <a:rPr lang="en-US" dirty="0" err="1"/>
              <a:t>nameString</a:t>
            </a:r>
            <a:r>
              <a:rPr lang="en-US" dirty="0"/>
              <a:t>, </a:t>
            </a:r>
            <a:r>
              <a:rPr lang="en-US" dirty="0" err="1"/>
              <a:t>addressString</a:t>
            </a:r>
            <a:r>
              <a:rPr lang="en-US" dirty="0"/>
              <a:t>, </a:t>
            </a:r>
            <a:r>
              <a:rPr lang="en-US" dirty="0" err="1"/>
              <a:t>phoneString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decimal </a:t>
            </a:r>
            <a:r>
              <a:rPr lang="en-US" dirty="0" err="1"/>
              <a:t>priceDecimal</a:t>
            </a:r>
            <a:r>
              <a:rPr lang="en-US" dirty="0"/>
              <a:t>, </a:t>
            </a:r>
            <a:r>
              <a:rPr lang="en-US" dirty="0" err="1"/>
              <a:t>totalDecimal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countInteger</a:t>
            </a:r>
            <a:r>
              <a:rPr lang="en-US" dirty="0"/>
              <a:t> = 0, </a:t>
            </a:r>
            <a:r>
              <a:rPr lang="en-US" dirty="0" err="1"/>
              <a:t>totalInteger</a:t>
            </a:r>
            <a:r>
              <a:rPr lang="en-US" dirty="0"/>
              <a:t> = 0;</a:t>
            </a:r>
          </a:p>
        </p:txBody>
      </p:sp>
    </p:spTree>
    <p:extLst>
      <p:ext uri="{BB962C8B-B14F-4D97-AF65-F5344CB8AC3E}">
        <p14:creationId xmlns:p14="http://schemas.microsoft.com/office/powerpoint/2010/main" val="39662404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Initializing </a:t>
            </a:r>
            <a:r>
              <a:rPr lang="en-US" b="1" dirty="0"/>
              <a:t>Numeric Variables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Numeric </a:t>
            </a:r>
            <a:r>
              <a:rPr lang="en-US" dirty="0"/>
              <a:t>variables must be assigned a value before they can be used. </a:t>
            </a:r>
            <a:endParaRPr lang="en-US" dirty="0" smtClean="0"/>
          </a:p>
          <a:p>
            <a:r>
              <a:rPr lang="en-US" dirty="0" smtClean="0"/>
              <a:t>In other words</a:t>
            </a:r>
            <a:r>
              <a:rPr lang="en-US" dirty="0"/>
              <a:t>, the variable must appear on the left side of an equal sign (an assignment</a:t>
            </a:r>
            <a:r>
              <a:rPr lang="en-US" dirty="0" smtClean="0"/>
              <a:t>) before </a:t>
            </a:r>
            <a:r>
              <a:rPr lang="en-US" dirty="0"/>
              <a:t>it can be used on the right side of an equal sign.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</a:t>
            </a:r>
            <a:r>
              <a:rPr lang="en-US" dirty="0" smtClean="0"/>
              <a:t>initialize a </a:t>
            </a:r>
            <a:r>
              <a:rPr lang="en-US" dirty="0"/>
              <a:t>variable when you declare it: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quantityInteger</a:t>
            </a:r>
            <a:r>
              <a:rPr lang="en-US" dirty="0"/>
              <a:t> = 0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Or you can declare it without an initial value and assign the value later: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quantityInteger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quantityInteger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int.Parse</a:t>
            </a:r>
            <a:r>
              <a:rPr lang="en-US" dirty="0"/>
              <a:t>(</a:t>
            </a:r>
            <a:r>
              <a:rPr lang="en-US" dirty="0" err="1"/>
              <a:t>quantityTextBox.Text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9763481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6705600"/>
          </a:xfrm>
        </p:spPr>
        <p:txBody>
          <a:bodyPr>
            <a:normAutofit/>
          </a:bodyPr>
          <a:lstStyle/>
          <a:p>
            <a:r>
              <a:rPr lang="en-US" dirty="0"/>
              <a:t>The preceding example also could be declared and initialized with </a:t>
            </a:r>
            <a:r>
              <a:rPr lang="en-US" dirty="0" smtClean="0"/>
              <a:t>this statement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quantityInteger</a:t>
            </a:r>
            <a:r>
              <a:rPr lang="en-US" dirty="0"/>
              <a:t> = </a:t>
            </a:r>
            <a:r>
              <a:rPr lang="en-US" dirty="0" err="1"/>
              <a:t>int.Parse</a:t>
            </a:r>
            <a:r>
              <a:rPr lang="en-US" dirty="0"/>
              <a:t>(</a:t>
            </a:r>
            <a:r>
              <a:rPr lang="en-US" dirty="0" err="1"/>
              <a:t>quantityTextBox.Text</a:t>
            </a:r>
            <a:r>
              <a:rPr lang="en-US" dirty="0"/>
              <a:t>);</a:t>
            </a:r>
          </a:p>
          <a:p>
            <a:r>
              <a:rPr lang="en-US" dirty="0"/>
              <a:t>If you refer to a variable without first assigning it a value, the compiler </a:t>
            </a:r>
            <a:r>
              <a:rPr lang="en-US" dirty="0" smtClean="0"/>
              <a:t>will generate </a:t>
            </a:r>
            <a:r>
              <a:rPr lang="en-US" dirty="0"/>
              <a:t>an error message.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quantityInteger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totalInteger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quantityInteger</a:t>
            </a:r>
            <a:r>
              <a:rPr lang="en-US" dirty="0"/>
              <a:t>; // Generates a compiler error.</a:t>
            </a:r>
          </a:p>
          <a:p>
            <a:r>
              <a:rPr lang="en-US" i="1" dirty="0"/>
              <a:t>Note </a:t>
            </a:r>
            <a:r>
              <a:rPr lang="en-US" dirty="0"/>
              <a:t>: </a:t>
            </a:r>
            <a:r>
              <a:rPr lang="en-US" dirty="0" smtClean="0"/>
              <a:t>Later, </a:t>
            </a:r>
            <a:r>
              <a:rPr lang="en-US" dirty="0"/>
              <a:t>you will learn about class-level variables, </a:t>
            </a:r>
            <a:r>
              <a:rPr lang="en-US" dirty="0" smtClean="0"/>
              <a:t>which do </a:t>
            </a:r>
            <a:r>
              <a:rPr lang="en-US" dirty="0"/>
              <a:t>not require initialization because C# initializes them automatically. </a:t>
            </a:r>
          </a:p>
        </p:txBody>
      </p:sp>
    </p:spTree>
    <p:extLst>
      <p:ext uri="{BB962C8B-B14F-4D97-AF65-F5344CB8AC3E}">
        <p14:creationId xmlns:p14="http://schemas.microsoft.com/office/powerpoint/2010/main" val="1898632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Entering </a:t>
            </a:r>
            <a:r>
              <a:rPr lang="en-US" b="1" dirty="0"/>
              <a:t>Declaration Statements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IntelliSense feature helps you enter declaration statements. </a:t>
            </a:r>
            <a:endParaRPr lang="en-US" dirty="0" smtClean="0"/>
          </a:p>
          <a:p>
            <a:r>
              <a:rPr lang="en-US" dirty="0" smtClean="0"/>
              <a:t>After you type </a:t>
            </a:r>
            <a:r>
              <a:rPr lang="en-US" dirty="0"/>
              <a:t>the first letter, a list pops </a:t>
            </a:r>
            <a:r>
              <a:rPr lang="en-US" dirty="0" smtClean="0"/>
              <a:t>up. </a:t>
            </a:r>
          </a:p>
          <a:p>
            <a:r>
              <a:rPr lang="en-US" dirty="0" smtClean="0"/>
              <a:t>This </a:t>
            </a:r>
            <a:r>
              <a:rPr lang="en-US" dirty="0"/>
              <a:t>list shows the </a:t>
            </a:r>
            <a:r>
              <a:rPr lang="en-US" dirty="0" smtClean="0"/>
              <a:t>possible entries </a:t>
            </a:r>
            <a:r>
              <a:rPr lang="en-US" dirty="0"/>
              <a:t>for data type to complete the statement.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easiest way to </a:t>
            </a:r>
            <a:r>
              <a:rPr lang="en-US" dirty="0" smtClean="0"/>
              <a:t>complete the </a:t>
            </a:r>
            <a:r>
              <a:rPr lang="en-US" dirty="0"/>
              <a:t>statement is to begin typing the correct entry; the list automatically </a:t>
            </a:r>
            <a:r>
              <a:rPr lang="en-US" dirty="0" smtClean="0"/>
              <a:t>scrolls to </a:t>
            </a:r>
            <a:r>
              <a:rPr lang="en-US" dirty="0"/>
              <a:t>the correct </a:t>
            </a:r>
            <a:r>
              <a:rPr lang="en-US" dirty="0" smtClean="0"/>
              <a:t>section. </a:t>
            </a:r>
          </a:p>
          <a:p>
            <a:r>
              <a:rPr lang="en-US" dirty="0" smtClean="0"/>
              <a:t>When </a:t>
            </a:r>
            <a:r>
              <a:rPr lang="en-US" dirty="0"/>
              <a:t>the correct entry is highlighted, </a:t>
            </a:r>
            <a:r>
              <a:rPr lang="en-US" dirty="0" smtClean="0"/>
              <a:t>press Enter</a:t>
            </a:r>
            <a:r>
              <a:rPr lang="en-US" dirty="0"/>
              <a:t>, Tab, or the spacebar to select the entry, or double-click if you </a:t>
            </a:r>
            <a:r>
              <a:rPr lang="en-US" dirty="0" smtClean="0"/>
              <a:t>prefer using </a:t>
            </a:r>
            <a:r>
              <a:rPr lang="en-US" dirty="0"/>
              <a:t>the mouse.</a:t>
            </a:r>
          </a:p>
        </p:txBody>
      </p:sp>
    </p:spTree>
    <p:extLst>
      <p:ext uri="{BB962C8B-B14F-4D97-AF65-F5344CB8AC3E}">
        <p14:creationId xmlns:p14="http://schemas.microsoft.com/office/powerpoint/2010/main" val="26447671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8382000" cy="655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37316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/>
              <a:t>Note </a:t>
            </a:r>
            <a:r>
              <a:rPr lang="en-US" dirty="0"/>
              <a:t>: Some people find the IntelliSense feature annoying rather </a:t>
            </a:r>
            <a:r>
              <a:rPr lang="en-US" dirty="0" smtClean="0"/>
              <a:t>than helpful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turn off the feature by selecting </a:t>
            </a:r>
            <a:r>
              <a:rPr lang="en-US" i="1" dirty="0"/>
              <a:t>Tools / Options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the </a:t>
            </a:r>
            <a:r>
              <a:rPr lang="en-US" i="1" dirty="0" smtClean="0"/>
              <a:t>Options </a:t>
            </a:r>
            <a:r>
              <a:rPr lang="en-US" dirty="0" smtClean="0"/>
              <a:t>dialog </a:t>
            </a:r>
            <a:r>
              <a:rPr lang="en-US" dirty="0"/>
              <a:t>box, choose </a:t>
            </a:r>
            <a:r>
              <a:rPr lang="en-US" i="1" dirty="0"/>
              <a:t>T </a:t>
            </a:r>
            <a:r>
              <a:rPr lang="en-US" i="1" dirty="0" err="1"/>
              <a:t>ext</a:t>
            </a:r>
            <a:r>
              <a:rPr lang="en-US" i="1" dirty="0"/>
              <a:t> Editor / C# / General </a:t>
            </a:r>
            <a:r>
              <a:rPr lang="en-US" dirty="0"/>
              <a:t>; deselect </a:t>
            </a:r>
            <a:r>
              <a:rPr lang="en-US" i="1" dirty="0"/>
              <a:t>A </a:t>
            </a:r>
            <a:r>
              <a:rPr lang="en-US" i="1" dirty="0" err="1"/>
              <a:t>uto</a:t>
            </a:r>
            <a:r>
              <a:rPr lang="en-US" i="1" dirty="0"/>
              <a:t> list m embers </a:t>
            </a:r>
            <a:r>
              <a:rPr lang="en-US" dirty="0" smtClean="0"/>
              <a:t>and </a:t>
            </a:r>
            <a:r>
              <a:rPr lang="en-US" i="1" dirty="0"/>
              <a:t>Parameter information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are using the C# Express Edition, you must </a:t>
            </a:r>
            <a:r>
              <a:rPr lang="en-US" dirty="0" smtClean="0"/>
              <a:t>select </a:t>
            </a:r>
            <a:r>
              <a:rPr lang="en-US" i="1" dirty="0" smtClean="0"/>
              <a:t>Show </a:t>
            </a:r>
            <a:r>
              <a:rPr lang="en-US" i="1" dirty="0"/>
              <a:t>all settings </a:t>
            </a:r>
            <a:r>
              <a:rPr lang="en-US" dirty="0"/>
              <a:t>in the </a:t>
            </a:r>
            <a:r>
              <a:rPr lang="en-US" i="1" dirty="0"/>
              <a:t>Options </a:t>
            </a:r>
            <a:r>
              <a:rPr lang="en-US" dirty="0"/>
              <a:t>dialog box to make the selections.</a:t>
            </a:r>
          </a:p>
        </p:txBody>
      </p:sp>
    </p:spTree>
    <p:extLst>
      <p:ext uri="{BB962C8B-B14F-4D97-AF65-F5344CB8AC3E}">
        <p14:creationId xmlns:p14="http://schemas.microsoft.com/office/powerpoint/2010/main" val="16396586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Scope and Lifetime of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 variable may exist and be visible for all classes in a project, a single class</a:t>
            </a:r>
            <a:r>
              <a:rPr lang="en-US" dirty="0" smtClean="0"/>
              <a:t>, a </a:t>
            </a:r>
            <a:r>
              <a:rPr lang="en-US" dirty="0"/>
              <a:t>single form (which is a class), a single method in a class, or inside </a:t>
            </a:r>
            <a:r>
              <a:rPr lang="en-US" dirty="0" smtClean="0"/>
              <a:t>a single </a:t>
            </a:r>
            <a:r>
              <a:rPr lang="en-US" dirty="0"/>
              <a:t>block in a method.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visibility of a variable is referred to as </a:t>
            </a:r>
            <a:r>
              <a:rPr lang="en-US" dirty="0" smtClean="0"/>
              <a:t>its </a:t>
            </a:r>
            <a:r>
              <a:rPr lang="en-US" b="1" dirty="0" smtClean="0"/>
              <a:t>scope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Visibility </a:t>
            </a:r>
            <a:r>
              <a:rPr lang="en-US" dirty="0"/>
              <a:t>really means “this variable can be used or ‘seen’ in </a:t>
            </a:r>
            <a:r>
              <a:rPr lang="en-US" dirty="0" smtClean="0"/>
              <a:t>this location</a:t>
            </a:r>
            <a:r>
              <a:rPr lang="en-US" dirty="0"/>
              <a:t>.”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scope is said to be namespace, class level, local, or block.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b="1" dirty="0" smtClean="0"/>
              <a:t>namespace </a:t>
            </a:r>
            <a:r>
              <a:rPr lang="en-US" b="1" dirty="0"/>
              <a:t>variable </a:t>
            </a:r>
            <a:r>
              <a:rPr lang="en-US" dirty="0"/>
              <a:t>may be used in all methods of the namespace, </a:t>
            </a:r>
            <a:r>
              <a:rPr lang="en-US" dirty="0" smtClean="0"/>
              <a:t>which is </a:t>
            </a:r>
            <a:r>
              <a:rPr lang="en-US" dirty="0"/>
              <a:t>generally the entire project. </a:t>
            </a:r>
            <a:endParaRPr lang="en-US" dirty="0" smtClean="0"/>
          </a:p>
          <a:p>
            <a:r>
              <a:rPr lang="en-US" b="1" dirty="0" smtClean="0"/>
              <a:t>Class-level </a:t>
            </a:r>
            <a:r>
              <a:rPr lang="en-US" b="1" dirty="0"/>
              <a:t>variables </a:t>
            </a:r>
            <a:r>
              <a:rPr lang="en-US" dirty="0"/>
              <a:t>are accessible in </a:t>
            </a:r>
            <a:r>
              <a:rPr lang="en-US" dirty="0" smtClean="0"/>
              <a:t>all methods </a:t>
            </a:r>
            <a:r>
              <a:rPr lang="en-US" dirty="0"/>
              <a:t>of a form or other class.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b="1" dirty="0"/>
              <a:t>local variable </a:t>
            </a:r>
            <a:r>
              <a:rPr lang="en-US" dirty="0"/>
              <a:t>may be used only </a:t>
            </a:r>
            <a:r>
              <a:rPr lang="en-US" dirty="0" smtClean="0"/>
              <a:t>within the </a:t>
            </a:r>
            <a:r>
              <a:rPr lang="en-US" dirty="0"/>
              <a:t>method in which it is declared, and a </a:t>
            </a:r>
            <a:r>
              <a:rPr lang="en-US" b="1" dirty="0"/>
              <a:t>block variable </a:t>
            </a:r>
            <a:r>
              <a:rPr lang="en-US" dirty="0"/>
              <a:t>is used only </a:t>
            </a:r>
            <a:r>
              <a:rPr lang="en-US" dirty="0" smtClean="0"/>
              <a:t>within a </a:t>
            </a:r>
            <a:r>
              <a:rPr lang="en-US" dirty="0"/>
              <a:t>block of code inside a method.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block is defined as the code enclosed </a:t>
            </a:r>
            <a:r>
              <a:rPr lang="en-US" dirty="0" smtClean="0"/>
              <a:t>in curly </a:t>
            </a:r>
            <a:r>
              <a:rPr lang="en-US" dirty="0"/>
              <a:t>braces.</a:t>
            </a:r>
          </a:p>
          <a:p>
            <a:r>
              <a:rPr lang="en-US" dirty="0"/>
              <a:t>You declare the scope of a variable by choosing where to declare it.</a:t>
            </a:r>
          </a:p>
          <a:p>
            <a:r>
              <a:rPr lang="en-US" i="1" dirty="0"/>
              <a:t>Note </a:t>
            </a:r>
            <a:r>
              <a:rPr lang="en-US" dirty="0"/>
              <a:t>: Some programming languages and some programmers refer </a:t>
            </a:r>
            <a:r>
              <a:rPr lang="en-US" dirty="0" smtClean="0"/>
              <a:t>to namespace </a:t>
            </a:r>
            <a:r>
              <a:rPr lang="en-US" dirty="0"/>
              <a:t>variables as </a:t>
            </a:r>
            <a:r>
              <a:rPr lang="en-US" i="1" dirty="0"/>
              <a:t>global variables 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4632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Variable </a:t>
            </a:r>
            <a:r>
              <a:rPr lang="en-US" b="1" dirty="0"/>
              <a:t>Lifetime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When </a:t>
            </a:r>
            <a:r>
              <a:rPr lang="en-US" dirty="0"/>
              <a:t>you create a variable, you must be aware of its </a:t>
            </a:r>
            <a:r>
              <a:rPr lang="en-US" b="1" dirty="0"/>
              <a:t>lifetime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i="1" dirty="0"/>
              <a:t>lifetime </a:t>
            </a:r>
            <a:r>
              <a:rPr lang="en-US" dirty="0" smtClean="0"/>
              <a:t>of a </a:t>
            </a:r>
            <a:r>
              <a:rPr lang="en-US" dirty="0"/>
              <a:t>variable is the period of time that the variable exists.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lifetime of a </a:t>
            </a:r>
            <a:r>
              <a:rPr lang="en-US" dirty="0" smtClean="0"/>
              <a:t>local or </a:t>
            </a:r>
            <a:r>
              <a:rPr lang="en-US" dirty="0"/>
              <a:t>block variable is normally one execution of a method.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</a:t>
            </a:r>
            <a:r>
              <a:rPr lang="en-US" dirty="0" smtClean="0"/>
              <a:t>each time </a:t>
            </a:r>
            <a:r>
              <a:rPr lang="en-US" dirty="0"/>
              <a:t>you execute a method, the local declarations are executed. </a:t>
            </a:r>
            <a:endParaRPr lang="en-US" dirty="0" smtClean="0"/>
          </a:p>
          <a:p>
            <a:r>
              <a:rPr lang="en-US" dirty="0" smtClean="0"/>
              <a:t>Each variable is </a:t>
            </a:r>
            <a:r>
              <a:rPr lang="en-US" dirty="0"/>
              <a:t>created as a “fresh” new one, with the initial value that you assign for it.</a:t>
            </a:r>
          </a:p>
          <a:p>
            <a:r>
              <a:rPr lang="en-US" dirty="0"/>
              <a:t>When the method finishes, its variables disappear; that is, their memory </a:t>
            </a:r>
            <a:r>
              <a:rPr lang="en-US" dirty="0" smtClean="0"/>
              <a:t>locations are </a:t>
            </a:r>
            <a:r>
              <a:rPr lang="en-US" dirty="0"/>
              <a:t>released.</a:t>
            </a:r>
          </a:p>
          <a:p>
            <a:r>
              <a:rPr lang="en-US" dirty="0"/>
              <a:t>The lifetime of a class-level variable is the entire time the class is loaded</a:t>
            </a:r>
            <a:r>
              <a:rPr lang="en-US" dirty="0" smtClean="0"/>
              <a:t>, generally </a:t>
            </a:r>
            <a:r>
              <a:rPr lang="en-US" dirty="0"/>
              <a:t>the lifetime of the entire project.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want to maintain the value </a:t>
            </a:r>
            <a:r>
              <a:rPr lang="en-US" dirty="0" smtClean="0"/>
              <a:t>of a </a:t>
            </a:r>
            <a:r>
              <a:rPr lang="en-US" dirty="0"/>
              <a:t>variable for multiple executions of a method, for example, to calculate </a:t>
            </a:r>
            <a:r>
              <a:rPr lang="en-US" dirty="0" smtClean="0"/>
              <a:t>a </a:t>
            </a:r>
            <a:r>
              <a:rPr lang="en-US" dirty="0"/>
              <a:t>running total, you must use a class-level variable (or a variable declared </a:t>
            </a:r>
            <a:r>
              <a:rPr lang="en-US" dirty="0" smtClean="0"/>
              <a:t>as static)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4341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Local </a:t>
            </a:r>
            <a:r>
              <a:rPr lang="en-US" b="1" dirty="0"/>
              <a:t>Declarations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Any </a:t>
            </a:r>
            <a:r>
              <a:rPr lang="en-US" dirty="0"/>
              <a:t>variable that you declare inside a method is local in scope, which </a:t>
            </a:r>
            <a:r>
              <a:rPr lang="en-US" dirty="0" smtClean="0"/>
              <a:t>means that </a:t>
            </a:r>
            <a:r>
              <a:rPr lang="en-US" dirty="0"/>
              <a:t>it is known only to that method.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keywords public and private </a:t>
            </a:r>
            <a:r>
              <a:rPr lang="en-US" dirty="0" smtClean="0"/>
              <a:t>are not </a:t>
            </a:r>
            <a:r>
              <a:rPr lang="en-US" dirty="0"/>
              <a:t>used on local variables.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declaration may appear anywhere inside </a:t>
            </a:r>
            <a:r>
              <a:rPr lang="en-US" dirty="0" smtClean="0"/>
              <a:t>the method </a:t>
            </a:r>
            <a:r>
              <a:rPr lang="en-US" dirty="0"/>
              <a:t>as long as it appears prior to the first use of the variable in a statement.</a:t>
            </a:r>
          </a:p>
          <a:p>
            <a:r>
              <a:rPr lang="en-US" dirty="0"/>
              <a:t>However, good programming practices dictate that all declarations </a:t>
            </a:r>
            <a:r>
              <a:rPr lang="en-US" dirty="0" smtClean="0"/>
              <a:t>appear at </a:t>
            </a:r>
            <a:r>
              <a:rPr lang="en-US" dirty="0"/>
              <a:t>the top of the method, prior to all other code statements (after </a:t>
            </a:r>
            <a:r>
              <a:rPr lang="en-US" dirty="0" smtClean="0"/>
              <a:t>the comments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3661658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05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// Class-level declarations.</a:t>
            </a:r>
          </a:p>
          <a:p>
            <a:pPr marL="0" indent="0">
              <a:buNone/>
            </a:pPr>
            <a:r>
              <a:rPr lang="en-US" dirty="0"/>
              <a:t>private </a:t>
            </a:r>
            <a:r>
              <a:rPr lang="en-US" dirty="0" err="1"/>
              <a:t>const</a:t>
            </a:r>
            <a:r>
              <a:rPr lang="en-US" dirty="0"/>
              <a:t> decimal </a:t>
            </a:r>
            <a:r>
              <a:rPr lang="en-US" dirty="0" err="1"/>
              <a:t>DISCOUNT_RATE_Decimal</a:t>
            </a:r>
            <a:r>
              <a:rPr lang="en-US" dirty="0"/>
              <a:t> = 0.15m;</a:t>
            </a:r>
          </a:p>
          <a:p>
            <a:pPr marL="0" indent="0">
              <a:buNone/>
            </a:pPr>
            <a:r>
              <a:rPr lang="en-US" dirty="0"/>
              <a:t>private void </a:t>
            </a:r>
            <a:r>
              <a:rPr lang="en-US" dirty="0" err="1"/>
              <a:t>calculateButton_Click</a:t>
            </a:r>
            <a:r>
              <a:rPr lang="en-US" dirty="0"/>
              <a:t>(object sender, </a:t>
            </a:r>
            <a:r>
              <a:rPr lang="en-US" dirty="0" err="1"/>
              <a:t>EventArgs</a:t>
            </a:r>
            <a:r>
              <a:rPr lang="en-US" dirty="0"/>
              <a:t> e)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// Calculate the price and discount.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quantityInteger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decimal </a:t>
            </a:r>
            <a:r>
              <a:rPr lang="en-US" dirty="0" err="1"/>
              <a:t>priceDecimal</a:t>
            </a:r>
            <a:r>
              <a:rPr lang="en-US" dirty="0"/>
              <a:t>, </a:t>
            </a:r>
            <a:r>
              <a:rPr lang="en-US" dirty="0" err="1"/>
              <a:t>extendedPriceDecimal</a:t>
            </a:r>
            <a:r>
              <a:rPr lang="en-US" dirty="0"/>
              <a:t>, </a:t>
            </a:r>
            <a:r>
              <a:rPr lang="en-US" dirty="0" err="1"/>
              <a:t>discountDecimal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/>
              <a:t>discountedPriceDecimal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// Convert input values to numeric variables.</a:t>
            </a:r>
          </a:p>
          <a:p>
            <a:pPr marL="0" indent="0">
              <a:buNone/>
            </a:pPr>
            <a:r>
              <a:rPr lang="en-US" dirty="0" err="1"/>
              <a:t>quantityInteger</a:t>
            </a:r>
            <a:r>
              <a:rPr lang="en-US" dirty="0"/>
              <a:t> = </a:t>
            </a:r>
            <a:r>
              <a:rPr lang="en-US" dirty="0" err="1"/>
              <a:t>int.Parse</a:t>
            </a:r>
            <a:r>
              <a:rPr lang="en-US" dirty="0"/>
              <a:t>(</a:t>
            </a:r>
            <a:r>
              <a:rPr lang="en-US" dirty="0" err="1"/>
              <a:t>quantityTextBox.Text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priceDecimal</a:t>
            </a:r>
            <a:r>
              <a:rPr lang="en-US" dirty="0"/>
              <a:t> = </a:t>
            </a:r>
            <a:r>
              <a:rPr lang="en-US" dirty="0" err="1"/>
              <a:t>decimal.Parse</a:t>
            </a:r>
            <a:r>
              <a:rPr lang="en-US" dirty="0"/>
              <a:t>(</a:t>
            </a:r>
            <a:r>
              <a:rPr lang="en-US" dirty="0" err="1"/>
              <a:t>priceTextBox.Text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// Calculate values.</a:t>
            </a:r>
          </a:p>
          <a:p>
            <a:pPr marL="0" indent="0">
              <a:buNone/>
            </a:pPr>
            <a:r>
              <a:rPr lang="en-US" dirty="0" err="1"/>
              <a:t>extendedPriceDecimal</a:t>
            </a:r>
            <a:r>
              <a:rPr lang="en-US" dirty="0"/>
              <a:t> = </a:t>
            </a:r>
            <a:r>
              <a:rPr lang="en-US" dirty="0" err="1"/>
              <a:t>quantityInteger</a:t>
            </a:r>
            <a:r>
              <a:rPr lang="en-US" dirty="0"/>
              <a:t> * </a:t>
            </a:r>
            <a:r>
              <a:rPr lang="en-US" dirty="0" err="1"/>
              <a:t>priceDecimal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err="1"/>
              <a:t>discountDecimal</a:t>
            </a:r>
            <a:r>
              <a:rPr lang="en-US" dirty="0"/>
              <a:t> = </a:t>
            </a:r>
            <a:r>
              <a:rPr lang="en-US" dirty="0" err="1"/>
              <a:t>decimal.Round</a:t>
            </a:r>
            <a:r>
              <a:rPr lang="en-US" dirty="0"/>
              <a:t>((</a:t>
            </a:r>
            <a:r>
              <a:rPr lang="en-US" dirty="0" err="1"/>
              <a:t>extendedPriceDecimal</a:t>
            </a:r>
            <a:r>
              <a:rPr lang="en-US" dirty="0"/>
              <a:t> * </a:t>
            </a:r>
            <a:r>
              <a:rPr lang="en-US" dirty="0" err="1"/>
              <a:t>DISCOUNT_RATE_Decimal</a:t>
            </a:r>
            <a:r>
              <a:rPr lang="en-US" dirty="0"/>
              <a:t>), 2);</a:t>
            </a:r>
          </a:p>
          <a:p>
            <a:pPr marL="0" indent="0">
              <a:buNone/>
            </a:pPr>
            <a:r>
              <a:rPr lang="en-US" dirty="0" err="1"/>
              <a:t>discountedPriceDecimal</a:t>
            </a:r>
            <a:r>
              <a:rPr lang="en-US" dirty="0"/>
              <a:t> = </a:t>
            </a:r>
            <a:r>
              <a:rPr lang="en-US" dirty="0" err="1"/>
              <a:t>extendedPriceDecimal</a:t>
            </a:r>
            <a:r>
              <a:rPr lang="en-US" dirty="0"/>
              <a:t> − </a:t>
            </a:r>
            <a:r>
              <a:rPr lang="en-US" dirty="0" err="1"/>
              <a:t>discountDecimal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82956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Data—Variables and 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So far, all data you have used in your projects have been properties of objects.</a:t>
            </a:r>
          </a:p>
          <a:p>
            <a:r>
              <a:rPr lang="en-US" dirty="0"/>
              <a:t>You have worked with the Text property of text boxes and labels. </a:t>
            </a:r>
            <a:endParaRPr lang="en-US" dirty="0" smtClean="0"/>
          </a:p>
          <a:p>
            <a:r>
              <a:rPr lang="en-US" dirty="0" smtClean="0"/>
              <a:t>Now </a:t>
            </a:r>
            <a:r>
              <a:rPr lang="en-US" dirty="0"/>
              <a:t>you </a:t>
            </a:r>
            <a:r>
              <a:rPr lang="en-US" dirty="0" smtClean="0"/>
              <a:t>will work </a:t>
            </a:r>
            <a:r>
              <a:rPr lang="en-US" dirty="0"/>
              <a:t>with values that are not properties. </a:t>
            </a:r>
            <a:endParaRPr lang="en-US" dirty="0" smtClean="0"/>
          </a:p>
          <a:p>
            <a:r>
              <a:rPr lang="en-US" dirty="0" smtClean="0"/>
              <a:t>C</a:t>
            </a:r>
            <a:r>
              <a:rPr lang="en-US" dirty="0"/>
              <a:t># allows you to set up locations </a:t>
            </a:r>
            <a:r>
              <a:rPr lang="en-US" dirty="0" smtClean="0"/>
              <a:t>in memory </a:t>
            </a:r>
            <a:r>
              <a:rPr lang="en-US" dirty="0"/>
              <a:t>and give each location a name.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visualize each memory </a:t>
            </a:r>
            <a:r>
              <a:rPr lang="en-US" dirty="0" smtClean="0"/>
              <a:t>location as </a:t>
            </a:r>
            <a:r>
              <a:rPr lang="en-US" dirty="0"/>
              <a:t>a scratch pad; the contents of the scratch pad can change as the </a:t>
            </a:r>
            <a:r>
              <a:rPr lang="en-US" dirty="0" smtClean="0"/>
              <a:t>need arises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3084287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Notice the private </a:t>
            </a:r>
            <a:r>
              <a:rPr lang="en-US" dirty="0" err="1"/>
              <a:t>const</a:t>
            </a:r>
            <a:r>
              <a:rPr lang="en-US" dirty="0"/>
              <a:t> statement in the preceding example. </a:t>
            </a:r>
            <a:endParaRPr lang="en-US" dirty="0" smtClean="0"/>
          </a:p>
          <a:p>
            <a:r>
              <a:rPr lang="en-US" dirty="0" smtClean="0"/>
              <a:t>Although you </a:t>
            </a:r>
            <a:r>
              <a:rPr lang="en-US" dirty="0"/>
              <a:t>can declare named constants to be local, block level, class level, </a:t>
            </a:r>
            <a:r>
              <a:rPr lang="en-US" dirty="0" smtClean="0"/>
              <a:t>or namespace </a:t>
            </a:r>
            <a:r>
              <a:rPr lang="en-US" dirty="0"/>
              <a:t>in scope, just as you can variables, good programming </a:t>
            </a:r>
            <a:r>
              <a:rPr lang="en-US" dirty="0" smtClean="0"/>
              <a:t>practices dictate </a:t>
            </a:r>
            <a:r>
              <a:rPr lang="en-US" dirty="0"/>
              <a:t>that constants should be declared at the class level. </a:t>
            </a:r>
            <a:endParaRPr lang="en-US" dirty="0" smtClean="0"/>
          </a:p>
          <a:p>
            <a:r>
              <a:rPr lang="en-US" dirty="0" smtClean="0"/>
              <a:t>This technique places </a:t>
            </a:r>
            <a:r>
              <a:rPr lang="en-US" dirty="0"/>
              <a:t>all constant declarations at the top of the code and makes them easy </a:t>
            </a:r>
            <a:r>
              <a:rPr lang="en-US" dirty="0" smtClean="0"/>
              <a:t>to find </a:t>
            </a:r>
            <a:r>
              <a:rPr lang="en-US" dirty="0"/>
              <a:t>in case you need to make changes.</a:t>
            </a:r>
          </a:p>
        </p:txBody>
      </p:sp>
    </p:spTree>
    <p:extLst>
      <p:ext uri="{BB962C8B-B14F-4D97-AF65-F5344CB8AC3E}">
        <p14:creationId xmlns:p14="http://schemas.microsoft.com/office/powerpoint/2010/main" val="175610783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Class-Level </a:t>
            </a:r>
            <a:r>
              <a:rPr lang="en-US" b="1" dirty="0"/>
              <a:t>Declarations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At </a:t>
            </a:r>
            <a:r>
              <a:rPr lang="en-US" dirty="0"/>
              <a:t>times you need to be able to use a variable or constant in more than </a:t>
            </a:r>
            <a:r>
              <a:rPr lang="en-US" dirty="0" smtClean="0"/>
              <a:t>one method </a:t>
            </a:r>
            <a:r>
              <a:rPr lang="en-US" dirty="0"/>
              <a:t>of a form.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you declare a variable or constant as class level</a:t>
            </a:r>
            <a:r>
              <a:rPr lang="en-US" dirty="0" smtClean="0"/>
              <a:t>, you </a:t>
            </a:r>
            <a:r>
              <a:rPr lang="en-US" dirty="0"/>
              <a:t>can use it anywhere in that form’s class.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you write </a:t>
            </a:r>
            <a:r>
              <a:rPr lang="en-US" dirty="0" smtClean="0"/>
              <a:t>class-level declarations</a:t>
            </a:r>
            <a:r>
              <a:rPr lang="en-US" dirty="0"/>
              <a:t>, you can use the public or private keywords or just use </a:t>
            </a:r>
            <a:r>
              <a:rPr lang="en-US" dirty="0" smtClean="0"/>
              <a:t>the data </a:t>
            </a:r>
            <a:r>
              <a:rPr lang="en-US" dirty="0"/>
              <a:t>type. </a:t>
            </a:r>
            <a:endParaRPr lang="en-US" dirty="0" smtClean="0"/>
          </a:p>
          <a:p>
            <a:r>
              <a:rPr lang="en-US" dirty="0" smtClean="0"/>
              <a:t>Good </a:t>
            </a:r>
            <a:r>
              <a:rPr lang="en-US" dirty="0"/>
              <a:t>programming practices dictate that you use the </a:t>
            </a:r>
            <a:r>
              <a:rPr lang="en-US" dirty="0" smtClean="0"/>
              <a:t>private keyword </a:t>
            </a:r>
            <a:r>
              <a:rPr lang="en-US" dirty="0"/>
              <a:t>unless you need a variable to be public.</a:t>
            </a:r>
          </a:p>
          <a:p>
            <a:r>
              <a:rPr lang="en-US" dirty="0"/>
              <a:t>Place the declarations for class-level variables and constants after </a:t>
            </a:r>
            <a:r>
              <a:rPr lang="en-US" dirty="0" smtClean="0"/>
              <a:t>the opening </a:t>
            </a:r>
            <a:r>
              <a:rPr lang="en-US" dirty="0"/>
              <a:t>brace for the class, outside of any method. </a:t>
            </a:r>
            <a:r>
              <a:rPr lang="en-US" i="1" dirty="0" smtClean="0"/>
              <a:t>I</a:t>
            </a:r>
          </a:p>
          <a:p>
            <a:r>
              <a:rPr lang="en-US" i="1" dirty="0" smtClean="0"/>
              <a:t>f </a:t>
            </a:r>
            <a:r>
              <a:rPr lang="en-US" i="1" dirty="0"/>
              <a:t>you wish to accumulate </a:t>
            </a:r>
            <a:r>
              <a:rPr lang="en-US" i="1" dirty="0" smtClean="0"/>
              <a:t>a sum </a:t>
            </a:r>
            <a:r>
              <a:rPr lang="en-US" i="1" dirty="0"/>
              <a:t>or count items for multiple executions of a method, you should declare </a:t>
            </a:r>
            <a:r>
              <a:rPr lang="en-US" i="1" dirty="0" smtClean="0"/>
              <a:t>the variable </a:t>
            </a:r>
            <a:r>
              <a:rPr lang="en-US" i="1" dirty="0"/>
              <a:t>at the class level.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5551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52400"/>
            <a:ext cx="9067800" cy="670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280070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Coding </a:t>
            </a:r>
            <a:r>
              <a:rPr lang="en-US" b="1" dirty="0"/>
              <a:t>Class-Level Declarations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</a:t>
            </a:r>
            <a:r>
              <a:rPr lang="en-US" dirty="0"/>
              <a:t>enter class-level declarations, place the insertion point on a new line </a:t>
            </a:r>
            <a:r>
              <a:rPr lang="en-US" dirty="0" smtClean="0"/>
              <a:t>after the </a:t>
            </a:r>
            <a:r>
              <a:rPr lang="en-US" dirty="0"/>
              <a:t>class declaration and its opening curly </a:t>
            </a:r>
            <a:r>
              <a:rPr lang="en-US" dirty="0" smtClean="0"/>
              <a:t>brace. </a:t>
            </a:r>
          </a:p>
          <a:p>
            <a:r>
              <a:rPr lang="en-US" dirty="0" smtClean="0"/>
              <a:t>Declare </a:t>
            </a:r>
            <a:r>
              <a:rPr lang="en-US" dirty="0"/>
              <a:t>the </a:t>
            </a:r>
            <a:r>
              <a:rPr lang="en-US" dirty="0" smtClean="0"/>
              <a:t>variables and </a:t>
            </a:r>
            <a:r>
              <a:rPr lang="en-US" dirty="0"/>
              <a:t>constants after the class declaration but before your first method.</a:t>
            </a:r>
          </a:p>
        </p:txBody>
      </p:sp>
    </p:spTree>
    <p:extLst>
      <p:ext uri="{BB962C8B-B14F-4D97-AF65-F5344CB8AC3E}">
        <p14:creationId xmlns:p14="http://schemas.microsoft.com/office/powerpoint/2010/main" val="29825597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678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052614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isn’t necessary to initialize class-level variables, as it is with local </a:t>
            </a:r>
            <a:r>
              <a:rPr lang="en-US" dirty="0" smtClean="0"/>
              <a:t>variables because </a:t>
            </a:r>
            <a:r>
              <a:rPr lang="en-US" dirty="0"/>
              <a:t>C# automatically initializes numeric variables to zero and </a:t>
            </a:r>
            <a:r>
              <a:rPr lang="en-US" dirty="0" smtClean="0"/>
              <a:t>string variables </a:t>
            </a:r>
            <a:r>
              <a:rPr lang="en-US" dirty="0"/>
              <a:t>to an empty string. </a:t>
            </a:r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most programmers prefer to initialize </a:t>
            </a:r>
            <a:r>
              <a:rPr lang="en-US" dirty="0" smtClean="0"/>
              <a:t>all variables </a:t>
            </a:r>
            <a:r>
              <a:rPr lang="en-US" dirty="0"/>
              <a:t>themselves.</a:t>
            </a:r>
          </a:p>
        </p:txBody>
      </p:sp>
    </p:spTree>
    <p:extLst>
      <p:ext uri="{BB962C8B-B14F-4D97-AF65-F5344CB8AC3E}">
        <p14:creationId xmlns:p14="http://schemas.microsoft.com/office/powerpoint/2010/main" val="50980162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Block-Level </a:t>
            </a:r>
            <a:r>
              <a:rPr lang="en-US" b="1" dirty="0"/>
              <a:t>and Namespace-Level Declarations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Block-level </a:t>
            </a:r>
            <a:r>
              <a:rPr lang="en-US" dirty="0"/>
              <a:t>variables and constants have a scope of a block of code, i.e. </a:t>
            </a:r>
            <a:r>
              <a:rPr lang="en-US" dirty="0" smtClean="0"/>
              <a:t>the code </a:t>
            </a:r>
            <a:r>
              <a:rPr lang="en-US" dirty="0"/>
              <a:t>contained within a pair of curly braces ({}).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statements are </a:t>
            </a:r>
            <a:r>
              <a:rPr lang="en-US" smtClean="0"/>
              <a:t>covered </a:t>
            </a:r>
            <a:r>
              <a:rPr lang="en-US" smtClean="0"/>
              <a:t>later</a:t>
            </a:r>
            <a:endParaRPr lang="en-US" dirty="0"/>
          </a:p>
          <a:p>
            <a:r>
              <a:rPr lang="en-US" dirty="0"/>
              <a:t>Namespace-level variables and constants can sometimes be useful when </a:t>
            </a:r>
            <a:r>
              <a:rPr lang="en-US" dirty="0" smtClean="0"/>
              <a:t>a project </a:t>
            </a:r>
            <a:r>
              <a:rPr lang="en-US" dirty="0"/>
              <a:t>has multiple forms and/or classes, but good programming practices </a:t>
            </a:r>
            <a:r>
              <a:rPr lang="en-US" dirty="0" smtClean="0"/>
              <a:t>exclude the </a:t>
            </a:r>
            <a:r>
              <a:rPr lang="en-US" dirty="0"/>
              <a:t>use of namespace-level variables.</a:t>
            </a:r>
          </a:p>
        </p:txBody>
      </p:sp>
    </p:spTree>
    <p:extLst>
      <p:ext uri="{BB962C8B-B14F-4D97-AF65-F5344CB8AC3E}">
        <p14:creationId xmlns:p14="http://schemas.microsoft.com/office/powerpoint/2010/main" val="269427143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Write the declarations for each of the following situations and indicate </a:t>
            </a:r>
            <a:r>
              <a:rPr lang="en-US" dirty="0" smtClean="0"/>
              <a:t>where each </a:t>
            </a:r>
            <a:r>
              <a:rPr lang="en-US" dirty="0"/>
              <a:t>statement will appear.</a:t>
            </a:r>
          </a:p>
          <a:p>
            <a:r>
              <a:rPr lang="en-US" dirty="0"/>
              <a:t>1. The total of the payroll that will be needed in a Calculate </a:t>
            </a:r>
            <a:r>
              <a:rPr lang="en-US" dirty="0" err="1" smtClean="0"/>
              <a:t>eventhandling</a:t>
            </a:r>
            <a:r>
              <a:rPr lang="en-US" dirty="0" smtClean="0"/>
              <a:t> method </a:t>
            </a:r>
            <a:r>
              <a:rPr lang="en-US" dirty="0"/>
              <a:t>and in a Summary event-handling method.</a:t>
            </a:r>
          </a:p>
          <a:p>
            <a:r>
              <a:rPr lang="en-US" dirty="0"/>
              <a:t>2. The sales tax rate that cannot be changed during execution of </a:t>
            </a:r>
            <a:r>
              <a:rPr lang="en-US" dirty="0" smtClean="0"/>
              <a:t>the program </a:t>
            </a:r>
            <a:r>
              <a:rPr lang="en-US" dirty="0"/>
              <a:t>but will be used by multiple methods.</a:t>
            </a:r>
          </a:p>
          <a:p>
            <a:r>
              <a:rPr lang="en-US" dirty="0"/>
              <a:t>3. The number of participants that are being counted in the Calculate </a:t>
            </a:r>
            <a:r>
              <a:rPr lang="en-US" dirty="0" err="1" smtClean="0"/>
              <a:t>eventhandling</a:t>
            </a:r>
            <a:r>
              <a:rPr lang="en-US" dirty="0" smtClean="0"/>
              <a:t> method </a:t>
            </a:r>
            <a:r>
              <a:rPr lang="en-US" dirty="0"/>
              <a:t>but not displayed until the Summary </a:t>
            </a:r>
            <a:r>
              <a:rPr lang="en-US" dirty="0" smtClean="0"/>
              <a:t>event-handling method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086423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programming, you can perform calculations with variables, with constants</a:t>
            </a:r>
            <a:r>
              <a:rPr lang="en-US" dirty="0" smtClean="0"/>
              <a:t>, and </a:t>
            </a:r>
            <a:r>
              <a:rPr lang="en-US" dirty="0"/>
              <a:t>with the properties of certain objects.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properties you </a:t>
            </a:r>
            <a:r>
              <a:rPr lang="en-US" dirty="0" smtClean="0"/>
              <a:t>will use</a:t>
            </a:r>
            <a:r>
              <a:rPr lang="en-US" dirty="0"/>
              <a:t>, such as the Text property of a text box or a label, are usually strings </a:t>
            </a:r>
            <a:r>
              <a:rPr lang="en-US" dirty="0" smtClean="0"/>
              <a:t>of text </a:t>
            </a:r>
            <a:r>
              <a:rPr lang="en-US" dirty="0"/>
              <a:t>characters.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character strings, such as “Howdy” or “12345”, </a:t>
            </a:r>
            <a:r>
              <a:rPr lang="en-US" dirty="0" smtClean="0"/>
              <a:t>cannot be </a:t>
            </a:r>
            <a:r>
              <a:rPr lang="en-US" dirty="0"/>
              <a:t>used directly in calculations unless you first convert them to </a:t>
            </a:r>
            <a:r>
              <a:rPr lang="en-US" dirty="0" smtClean="0"/>
              <a:t>the correct </a:t>
            </a:r>
            <a:r>
              <a:rPr lang="en-US" dirty="0"/>
              <a:t>data type.</a:t>
            </a:r>
          </a:p>
        </p:txBody>
      </p:sp>
    </p:spTree>
    <p:extLst>
      <p:ext uri="{BB962C8B-B14F-4D97-AF65-F5344CB8AC3E}">
        <p14:creationId xmlns:p14="http://schemas.microsoft.com/office/powerpoint/2010/main" val="267762015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Converting </a:t>
            </a:r>
            <a:r>
              <a:rPr lang="en-US" b="1" dirty="0"/>
              <a:t>Strings to a Numeric Data Type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You </a:t>
            </a:r>
            <a:r>
              <a:rPr lang="en-US" dirty="0"/>
              <a:t>can use a Parse method to convert the Text property of a control to </a:t>
            </a:r>
            <a:r>
              <a:rPr lang="en-US" dirty="0" smtClean="0"/>
              <a:t>its numeric </a:t>
            </a:r>
            <a:r>
              <a:rPr lang="en-US" dirty="0"/>
              <a:t>form before you use the value in a calculation.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class that you </a:t>
            </a:r>
            <a:r>
              <a:rPr lang="en-US" dirty="0" smtClean="0"/>
              <a:t>use depends </a:t>
            </a:r>
            <a:r>
              <a:rPr lang="en-US" dirty="0"/>
              <a:t>on the data type of the variable to which you are assigning the value.</a:t>
            </a:r>
          </a:p>
          <a:p>
            <a:r>
              <a:rPr lang="en-US" dirty="0"/>
              <a:t>For example, to convert text to an integer, use the </a:t>
            </a:r>
            <a:r>
              <a:rPr lang="en-US" dirty="0" err="1"/>
              <a:t>int.Parse</a:t>
            </a:r>
            <a:r>
              <a:rPr lang="en-US" dirty="0"/>
              <a:t> method; to </a:t>
            </a:r>
            <a:r>
              <a:rPr lang="en-US" dirty="0" smtClean="0"/>
              <a:t>convert to </a:t>
            </a:r>
            <a:r>
              <a:rPr lang="en-US" dirty="0"/>
              <a:t>a decimal value, use </a:t>
            </a:r>
            <a:r>
              <a:rPr lang="en-US" dirty="0" err="1"/>
              <a:t>decimal.Parse</a:t>
            </a:r>
            <a:r>
              <a:rPr lang="en-US" dirty="0"/>
              <a:t> . </a:t>
            </a:r>
            <a:endParaRPr lang="en-US" dirty="0" smtClean="0"/>
          </a:p>
          <a:p>
            <a:r>
              <a:rPr lang="en-US" dirty="0" smtClean="0"/>
              <a:t>Pass </a:t>
            </a:r>
            <a:r>
              <a:rPr lang="en-US" dirty="0"/>
              <a:t>the text string that you </a:t>
            </a:r>
            <a:r>
              <a:rPr lang="en-US" dirty="0" smtClean="0"/>
              <a:t>want to </a:t>
            </a:r>
            <a:r>
              <a:rPr lang="en-US" dirty="0"/>
              <a:t>convert as an </a:t>
            </a:r>
            <a:r>
              <a:rPr lang="en-US" b="1" dirty="0"/>
              <a:t>argument </a:t>
            </a:r>
            <a:r>
              <a:rPr lang="en-US" dirty="0"/>
              <a:t>of the Parse method.</a:t>
            </a:r>
          </a:p>
        </p:txBody>
      </p:sp>
    </p:spTree>
    <p:extLst>
      <p:ext uri="{BB962C8B-B14F-4D97-AF65-F5344CB8AC3E}">
        <p14:creationId xmlns:p14="http://schemas.microsoft.com/office/powerpoint/2010/main" val="1878207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Data—Variables and 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In this example, the memory location is called </a:t>
            </a:r>
            <a:r>
              <a:rPr lang="en-US" i="1" dirty="0" err="1"/>
              <a:t>maximumInteger</a:t>
            </a:r>
            <a:r>
              <a:rPr lang="en-US" i="1" dirty="0"/>
              <a:t> 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maximumInteger</a:t>
            </a:r>
            <a:r>
              <a:rPr lang="en-US" dirty="0" smtClean="0"/>
              <a:t> </a:t>
            </a:r>
            <a:r>
              <a:rPr lang="en-US" dirty="0"/>
              <a:t>= 100</a:t>
            </a:r>
            <a:r>
              <a:rPr lang="en-US" dirty="0" smtClean="0"/>
              <a:t>;</a:t>
            </a:r>
          </a:p>
          <a:p>
            <a:r>
              <a:rPr lang="en-US" dirty="0"/>
              <a:t>After executing this statement, the value of </a:t>
            </a:r>
            <a:r>
              <a:rPr lang="en-US" dirty="0" err="1"/>
              <a:t>maximumInteger</a:t>
            </a:r>
            <a:r>
              <a:rPr lang="en-US" dirty="0"/>
              <a:t> is 100. </a:t>
            </a:r>
            <a:endParaRPr lang="en-US" dirty="0" smtClean="0"/>
          </a:p>
          <a:p>
            <a:r>
              <a:rPr lang="en-US" dirty="0" smtClean="0"/>
              <a:t>You can </a:t>
            </a:r>
            <a:r>
              <a:rPr lang="en-US" dirty="0"/>
              <a:t>change the value of </a:t>
            </a:r>
            <a:r>
              <a:rPr lang="en-US" dirty="0" err="1"/>
              <a:t>maximumInteger</a:t>
            </a:r>
            <a:r>
              <a:rPr lang="en-US" dirty="0"/>
              <a:t>, use it in calculations, or display it </a:t>
            </a:r>
            <a:r>
              <a:rPr lang="en-US" dirty="0" smtClean="0"/>
              <a:t>in a </a:t>
            </a:r>
            <a:r>
              <a:rPr lang="en-US" dirty="0"/>
              <a:t>control.</a:t>
            </a:r>
          </a:p>
          <a:p>
            <a:r>
              <a:rPr lang="en-US" dirty="0"/>
              <a:t>In the preceding example, the memory location called </a:t>
            </a:r>
            <a:r>
              <a:rPr lang="en-US" dirty="0" err="1"/>
              <a:t>maximumInteger</a:t>
            </a:r>
            <a:r>
              <a:rPr lang="en-US" dirty="0"/>
              <a:t> </a:t>
            </a:r>
            <a:r>
              <a:rPr lang="en-US" dirty="0" smtClean="0"/>
              <a:t>is a </a:t>
            </a:r>
            <a:r>
              <a:rPr lang="en-US" b="1" dirty="0"/>
              <a:t>variable </a:t>
            </a:r>
            <a:endParaRPr lang="en-US" dirty="0" smtClean="0"/>
          </a:p>
          <a:p>
            <a:r>
              <a:rPr lang="en-US" dirty="0" smtClean="0"/>
              <a:t>Memory </a:t>
            </a:r>
            <a:r>
              <a:rPr lang="en-US" dirty="0"/>
              <a:t>locations that hold data that can be changed during </a:t>
            </a:r>
            <a:r>
              <a:rPr lang="en-US" dirty="0" smtClean="0"/>
              <a:t>project execution </a:t>
            </a:r>
            <a:r>
              <a:rPr lang="en-US" dirty="0"/>
              <a:t>are called </a:t>
            </a:r>
            <a:r>
              <a:rPr lang="en-US" i="1" dirty="0"/>
              <a:t>variables </a:t>
            </a:r>
            <a:r>
              <a:rPr lang="en-US" dirty="0"/>
              <a:t>; locations that hold data that cannot </a:t>
            </a:r>
            <a:r>
              <a:rPr lang="en-US" dirty="0" smtClean="0"/>
              <a:t>change during </a:t>
            </a:r>
            <a:r>
              <a:rPr lang="en-US" dirty="0"/>
              <a:t>execution are called </a:t>
            </a:r>
            <a:r>
              <a:rPr lang="en-US" b="1" i="1" dirty="0"/>
              <a:t>constants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the customer’s name </a:t>
            </a:r>
            <a:r>
              <a:rPr lang="en-US" dirty="0" smtClean="0"/>
              <a:t>will vary </a:t>
            </a:r>
            <a:r>
              <a:rPr lang="en-US" dirty="0"/>
              <a:t>as the information for each individual is processed. </a:t>
            </a:r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the name </a:t>
            </a:r>
            <a:r>
              <a:rPr lang="en-US" dirty="0" smtClean="0"/>
              <a:t>of the </a:t>
            </a:r>
            <a:r>
              <a:rPr lang="en-US" dirty="0"/>
              <a:t>company and the sales tax rate will remain the same (at least for that day).</a:t>
            </a:r>
          </a:p>
          <a:p>
            <a:r>
              <a:rPr lang="en-US" dirty="0"/>
              <a:t>When you declare a variable or a </a:t>
            </a:r>
            <a:r>
              <a:rPr lang="en-US" b="1" dirty="0"/>
              <a:t>named constant </a:t>
            </a:r>
            <a:r>
              <a:rPr lang="en-US" dirty="0"/>
              <a:t>, C# reserves an area </a:t>
            </a:r>
            <a:r>
              <a:rPr lang="en-US" dirty="0" smtClean="0"/>
              <a:t>of memory </a:t>
            </a:r>
            <a:r>
              <a:rPr lang="en-US" dirty="0"/>
              <a:t>and assigns it a name, called an </a:t>
            </a:r>
            <a:r>
              <a:rPr lang="en-US" b="1" i="1" dirty="0"/>
              <a:t>identifier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specify identifier </a:t>
            </a:r>
            <a:r>
              <a:rPr lang="en-US" dirty="0" smtClean="0"/>
              <a:t>names according </a:t>
            </a:r>
            <a:r>
              <a:rPr lang="en-US" dirty="0"/>
              <a:t>to the rules of C# as well as some recommended naming conventions.</a:t>
            </a:r>
          </a:p>
        </p:txBody>
      </p:sp>
    </p:spTree>
    <p:extLst>
      <p:ext uri="{BB962C8B-B14F-4D97-AF65-F5344CB8AC3E}">
        <p14:creationId xmlns:p14="http://schemas.microsoft.com/office/powerpoint/2010/main" val="2660080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/>
          <a:lstStyle/>
          <a:p>
            <a:r>
              <a:rPr lang="en-US" dirty="0"/>
              <a:t>// Convert input values to numeric variables.</a:t>
            </a:r>
          </a:p>
          <a:p>
            <a:r>
              <a:rPr lang="en-US" dirty="0" err="1"/>
              <a:t>quantityInteger</a:t>
            </a:r>
            <a:r>
              <a:rPr lang="en-US" dirty="0"/>
              <a:t> = </a:t>
            </a:r>
            <a:r>
              <a:rPr lang="en-US" dirty="0" err="1"/>
              <a:t>int.Parse</a:t>
            </a:r>
            <a:r>
              <a:rPr lang="en-US" dirty="0"/>
              <a:t>(</a:t>
            </a:r>
            <a:r>
              <a:rPr lang="en-US" dirty="0" err="1"/>
              <a:t>quantityTextBox.Text</a:t>
            </a:r>
            <a:r>
              <a:rPr lang="en-US" dirty="0"/>
              <a:t>);</a:t>
            </a:r>
          </a:p>
          <a:p>
            <a:r>
              <a:rPr lang="en-US" dirty="0" err="1"/>
              <a:t>priceDecimal</a:t>
            </a:r>
            <a:r>
              <a:rPr lang="en-US" dirty="0"/>
              <a:t> = </a:t>
            </a:r>
            <a:r>
              <a:rPr lang="en-US" dirty="0" err="1"/>
              <a:t>decimal.Parse</a:t>
            </a:r>
            <a:r>
              <a:rPr lang="en-US" dirty="0"/>
              <a:t>(</a:t>
            </a:r>
            <a:r>
              <a:rPr lang="en-US" dirty="0" err="1"/>
              <a:t>priceTextBox.Text</a:t>
            </a:r>
            <a:r>
              <a:rPr lang="en-US" dirty="0"/>
              <a:t>);</a:t>
            </a:r>
          </a:p>
          <a:p>
            <a:endParaRPr lang="en-US" dirty="0" smtClean="0"/>
          </a:p>
          <a:p>
            <a:r>
              <a:rPr lang="en-US" dirty="0" smtClean="0"/>
              <a:t>// </a:t>
            </a:r>
            <a:r>
              <a:rPr lang="en-US" dirty="0"/>
              <a:t>Calculate the extended price.</a:t>
            </a:r>
          </a:p>
          <a:p>
            <a:r>
              <a:rPr lang="en-US" dirty="0" err="1"/>
              <a:t>extendedPriceDecimal</a:t>
            </a:r>
            <a:r>
              <a:rPr lang="en-US" dirty="0"/>
              <a:t> = </a:t>
            </a:r>
            <a:r>
              <a:rPr lang="en-US" dirty="0" err="1"/>
              <a:t>quantityInteger</a:t>
            </a:r>
            <a:r>
              <a:rPr lang="en-US" dirty="0"/>
              <a:t> * </a:t>
            </a:r>
            <a:r>
              <a:rPr lang="en-US" dirty="0" err="1"/>
              <a:t>priceDecimal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12765929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preceding example, the String value from the </a:t>
            </a:r>
            <a:r>
              <a:rPr lang="en-US" dirty="0" err="1"/>
              <a:t>quantityTextBox.Text</a:t>
            </a:r>
            <a:r>
              <a:rPr lang="en-US" dirty="0"/>
              <a:t> </a:t>
            </a:r>
            <a:r>
              <a:rPr lang="en-US" dirty="0" smtClean="0"/>
              <a:t>property is </a:t>
            </a:r>
            <a:r>
              <a:rPr lang="en-US" dirty="0"/>
              <a:t>converted into an </a:t>
            </a:r>
            <a:r>
              <a:rPr lang="en-US" dirty="0" err="1"/>
              <a:t>int</a:t>
            </a:r>
            <a:r>
              <a:rPr lang="en-US" dirty="0"/>
              <a:t> data type and the string from </a:t>
            </a:r>
            <a:r>
              <a:rPr lang="en-US" dirty="0" err="1"/>
              <a:t>priceTextBox.Text</a:t>
            </a:r>
            <a:r>
              <a:rPr lang="en-US" dirty="0"/>
              <a:t> </a:t>
            </a:r>
            <a:r>
              <a:rPr lang="en-US" dirty="0" smtClean="0"/>
              <a:t>is converted </a:t>
            </a:r>
            <a:r>
              <a:rPr lang="en-US" dirty="0"/>
              <a:t>into a decimal data type.</a:t>
            </a:r>
          </a:p>
        </p:txBody>
      </p:sp>
    </p:spTree>
    <p:extLst>
      <p:ext uri="{BB962C8B-B14F-4D97-AF65-F5344CB8AC3E}">
        <p14:creationId xmlns:p14="http://schemas.microsoft.com/office/powerpoint/2010/main" val="304491570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Using </a:t>
            </a:r>
            <a:r>
              <a:rPr lang="en-US" b="1" dirty="0"/>
              <a:t>the Parse Methods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As </a:t>
            </a:r>
            <a:r>
              <a:rPr lang="en-US" dirty="0"/>
              <a:t>you know, objects have methods that perform actions, such as the </a:t>
            </a:r>
            <a:r>
              <a:rPr lang="en-US" dirty="0" smtClean="0"/>
              <a:t>Focus method </a:t>
            </a:r>
            <a:r>
              <a:rPr lang="en-US" dirty="0"/>
              <a:t>for a text box.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data types that you use to declare variables </a:t>
            </a:r>
            <a:r>
              <a:rPr lang="en-US" dirty="0" smtClean="0"/>
              <a:t>are classes</a:t>
            </a:r>
            <a:r>
              <a:rPr lang="en-US" dirty="0"/>
              <a:t>, which have properties and methods. </a:t>
            </a: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of the numeric data </a:t>
            </a:r>
            <a:r>
              <a:rPr lang="en-US" dirty="0" smtClean="0"/>
              <a:t>type classes </a:t>
            </a:r>
            <a:r>
              <a:rPr lang="en-US" dirty="0"/>
              <a:t>has a Parse method, which you will use to convert text strings into </a:t>
            </a:r>
            <a:r>
              <a:rPr lang="en-US" dirty="0" smtClean="0"/>
              <a:t>the correct </a:t>
            </a:r>
            <a:r>
              <a:rPr lang="en-US" dirty="0"/>
              <a:t>numeric value for that type.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decimal class has a Parse method </a:t>
            </a:r>
            <a:r>
              <a:rPr lang="en-US" dirty="0" smtClean="0"/>
              <a:t>that converts </a:t>
            </a:r>
            <a:r>
              <a:rPr lang="en-US" dirty="0"/>
              <a:t>the value inside the parentheses to a decimal value while the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smtClean="0"/>
              <a:t>class has </a:t>
            </a:r>
            <a:r>
              <a:rPr lang="en-US" dirty="0"/>
              <a:t>a Parse method to convert the value to an integer.</a:t>
            </a:r>
          </a:p>
        </p:txBody>
      </p:sp>
    </p:spTree>
    <p:extLst>
      <p:ext uri="{BB962C8B-B14F-4D97-AF65-F5344CB8AC3E}">
        <p14:creationId xmlns:p14="http://schemas.microsoft.com/office/powerpoint/2010/main" val="333348363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Parse Methods—General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// Convert to int.</a:t>
            </a:r>
          </a:p>
          <a:p>
            <a:r>
              <a:rPr lang="en-US" dirty="0" err="1"/>
              <a:t>int.Parse</a:t>
            </a:r>
            <a:r>
              <a:rPr lang="en-US" dirty="0"/>
              <a:t>( </a:t>
            </a:r>
            <a:r>
              <a:rPr lang="en-US" i="1" dirty="0" err="1"/>
              <a:t>StringToConvert</a:t>
            </a:r>
            <a:r>
              <a:rPr lang="en-US" i="1" dirty="0"/>
              <a:t> </a:t>
            </a:r>
            <a:r>
              <a:rPr lang="en-US" dirty="0"/>
              <a:t>);</a:t>
            </a:r>
          </a:p>
          <a:p>
            <a:endParaRPr lang="en-US" dirty="0" smtClean="0"/>
          </a:p>
          <a:p>
            <a:r>
              <a:rPr lang="en-US" dirty="0" smtClean="0"/>
              <a:t>// </a:t>
            </a:r>
            <a:r>
              <a:rPr lang="en-US" dirty="0"/>
              <a:t>Convert to decimal.</a:t>
            </a:r>
          </a:p>
          <a:p>
            <a:r>
              <a:rPr lang="en-US" dirty="0" err="1" smtClean="0"/>
              <a:t>decimal.Parse</a:t>
            </a:r>
            <a:r>
              <a:rPr lang="en-US" dirty="0" smtClean="0"/>
              <a:t>( </a:t>
            </a:r>
            <a:r>
              <a:rPr lang="en-US" i="1" dirty="0" err="1" smtClean="0"/>
              <a:t>StringToConvert</a:t>
            </a:r>
            <a:r>
              <a:rPr lang="en-US" i="1" dirty="0" smtClean="0"/>
              <a:t> </a:t>
            </a:r>
            <a:r>
              <a:rPr lang="en-US" dirty="0" smtClean="0"/>
              <a:t>) ;</a:t>
            </a:r>
          </a:p>
          <a:p>
            <a:endParaRPr lang="en-US" dirty="0" smtClean="0"/>
          </a:p>
          <a:p>
            <a:r>
              <a:rPr lang="en-US" dirty="0"/>
              <a:t>The expression you wish to convert can be the property of a control, a </a:t>
            </a:r>
            <a:r>
              <a:rPr lang="en-US" dirty="0" smtClean="0"/>
              <a:t>string variable</a:t>
            </a:r>
            <a:r>
              <a:rPr lang="en-US" dirty="0"/>
              <a:t>, or a string constant.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Parse method returns (produces) a </a:t>
            </a:r>
            <a:r>
              <a:rPr lang="en-US" dirty="0" smtClean="0"/>
              <a:t>value that </a:t>
            </a:r>
            <a:r>
              <a:rPr lang="en-US" dirty="0"/>
              <a:t>can be used as a part of a statement, such as the assignment statements </a:t>
            </a:r>
            <a:r>
              <a:rPr lang="en-US" dirty="0" smtClean="0"/>
              <a:t>in the </a:t>
            </a:r>
            <a:r>
              <a:rPr lang="en-US" dirty="0"/>
              <a:t>following examples.</a:t>
            </a:r>
          </a:p>
        </p:txBody>
      </p:sp>
    </p:spTree>
    <p:extLst>
      <p:ext uri="{BB962C8B-B14F-4D97-AF65-F5344CB8AC3E}">
        <p14:creationId xmlns:p14="http://schemas.microsoft.com/office/powerpoint/2010/main" val="403220352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Parse Methods—Examples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991600" cy="4525963"/>
          </a:xfrm>
        </p:spPr>
        <p:txBody>
          <a:bodyPr/>
          <a:lstStyle/>
          <a:p>
            <a:r>
              <a:rPr lang="en-US" dirty="0" err="1"/>
              <a:t>quantityInteger</a:t>
            </a:r>
            <a:r>
              <a:rPr lang="en-US" dirty="0"/>
              <a:t> = </a:t>
            </a:r>
            <a:r>
              <a:rPr lang="en-US" dirty="0" err="1"/>
              <a:t>int.Parse</a:t>
            </a:r>
            <a:r>
              <a:rPr lang="en-US" dirty="0"/>
              <a:t>(</a:t>
            </a:r>
            <a:r>
              <a:rPr lang="en-US" dirty="0" err="1"/>
              <a:t>quantityTextBox.Text</a:t>
            </a:r>
            <a:r>
              <a:rPr lang="en-US" dirty="0"/>
              <a:t>);</a:t>
            </a:r>
          </a:p>
          <a:p>
            <a:r>
              <a:rPr lang="en-US" dirty="0" err="1"/>
              <a:t>priceDecimal</a:t>
            </a:r>
            <a:r>
              <a:rPr lang="en-US" dirty="0"/>
              <a:t> = </a:t>
            </a:r>
            <a:r>
              <a:rPr lang="en-US" dirty="0" err="1"/>
              <a:t>decimal.Parse</a:t>
            </a:r>
            <a:r>
              <a:rPr lang="en-US" dirty="0"/>
              <a:t>(</a:t>
            </a:r>
            <a:r>
              <a:rPr lang="en-US" dirty="0" err="1"/>
              <a:t>priceTextBox.Text</a:t>
            </a:r>
            <a:r>
              <a:rPr lang="en-US" dirty="0"/>
              <a:t>);</a:t>
            </a:r>
          </a:p>
          <a:p>
            <a:r>
              <a:rPr lang="en-US" dirty="0" err="1"/>
              <a:t>wholeNumberInteger</a:t>
            </a:r>
            <a:r>
              <a:rPr lang="en-US" dirty="0"/>
              <a:t> = </a:t>
            </a:r>
            <a:r>
              <a:rPr lang="en-US" dirty="0" err="1"/>
              <a:t>int.Parse</a:t>
            </a:r>
            <a:r>
              <a:rPr lang="en-US" dirty="0"/>
              <a:t>(</a:t>
            </a:r>
            <a:r>
              <a:rPr lang="en-US" dirty="0" err="1"/>
              <a:t>digitString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57342621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15400" cy="6781800"/>
          </a:xfrm>
        </p:spPr>
        <p:txBody>
          <a:bodyPr>
            <a:normAutofit/>
          </a:bodyPr>
          <a:lstStyle/>
          <a:p>
            <a:r>
              <a:rPr lang="en-US" dirty="0"/>
              <a:t>The Parse methods examine the value stored in the argument and attempt </a:t>
            </a:r>
            <a:r>
              <a:rPr lang="en-US" dirty="0" smtClean="0"/>
              <a:t>to convert </a:t>
            </a:r>
            <a:r>
              <a:rPr lang="en-US" dirty="0"/>
              <a:t>it to a number in a process called </a:t>
            </a:r>
            <a:r>
              <a:rPr lang="en-US" i="1" dirty="0"/>
              <a:t>parsing</a:t>
            </a:r>
            <a:r>
              <a:rPr lang="en-US" dirty="0"/>
              <a:t>, which means to pick apart</a:t>
            </a:r>
            <a:r>
              <a:rPr lang="en-US" dirty="0" smtClean="0"/>
              <a:t>, character </a:t>
            </a:r>
            <a:r>
              <a:rPr lang="en-US" dirty="0"/>
              <a:t>by character, and convert to another format.</a:t>
            </a:r>
          </a:p>
          <a:p>
            <a:r>
              <a:rPr lang="en-US" dirty="0"/>
              <a:t>When a </a:t>
            </a:r>
            <a:r>
              <a:rPr lang="en-US" dirty="0" smtClean="0"/>
              <a:t>Parse </a:t>
            </a:r>
            <a:r>
              <a:rPr lang="en-US" dirty="0"/>
              <a:t>method encounters a value that it cannot parse to a number</a:t>
            </a:r>
            <a:r>
              <a:rPr lang="en-US" dirty="0" smtClean="0"/>
              <a:t>, such </a:t>
            </a:r>
            <a:r>
              <a:rPr lang="en-US" dirty="0"/>
              <a:t>as a blank or nonnumeric character, an error occurs.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will use the </a:t>
            </a:r>
            <a:r>
              <a:rPr lang="en-US" dirty="0" err="1"/>
              <a:t>int.Parse</a:t>
            </a:r>
            <a:r>
              <a:rPr lang="en-US" dirty="0"/>
              <a:t> and </a:t>
            </a:r>
            <a:r>
              <a:rPr lang="en-US" dirty="0" err="1"/>
              <a:t>decimal.Parse</a:t>
            </a:r>
            <a:r>
              <a:rPr lang="en-US" dirty="0"/>
              <a:t> methods for most of </a:t>
            </a:r>
            <a:r>
              <a:rPr lang="en-US" dirty="0" smtClean="0"/>
              <a:t>your programs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/>
              <a:t>in case you need to convert to long, float, or double, C# also </a:t>
            </a:r>
            <a:r>
              <a:rPr lang="en-US" dirty="0" smtClean="0"/>
              <a:t>has a </a:t>
            </a:r>
            <a:r>
              <a:rPr lang="en-US" dirty="0"/>
              <a:t>Parse method for each of those data type classes.</a:t>
            </a:r>
          </a:p>
        </p:txBody>
      </p:sp>
    </p:spTree>
    <p:extLst>
      <p:ext uri="{BB962C8B-B14F-4D97-AF65-F5344CB8AC3E}">
        <p14:creationId xmlns:p14="http://schemas.microsoft.com/office/powerpoint/2010/main" val="172233970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Converting to String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0"/>
            <a:ext cx="89916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When </a:t>
            </a:r>
            <a:r>
              <a:rPr lang="en-US" dirty="0"/>
              <a:t>you assign a value to a variable, you must take care to assign like types.</a:t>
            </a:r>
          </a:p>
          <a:p>
            <a:r>
              <a:rPr lang="en-US" dirty="0"/>
              <a:t>For example, you assign an integer value to an </a:t>
            </a:r>
            <a:r>
              <a:rPr lang="en-US" dirty="0" err="1"/>
              <a:t>int</a:t>
            </a:r>
            <a:r>
              <a:rPr lang="en-US" dirty="0"/>
              <a:t> variable and a decimal </a:t>
            </a:r>
            <a:r>
              <a:rPr lang="en-US" dirty="0" smtClean="0"/>
              <a:t>value to </a:t>
            </a:r>
            <a:r>
              <a:rPr lang="en-US" dirty="0"/>
              <a:t>a decimal variable. </a:t>
            </a:r>
            <a:endParaRPr lang="en-US" dirty="0" smtClean="0"/>
          </a:p>
          <a:p>
            <a:r>
              <a:rPr lang="en-US" dirty="0" smtClean="0"/>
              <a:t>Any </a:t>
            </a:r>
            <a:r>
              <a:rPr lang="en-US" dirty="0"/>
              <a:t>value that you assign to a string variable or the </a:t>
            </a:r>
            <a:r>
              <a:rPr lang="en-US" dirty="0" smtClean="0"/>
              <a:t>Text property </a:t>
            </a:r>
            <a:r>
              <a:rPr lang="en-US" dirty="0"/>
              <a:t>of a control must be string.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convert any of the numeric </a:t>
            </a:r>
            <a:r>
              <a:rPr lang="en-US" dirty="0" smtClean="0"/>
              <a:t>data </a:t>
            </a:r>
            <a:r>
              <a:rPr lang="en-US" dirty="0"/>
              <a:t>types to a string value using the </a:t>
            </a:r>
            <a:r>
              <a:rPr lang="en-US" dirty="0" err="1"/>
              <a:t>ToString</a:t>
            </a:r>
            <a:r>
              <a:rPr lang="en-US" dirty="0"/>
              <a:t> method. </a:t>
            </a:r>
            <a:endParaRPr lang="en-US" dirty="0" smtClean="0"/>
          </a:p>
          <a:p>
            <a:r>
              <a:rPr lang="en-US" dirty="0" smtClean="0"/>
              <a:t>Later, </a:t>
            </a:r>
            <a:r>
              <a:rPr lang="en-US" dirty="0"/>
              <a:t>you </a:t>
            </a:r>
            <a:r>
              <a:rPr lang="en-US" dirty="0" smtClean="0"/>
              <a:t>will learn </a:t>
            </a:r>
            <a:r>
              <a:rPr lang="en-US" dirty="0"/>
              <a:t>to format numbers for output using parameters of the </a:t>
            </a:r>
            <a:r>
              <a:rPr lang="en-US" dirty="0" err="1"/>
              <a:t>ToString</a:t>
            </a:r>
            <a:r>
              <a:rPr lang="en-US" dirty="0"/>
              <a:t> method.</a:t>
            </a:r>
          </a:p>
          <a:p>
            <a:r>
              <a:rPr lang="en-US" i="1" dirty="0"/>
              <a:t>Note </a:t>
            </a:r>
            <a:r>
              <a:rPr lang="en-US" dirty="0"/>
              <a:t>: The rule about assigning only like types has some exceptions</a:t>
            </a:r>
          </a:p>
        </p:txBody>
      </p:sp>
    </p:spTree>
    <p:extLst>
      <p:ext uri="{BB962C8B-B14F-4D97-AF65-F5344CB8AC3E}">
        <p14:creationId xmlns:p14="http://schemas.microsoft.com/office/powerpoint/2010/main" val="327404939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Examples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resultTextBox.Text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resultDecimal.ToString</a:t>
            </a:r>
            <a:r>
              <a:rPr lang="en-US" dirty="0"/>
              <a:t>();</a:t>
            </a:r>
          </a:p>
          <a:p>
            <a:r>
              <a:rPr lang="en-US" dirty="0" err="1"/>
              <a:t>countTextBox.Text</a:t>
            </a:r>
            <a:r>
              <a:rPr lang="en-US" dirty="0"/>
              <a:t> = </a:t>
            </a:r>
            <a:r>
              <a:rPr lang="en-US" dirty="0" err="1"/>
              <a:t>countInteger.ToString</a:t>
            </a:r>
            <a:r>
              <a:rPr lang="en-US" dirty="0"/>
              <a:t>();</a:t>
            </a:r>
          </a:p>
          <a:p>
            <a:r>
              <a:rPr lang="en-US" dirty="0" err="1"/>
              <a:t>idString</a:t>
            </a:r>
            <a:r>
              <a:rPr lang="en-US" dirty="0"/>
              <a:t> = </a:t>
            </a:r>
            <a:r>
              <a:rPr lang="en-US" dirty="0" err="1"/>
              <a:t>idInteger.ToString</a:t>
            </a:r>
            <a:r>
              <a:rPr lang="en-US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185310962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Arithmetic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arithmetic operations you can perform in C# include addition, subtraction</a:t>
            </a:r>
            <a:r>
              <a:rPr lang="en-US" dirty="0" smtClean="0"/>
              <a:t>, multiplication, division, and modulus.</a:t>
            </a:r>
          </a:p>
          <a:p>
            <a:r>
              <a:rPr lang="en-US" b="1" dirty="0" smtClean="0"/>
              <a:t>Modulus</a:t>
            </a:r>
            <a:endParaRPr lang="en-US" b="1" dirty="0"/>
          </a:p>
          <a:p>
            <a:r>
              <a:rPr lang="en-US" dirty="0"/>
              <a:t>The % operator returns the remainder of a division operation. For example, </a:t>
            </a:r>
            <a:r>
              <a:rPr lang="en-US" dirty="0" smtClean="0"/>
              <a:t>if </a:t>
            </a:r>
            <a:r>
              <a:rPr lang="en-US" dirty="0" err="1" smtClean="0"/>
              <a:t>totalMinutesInteger</a:t>
            </a:r>
            <a:r>
              <a:rPr lang="en-US" dirty="0" smtClean="0"/>
              <a:t> </a:t>
            </a:r>
            <a:r>
              <a:rPr lang="en-US" dirty="0"/>
              <a:t>= 150, </a:t>
            </a:r>
            <a:r>
              <a:rPr lang="en-US" dirty="0" smtClean="0"/>
              <a:t>then </a:t>
            </a:r>
            <a:r>
              <a:rPr lang="en-US" dirty="0" err="1" smtClean="0"/>
              <a:t>minutesInteger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totalMinutesInteger</a:t>
            </a:r>
            <a:r>
              <a:rPr lang="en-US" dirty="0"/>
              <a:t> % </a:t>
            </a:r>
            <a:r>
              <a:rPr lang="en-US" dirty="0" smtClean="0"/>
              <a:t>60; returns </a:t>
            </a:r>
            <a:r>
              <a:rPr lang="en-US" dirty="0"/>
              <a:t>30 for </a:t>
            </a:r>
            <a:r>
              <a:rPr lang="en-US" dirty="0" err="1"/>
              <a:t>minutesInteger</a:t>
            </a:r>
            <a:r>
              <a:rPr lang="en-US" dirty="0"/>
              <a:t> (150 divided by 60 equals 2 with a </a:t>
            </a:r>
            <a:r>
              <a:rPr lang="en-US" dirty="0" smtClean="0"/>
              <a:t>remainder of </a:t>
            </a:r>
            <a:r>
              <a:rPr lang="en-US" dirty="0"/>
              <a:t>30).</a:t>
            </a:r>
          </a:p>
        </p:txBody>
      </p:sp>
    </p:spTree>
    <p:extLst>
      <p:ext uri="{BB962C8B-B14F-4D97-AF65-F5344CB8AC3E}">
        <p14:creationId xmlns:p14="http://schemas.microsoft.com/office/powerpoint/2010/main" val="399870204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Division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791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division operator (/) can be used to divide fractional values or integers.</a:t>
            </a:r>
          </a:p>
          <a:p>
            <a:r>
              <a:rPr lang="en-US" dirty="0"/>
              <a:t>The operation depends on the data types of the operands.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at least one of </a:t>
            </a:r>
            <a:r>
              <a:rPr lang="en-US" dirty="0" smtClean="0"/>
              <a:t>the operands </a:t>
            </a:r>
            <a:r>
              <a:rPr lang="en-US" dirty="0"/>
              <a:t>is fractional, the result will be fractional. </a:t>
            </a:r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if you divide </a:t>
            </a:r>
            <a:r>
              <a:rPr lang="en-US" dirty="0" smtClean="0"/>
              <a:t>one integer </a:t>
            </a:r>
            <a:r>
              <a:rPr lang="en-US" dirty="0"/>
              <a:t>value by another, C# will truncate (drop) any fractional result and </a:t>
            </a:r>
            <a:r>
              <a:rPr lang="en-US" dirty="0" smtClean="0"/>
              <a:t>produce an </a:t>
            </a:r>
            <a:r>
              <a:rPr lang="en-US" dirty="0"/>
              <a:t>integer result.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if </a:t>
            </a:r>
            <a:r>
              <a:rPr lang="en-US" dirty="0" err="1"/>
              <a:t>minutesInteger</a:t>
            </a:r>
            <a:r>
              <a:rPr lang="en-US" dirty="0"/>
              <a:t> = 150, </a:t>
            </a:r>
            <a:r>
              <a:rPr lang="en-US" dirty="0" smtClean="0"/>
              <a:t>then </a:t>
            </a:r>
            <a:r>
              <a:rPr lang="en-US" dirty="0" err="1" smtClean="0"/>
              <a:t>hoursInteger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minutesInteger</a:t>
            </a:r>
            <a:r>
              <a:rPr lang="en-US" dirty="0"/>
              <a:t> / 60</a:t>
            </a:r>
            <a:r>
              <a:rPr lang="en-US" dirty="0" smtClean="0"/>
              <a:t>; returns </a:t>
            </a:r>
            <a:r>
              <a:rPr lang="en-US" dirty="0"/>
              <a:t>2 for </a:t>
            </a:r>
            <a:r>
              <a:rPr lang="en-US" dirty="0" err="1"/>
              <a:t>hoursInteger</a:t>
            </a:r>
            <a:r>
              <a:rPr lang="en-US" dirty="0"/>
              <a:t>. </a:t>
            </a:r>
            <a:r>
              <a:rPr lang="en-US" dirty="0" smtClean="0"/>
              <a:t>But </a:t>
            </a:r>
            <a:r>
              <a:rPr lang="en-US" dirty="0" err="1" smtClean="0"/>
              <a:t>hoursFloat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minutesInteger</a:t>
            </a:r>
            <a:r>
              <a:rPr lang="en-US" dirty="0"/>
              <a:t> / 60.0f</a:t>
            </a:r>
            <a:r>
              <a:rPr lang="en-US" dirty="0" smtClean="0"/>
              <a:t>; </a:t>
            </a:r>
            <a:r>
              <a:rPr lang="en-US" dirty="0"/>
              <a:t>returns 2.5 for </a:t>
            </a:r>
            <a:r>
              <a:rPr lang="en-US" dirty="0" err="1"/>
              <a:t>hoursFloat</a:t>
            </a:r>
            <a:r>
              <a:rPr lang="en-US" dirty="0"/>
              <a:t>. Note that if you omit the “f” on the divisor, C</a:t>
            </a:r>
            <a:r>
              <a:rPr lang="en-US" dirty="0" smtClean="0"/>
              <a:t># performs </a:t>
            </a:r>
            <a:r>
              <a:rPr lang="en-US" dirty="0"/>
              <a:t>integer division and returns 2.0 for </a:t>
            </a:r>
            <a:r>
              <a:rPr lang="en-US" dirty="0" err="1"/>
              <a:t>hoursFloat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0420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</a:t>
            </a:r>
            <a:r>
              <a:rPr lang="en-US" b="1" dirty="0"/>
              <a:t>declaration </a:t>
            </a:r>
            <a:r>
              <a:rPr lang="en-US" dirty="0"/>
              <a:t>statements establish your project’s variables and constants</a:t>
            </a:r>
            <a:r>
              <a:rPr lang="en-US" dirty="0" smtClean="0"/>
              <a:t>, give </a:t>
            </a:r>
            <a:r>
              <a:rPr lang="en-US" dirty="0"/>
              <a:t>them names, and specify the type of data they will hold. </a:t>
            </a:r>
            <a:endParaRPr lang="en-US" dirty="0" smtClean="0"/>
          </a:p>
          <a:p>
            <a:r>
              <a:rPr lang="en-US" dirty="0" smtClean="0"/>
              <a:t>The statements are </a:t>
            </a:r>
            <a:r>
              <a:rPr lang="en-US" dirty="0"/>
              <a:t>not considered executable; that is, they are not executed in the </a:t>
            </a:r>
            <a:r>
              <a:rPr lang="en-US" dirty="0" smtClean="0"/>
              <a:t>flow of </a:t>
            </a:r>
            <a:r>
              <a:rPr lang="en-US" dirty="0"/>
              <a:t>instructions during program execution. </a:t>
            </a:r>
            <a:endParaRPr lang="en-US" dirty="0" smtClean="0"/>
          </a:p>
          <a:p>
            <a:r>
              <a:rPr lang="en-US" dirty="0" smtClean="0"/>
              <a:t>An </a:t>
            </a:r>
            <a:r>
              <a:rPr lang="en-US" dirty="0"/>
              <a:t>exception to this rule </a:t>
            </a:r>
            <a:r>
              <a:rPr lang="en-US" dirty="0" smtClean="0"/>
              <a:t>occurs when </a:t>
            </a:r>
            <a:r>
              <a:rPr lang="en-US" dirty="0"/>
              <a:t>you initialize a variable on the same line as the declaration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3201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Exponentiation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en-US" dirty="0"/>
              <a:t># does not have an operator for exponentiation; instead, it uses the </a:t>
            </a:r>
            <a:r>
              <a:rPr lang="en-US" dirty="0" err="1" smtClean="0"/>
              <a:t>Pow</a:t>
            </a:r>
            <a:r>
              <a:rPr lang="en-US" dirty="0" smtClean="0"/>
              <a:t> method </a:t>
            </a:r>
            <a:r>
              <a:rPr lang="en-US" dirty="0"/>
              <a:t>of the Math class.</a:t>
            </a:r>
          </a:p>
        </p:txBody>
      </p:sp>
    </p:spTree>
    <p:extLst>
      <p:ext uri="{BB962C8B-B14F-4D97-AF65-F5344CB8AC3E}">
        <p14:creationId xmlns:p14="http://schemas.microsoft.com/office/powerpoint/2010/main" val="35768471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Order </a:t>
            </a:r>
            <a:r>
              <a:rPr lang="en-US" b="1" dirty="0"/>
              <a:t>of Operations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order in which operations are performed determines the result. </a:t>
            </a:r>
            <a:r>
              <a:rPr lang="en-US" dirty="0" smtClean="0"/>
              <a:t>Consider the </a:t>
            </a:r>
            <a:r>
              <a:rPr lang="en-US" dirty="0"/>
              <a:t>expression 3 + 4 * 2. What is the result?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the addition is done first, </a:t>
            </a:r>
            <a:r>
              <a:rPr lang="en-US" dirty="0" smtClean="0"/>
              <a:t>the result </a:t>
            </a:r>
            <a:r>
              <a:rPr lang="en-US" dirty="0"/>
              <a:t>is 14. However, if the multiplication is done first, the result is 11.</a:t>
            </a:r>
          </a:p>
          <a:p>
            <a:r>
              <a:rPr lang="en-US" dirty="0"/>
              <a:t>The hierarchy of operations, or </a:t>
            </a:r>
            <a:r>
              <a:rPr lang="en-US" b="1" dirty="0"/>
              <a:t>order of precedence </a:t>
            </a:r>
            <a:r>
              <a:rPr lang="en-US" dirty="0"/>
              <a:t>, in </a:t>
            </a:r>
            <a:r>
              <a:rPr lang="en-US" dirty="0" smtClean="0"/>
              <a:t>arithmetic expressions </a:t>
            </a:r>
            <a:r>
              <a:rPr lang="en-US" dirty="0"/>
              <a:t>from highest to lowest is</a:t>
            </a:r>
          </a:p>
          <a:p>
            <a:pPr marL="0" indent="0">
              <a:buNone/>
            </a:pPr>
            <a:r>
              <a:rPr lang="en-US" dirty="0" smtClean="0"/>
              <a:t>	1</a:t>
            </a:r>
            <a:r>
              <a:rPr lang="en-US" dirty="0"/>
              <a:t>. Any operation inside parentheses.</a:t>
            </a:r>
          </a:p>
          <a:p>
            <a:pPr marL="0" indent="0">
              <a:buNone/>
            </a:pPr>
            <a:r>
              <a:rPr lang="en-US" dirty="0" smtClean="0"/>
              <a:t>	2</a:t>
            </a:r>
            <a:r>
              <a:rPr lang="en-US" dirty="0"/>
              <a:t>. Multiplication and division.</a:t>
            </a:r>
          </a:p>
          <a:p>
            <a:pPr marL="0" indent="0">
              <a:buNone/>
            </a:pPr>
            <a:r>
              <a:rPr lang="en-US" dirty="0" smtClean="0"/>
              <a:t>	3</a:t>
            </a:r>
            <a:r>
              <a:rPr lang="en-US" dirty="0"/>
              <a:t>. Modulus.</a:t>
            </a:r>
          </a:p>
          <a:p>
            <a:pPr marL="0" indent="0">
              <a:buNone/>
            </a:pPr>
            <a:r>
              <a:rPr lang="en-US" dirty="0" smtClean="0"/>
              <a:t>	4</a:t>
            </a:r>
            <a:r>
              <a:rPr lang="en-US" dirty="0"/>
              <a:t>. Addition and subtraction</a:t>
            </a:r>
          </a:p>
          <a:p>
            <a:r>
              <a:rPr lang="en-US" dirty="0"/>
              <a:t>In the previous example, the multiplication is performed before the addition</a:t>
            </a:r>
            <a:r>
              <a:rPr lang="en-US" dirty="0" smtClean="0"/>
              <a:t>, yielding </a:t>
            </a:r>
            <a:r>
              <a:rPr lang="en-US" dirty="0"/>
              <a:t>a result of 11. To change the order of evaluation, use parentheses.</a:t>
            </a:r>
          </a:p>
        </p:txBody>
      </p:sp>
    </p:spTree>
    <p:extLst>
      <p:ext uri="{BB962C8B-B14F-4D97-AF65-F5344CB8AC3E}">
        <p14:creationId xmlns:p14="http://schemas.microsoft.com/office/powerpoint/2010/main" val="377051308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9144000" cy="67818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 expression</a:t>
            </a:r>
          </a:p>
          <a:p>
            <a:r>
              <a:rPr lang="en-US" dirty="0"/>
              <a:t>(3 + 4) * 2</a:t>
            </a:r>
          </a:p>
          <a:p>
            <a:r>
              <a:rPr lang="en-US" dirty="0"/>
              <a:t>will yield 14 as the result. One set of parentheses may be used inside </a:t>
            </a:r>
            <a:r>
              <a:rPr lang="en-US" dirty="0" smtClean="0"/>
              <a:t>another set</a:t>
            </a:r>
            <a:r>
              <a:rPr lang="en-US" dirty="0"/>
              <a:t>. In that case, the parentheses are said to be </a:t>
            </a:r>
            <a:r>
              <a:rPr lang="en-US" i="1" dirty="0"/>
              <a:t>nested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following is </a:t>
            </a:r>
            <a:r>
              <a:rPr lang="en-US" dirty="0" smtClean="0"/>
              <a:t>an example </a:t>
            </a:r>
            <a:r>
              <a:rPr lang="en-US" dirty="0"/>
              <a:t>of nested parentheses:</a:t>
            </a:r>
          </a:p>
          <a:p>
            <a:r>
              <a:rPr lang="en-US" dirty="0"/>
              <a:t>((score1Integer + score2Integer + score3Integer) / 3.0f) * 1.2f</a:t>
            </a:r>
          </a:p>
          <a:p>
            <a:r>
              <a:rPr lang="en-US" dirty="0"/>
              <a:t>Extra parentheses can always be used for clarity. The expressions</a:t>
            </a:r>
          </a:p>
          <a:p>
            <a:r>
              <a:rPr lang="en-US" dirty="0"/>
              <a:t>2 * </a:t>
            </a:r>
            <a:r>
              <a:rPr lang="en-US" dirty="0" err="1"/>
              <a:t>costDecimal</a:t>
            </a:r>
            <a:r>
              <a:rPr lang="en-US" dirty="0"/>
              <a:t> * </a:t>
            </a:r>
            <a:r>
              <a:rPr lang="en-US" dirty="0" err="1"/>
              <a:t>rateDecimal</a:t>
            </a:r>
            <a:r>
              <a:rPr lang="en-US" dirty="0"/>
              <a:t> and (2 * </a:t>
            </a:r>
            <a:r>
              <a:rPr lang="en-US" dirty="0" err="1"/>
              <a:t>costDecimal</a:t>
            </a:r>
            <a:r>
              <a:rPr lang="en-US" dirty="0"/>
              <a:t>) * </a:t>
            </a:r>
            <a:r>
              <a:rPr lang="en-US" dirty="0" err="1"/>
              <a:t>rateDecimal</a:t>
            </a:r>
            <a:endParaRPr lang="en-US" dirty="0"/>
          </a:p>
          <a:p>
            <a:r>
              <a:rPr lang="en-US" dirty="0"/>
              <a:t>are equivalent, but the second is easier to understand.</a:t>
            </a:r>
          </a:p>
          <a:p>
            <a:r>
              <a:rPr lang="en-US" dirty="0"/>
              <a:t>Multiple operations at the same level (such as multiplication and division) </a:t>
            </a:r>
            <a:r>
              <a:rPr lang="en-US" dirty="0" smtClean="0"/>
              <a:t>are performed </a:t>
            </a:r>
            <a:r>
              <a:rPr lang="en-US" dirty="0"/>
              <a:t>from left to right. The example 8 / 4 * 2 yields 4 as its result, not 1. </a:t>
            </a:r>
            <a:endParaRPr lang="en-US" dirty="0" smtClean="0"/>
          </a:p>
          <a:p>
            <a:r>
              <a:rPr lang="en-US" dirty="0" smtClean="0"/>
              <a:t>The first </a:t>
            </a:r>
            <a:r>
              <a:rPr lang="en-US" dirty="0"/>
              <a:t>operation is 8 / 4, and 2 * 2 is the second.</a:t>
            </a:r>
          </a:p>
        </p:txBody>
      </p:sp>
    </p:spTree>
    <p:extLst>
      <p:ext uri="{BB962C8B-B14F-4D97-AF65-F5344CB8AC3E}">
        <p14:creationId xmlns:p14="http://schemas.microsoft.com/office/powerpoint/2010/main" val="298683494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05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Evaluation of an expression occurs in this order:</a:t>
            </a:r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All operations within parentheses. Multiple </a:t>
            </a:r>
            <a:r>
              <a:rPr lang="en-US" dirty="0" smtClean="0"/>
              <a:t>operations within the parentheses </a:t>
            </a:r>
            <a:r>
              <a:rPr lang="en-US" dirty="0"/>
              <a:t>are performed according to the rules </a:t>
            </a:r>
            <a:r>
              <a:rPr lang="en-US" dirty="0" smtClean="0"/>
              <a:t>of </a:t>
            </a:r>
            <a:r>
              <a:rPr lang="en-US" dirty="0"/>
              <a:t>precedence.</a:t>
            </a:r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All multiplication and division. Multiple operations are </a:t>
            </a:r>
            <a:r>
              <a:rPr lang="en-US" dirty="0" smtClean="0"/>
              <a:t>performed from left </a:t>
            </a:r>
            <a:r>
              <a:rPr lang="en-US" dirty="0"/>
              <a:t>to right.</a:t>
            </a:r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. Modulus operations. Multiple operations are performed </a:t>
            </a:r>
            <a:r>
              <a:rPr lang="en-US" dirty="0" smtClean="0"/>
              <a:t>from </a:t>
            </a:r>
            <a:r>
              <a:rPr lang="en-US" dirty="0"/>
              <a:t>left to right.</a:t>
            </a:r>
          </a:p>
          <a:p>
            <a:pPr marL="0" indent="0">
              <a:buNone/>
            </a:pPr>
            <a:r>
              <a:rPr lang="en-US" dirty="0" smtClean="0"/>
              <a:t>4</a:t>
            </a:r>
            <a:r>
              <a:rPr lang="en-US" dirty="0"/>
              <a:t>. All addition and subtraction are performed from left to </a:t>
            </a:r>
            <a:r>
              <a:rPr lang="en-US" dirty="0" smtClean="0"/>
              <a:t>right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Although </a:t>
            </a:r>
            <a:r>
              <a:rPr lang="en-US" dirty="0"/>
              <a:t>the precedence of operations in C# is the same as in </a:t>
            </a:r>
            <a:r>
              <a:rPr lang="en-US" dirty="0" smtClean="0"/>
              <a:t>algebra,  take </a:t>
            </a:r>
            <a:r>
              <a:rPr lang="en-US" dirty="0"/>
              <a:t>note of one important difference: There are no implied operations in C#.</a:t>
            </a:r>
          </a:p>
        </p:txBody>
      </p:sp>
    </p:spTree>
    <p:extLst>
      <p:ext uri="{BB962C8B-B14F-4D97-AF65-F5344CB8AC3E}">
        <p14:creationId xmlns:p14="http://schemas.microsoft.com/office/powerpoint/2010/main" val="206249859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expressions would be valid in </a:t>
            </a:r>
            <a:r>
              <a:rPr lang="en-US" dirty="0" smtClean="0"/>
              <a:t>mathematics</a:t>
            </a:r>
            <a:r>
              <a:rPr lang="en-US" dirty="0"/>
              <a:t>, but they are </a:t>
            </a:r>
            <a:r>
              <a:rPr lang="en-US" dirty="0" smtClean="0"/>
              <a:t>not valid </a:t>
            </a:r>
            <a:r>
              <a:rPr lang="en-US" dirty="0"/>
              <a:t>in C</a:t>
            </a:r>
            <a:r>
              <a:rPr lang="en-US" dirty="0" smtClean="0"/>
              <a:t>#:</a:t>
            </a:r>
          </a:p>
          <a:p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95600"/>
            <a:ext cx="85344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791024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991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What will be the result of the following calculations using the order </a:t>
            </a:r>
            <a:r>
              <a:rPr lang="en-US" dirty="0" smtClean="0"/>
              <a:t>of precedence? </a:t>
            </a:r>
            <a:r>
              <a:rPr lang="nl-NL" dirty="0" smtClean="0"/>
              <a:t>Assume </a:t>
            </a:r>
            <a:r>
              <a:rPr lang="nl-NL" dirty="0"/>
              <a:t>that xInteger = 2, yInteger = 4, zInteger = 3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xInteger</a:t>
            </a:r>
            <a:r>
              <a:rPr lang="en-US" dirty="0"/>
              <a:t> + </a:t>
            </a:r>
            <a:r>
              <a:rPr lang="en-US" dirty="0" err="1"/>
              <a:t>yInteger</a:t>
            </a:r>
            <a:r>
              <a:rPr lang="en-US" dirty="0"/>
              <a:t> / 2</a:t>
            </a:r>
          </a:p>
          <a:p>
            <a:pPr marL="0" indent="0">
              <a:buNone/>
            </a:pPr>
            <a:r>
              <a:rPr lang="en-US" dirty="0"/>
              <a:t>2. 8 / </a:t>
            </a:r>
            <a:r>
              <a:rPr lang="en-US" dirty="0" err="1"/>
              <a:t>yInteger</a:t>
            </a:r>
            <a:r>
              <a:rPr lang="en-US" dirty="0"/>
              <a:t> / </a:t>
            </a:r>
            <a:r>
              <a:rPr lang="en-US" dirty="0" err="1"/>
              <a:t>xInteger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xInteger</a:t>
            </a:r>
            <a:r>
              <a:rPr lang="en-US" dirty="0"/>
              <a:t> * (</a:t>
            </a:r>
            <a:r>
              <a:rPr lang="en-US" dirty="0" err="1"/>
              <a:t>xInteger</a:t>
            </a:r>
            <a:r>
              <a:rPr lang="en-US" dirty="0"/>
              <a:t> + 1)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xInteger</a:t>
            </a:r>
            <a:r>
              <a:rPr lang="en-US" dirty="0"/>
              <a:t> * </a:t>
            </a:r>
            <a:r>
              <a:rPr lang="en-US" dirty="0" err="1"/>
              <a:t>xInteger</a:t>
            </a:r>
            <a:r>
              <a:rPr lang="en-US" dirty="0"/>
              <a:t> + 1</a:t>
            </a:r>
          </a:p>
          <a:p>
            <a:pPr marL="0" indent="0">
              <a:buNone/>
            </a:pPr>
            <a:r>
              <a:rPr lang="nl-NL" dirty="0"/>
              <a:t>5. yInteger * xInteger + zInteger * 2</a:t>
            </a:r>
          </a:p>
          <a:p>
            <a:pPr marL="0" indent="0">
              <a:buNone/>
            </a:pPr>
            <a:r>
              <a:rPr lang="nl-NL" dirty="0"/>
              <a:t>6. yInteger * (xInteger + zInteger) * 2</a:t>
            </a:r>
          </a:p>
          <a:p>
            <a:pPr marL="0" indent="0">
              <a:buNone/>
            </a:pPr>
            <a:r>
              <a:rPr lang="nl-NL" dirty="0"/>
              <a:t>7. (yInteger * xInteger) + zInteger * 2</a:t>
            </a:r>
          </a:p>
          <a:p>
            <a:pPr marL="0" indent="0">
              <a:buNone/>
            </a:pPr>
            <a:r>
              <a:rPr lang="nl-NL" dirty="0"/>
              <a:t>8. ((yInteger * xInteger) + zInteger) *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86691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Using </a:t>
            </a:r>
            <a:r>
              <a:rPr lang="en-US" b="1" dirty="0"/>
              <a:t>Calculations in Code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150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You </a:t>
            </a:r>
            <a:r>
              <a:rPr lang="en-US" dirty="0"/>
              <a:t>perform calculations in assignment statements. </a:t>
            </a:r>
            <a:endParaRPr lang="en-US" dirty="0" smtClean="0"/>
          </a:p>
          <a:p>
            <a:r>
              <a:rPr lang="en-US" dirty="0" smtClean="0"/>
              <a:t>Recall </a:t>
            </a:r>
            <a:r>
              <a:rPr lang="en-US" dirty="0"/>
              <a:t>that whatever </a:t>
            </a:r>
            <a:r>
              <a:rPr lang="en-US" dirty="0" smtClean="0"/>
              <a:t>appears on </a:t>
            </a:r>
            <a:r>
              <a:rPr lang="en-US" dirty="0"/>
              <a:t>the right side of an = (assignment operator) is assigned to the item </a:t>
            </a:r>
            <a:r>
              <a:rPr lang="en-US" dirty="0" smtClean="0"/>
              <a:t>on the </a:t>
            </a:r>
            <a:r>
              <a:rPr lang="en-US" dirty="0"/>
              <a:t>left.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left side may be the property of a control or a variable. It cannot </a:t>
            </a:r>
            <a:r>
              <a:rPr lang="en-US" dirty="0" smtClean="0"/>
              <a:t>be a </a:t>
            </a:r>
            <a:r>
              <a:rPr lang="en-US" dirty="0"/>
              <a:t>constant.</a:t>
            </a:r>
          </a:p>
          <a:p>
            <a:r>
              <a:rPr lang="en-US" dirty="0"/>
              <a:t>Examples</a:t>
            </a:r>
          </a:p>
          <a:p>
            <a:pPr marL="0" indent="0">
              <a:buNone/>
            </a:pPr>
            <a:r>
              <a:rPr lang="en-US" dirty="0" err="1" smtClean="0"/>
              <a:t>averageDecimal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sumDecimal</a:t>
            </a:r>
            <a:r>
              <a:rPr lang="en-US" dirty="0"/>
              <a:t> / </a:t>
            </a:r>
            <a:r>
              <a:rPr lang="en-US" dirty="0" err="1"/>
              <a:t>countInteger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err="1" smtClean="0"/>
              <a:t>amountDueLabel.Text</a:t>
            </a:r>
            <a:r>
              <a:rPr lang="en-US" dirty="0" smtClean="0"/>
              <a:t> </a:t>
            </a:r>
            <a:r>
              <a:rPr lang="en-US" dirty="0"/>
              <a:t>= (</a:t>
            </a:r>
            <a:r>
              <a:rPr lang="en-US" dirty="0" err="1"/>
              <a:t>priceDecimal</a:t>
            </a:r>
            <a:r>
              <a:rPr lang="en-US" dirty="0"/>
              <a:t> − (</a:t>
            </a:r>
            <a:r>
              <a:rPr lang="en-US" dirty="0" err="1"/>
              <a:t>priceDecimal</a:t>
            </a:r>
            <a:r>
              <a:rPr lang="en-US" dirty="0"/>
              <a:t> *</a:t>
            </a:r>
          </a:p>
          <a:p>
            <a:pPr marL="0" indent="0">
              <a:buNone/>
            </a:pPr>
            <a:r>
              <a:rPr lang="en-US" dirty="0" err="1" smtClean="0"/>
              <a:t>discountRateDecimal</a:t>
            </a:r>
            <a:r>
              <a:rPr lang="en-US" dirty="0"/>
              <a:t>)).</a:t>
            </a:r>
            <a:r>
              <a:rPr lang="en-US" dirty="0" err="1"/>
              <a:t>ToString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 err="1" smtClean="0"/>
              <a:t>commissionTextBox.Text</a:t>
            </a:r>
            <a:r>
              <a:rPr lang="en-US" dirty="0" smtClean="0"/>
              <a:t> </a:t>
            </a:r>
            <a:r>
              <a:rPr lang="en-US" dirty="0"/>
              <a:t>= (</a:t>
            </a:r>
            <a:r>
              <a:rPr lang="en-US" dirty="0" err="1"/>
              <a:t>salesTotalDecimal</a:t>
            </a:r>
            <a:r>
              <a:rPr lang="en-US" dirty="0"/>
              <a:t> * </a:t>
            </a:r>
            <a:r>
              <a:rPr lang="en-US" dirty="0" err="1"/>
              <a:t>commissionRateDecimal</a:t>
            </a:r>
            <a:r>
              <a:rPr lang="en-US" dirty="0"/>
              <a:t>).</a:t>
            </a:r>
            <a:r>
              <a:rPr lang="en-US" dirty="0" err="1"/>
              <a:t>ToString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 the preceding examples, the results of the calculations were assigned </a:t>
            </a:r>
            <a:r>
              <a:rPr lang="en-US" dirty="0" smtClean="0"/>
              <a:t>to a </a:t>
            </a:r>
            <a:r>
              <a:rPr lang="en-US" dirty="0"/>
              <a:t>variable, the Text property of a label, and the Text property of a text box. </a:t>
            </a:r>
            <a:endParaRPr lang="en-US" dirty="0" smtClean="0"/>
          </a:p>
          <a:p>
            <a:r>
              <a:rPr lang="en-US" dirty="0" smtClean="0"/>
              <a:t>In most </a:t>
            </a:r>
            <a:r>
              <a:rPr lang="en-US" dirty="0"/>
              <a:t>cases, you will assign calculation results to variables or to the Text </a:t>
            </a:r>
            <a:r>
              <a:rPr lang="en-US" dirty="0" smtClean="0"/>
              <a:t>properties of </a:t>
            </a:r>
            <a:r>
              <a:rPr lang="en-US" dirty="0"/>
              <a:t>text boxes or labels.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you assign the result of a calculation to </a:t>
            </a:r>
            <a:r>
              <a:rPr lang="en-US" dirty="0" smtClean="0"/>
              <a:t>a Text </a:t>
            </a:r>
            <a:r>
              <a:rPr lang="en-US" dirty="0"/>
              <a:t>property, place parentheses around the entire calculation and convert </a:t>
            </a:r>
            <a:r>
              <a:rPr lang="en-US" dirty="0" smtClean="0"/>
              <a:t>the result </a:t>
            </a:r>
            <a:r>
              <a:rPr lang="en-US" dirty="0"/>
              <a:t>of the calculation to a string.</a:t>
            </a:r>
          </a:p>
        </p:txBody>
      </p:sp>
    </p:spTree>
    <p:extLst>
      <p:ext uri="{BB962C8B-B14F-4D97-AF65-F5344CB8AC3E}">
        <p14:creationId xmlns:p14="http://schemas.microsoft.com/office/powerpoint/2010/main" val="169931528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Assignment </a:t>
            </a:r>
            <a:r>
              <a:rPr lang="en-US" b="1" dirty="0"/>
              <a:t>Operators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 </a:t>
            </a:r>
            <a:r>
              <a:rPr lang="en-US" dirty="0"/>
              <a:t>addition to the equal sign (=) as an </a:t>
            </a:r>
            <a:r>
              <a:rPr lang="en-US" b="1" dirty="0"/>
              <a:t>assignment operator </a:t>
            </a:r>
            <a:r>
              <a:rPr lang="en-US" dirty="0"/>
              <a:t>, C# has </a:t>
            </a:r>
            <a:r>
              <a:rPr lang="en-US" dirty="0" smtClean="0"/>
              <a:t>several operators </a:t>
            </a:r>
            <a:r>
              <a:rPr lang="en-US" dirty="0"/>
              <a:t>that can perform a calculation and assign the result as one operation.</a:t>
            </a:r>
          </a:p>
          <a:p>
            <a:r>
              <a:rPr lang="en-US" dirty="0"/>
              <a:t>The combined assignment operators are +=, – =, *=, /=, %=, and += (string).</a:t>
            </a:r>
          </a:p>
          <a:p>
            <a:r>
              <a:rPr lang="en-US" dirty="0"/>
              <a:t>Each of these combined assignment operators is a shortcut for the </a:t>
            </a:r>
            <a:r>
              <a:rPr lang="en-US" dirty="0" smtClean="0"/>
              <a:t>standard method</a:t>
            </a:r>
            <a:r>
              <a:rPr lang="en-US" dirty="0"/>
              <a:t>; you can use the standard (longer) form or the shortcut. </a:t>
            </a:r>
            <a:endParaRPr lang="en-US" dirty="0" smtClean="0"/>
          </a:p>
          <a:p>
            <a:r>
              <a:rPr lang="en-US" dirty="0" smtClean="0"/>
              <a:t>The shortcuts </a:t>
            </a:r>
            <a:r>
              <a:rPr lang="en-US" dirty="0"/>
              <a:t>allow you to type a variable name only once instead of having to type it on </a:t>
            </a:r>
            <a:r>
              <a:rPr lang="en-US" dirty="0" smtClean="0"/>
              <a:t>both sides </a:t>
            </a:r>
            <a:r>
              <a:rPr lang="en-US" dirty="0"/>
              <a:t>of the equal sign.</a:t>
            </a:r>
          </a:p>
        </p:txBody>
      </p:sp>
    </p:spTree>
    <p:extLst>
      <p:ext uri="{BB962C8B-B14F-4D97-AF65-F5344CB8AC3E}">
        <p14:creationId xmlns:p14="http://schemas.microsoft.com/office/powerpoint/2010/main" val="183948558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818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For example, to add </a:t>
            </a:r>
            <a:r>
              <a:rPr lang="en-US" dirty="0" err="1"/>
              <a:t>salesDecimal</a:t>
            </a:r>
            <a:r>
              <a:rPr lang="en-US" dirty="0"/>
              <a:t> to </a:t>
            </a:r>
            <a:r>
              <a:rPr lang="en-US" dirty="0" err="1"/>
              <a:t>totalSalesDecimal</a:t>
            </a:r>
            <a:r>
              <a:rPr lang="en-US" dirty="0"/>
              <a:t>, the long version is</a:t>
            </a:r>
          </a:p>
          <a:p>
            <a:pPr marL="0" indent="0">
              <a:buNone/>
            </a:pPr>
            <a:r>
              <a:rPr lang="en-US" dirty="0"/>
              <a:t>// Accumulate a total.</a:t>
            </a:r>
          </a:p>
          <a:p>
            <a:pPr marL="0" indent="0">
              <a:buNone/>
            </a:pPr>
            <a:r>
              <a:rPr lang="en-US" dirty="0" err="1"/>
              <a:t>totalSalesDecimal</a:t>
            </a:r>
            <a:r>
              <a:rPr lang="en-US" dirty="0"/>
              <a:t> = </a:t>
            </a:r>
            <a:r>
              <a:rPr lang="en-US" dirty="0" err="1"/>
              <a:t>totalSalesDecimal</a:t>
            </a:r>
            <a:r>
              <a:rPr lang="en-US" dirty="0"/>
              <a:t> + </a:t>
            </a:r>
            <a:r>
              <a:rPr lang="en-US" dirty="0" err="1"/>
              <a:t>salesDecimal</a:t>
            </a:r>
            <a:r>
              <a:rPr lang="en-US" dirty="0"/>
              <a:t>;</a:t>
            </a:r>
          </a:p>
          <a:p>
            <a:endParaRPr lang="en-US" dirty="0" smtClean="0"/>
          </a:p>
          <a:p>
            <a:r>
              <a:rPr lang="en-US" dirty="0" smtClean="0"/>
              <a:t>Instead </a:t>
            </a:r>
            <a:r>
              <a:rPr lang="en-US" dirty="0"/>
              <a:t>you can use the shortcut assignment operator:</a:t>
            </a:r>
          </a:p>
          <a:p>
            <a:pPr marL="0" indent="0">
              <a:buNone/>
            </a:pPr>
            <a:r>
              <a:rPr lang="en-US" dirty="0"/>
              <a:t>// Accumulate a total.</a:t>
            </a:r>
          </a:p>
          <a:p>
            <a:pPr marL="0" indent="0">
              <a:buNone/>
            </a:pPr>
            <a:r>
              <a:rPr lang="en-US" dirty="0" err="1"/>
              <a:t>totalSalesDecimal</a:t>
            </a:r>
            <a:r>
              <a:rPr lang="en-US" dirty="0"/>
              <a:t> += </a:t>
            </a:r>
            <a:r>
              <a:rPr lang="en-US" dirty="0" err="1"/>
              <a:t>salesDecimal</a:t>
            </a:r>
            <a:r>
              <a:rPr lang="en-US" dirty="0"/>
              <a:t>;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two statements have the same effect</a:t>
            </a:r>
            <a:r>
              <a:rPr lang="en-US" dirty="0" smtClean="0"/>
              <a:t>. To </a:t>
            </a:r>
            <a:r>
              <a:rPr lang="en-US" dirty="0"/>
              <a:t>subtract 1 from a variable, the long version is</a:t>
            </a:r>
          </a:p>
          <a:p>
            <a:pPr marL="0" indent="0">
              <a:buNone/>
            </a:pPr>
            <a:r>
              <a:rPr lang="en-US" dirty="0"/>
              <a:t>// Subtract 1 from a variable.</a:t>
            </a:r>
          </a:p>
          <a:p>
            <a:pPr marL="0" indent="0">
              <a:buNone/>
            </a:pPr>
            <a:r>
              <a:rPr lang="en-US" dirty="0" err="1"/>
              <a:t>countDownInteger</a:t>
            </a:r>
            <a:r>
              <a:rPr lang="en-US" dirty="0"/>
              <a:t> = </a:t>
            </a:r>
            <a:r>
              <a:rPr lang="en-US" dirty="0" err="1"/>
              <a:t>countDownInteger</a:t>
            </a:r>
            <a:r>
              <a:rPr lang="en-US" dirty="0"/>
              <a:t> − 1;</a:t>
            </a:r>
          </a:p>
          <a:p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/>
              <a:t>the shortcut, using the – = operator:</a:t>
            </a:r>
          </a:p>
          <a:p>
            <a:pPr marL="0" indent="0">
              <a:buNone/>
            </a:pPr>
            <a:r>
              <a:rPr lang="en-US" dirty="0"/>
              <a:t>// Subtract 1 from a variable.</a:t>
            </a:r>
          </a:p>
          <a:p>
            <a:pPr marL="0" indent="0">
              <a:buNone/>
            </a:pPr>
            <a:r>
              <a:rPr lang="en-US" dirty="0" err="1"/>
              <a:t>countDownInteger</a:t>
            </a:r>
            <a:r>
              <a:rPr lang="en-US" dirty="0"/>
              <a:t> −= 1;</a:t>
            </a:r>
          </a:p>
        </p:txBody>
      </p:sp>
    </p:spTree>
    <p:extLst>
      <p:ext uri="{BB962C8B-B14F-4D97-AF65-F5344CB8AC3E}">
        <p14:creationId xmlns:p14="http://schemas.microsoft.com/office/powerpoint/2010/main" val="419191148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9067800" cy="67056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assignment operators that you will use most often are += and – =. </a:t>
            </a:r>
            <a:endParaRPr lang="en-US" dirty="0" smtClean="0"/>
          </a:p>
          <a:p>
            <a:r>
              <a:rPr lang="en-US" dirty="0" smtClean="0"/>
              <a:t>The following </a:t>
            </a:r>
            <a:r>
              <a:rPr lang="en-US" dirty="0"/>
              <a:t>are examples of other assignment operators:</a:t>
            </a:r>
          </a:p>
          <a:p>
            <a:pPr marL="0" indent="0">
              <a:buNone/>
            </a:pPr>
            <a:r>
              <a:rPr lang="en-US" dirty="0"/>
              <a:t>// Multiply </a:t>
            </a:r>
            <a:r>
              <a:rPr lang="en-US" dirty="0" err="1"/>
              <a:t>resultInteger</a:t>
            </a:r>
            <a:r>
              <a:rPr lang="en-US" dirty="0"/>
              <a:t> by 2 and assign the result to </a:t>
            </a:r>
            <a:r>
              <a:rPr lang="en-US" dirty="0" err="1"/>
              <a:t>resultInteger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resultInteger</a:t>
            </a:r>
            <a:r>
              <a:rPr lang="en-US" dirty="0"/>
              <a:t> *= 2;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Divide </a:t>
            </a:r>
            <a:r>
              <a:rPr lang="en-US" dirty="0" err="1"/>
              <a:t>sumDecimal</a:t>
            </a:r>
            <a:r>
              <a:rPr lang="en-US" dirty="0"/>
              <a:t> by </a:t>
            </a:r>
            <a:r>
              <a:rPr lang="en-US" dirty="0" err="1"/>
              <a:t>countInteger</a:t>
            </a:r>
            <a:r>
              <a:rPr lang="en-US" dirty="0"/>
              <a:t> and assign the result to </a:t>
            </a:r>
            <a:r>
              <a:rPr lang="en-US" dirty="0" err="1"/>
              <a:t>sumDecimal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sumDecimal</a:t>
            </a:r>
            <a:r>
              <a:rPr lang="en-US" dirty="0"/>
              <a:t> /= </a:t>
            </a:r>
            <a:r>
              <a:rPr lang="en-US" dirty="0" err="1"/>
              <a:t>countInteger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Concatenate </a:t>
            </a:r>
            <a:r>
              <a:rPr lang="en-US" dirty="0" err="1"/>
              <a:t>smallString</a:t>
            </a:r>
            <a:r>
              <a:rPr lang="en-US" dirty="0"/>
              <a:t> to the end of </a:t>
            </a:r>
            <a:r>
              <a:rPr lang="en-US" dirty="0" err="1"/>
              <a:t>bigString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bigString</a:t>
            </a:r>
            <a:r>
              <a:rPr lang="en-US" dirty="0"/>
              <a:t> += </a:t>
            </a:r>
            <a:r>
              <a:rPr lang="en-US" dirty="0" err="1"/>
              <a:t>smallString</a:t>
            </a:r>
            <a:r>
              <a:rPr lang="en-US" dirty="0"/>
              <a:t>;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If </a:t>
            </a:r>
            <a:r>
              <a:rPr lang="en-US" dirty="0" err="1"/>
              <a:t>bigString</a:t>
            </a:r>
            <a:r>
              <a:rPr lang="en-US" dirty="0"/>
              <a:t> = "Large" and </a:t>
            </a:r>
            <a:r>
              <a:rPr lang="en-US" dirty="0" err="1"/>
              <a:t>smallString</a:t>
            </a:r>
            <a:r>
              <a:rPr lang="en-US" dirty="0"/>
              <a:t> = "Tiny" then</a:t>
            </a:r>
          </a:p>
          <a:p>
            <a:pPr marL="0" indent="0">
              <a:buNone/>
            </a:pPr>
            <a:r>
              <a:rPr lang="en-US" dirty="0"/>
              <a:t>// </a:t>
            </a:r>
            <a:r>
              <a:rPr lang="en-US" dirty="0" err="1"/>
              <a:t>bigString</a:t>
            </a:r>
            <a:r>
              <a:rPr lang="en-US" dirty="0"/>
              <a:t> will equal "</a:t>
            </a:r>
            <a:r>
              <a:rPr lang="en-US" dirty="0" err="1"/>
              <a:t>LargeTiny</a:t>
            </a:r>
            <a:r>
              <a:rPr lang="en-US" dirty="0"/>
              <a:t>" after the assignment.</a:t>
            </a:r>
          </a:p>
        </p:txBody>
      </p:sp>
    </p:spTree>
    <p:extLst>
      <p:ext uri="{BB962C8B-B14F-4D97-AF65-F5344CB8AC3E}">
        <p14:creationId xmlns:p14="http://schemas.microsoft.com/office/powerpoint/2010/main" val="1163888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Here are some sample declaration statements:</a:t>
            </a:r>
          </a:p>
          <a:p>
            <a:pPr marL="0" indent="0">
              <a:buNone/>
            </a:pPr>
            <a:r>
              <a:rPr lang="en-US" dirty="0"/>
              <a:t>// Declare a string variable.</a:t>
            </a:r>
          </a:p>
          <a:p>
            <a:pPr marL="0" indent="0">
              <a:buNone/>
            </a:pPr>
            <a:r>
              <a:rPr lang="en-US" dirty="0"/>
              <a:t>string </a:t>
            </a:r>
            <a:r>
              <a:rPr lang="en-US" dirty="0" err="1"/>
              <a:t>nameString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// Declare integer variables.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counterInteger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maxInteger</a:t>
            </a:r>
            <a:r>
              <a:rPr lang="en-US" dirty="0"/>
              <a:t> = 100;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Declare a named constant.</a:t>
            </a:r>
          </a:p>
          <a:p>
            <a:pPr marL="0" indent="0">
              <a:buNone/>
            </a:pPr>
            <a:r>
              <a:rPr lang="en-US" dirty="0" err="1"/>
              <a:t>const</a:t>
            </a:r>
            <a:r>
              <a:rPr lang="en-US" dirty="0"/>
              <a:t> decimal </a:t>
            </a:r>
            <a:r>
              <a:rPr lang="en-US" dirty="0" err="1"/>
              <a:t>DISCOUNT_RATE_Decimal</a:t>
            </a:r>
            <a:r>
              <a:rPr lang="en-US" dirty="0"/>
              <a:t> = .15M;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next few sections describe the data types, the rules for naming </a:t>
            </a:r>
            <a:r>
              <a:rPr lang="en-US" dirty="0" smtClean="0"/>
              <a:t>variables and </a:t>
            </a:r>
            <a:r>
              <a:rPr lang="en-US" dirty="0"/>
              <a:t>constants, and the format of the declarations.</a:t>
            </a:r>
          </a:p>
        </p:txBody>
      </p:sp>
    </p:spTree>
    <p:extLst>
      <p:ext uri="{BB962C8B-B14F-4D97-AF65-F5344CB8AC3E}">
        <p14:creationId xmlns:p14="http://schemas.microsoft.com/office/powerpoint/2010/main" val="3672607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data type </a:t>
            </a:r>
            <a:r>
              <a:rPr lang="en-US" dirty="0"/>
              <a:t>of a variable or constant indicates what type of information </a:t>
            </a:r>
            <a:r>
              <a:rPr lang="en-US" dirty="0" smtClean="0"/>
              <a:t>will be </a:t>
            </a:r>
            <a:r>
              <a:rPr lang="en-US" dirty="0"/>
              <a:t>stored in the allocated memory space: perhaps a name, a dollar amount, </a:t>
            </a:r>
            <a:r>
              <a:rPr lang="en-US" dirty="0" smtClean="0"/>
              <a:t>a date</a:t>
            </a:r>
            <a:r>
              <a:rPr lang="en-US" dirty="0"/>
              <a:t>, or a total.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think of the data types in C# as classes, and the </a:t>
            </a:r>
            <a:r>
              <a:rPr lang="en-US" dirty="0" smtClean="0"/>
              <a:t>variables as </a:t>
            </a:r>
            <a:r>
              <a:rPr lang="en-US" dirty="0"/>
              <a:t>objects of the class.</a:t>
            </a:r>
          </a:p>
        </p:txBody>
      </p:sp>
    </p:spTree>
    <p:extLst>
      <p:ext uri="{BB962C8B-B14F-4D97-AF65-F5344CB8AC3E}">
        <p14:creationId xmlns:p14="http://schemas.microsoft.com/office/powerpoint/2010/main" val="2774889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1000" y="762000"/>
            <a:ext cx="8458200" cy="388619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C# Data Types, .NET Common Language Runtime (CLR)</a:t>
            </a:r>
            <a:br>
              <a:rPr lang="en-US" b="1" dirty="0"/>
            </a:br>
            <a:r>
              <a:rPr lang="en-US" b="1" dirty="0"/>
              <a:t>Data Types, the Kind of Data Each Type Holds, and the</a:t>
            </a:r>
            <a:br>
              <a:rPr lang="en-US" b="1" dirty="0"/>
            </a:br>
            <a:r>
              <a:rPr lang="en-US" b="1" dirty="0"/>
              <a:t>Amount of Memory Allocated for Each.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8382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821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4549</Words>
  <Application>Microsoft Office PowerPoint</Application>
  <PresentationFormat>On-screen Show (4:3)</PresentationFormat>
  <Paragraphs>388</Paragraphs>
  <Slides>69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0" baseType="lpstr">
      <vt:lpstr>Office Theme</vt:lpstr>
      <vt:lpstr>Variables, Constants, and Calculations</vt:lpstr>
      <vt:lpstr>Calculations</vt:lpstr>
      <vt:lpstr>Example of code for calculation</vt:lpstr>
      <vt:lpstr>Data—Variables and Constants</vt:lpstr>
      <vt:lpstr>Data—Variables and Constants</vt:lpstr>
      <vt:lpstr>PowerPoint Presentation</vt:lpstr>
      <vt:lpstr>PowerPoint Presentation</vt:lpstr>
      <vt:lpstr>Data Types</vt:lpstr>
      <vt:lpstr>The C# Data Types, .NET Common Language Runtime (CLR) Data Types, the Kind of Data Each Type Holds, and the Amount of Memory Allocated for Each.</vt:lpstr>
      <vt:lpstr>PowerPoint Presentation</vt:lpstr>
      <vt:lpstr>PowerPoint Presentation</vt:lpstr>
      <vt:lpstr>PowerPoint Presentation</vt:lpstr>
      <vt:lpstr>Naming Rules</vt:lpstr>
      <vt:lpstr>Naming Conventions</vt:lpstr>
      <vt:lpstr>Naming Conventions</vt:lpstr>
      <vt:lpstr>PowerPoint Presentation</vt:lpstr>
      <vt:lpstr> Constants: Named and Intrinsic </vt:lpstr>
      <vt:lpstr> Named Constants </vt:lpstr>
      <vt:lpstr>Named Constants</vt:lpstr>
      <vt:lpstr>const Statement—General Form </vt:lpstr>
      <vt:lpstr>PowerPoint Presentation</vt:lpstr>
      <vt:lpstr>Assigning Values to Constants </vt:lpstr>
      <vt:lpstr>Assigning Values to Constants</vt:lpstr>
      <vt:lpstr>PowerPoint Presentation</vt:lpstr>
      <vt:lpstr>PowerPoint Presentation</vt:lpstr>
      <vt:lpstr>PowerPoint Presentation</vt:lpstr>
      <vt:lpstr>Intrinsic Constants</vt:lpstr>
      <vt:lpstr>Declaring Variables</vt:lpstr>
      <vt:lpstr>Declaration Statement—Examples</vt:lpstr>
      <vt:lpstr>PowerPoint Presentation</vt:lpstr>
      <vt:lpstr> Initializing Numeric Variables </vt:lpstr>
      <vt:lpstr>PowerPoint Presentation</vt:lpstr>
      <vt:lpstr> Entering Declaration Statements </vt:lpstr>
      <vt:lpstr>PowerPoint Presentation</vt:lpstr>
      <vt:lpstr>PowerPoint Presentation</vt:lpstr>
      <vt:lpstr>Scope and Lifetime of Variables</vt:lpstr>
      <vt:lpstr> Variable Lifetime </vt:lpstr>
      <vt:lpstr> Local Declarations </vt:lpstr>
      <vt:lpstr>PowerPoint Presentation</vt:lpstr>
      <vt:lpstr>PowerPoint Presentation</vt:lpstr>
      <vt:lpstr> Class-Level Declarations </vt:lpstr>
      <vt:lpstr>PowerPoint Presentation</vt:lpstr>
      <vt:lpstr> Coding Class-Level Declarations </vt:lpstr>
      <vt:lpstr>PowerPoint Presentation</vt:lpstr>
      <vt:lpstr>PowerPoint Presentation</vt:lpstr>
      <vt:lpstr> Block-Level and Namespace-Level Declarations </vt:lpstr>
      <vt:lpstr>Exercise</vt:lpstr>
      <vt:lpstr>Calculations</vt:lpstr>
      <vt:lpstr> Converting Strings to a Numeric Data Type </vt:lpstr>
      <vt:lpstr>Example</vt:lpstr>
      <vt:lpstr>PowerPoint Presentation</vt:lpstr>
      <vt:lpstr> Using the Parse Methods </vt:lpstr>
      <vt:lpstr>The Parse Methods—General Form</vt:lpstr>
      <vt:lpstr>The Parse Methods—Examples</vt:lpstr>
      <vt:lpstr>PowerPoint Presentation</vt:lpstr>
      <vt:lpstr>Converting to String </vt:lpstr>
      <vt:lpstr> Examples </vt:lpstr>
      <vt:lpstr>Arithmetic Operations</vt:lpstr>
      <vt:lpstr>Division </vt:lpstr>
      <vt:lpstr> Exponentiation </vt:lpstr>
      <vt:lpstr> Order of Operations </vt:lpstr>
      <vt:lpstr>PowerPoint Presentation</vt:lpstr>
      <vt:lpstr>PowerPoint Presentation</vt:lpstr>
      <vt:lpstr>PowerPoint Presentation</vt:lpstr>
      <vt:lpstr>Exercise</vt:lpstr>
      <vt:lpstr> Using Calculations in Code </vt:lpstr>
      <vt:lpstr> Assignment Operators 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delves</dc:creator>
  <cp:lastModifiedBy>delves</cp:lastModifiedBy>
  <cp:revision>100</cp:revision>
  <dcterms:created xsi:type="dcterms:W3CDTF">2013-09-23T19:11:39Z</dcterms:created>
  <dcterms:modified xsi:type="dcterms:W3CDTF">2013-10-06T21:10:32Z</dcterms:modified>
</cp:coreProperties>
</file>