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6" r:id="rId50"/>
    <p:sldId id="304" r:id="rId51"/>
    <p:sldId id="307" r:id="rId52"/>
    <p:sldId id="305" r:id="rId53"/>
    <p:sldId id="308" r:id="rId54"/>
    <p:sldId id="309" r:id="rId55"/>
    <p:sldId id="310" r:id="rId56"/>
    <p:sldId id="311" r:id="rId57"/>
    <p:sldId id="313" r:id="rId58"/>
    <p:sldId id="312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3" r:id="rId78"/>
    <p:sldId id="332" r:id="rId79"/>
    <p:sldId id="334" r:id="rId80"/>
    <p:sldId id="335" r:id="rId81"/>
    <p:sldId id="336" r:id="rId82"/>
    <p:sldId id="337" r:id="rId83"/>
    <p:sldId id="338" r:id="rId84"/>
    <p:sldId id="339" r:id="rId85"/>
    <p:sldId id="340" r:id="rId8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3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6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5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03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0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3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7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29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481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4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6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990D0-0651-4921-9FEF-E90E49C5BD81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E28B4-1ADE-42AC-9FA5-4E2B31828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72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User Interface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68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Displaying Text on Multiple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/>
          </a:bodyPr>
          <a:lstStyle/>
          <a:p>
            <a:r>
              <a:rPr lang="en-US" dirty="0"/>
              <a:t>In code, you can use a </a:t>
            </a:r>
            <a:r>
              <a:rPr lang="en-US" b="1" dirty="0" err="1"/>
              <a:t>NewLine</a:t>
            </a:r>
            <a:r>
              <a:rPr lang="en-US" b="1" dirty="0"/>
              <a:t> character </a:t>
            </a:r>
            <a:r>
              <a:rPr lang="en-US" dirty="0"/>
              <a:t>( Environment</a:t>
            </a:r>
            <a:r>
              <a:rPr lang="en-US" dirty="0" smtClean="0"/>
              <a:t>. </a:t>
            </a:r>
            <a:r>
              <a:rPr lang="en-US" dirty="0" err="1" smtClean="0"/>
              <a:t>NewLine</a:t>
            </a:r>
            <a:r>
              <a:rPr lang="en-US" dirty="0" smtClean="0"/>
              <a:t> </a:t>
            </a:r>
            <a:r>
              <a:rPr lang="en-US" dirty="0"/>
              <a:t>) in the text string where you want the line to break. </a:t>
            </a:r>
            <a:endParaRPr lang="en-US" dirty="0" smtClean="0"/>
          </a:p>
          <a:p>
            <a:r>
              <a:rPr lang="en-US" dirty="0" smtClean="0"/>
              <a:t>Joining </a:t>
            </a:r>
            <a:r>
              <a:rPr lang="en-US" dirty="0"/>
              <a:t>strings </a:t>
            </a:r>
            <a:r>
              <a:rPr lang="en-US" dirty="0" smtClean="0"/>
              <a:t>of text </a:t>
            </a:r>
            <a:r>
              <a:rPr lang="en-US" dirty="0"/>
              <a:t>is called </a:t>
            </a:r>
            <a:r>
              <a:rPr lang="en-US" i="1" dirty="0"/>
              <a:t>concatenation </a:t>
            </a:r>
            <a:r>
              <a:rPr lang="en-US" dirty="0"/>
              <a:t>and is covered in the section “Concatenating Text</a:t>
            </a:r>
            <a:r>
              <a:rPr lang="en-US" dirty="0" smtClean="0"/>
              <a:t>” later </a:t>
            </a:r>
            <a:r>
              <a:rPr lang="en-US" dirty="0"/>
              <a:t>in this chapter.</a:t>
            </a:r>
          </a:p>
          <a:p>
            <a:r>
              <a:rPr lang="en-US" dirty="0" err="1"/>
              <a:t>titleRichTextBox.Text</a:t>
            </a:r>
            <a:r>
              <a:rPr lang="en-US" dirty="0"/>
              <a:t> = " Pamper Yourself" </a:t>
            </a:r>
            <a:r>
              <a:rPr lang="en-US" dirty="0" smtClean="0"/>
              <a:t>+ </a:t>
            </a:r>
            <a:r>
              <a:rPr lang="en-US" dirty="0" err="1" smtClean="0"/>
              <a:t>Environment.NewLine</a:t>
            </a:r>
            <a:r>
              <a:rPr lang="en-US" dirty="0" smtClean="0"/>
              <a:t> </a:t>
            </a:r>
            <a:r>
              <a:rPr lang="en-US" dirty="0"/>
              <a:t>+ "All Your Favorite Books";</a:t>
            </a:r>
          </a:p>
        </p:txBody>
      </p:sp>
    </p:spTree>
    <p:extLst>
      <p:ext uri="{BB962C8B-B14F-4D97-AF65-F5344CB8AC3E}">
        <p14:creationId xmlns:p14="http://schemas.microsoft.com/office/powerpoint/2010/main" val="6784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Group boxes are used as </a:t>
            </a:r>
            <a:r>
              <a:rPr lang="en-US" b="1" dirty="0"/>
              <a:t>containers </a:t>
            </a:r>
            <a:r>
              <a:rPr lang="en-US" dirty="0"/>
              <a:t>for other controls. </a:t>
            </a:r>
            <a:endParaRPr lang="en-US" dirty="0" smtClean="0"/>
          </a:p>
          <a:p>
            <a:r>
              <a:rPr lang="en-US" dirty="0" smtClean="0"/>
              <a:t>Usually</a:t>
            </a:r>
            <a:r>
              <a:rPr lang="en-US" dirty="0"/>
              <a:t>, groups </a:t>
            </a:r>
            <a:r>
              <a:rPr lang="en-US" dirty="0" smtClean="0"/>
              <a:t>of radio </a:t>
            </a:r>
            <a:r>
              <a:rPr lang="en-US" dirty="0"/>
              <a:t>buttons or check boxes are placed in group boxes. </a:t>
            </a:r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/>
              <a:t>group boxes </a:t>
            </a:r>
            <a:r>
              <a:rPr lang="en-US" dirty="0" smtClean="0"/>
              <a:t>to group </a:t>
            </a:r>
            <a:r>
              <a:rPr lang="en-US" dirty="0"/>
              <a:t>controls can make your forms easier to understand by separating </a:t>
            </a:r>
            <a:r>
              <a:rPr lang="en-US" dirty="0" smtClean="0"/>
              <a:t>the controls </a:t>
            </a:r>
            <a:r>
              <a:rPr lang="en-US" dirty="0"/>
              <a:t>into logical groups.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find the </a:t>
            </a:r>
            <a:r>
              <a:rPr lang="en-US" b="1" dirty="0" err="1"/>
              <a:t>GroupBox</a:t>
            </a:r>
            <a:r>
              <a:rPr lang="en-US" b="1" dirty="0"/>
              <a:t> </a:t>
            </a:r>
            <a:r>
              <a:rPr lang="en-US" dirty="0"/>
              <a:t>control in </a:t>
            </a:r>
            <a:r>
              <a:rPr lang="en-US" dirty="0" smtClean="0"/>
              <a:t>the </a:t>
            </a:r>
            <a:r>
              <a:rPr lang="en-US" i="1" dirty="0" smtClean="0"/>
              <a:t>Containers </a:t>
            </a:r>
            <a:r>
              <a:rPr lang="en-US" dirty="0"/>
              <a:t>tab of the toolbox.</a:t>
            </a:r>
          </a:p>
          <a:p>
            <a:r>
              <a:rPr lang="en-US" dirty="0"/>
              <a:t>Set a group box’s Text property to the words you want to appear on the </a:t>
            </a:r>
            <a:r>
              <a:rPr lang="en-US" dirty="0" smtClean="0"/>
              <a:t>top edge </a:t>
            </a:r>
            <a:r>
              <a:rPr lang="en-US" dirty="0"/>
              <a:t>of the box.</a:t>
            </a:r>
          </a:p>
        </p:txBody>
      </p:sp>
    </p:spTree>
    <p:extLst>
      <p:ext uri="{BB962C8B-B14F-4D97-AF65-F5344CB8AC3E}">
        <p14:creationId xmlns:p14="http://schemas.microsoft.com/office/powerpoint/2010/main" val="2173214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 Names for Group Boxes</a:t>
            </a:r>
          </a:p>
          <a:p>
            <a:pPr lvl="1"/>
            <a:r>
              <a:rPr lang="en-US" dirty="0" err="1" smtClean="0"/>
              <a:t>colorGroupBox</a:t>
            </a:r>
            <a:endParaRPr lang="en-US" dirty="0"/>
          </a:p>
          <a:p>
            <a:pPr lvl="1"/>
            <a:r>
              <a:rPr lang="en-US" dirty="0" err="1"/>
              <a:t>styleGroupBox</a:t>
            </a:r>
            <a:endParaRPr lang="en-US" dirty="0"/>
          </a:p>
          <a:p>
            <a:r>
              <a:rPr lang="en-US" dirty="0"/>
              <a:t>You only need to change the name of a group box if you plan to refer to it </a:t>
            </a:r>
            <a:r>
              <a:rPr lang="en-US" dirty="0" smtClean="0"/>
              <a:t>in code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reason to use it in code is to set the Enabled property of the </a:t>
            </a:r>
            <a:r>
              <a:rPr lang="en-US" dirty="0" smtClean="0"/>
              <a:t>group box </a:t>
            </a:r>
            <a:r>
              <a:rPr lang="en-US" dirty="0"/>
              <a:t>to </a:t>
            </a:r>
            <a:r>
              <a:rPr lang="en-US" i="1" dirty="0"/>
              <a:t>false</a:t>
            </a:r>
            <a:r>
              <a:rPr lang="en-US" dirty="0"/>
              <a:t>, which disables all of the controls inside the box.</a:t>
            </a:r>
          </a:p>
        </p:txBody>
      </p:sp>
    </p:spTree>
    <p:extLst>
      <p:ext uri="{BB962C8B-B14F-4D97-AF65-F5344CB8AC3E}">
        <p14:creationId xmlns:p14="http://schemas.microsoft.com/office/powerpoint/2010/main" val="2037684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Check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Check boxes </a:t>
            </a:r>
            <a:r>
              <a:rPr lang="en-US" dirty="0"/>
              <a:t>allow the user to select (or deselect) an option.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any group </a:t>
            </a:r>
            <a:r>
              <a:rPr lang="en-US" dirty="0" smtClean="0"/>
              <a:t>of check </a:t>
            </a:r>
            <a:r>
              <a:rPr lang="en-US" dirty="0"/>
              <a:t>boxes, any number can be selected.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/>
              <a:t>Checked property </a:t>
            </a:r>
            <a:r>
              <a:rPr lang="en-US" dirty="0"/>
              <a:t>of a </a:t>
            </a:r>
            <a:r>
              <a:rPr lang="en-US" dirty="0" smtClean="0"/>
              <a:t>check box </a:t>
            </a:r>
            <a:r>
              <a:rPr lang="en-US" dirty="0"/>
              <a:t>is set to </a:t>
            </a:r>
            <a:r>
              <a:rPr lang="en-US" i="1" dirty="0"/>
              <a:t>false </a:t>
            </a:r>
            <a:r>
              <a:rPr lang="en-US" dirty="0"/>
              <a:t>if unchecked or </a:t>
            </a:r>
            <a:r>
              <a:rPr lang="en-US" i="1" dirty="0"/>
              <a:t>true </a:t>
            </a:r>
            <a:r>
              <a:rPr lang="en-US" dirty="0"/>
              <a:t>if checked.</a:t>
            </a:r>
          </a:p>
          <a:p>
            <a:r>
              <a:rPr lang="en-US" dirty="0"/>
              <a:t>You can write an event handler for the </a:t>
            </a:r>
            <a:r>
              <a:rPr lang="en-US" dirty="0" err="1"/>
              <a:t>CheckedChanged</a:t>
            </a:r>
            <a:r>
              <a:rPr lang="en-US" dirty="0"/>
              <a:t> event, which </a:t>
            </a:r>
            <a:r>
              <a:rPr lang="en-US" dirty="0" smtClean="0"/>
              <a:t>executes when </a:t>
            </a:r>
            <a:r>
              <a:rPr lang="en-US" dirty="0"/>
              <a:t>the user clicks in the box.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the Text property of a check box for the text you want to appear next </a:t>
            </a:r>
            <a:r>
              <a:rPr lang="en-US" dirty="0" smtClean="0"/>
              <a:t>to the </a:t>
            </a:r>
            <a:r>
              <a:rPr lang="en-US" dirty="0"/>
              <a:t>box.</a:t>
            </a:r>
          </a:p>
          <a:p>
            <a:r>
              <a:rPr lang="en-US" dirty="0"/>
              <a:t>Example Names for Check Boxes</a:t>
            </a:r>
          </a:p>
          <a:p>
            <a:pPr lvl="1"/>
            <a:r>
              <a:rPr lang="en-US" dirty="0" err="1"/>
              <a:t>boldCheckBox</a:t>
            </a:r>
            <a:endParaRPr lang="en-US" dirty="0"/>
          </a:p>
          <a:p>
            <a:pPr lvl="1"/>
            <a:r>
              <a:rPr lang="en-US" dirty="0" err="1"/>
              <a:t>italicCheckBox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5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Use </a:t>
            </a:r>
            <a:r>
              <a:rPr lang="en-US" b="1" dirty="0"/>
              <a:t>radio buttons </a:t>
            </a:r>
            <a:r>
              <a:rPr lang="en-US" dirty="0"/>
              <a:t>when only one button of a group may be selected. </a:t>
            </a:r>
            <a:endParaRPr lang="en-US" dirty="0" smtClean="0"/>
          </a:p>
          <a:p>
            <a:r>
              <a:rPr lang="en-US" dirty="0" smtClean="0"/>
              <a:t>Any radio buttons </a:t>
            </a:r>
            <a:r>
              <a:rPr lang="en-US" dirty="0"/>
              <a:t>that you place directly on the form (not in a group box) function as </a:t>
            </a:r>
            <a:r>
              <a:rPr lang="en-US" dirty="0" smtClean="0"/>
              <a:t>a group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group of radio buttons inside a group box function together. The </a:t>
            </a:r>
            <a:r>
              <a:rPr lang="en-US" dirty="0" smtClean="0"/>
              <a:t>best method </a:t>
            </a:r>
            <a:r>
              <a:rPr lang="en-US" dirty="0"/>
              <a:t>is to first create a group box and then create each radio button </a:t>
            </a:r>
            <a:r>
              <a:rPr lang="en-US" dirty="0" smtClean="0"/>
              <a:t>inside  the </a:t>
            </a:r>
            <a:r>
              <a:rPr lang="en-US" dirty="0"/>
              <a:t>group box.</a:t>
            </a:r>
          </a:p>
          <a:p>
            <a:r>
              <a:rPr lang="en-US" dirty="0"/>
              <a:t>When you need separate lists of radio buttons for different purposes, </a:t>
            </a:r>
            <a:r>
              <a:rPr lang="en-US" dirty="0" smtClean="0"/>
              <a:t>you must </a:t>
            </a:r>
            <a:r>
              <a:rPr lang="en-US" dirty="0"/>
              <a:t>include each list in a separate group box.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56006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Radio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Checked property of a radio button is set to </a:t>
            </a:r>
            <a:r>
              <a:rPr lang="en-US" i="1" dirty="0"/>
              <a:t>true </a:t>
            </a:r>
            <a:r>
              <a:rPr lang="en-US" dirty="0"/>
              <a:t>if selected or to </a:t>
            </a:r>
            <a:r>
              <a:rPr lang="en-US" i="1" dirty="0"/>
              <a:t>false </a:t>
            </a:r>
            <a:r>
              <a:rPr lang="en-US" dirty="0"/>
              <a:t>if unselected. </a:t>
            </a:r>
          </a:p>
          <a:p>
            <a:r>
              <a:rPr lang="en-US" dirty="0"/>
              <a:t>You can write an event handler to execute when the user selects a radio button using the control’s </a:t>
            </a:r>
            <a:r>
              <a:rPr lang="en-US" dirty="0" err="1"/>
              <a:t>CheckedChanged</a:t>
            </a:r>
            <a:r>
              <a:rPr lang="en-US" dirty="0"/>
              <a:t> event. </a:t>
            </a:r>
          </a:p>
          <a:p>
            <a:r>
              <a:rPr lang="en-US" dirty="0"/>
              <a:t>Set a radio button’s Text property to the text you want to appear next to the button.</a:t>
            </a:r>
          </a:p>
          <a:p>
            <a:r>
              <a:rPr lang="en-US" dirty="0"/>
              <a:t>Example Names for Radio Buttons</a:t>
            </a:r>
          </a:p>
          <a:p>
            <a:pPr lvl="1"/>
            <a:r>
              <a:rPr lang="en-US" dirty="0" err="1"/>
              <a:t>yellowRadioButton</a:t>
            </a:r>
            <a:endParaRPr lang="en-US" dirty="0"/>
          </a:p>
          <a:p>
            <a:pPr lvl="1"/>
            <a:r>
              <a:rPr lang="en-US" dirty="0" err="1"/>
              <a:t>blueRadioButton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667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Picture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b="1" dirty="0" err="1"/>
              <a:t>PictureBox</a:t>
            </a:r>
            <a:r>
              <a:rPr lang="en-US" b="1" dirty="0"/>
              <a:t> control </a:t>
            </a:r>
            <a:r>
              <a:rPr lang="en-US" dirty="0"/>
              <a:t>can hold an image.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set a picture box’s </a:t>
            </a:r>
            <a:r>
              <a:rPr lang="en-US" b="1" dirty="0" smtClean="0"/>
              <a:t>Image property </a:t>
            </a:r>
            <a:r>
              <a:rPr lang="en-US" dirty="0"/>
              <a:t>to a graphic file with an extension of .bmp, .gif, .jpg, .jpeg, .</a:t>
            </a:r>
            <a:r>
              <a:rPr lang="en-US" dirty="0" err="1"/>
              <a:t>png</a:t>
            </a:r>
            <a:r>
              <a:rPr lang="en-US" dirty="0"/>
              <a:t>, .</a:t>
            </a:r>
            <a:r>
              <a:rPr lang="en-US" dirty="0" err="1"/>
              <a:t>ico</a:t>
            </a:r>
            <a:r>
              <a:rPr lang="en-US" dirty="0" smtClean="0"/>
              <a:t>, .</a:t>
            </a:r>
            <a:r>
              <a:rPr lang="en-US" dirty="0" err="1"/>
              <a:t>emf</a:t>
            </a:r>
            <a:r>
              <a:rPr lang="en-US" dirty="0"/>
              <a:t>, or .</a:t>
            </a:r>
            <a:r>
              <a:rPr lang="en-US" dirty="0" err="1"/>
              <a:t>wmf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first add your images to the project’s resources; then you </a:t>
            </a:r>
            <a:r>
              <a:rPr lang="en-US" dirty="0" smtClean="0"/>
              <a:t>can assign </a:t>
            </a:r>
            <a:r>
              <a:rPr lang="en-US" dirty="0"/>
              <a:t>the resource to the Image property of a </a:t>
            </a:r>
            <a:r>
              <a:rPr lang="en-US" dirty="0" err="1"/>
              <a:t>PictureBox</a:t>
            </a:r>
            <a:r>
              <a:rPr lang="en-US" dirty="0"/>
              <a:t> control.</a:t>
            </a:r>
          </a:p>
          <a:p>
            <a:r>
              <a:rPr lang="en-US" dirty="0"/>
              <a:t>Place a </a:t>
            </a:r>
            <a:r>
              <a:rPr lang="en-US" dirty="0" err="1"/>
              <a:t>PictureBox</a:t>
            </a:r>
            <a:r>
              <a:rPr lang="en-US" dirty="0"/>
              <a:t> control on a form and then select its Image property </a:t>
            </a:r>
            <a:r>
              <a:rPr lang="en-US" dirty="0" smtClean="0"/>
              <a:t>in the </a:t>
            </a:r>
            <a:r>
              <a:rPr lang="en-US" dirty="0"/>
              <a:t>Properties window. </a:t>
            </a: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the Properties </a:t>
            </a:r>
            <a:r>
              <a:rPr lang="en-US" dirty="0" smtClean="0"/>
              <a:t>button </a:t>
            </a:r>
            <a:r>
              <a:rPr lang="en-US" dirty="0"/>
              <a:t>to display </a:t>
            </a:r>
            <a:r>
              <a:rPr lang="en-US" dirty="0" smtClean="0"/>
              <a:t>a </a:t>
            </a:r>
            <a:r>
              <a:rPr lang="en-US" b="1" i="1" dirty="0" smtClean="0"/>
              <a:t>Select </a:t>
            </a:r>
            <a:r>
              <a:rPr lang="en-US" b="1" i="1" dirty="0"/>
              <a:t>Resource </a:t>
            </a:r>
            <a:r>
              <a:rPr lang="en-US" b="1" dirty="0"/>
              <a:t>dialog box, </a:t>
            </a:r>
            <a:r>
              <a:rPr lang="en-US" dirty="0"/>
              <a:t>where you can select images that you </a:t>
            </a:r>
            <a:r>
              <a:rPr lang="en-US" dirty="0" smtClean="0"/>
              <a:t>have already </a:t>
            </a:r>
            <a:r>
              <a:rPr lang="en-US" dirty="0"/>
              <a:t>added or add new </a:t>
            </a:r>
            <a:r>
              <a:rPr lang="en-US" dirty="0" smtClean="0"/>
              <a:t>images.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57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Picture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PictureBox</a:t>
            </a:r>
            <a:r>
              <a:rPr lang="en-US" dirty="0"/>
              <a:t> controls have several useful properties that you can set at </a:t>
            </a:r>
            <a:r>
              <a:rPr lang="en-US" dirty="0" smtClean="0"/>
              <a:t>design time </a:t>
            </a:r>
            <a:r>
              <a:rPr lang="en-US" dirty="0"/>
              <a:t>or run time.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set the </a:t>
            </a:r>
            <a:r>
              <a:rPr lang="en-US" b="1" dirty="0" err="1"/>
              <a:t>SizeMode</a:t>
            </a:r>
            <a:r>
              <a:rPr lang="en-US" b="1" dirty="0"/>
              <a:t> property </a:t>
            </a:r>
            <a:r>
              <a:rPr lang="en-US" dirty="0"/>
              <a:t>to </a:t>
            </a:r>
            <a:r>
              <a:rPr lang="en-US" b="1" i="1" dirty="0" err="1"/>
              <a:t>StretchImage</a:t>
            </a:r>
            <a:r>
              <a:rPr lang="en-US" b="1" i="1" dirty="0"/>
              <a:t> </a:t>
            </a:r>
            <a:r>
              <a:rPr lang="en-US" dirty="0" smtClean="0"/>
              <a:t>to make </a:t>
            </a:r>
            <a:r>
              <a:rPr lang="en-US" dirty="0"/>
              <a:t>the graphic resize to fill the control.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set the </a:t>
            </a:r>
            <a:r>
              <a:rPr lang="en-US" b="1" dirty="0"/>
              <a:t>Visible property </a:t>
            </a:r>
            <a:r>
              <a:rPr lang="en-US" dirty="0" smtClean="0"/>
              <a:t>to </a:t>
            </a:r>
            <a:r>
              <a:rPr lang="en-US" i="1" dirty="0" smtClean="0"/>
              <a:t>false </a:t>
            </a:r>
            <a:r>
              <a:rPr lang="en-US" dirty="0"/>
              <a:t>to make the picture box disappear.</a:t>
            </a:r>
          </a:p>
          <a:p>
            <a:r>
              <a:rPr lang="en-US" dirty="0"/>
              <a:t>For example, to make a picture box invisible at run time, use this </a:t>
            </a:r>
            <a:r>
              <a:rPr lang="en-US" dirty="0" smtClean="0"/>
              <a:t>code statement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logoPictureBox.Visible</a:t>
            </a:r>
            <a:r>
              <a:rPr lang="en-US" dirty="0"/>
              <a:t> = false;</a:t>
            </a:r>
          </a:p>
        </p:txBody>
      </p:sp>
    </p:spTree>
    <p:extLst>
      <p:ext uri="{BB962C8B-B14F-4D97-AF65-F5344CB8AC3E}">
        <p14:creationId xmlns:p14="http://schemas.microsoft.com/office/powerpoint/2010/main" val="2483021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Assigning an Image to a Picture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assign a graphic from the Resources folder at run time, you refer to the </a:t>
            </a:r>
            <a:r>
              <a:rPr lang="en-US" dirty="0" smtClean="0"/>
              <a:t>project name </a:t>
            </a:r>
            <a:r>
              <a:rPr lang="en-US" dirty="0"/>
              <a:t>(</a:t>
            </a:r>
            <a:r>
              <a:rPr lang="en-US" dirty="0" err="1"/>
              <a:t>ChangePictures</a:t>
            </a:r>
            <a:r>
              <a:rPr lang="en-US" dirty="0"/>
              <a:t> in the following example), the Resources folder </a:t>
            </a:r>
            <a:r>
              <a:rPr lang="en-US" dirty="0" smtClean="0"/>
              <a:t>in the </a:t>
            </a:r>
            <a:r>
              <a:rPr lang="en-US" dirty="0"/>
              <a:t>project’s properties, and the name of the graphic </a:t>
            </a:r>
            <a:r>
              <a:rPr lang="en-US" dirty="0" smtClean="0"/>
              <a:t>resource: </a:t>
            </a:r>
            <a:r>
              <a:rPr lang="en-US" dirty="0" err="1" smtClean="0"/>
              <a:t>samplePictureBox.Image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ChangePictures.Properties.Resources.Water_Lilies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05730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Clearing a Picture Box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</a:t>
            </a:r>
            <a:r>
              <a:rPr lang="en-US" dirty="0"/>
              <a:t>you may wish to keep the picture box visible but remove the picture.</a:t>
            </a:r>
          </a:p>
          <a:p>
            <a:r>
              <a:rPr lang="en-US" dirty="0"/>
              <a:t>To accomplish this, set the Image property to null, which means empty.</a:t>
            </a:r>
          </a:p>
          <a:p>
            <a:r>
              <a:rPr lang="en-US" dirty="0" err="1"/>
              <a:t>samplePictureBox.Image</a:t>
            </a:r>
            <a:r>
              <a:rPr lang="en-US" dirty="0"/>
              <a:t> = null;</a:t>
            </a:r>
          </a:p>
        </p:txBody>
      </p:sp>
    </p:spTree>
    <p:extLst>
      <p:ext uri="{BB962C8B-B14F-4D97-AF65-F5344CB8AC3E}">
        <p14:creationId xmlns:p14="http://schemas.microsoft.com/office/powerpoint/2010/main" val="3207510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</a:t>
            </a:r>
            <a:r>
              <a:rPr lang="en-US" b="1" dirty="0"/>
              <a:t>text box </a:t>
            </a:r>
            <a:r>
              <a:rPr lang="en-US" dirty="0"/>
              <a:t>control when you want the user to type some input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701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Adding and Removing </a:t>
            </a:r>
            <a:r>
              <a:rPr lang="en-US" b="1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 </a:t>
            </a:r>
            <a:r>
              <a:rPr lang="en-US" dirty="0"/>
              <a:t>also can add, remove, and rename resources using the Visual Studio </a:t>
            </a:r>
            <a:r>
              <a:rPr lang="en-US" b="1" dirty="0" smtClean="0"/>
              <a:t>Project Designer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i="1" dirty="0"/>
              <a:t>Project </a:t>
            </a:r>
            <a:r>
              <a:rPr lang="en-US" dirty="0"/>
              <a:t>menu, select </a:t>
            </a:r>
            <a:r>
              <a:rPr lang="en-US" i="1" dirty="0" err="1"/>
              <a:t>ProjectName</a:t>
            </a:r>
            <a:r>
              <a:rPr lang="en-US" i="1" dirty="0"/>
              <a:t> Properties </a:t>
            </a:r>
            <a:r>
              <a:rPr lang="en-US" dirty="0"/>
              <a:t>(which </a:t>
            </a:r>
            <a:r>
              <a:rPr lang="en-US" dirty="0" smtClean="0"/>
              <a:t>always shows </a:t>
            </a:r>
            <a:r>
              <a:rPr lang="en-US" dirty="0"/>
              <a:t>the name of the selected project).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Project Designer opens in </a:t>
            </a:r>
            <a:r>
              <a:rPr lang="en-US" dirty="0" smtClean="0"/>
              <a:t>the main </a:t>
            </a:r>
            <a:r>
              <a:rPr lang="en-US" dirty="0"/>
              <a:t>Document window; click on the </a:t>
            </a:r>
            <a:r>
              <a:rPr lang="en-US" i="1" dirty="0"/>
              <a:t>Resources </a:t>
            </a:r>
            <a:r>
              <a:rPr lang="en-US" dirty="0"/>
              <a:t>tab to display the project </a:t>
            </a:r>
            <a:r>
              <a:rPr lang="en-US" dirty="0" smtClean="0"/>
              <a:t>resources.</a:t>
            </a:r>
          </a:p>
          <a:p>
            <a:r>
              <a:rPr lang="en-US" dirty="0" smtClean="0"/>
              <a:t>You </a:t>
            </a:r>
            <a:r>
              <a:rPr lang="en-US" dirty="0"/>
              <a:t>can use the buttons at the top of the window to </a:t>
            </a:r>
            <a:r>
              <a:rPr lang="en-US" dirty="0" smtClean="0"/>
              <a:t>add and </a:t>
            </a:r>
            <a:r>
              <a:rPr lang="en-US" dirty="0"/>
              <a:t>remove images, or right-click an existing resource to rename or remove it.</a:t>
            </a:r>
          </a:p>
        </p:txBody>
      </p:sp>
    </p:spTree>
    <p:extLst>
      <p:ext uri="{BB962C8B-B14F-4D97-AF65-F5344CB8AC3E}">
        <p14:creationId xmlns:p14="http://schemas.microsoft.com/office/powerpoint/2010/main" val="4174110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906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7007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Using Smart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257800"/>
          </a:xfrm>
        </p:spPr>
        <p:txBody>
          <a:bodyPr>
            <a:normAutofit/>
          </a:bodyPr>
          <a:lstStyle/>
          <a:p>
            <a:r>
              <a:rPr lang="en-US" dirty="0"/>
              <a:t>You can use smart tags to set the most common properties of many controls.</a:t>
            </a:r>
          </a:p>
          <a:p>
            <a:r>
              <a:rPr lang="en-US" dirty="0"/>
              <a:t>When you add a </a:t>
            </a:r>
            <a:r>
              <a:rPr lang="en-US" dirty="0" err="1"/>
              <a:t>PictureBox</a:t>
            </a:r>
            <a:r>
              <a:rPr lang="en-US" dirty="0"/>
              <a:t> or a </a:t>
            </a:r>
            <a:r>
              <a:rPr lang="en-US" dirty="0" err="1"/>
              <a:t>TextBox</a:t>
            </a:r>
            <a:r>
              <a:rPr lang="en-US" dirty="0"/>
              <a:t> to a form, for example, you see </a:t>
            </a:r>
            <a:r>
              <a:rPr lang="en-US" dirty="0" smtClean="0"/>
              <a:t>a small </a:t>
            </a:r>
            <a:r>
              <a:rPr lang="en-US" dirty="0"/>
              <a:t>arrow in the upper-right corner of the control. Click on the arrow to </a:t>
            </a:r>
            <a:r>
              <a:rPr lang="en-US" dirty="0" smtClean="0"/>
              <a:t>open </a:t>
            </a:r>
            <a:r>
              <a:rPr lang="en-US" dirty="0"/>
              <a:t>the smart tag for that control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smart tag shows a few </a:t>
            </a:r>
            <a:r>
              <a:rPr lang="en-US" dirty="0" smtClean="0"/>
              <a:t>properties that </a:t>
            </a:r>
            <a:r>
              <a:rPr lang="en-US" dirty="0"/>
              <a:t>you can set from there, which is just a shortcut for making the </a:t>
            </a:r>
            <a:r>
              <a:rPr lang="en-US" dirty="0" smtClean="0"/>
              <a:t>changes from </a:t>
            </a:r>
            <a:r>
              <a:rPr lang="en-US" dirty="0"/>
              <a:t>the Properties window.</a:t>
            </a:r>
          </a:p>
        </p:txBody>
      </p:sp>
    </p:spTree>
    <p:extLst>
      <p:ext uri="{BB962C8B-B14F-4D97-AF65-F5344CB8AC3E}">
        <p14:creationId xmlns:p14="http://schemas.microsoft.com/office/powerpoint/2010/main" val="894696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698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Using Images for Forms and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029200"/>
          </a:xfrm>
        </p:spPr>
        <p:txBody>
          <a:bodyPr>
            <a:normAutofit/>
          </a:bodyPr>
          <a:lstStyle/>
          <a:p>
            <a:r>
              <a:rPr lang="en-US" dirty="0"/>
              <a:t>You can use an image as the background of a form or a control.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a form, </a:t>
            </a:r>
            <a:r>
              <a:rPr lang="en-US" dirty="0" smtClean="0"/>
              <a:t>set the </a:t>
            </a:r>
            <a:r>
              <a:rPr lang="en-US" dirty="0" err="1"/>
              <a:t>BackgroundImage</a:t>
            </a:r>
            <a:r>
              <a:rPr lang="en-US" dirty="0"/>
              <a:t> property to a graphic resource; also set the form’s </a:t>
            </a:r>
            <a:r>
              <a:rPr lang="en-US" dirty="0" err="1" smtClean="0"/>
              <a:t>BackgroundImageLayout</a:t>
            </a:r>
            <a:r>
              <a:rPr lang="en-US" dirty="0" smtClean="0"/>
              <a:t> property </a:t>
            </a:r>
            <a:r>
              <a:rPr lang="en-US" dirty="0"/>
              <a:t>to </a:t>
            </a:r>
            <a:r>
              <a:rPr lang="en-US" i="1" dirty="0"/>
              <a:t>Tile </a:t>
            </a:r>
            <a:r>
              <a:rPr lang="en-US" dirty="0"/>
              <a:t>, </a:t>
            </a:r>
            <a:r>
              <a:rPr lang="en-US" i="1" dirty="0"/>
              <a:t>Center </a:t>
            </a:r>
            <a:r>
              <a:rPr lang="en-US" dirty="0"/>
              <a:t>, </a:t>
            </a:r>
            <a:r>
              <a:rPr lang="en-US" i="1" dirty="0"/>
              <a:t>Stretch </a:t>
            </a:r>
            <a:r>
              <a:rPr lang="en-US" dirty="0"/>
              <a:t>, or </a:t>
            </a:r>
            <a:r>
              <a:rPr lang="en-US" i="1" dirty="0"/>
              <a:t>Zoom </a:t>
            </a:r>
            <a:r>
              <a:rPr lang="en-US" dirty="0"/>
              <a:t>.</a:t>
            </a:r>
          </a:p>
          <a:p>
            <a:r>
              <a:rPr lang="en-US" dirty="0"/>
              <a:t>Controls such as buttons, check boxes, and radio buttons have an </a:t>
            </a:r>
            <a:r>
              <a:rPr lang="en-US" dirty="0" smtClean="0"/>
              <a:t>Image property </a:t>
            </a:r>
            <a:r>
              <a:rPr lang="en-US" dirty="0"/>
              <a:t>that you can set to a graphic from the project’s resources.</a:t>
            </a:r>
          </a:p>
        </p:txBody>
      </p:sp>
    </p:spTree>
    <p:extLst>
      <p:ext uri="{BB962C8B-B14F-4D97-AF65-F5344CB8AC3E}">
        <p14:creationId xmlns:p14="http://schemas.microsoft.com/office/powerpoint/2010/main" val="4232661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Setting a Border and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5029200"/>
          </a:xfrm>
        </p:spPr>
        <p:txBody>
          <a:bodyPr>
            <a:normAutofit/>
          </a:bodyPr>
          <a:lstStyle/>
          <a:p>
            <a:r>
              <a:rPr lang="en-US" dirty="0"/>
              <a:t>Most controls can appear to be three-dimensional or flat. </a:t>
            </a:r>
            <a:endParaRPr lang="en-US" dirty="0" smtClean="0"/>
          </a:p>
          <a:p>
            <a:r>
              <a:rPr lang="en-US" dirty="0" smtClean="0"/>
              <a:t>Labels</a:t>
            </a:r>
            <a:r>
              <a:rPr lang="en-US" dirty="0"/>
              <a:t>, text boxes</a:t>
            </a:r>
            <a:r>
              <a:rPr lang="en-US" dirty="0" smtClean="0"/>
              <a:t>, and </a:t>
            </a:r>
            <a:r>
              <a:rPr lang="en-US" dirty="0"/>
              <a:t>picture boxes all have a </a:t>
            </a:r>
            <a:r>
              <a:rPr lang="en-US" b="1" dirty="0" err="1"/>
              <a:t>BorderStyle</a:t>
            </a:r>
            <a:r>
              <a:rPr lang="en-US" b="1" dirty="0"/>
              <a:t> property </a:t>
            </a:r>
            <a:r>
              <a:rPr lang="en-US" dirty="0"/>
              <a:t>with choices of </a:t>
            </a:r>
            <a:r>
              <a:rPr lang="en-US" i="1" dirty="0"/>
              <a:t>None </a:t>
            </a:r>
            <a:r>
              <a:rPr lang="en-US" dirty="0" smtClean="0"/>
              <a:t>, </a:t>
            </a:r>
            <a:r>
              <a:rPr lang="en-US" i="1" dirty="0" err="1" smtClean="0"/>
              <a:t>FixedSingle</a:t>
            </a:r>
            <a:r>
              <a:rPr lang="en-US" i="1" dirty="0" smtClean="0"/>
              <a:t> </a:t>
            </a:r>
            <a:r>
              <a:rPr lang="en-US" dirty="0"/>
              <a:t>, or </a:t>
            </a:r>
            <a:r>
              <a:rPr lang="en-US" i="1" dirty="0"/>
              <a:t>Fixed3D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Text </a:t>
            </a:r>
            <a:r>
              <a:rPr lang="en-US" dirty="0"/>
              <a:t>boxes default to </a:t>
            </a:r>
            <a:r>
              <a:rPr lang="en-US" i="1" dirty="0"/>
              <a:t>Fixed3D </a:t>
            </a:r>
            <a:r>
              <a:rPr lang="en-US" dirty="0"/>
              <a:t>; labels and picture </a:t>
            </a:r>
            <a:r>
              <a:rPr lang="en-US" dirty="0" smtClean="0"/>
              <a:t>boxes default </a:t>
            </a:r>
            <a:r>
              <a:rPr lang="en-US" dirty="0"/>
              <a:t>to </a:t>
            </a:r>
            <a:r>
              <a:rPr lang="en-US" i="1" dirty="0"/>
              <a:t>None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Of </a:t>
            </a:r>
            <a:r>
              <a:rPr lang="en-US" dirty="0"/>
              <a:t>course, you can change the property to the style of </a:t>
            </a:r>
            <a:r>
              <a:rPr lang="en-US" dirty="0" smtClean="0"/>
              <a:t>your choice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4605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Drawing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You can draw a line on a form by using the Label control.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may want to </a:t>
            </a:r>
            <a:r>
              <a:rPr lang="en-US" dirty="0" smtClean="0"/>
              <a:t>include lines </a:t>
            </a:r>
            <a:r>
              <a:rPr lang="en-US" dirty="0"/>
              <a:t>when creating a logo or you may simply want to divide the </a:t>
            </a:r>
            <a:r>
              <a:rPr lang="en-US" dirty="0" smtClean="0"/>
              <a:t>screen by </a:t>
            </a:r>
            <a:r>
              <a:rPr lang="en-US" dirty="0"/>
              <a:t>drawing a line.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create the look of a line, set the </a:t>
            </a:r>
            <a:r>
              <a:rPr lang="en-US" dirty="0" err="1"/>
              <a:t>AutoSize</a:t>
            </a:r>
            <a:r>
              <a:rPr lang="en-US" dirty="0"/>
              <a:t> property of </a:t>
            </a:r>
            <a:r>
              <a:rPr lang="en-US" dirty="0" smtClean="0"/>
              <a:t>your label </a:t>
            </a:r>
            <a:r>
              <a:rPr lang="en-US" dirty="0"/>
              <a:t>to </a:t>
            </a:r>
            <a:r>
              <a:rPr lang="en-US" i="1" dirty="0"/>
              <a:t>false </a:t>
            </a:r>
            <a:r>
              <a:rPr lang="en-US" dirty="0"/>
              <a:t>, set the Text property to blank, change the </a:t>
            </a:r>
            <a:r>
              <a:rPr lang="en-US" dirty="0" err="1"/>
              <a:t>BorderStyle</a:t>
            </a:r>
            <a:r>
              <a:rPr lang="en-US" dirty="0"/>
              <a:t> to </a:t>
            </a:r>
            <a:r>
              <a:rPr lang="en-US" i="1" dirty="0"/>
              <a:t>None </a:t>
            </a:r>
            <a:r>
              <a:rPr lang="en-US" dirty="0" smtClean="0"/>
              <a:t>, and </a:t>
            </a:r>
            <a:r>
              <a:rPr lang="en-US" dirty="0"/>
              <a:t>change the </a:t>
            </a:r>
            <a:r>
              <a:rPr lang="en-US" dirty="0" err="1"/>
              <a:t>Backcolor</a:t>
            </a:r>
            <a:r>
              <a:rPr lang="en-US" dirty="0"/>
              <a:t> to the color you want for the line.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control </a:t>
            </a:r>
            <a:r>
              <a:rPr lang="en-US" dirty="0" smtClean="0"/>
              <a:t>the size </a:t>
            </a:r>
            <a:r>
              <a:rPr lang="en-US" dirty="0"/>
              <a:t>of the line with the Width and Height properties, located beneath the </a:t>
            </a:r>
            <a:r>
              <a:rPr lang="en-US" dirty="0" smtClean="0"/>
              <a:t>Size property</a:t>
            </a:r>
            <a:r>
              <a:rPr lang="en-US" dirty="0"/>
              <a:t>.</a:t>
            </a:r>
          </a:p>
          <a:p>
            <a:r>
              <a:rPr lang="en-US" dirty="0"/>
              <a:t>Another way to draw a line on a form is to use the </a:t>
            </a:r>
            <a:r>
              <a:rPr lang="en-US" dirty="0" err="1"/>
              <a:t>LineShape</a:t>
            </a:r>
            <a:r>
              <a:rPr lang="en-US" dirty="0"/>
              <a:t> control</a:t>
            </a:r>
            <a:r>
              <a:rPr lang="en-US" dirty="0" smtClean="0"/>
              <a:t>, which </a:t>
            </a:r>
            <a:r>
              <a:rPr lang="en-US" dirty="0"/>
              <a:t>you can download and install into Visual Studio.</a:t>
            </a:r>
          </a:p>
        </p:txBody>
      </p:sp>
    </p:spTree>
    <p:extLst>
      <p:ext uri="{BB962C8B-B14F-4D97-AF65-F5344CB8AC3E}">
        <p14:creationId xmlns:p14="http://schemas.microsoft.com/office/powerpoint/2010/main" val="19427410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Working with Multiple Controls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You can select more than one control at a time, which means that you can move </a:t>
            </a:r>
            <a:r>
              <a:rPr lang="en-US" dirty="0" smtClean="0"/>
              <a:t>the </a:t>
            </a:r>
            <a:r>
              <a:rPr lang="en-US" dirty="0"/>
              <a:t>controls as a group, set similar properties for the group, and align the controls.</a:t>
            </a:r>
          </a:p>
        </p:txBody>
      </p:sp>
    </p:spTree>
    <p:extLst>
      <p:ext uri="{BB962C8B-B14F-4D97-AF65-F5344CB8AC3E}">
        <p14:creationId xmlns:p14="http://schemas.microsoft.com/office/powerpoint/2010/main" val="9072495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Selecting Multiple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There are several methods of selecting multiple controls.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controls </a:t>
            </a:r>
            <a:r>
              <a:rPr lang="en-US" dirty="0" smtClean="0"/>
              <a:t>are near </a:t>
            </a:r>
            <a:r>
              <a:rPr lang="en-US" dirty="0"/>
              <a:t>each other, the easiest technique is to use the mouse to drag a </a:t>
            </a:r>
            <a:r>
              <a:rPr lang="en-US" dirty="0" smtClean="0"/>
              <a:t>selection box </a:t>
            </a:r>
            <a:r>
              <a:rPr lang="en-US" dirty="0"/>
              <a:t>around the controls. </a:t>
            </a:r>
            <a:endParaRPr lang="en-US" dirty="0" smtClean="0"/>
          </a:p>
          <a:p>
            <a:r>
              <a:rPr lang="en-US" dirty="0" smtClean="0"/>
              <a:t>Point </a:t>
            </a:r>
            <a:r>
              <a:rPr lang="en-US" dirty="0"/>
              <a:t>to a spot that you want to be one corner of a </a:t>
            </a:r>
            <a:r>
              <a:rPr lang="en-US" dirty="0" smtClean="0"/>
              <a:t>box surrounding </a:t>
            </a:r>
            <a:r>
              <a:rPr lang="en-US" dirty="0"/>
              <a:t>the controls, press the mouse button, and drag to the </a:t>
            </a:r>
            <a:r>
              <a:rPr lang="en-US" dirty="0" smtClean="0"/>
              <a:t>opposite corner. </a:t>
            </a:r>
          </a:p>
          <a:p>
            <a:r>
              <a:rPr lang="en-US" dirty="0" smtClean="0"/>
              <a:t>When </a:t>
            </a:r>
            <a:r>
              <a:rPr lang="en-US" dirty="0"/>
              <a:t>you release the mouse button, the controls will </a:t>
            </a:r>
            <a:r>
              <a:rPr lang="en-US" dirty="0" smtClean="0"/>
              <a:t>all be </a:t>
            </a:r>
            <a:r>
              <a:rPr lang="en-US" dirty="0"/>
              <a:t>selected </a:t>
            </a:r>
            <a:r>
              <a:rPr lang="en-US" dirty="0" smtClean="0"/>
              <a:t>. </a:t>
            </a:r>
          </a:p>
          <a:p>
            <a:r>
              <a:rPr lang="en-US" dirty="0" smtClean="0"/>
              <a:t>Note </a:t>
            </a:r>
            <a:r>
              <a:rPr lang="en-US" dirty="0"/>
              <a:t>that selected labels and check boxes </a:t>
            </a:r>
            <a:r>
              <a:rPr lang="en-US" dirty="0" smtClean="0"/>
              <a:t>with </a:t>
            </a:r>
            <a:r>
              <a:rPr lang="en-US" dirty="0" err="1" smtClean="0"/>
              <a:t>AutoSize</a:t>
            </a:r>
            <a:r>
              <a:rPr lang="en-US" dirty="0" smtClean="0"/>
              <a:t> </a:t>
            </a:r>
            <a:r>
              <a:rPr lang="en-US" dirty="0"/>
              <a:t>set to </a:t>
            </a:r>
            <a:r>
              <a:rPr lang="en-US" i="1" dirty="0"/>
              <a:t>true </a:t>
            </a:r>
            <a:r>
              <a:rPr lang="en-US" dirty="0"/>
              <a:t>do not have resizing handles; other selected controls </a:t>
            </a:r>
            <a:r>
              <a:rPr lang="en-US" dirty="0" smtClean="0"/>
              <a:t>do have </a:t>
            </a:r>
            <a:r>
              <a:rPr lang="en-US" dirty="0"/>
              <a:t>resizing handles.</a:t>
            </a:r>
          </a:p>
          <a:p>
            <a:r>
              <a:rPr lang="en-US" dirty="0"/>
              <a:t>You also can select multiple controls, one at a time. Click on one control </a:t>
            </a:r>
            <a:r>
              <a:rPr lang="en-US" dirty="0" smtClean="0"/>
              <a:t>to select </a:t>
            </a:r>
            <a:r>
              <a:rPr lang="en-US" dirty="0"/>
              <a:t>it, hold down the Ctrl key or the Shift key, and click on the next control.</a:t>
            </a:r>
          </a:p>
          <a:p>
            <a:r>
              <a:rPr lang="en-US" dirty="0"/>
              <a:t>You can keep the Ctrl or Shift key down and continue clicking on controls </a:t>
            </a:r>
            <a:r>
              <a:rPr lang="en-US" dirty="0" smtClean="0"/>
              <a:t>you wish </a:t>
            </a:r>
            <a:r>
              <a:rPr lang="en-US" dirty="0"/>
              <a:t>to select. Ctrl–click (or Shift–click) on a control a second time to </a:t>
            </a:r>
            <a:r>
              <a:rPr lang="en-US" dirty="0" smtClean="0"/>
              <a:t>deselect it </a:t>
            </a:r>
            <a:r>
              <a:rPr lang="en-US" dirty="0"/>
              <a:t>without changing the rest of the group.</a:t>
            </a:r>
          </a:p>
        </p:txBody>
      </p:sp>
    </p:spTree>
    <p:extLst>
      <p:ext uri="{BB962C8B-B14F-4D97-AF65-F5344CB8AC3E}">
        <p14:creationId xmlns:p14="http://schemas.microsoft.com/office/powerpoint/2010/main" val="33063870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you want to select most of the controls on the form, use a </a:t>
            </a:r>
            <a:r>
              <a:rPr lang="en-US" dirty="0" smtClean="0"/>
              <a:t>combination of </a:t>
            </a:r>
            <a:r>
              <a:rPr lang="en-US" dirty="0"/>
              <a:t>the two methods. </a:t>
            </a:r>
            <a:endParaRPr lang="en-US" dirty="0" smtClean="0"/>
          </a:p>
          <a:p>
            <a:r>
              <a:rPr lang="en-US" dirty="0" smtClean="0"/>
              <a:t>Drag </a:t>
            </a:r>
            <a:r>
              <a:rPr lang="en-US" dirty="0"/>
              <a:t>a selection box around all of the controls to </a:t>
            </a:r>
            <a:r>
              <a:rPr lang="en-US" dirty="0" smtClean="0"/>
              <a:t>select them </a:t>
            </a:r>
            <a:r>
              <a:rPr lang="en-US" dirty="0"/>
              <a:t>and then Ctrl–click on the ones you want to deselect.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can </a:t>
            </a:r>
            <a:r>
              <a:rPr lang="en-US" dirty="0" smtClean="0"/>
              <a:t>select all </a:t>
            </a:r>
            <a:r>
              <a:rPr lang="en-US" dirty="0"/>
              <a:t>of the controls using the </a:t>
            </a:r>
            <a:r>
              <a:rPr lang="en-US" i="1" dirty="0"/>
              <a:t>Select All </a:t>
            </a:r>
            <a:r>
              <a:rPr lang="en-US" dirty="0"/>
              <a:t>option on the </a:t>
            </a:r>
            <a:r>
              <a:rPr lang="en-US" i="1" dirty="0"/>
              <a:t>Edit </a:t>
            </a:r>
            <a:r>
              <a:rPr lang="en-US" dirty="0"/>
              <a:t>menu or its </a:t>
            </a:r>
            <a:r>
              <a:rPr lang="en-US" dirty="0" smtClean="0"/>
              <a:t>keyboard shortcut</a:t>
            </a:r>
            <a:r>
              <a:rPr lang="en-US" dirty="0"/>
              <a:t>: Ctrl + A.</a:t>
            </a:r>
          </a:p>
        </p:txBody>
      </p:sp>
    </p:spTree>
    <p:extLst>
      <p:ext uri="{BB962C8B-B14F-4D97-AF65-F5344CB8AC3E}">
        <p14:creationId xmlns:p14="http://schemas.microsoft.com/office/powerpoint/2010/main" val="229196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Masked Text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991600" cy="6019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 specialized form of the </a:t>
            </a:r>
            <a:r>
              <a:rPr lang="en-US" dirty="0" err="1"/>
              <a:t>TextBox</a:t>
            </a:r>
            <a:r>
              <a:rPr lang="en-US" dirty="0"/>
              <a:t> control is the </a:t>
            </a:r>
            <a:r>
              <a:rPr lang="en-US" b="1" dirty="0" err="1"/>
              <a:t>MaskedTextBox</a:t>
            </a:r>
            <a:r>
              <a:rPr lang="en-US" b="1" dirty="0"/>
              <a:t>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can specify </a:t>
            </a:r>
            <a:r>
              <a:rPr lang="en-US" dirty="0"/>
              <a:t>the format (the Mask property) of the data required of the user. </a:t>
            </a:r>
            <a:endParaRPr lang="en-US" dirty="0" smtClean="0"/>
          </a:p>
          <a:p>
            <a:r>
              <a:rPr lang="en-US" dirty="0" smtClean="0"/>
              <a:t>For example</a:t>
            </a:r>
            <a:r>
              <a:rPr lang="en-US" dirty="0"/>
              <a:t>, you can select a mask for a ZIP code, a date, a phone number, or </a:t>
            </a:r>
            <a:r>
              <a:rPr lang="en-US" dirty="0" smtClean="0"/>
              <a:t>a social </a:t>
            </a:r>
            <a:r>
              <a:rPr lang="en-US" dirty="0"/>
              <a:t>security number</a:t>
            </a:r>
            <a:r>
              <a:rPr lang="en-US" dirty="0" smtClean="0"/>
              <a:t>.</a:t>
            </a:r>
          </a:p>
          <a:p>
            <a:r>
              <a:rPr lang="en-US" dirty="0"/>
              <a:t>At run time, the user cannot enter </a:t>
            </a:r>
            <a:r>
              <a:rPr lang="en-US" dirty="0" smtClean="0"/>
              <a:t>characters that </a:t>
            </a:r>
            <a:r>
              <a:rPr lang="en-US" dirty="0"/>
              <a:t>do not conform to the mask. For example, the phone number </a:t>
            </a:r>
            <a:r>
              <a:rPr lang="en-US" dirty="0" smtClean="0"/>
              <a:t>and social </a:t>
            </a:r>
            <a:r>
              <a:rPr lang="en-US" dirty="0"/>
              <a:t>security number masks do not allow input other than numeric digits</a:t>
            </a:r>
            <a:r>
              <a:rPr lang="en-US" dirty="0" smtClean="0"/>
              <a:t>.</a:t>
            </a:r>
          </a:p>
          <a:p>
            <a:r>
              <a:rPr lang="en-US" i="1" dirty="0"/>
              <a:t>Note</a:t>
            </a:r>
            <a:r>
              <a:rPr lang="en-US" dirty="0"/>
              <a:t>: For a date or time mask, the user can enter only numeric digits </a:t>
            </a:r>
            <a:r>
              <a:rPr lang="en-US" dirty="0" smtClean="0"/>
              <a:t>but may </a:t>
            </a:r>
            <a:r>
              <a:rPr lang="en-US" dirty="0"/>
              <a:t>possibly enter an invalid value; for example, a month or hour greater </a:t>
            </a:r>
            <a:r>
              <a:rPr lang="en-US" dirty="0" smtClean="0"/>
              <a:t>than 12</a:t>
            </a:r>
            <a:r>
              <a:rPr lang="en-US" dirty="0"/>
              <a:t>. The mask will accept any numeric digits, which could possibly cause </a:t>
            </a:r>
            <a:r>
              <a:rPr lang="en-US" dirty="0" smtClean="0"/>
              <a:t>your program </a:t>
            </a:r>
            <a:r>
              <a:rPr lang="en-US" dirty="0"/>
              <a:t>to generate a run-time error.</a:t>
            </a:r>
          </a:p>
        </p:txBody>
      </p:sp>
    </p:spTree>
    <p:extLst>
      <p:ext uri="{BB962C8B-B14F-4D97-AF65-F5344CB8AC3E}">
        <p14:creationId xmlns:p14="http://schemas.microsoft.com/office/powerpoint/2010/main" val="2149132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Deselecting a Group of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finished working with a group of controls, it’s easy to </a:t>
            </a:r>
            <a:r>
              <a:rPr lang="en-US" dirty="0" smtClean="0"/>
              <a:t>deselect them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Just </a:t>
            </a:r>
            <a:r>
              <a:rPr lang="en-US" dirty="0"/>
              <a:t>click anywhere on the form (not on a control) or select another </a:t>
            </a:r>
            <a:r>
              <a:rPr lang="en-US" dirty="0" smtClean="0"/>
              <a:t>previously unselected </a:t>
            </a:r>
            <a:r>
              <a:rPr lang="en-US" dirty="0"/>
              <a:t>control.</a:t>
            </a:r>
          </a:p>
        </p:txBody>
      </p:sp>
    </p:spTree>
    <p:extLst>
      <p:ext uri="{BB962C8B-B14F-4D97-AF65-F5344CB8AC3E}">
        <p14:creationId xmlns:p14="http://schemas.microsoft.com/office/powerpoint/2010/main" val="170804706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Moving </a:t>
            </a:r>
            <a:r>
              <a:rPr lang="en-US" b="1" dirty="0"/>
              <a:t>Controls as a Group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/>
              <a:t>selecting multiple controls, you can move them as a group.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do this</a:t>
            </a:r>
            <a:r>
              <a:rPr lang="en-US" dirty="0" smtClean="0"/>
              <a:t>, point </a:t>
            </a:r>
            <a:r>
              <a:rPr lang="en-US" dirty="0"/>
              <a:t>inside one of the selected controls, press the mouse button, and drag </a:t>
            </a:r>
            <a:r>
              <a:rPr lang="en-US" dirty="0" smtClean="0"/>
              <a:t>the entire </a:t>
            </a:r>
            <a:r>
              <a:rPr lang="en-US" dirty="0"/>
              <a:t>group to a new </a:t>
            </a:r>
            <a:r>
              <a:rPr lang="en-US" dirty="0" smtClean="0"/>
              <a:t>location.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8872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Properties for Multiple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You can set some common properties for groups of controls.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selecting </a:t>
            </a:r>
            <a:r>
              <a:rPr lang="en-US" dirty="0" smtClean="0"/>
              <a:t>the group</a:t>
            </a:r>
            <a:r>
              <a:rPr lang="en-US" dirty="0"/>
              <a:t>, look at the Properties window. </a:t>
            </a:r>
            <a:endParaRPr lang="en-US" dirty="0" smtClean="0"/>
          </a:p>
          <a:p>
            <a:r>
              <a:rPr lang="en-US" dirty="0" smtClean="0"/>
              <a:t>Any </a:t>
            </a:r>
            <a:r>
              <a:rPr lang="en-US" dirty="0"/>
              <a:t>properties that appear in the </a:t>
            </a:r>
            <a:r>
              <a:rPr lang="en-US" dirty="0" smtClean="0"/>
              <a:t>window are </a:t>
            </a:r>
            <a:r>
              <a:rPr lang="en-US" dirty="0"/>
              <a:t>shared by all of the controls and can be changed all at once.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</a:t>
            </a:r>
            <a:r>
              <a:rPr lang="en-US" dirty="0" smtClean="0"/>
              <a:t>, you </a:t>
            </a:r>
            <a:r>
              <a:rPr lang="en-US" dirty="0"/>
              <a:t>may want to set the </a:t>
            </a:r>
            <a:r>
              <a:rPr lang="en-US" dirty="0" err="1"/>
              <a:t>BorderStyle</a:t>
            </a:r>
            <a:r>
              <a:rPr lang="en-US" dirty="0"/>
              <a:t> property for a group of controls to </a:t>
            </a:r>
            <a:r>
              <a:rPr lang="en-US" dirty="0" err="1" smtClean="0"/>
              <a:t>threedimensional</a:t>
            </a:r>
            <a:r>
              <a:rPr lang="en-US" dirty="0" smtClean="0"/>
              <a:t> or </a:t>
            </a:r>
            <a:r>
              <a:rPr lang="en-US" dirty="0"/>
              <a:t>change the font used for a group of labels. </a:t>
            </a:r>
            <a:endParaRPr lang="en-US" dirty="0" smtClean="0"/>
          </a:p>
          <a:p>
            <a:r>
              <a:rPr lang="en-US" dirty="0" smtClean="0"/>
              <a:t>Some properties appear </a:t>
            </a:r>
            <a:r>
              <a:rPr lang="en-US" dirty="0"/>
              <a:t>empty; even though those properties are common to all the </a:t>
            </a:r>
            <a:r>
              <a:rPr lang="en-US" dirty="0" smtClean="0"/>
              <a:t>selected controls</a:t>
            </a:r>
            <a:r>
              <a:rPr lang="en-US" dirty="0"/>
              <a:t>, they do not share a common value.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enter a new value that </a:t>
            </a:r>
            <a:r>
              <a:rPr lang="en-US" dirty="0" smtClean="0"/>
              <a:t>will apply </a:t>
            </a:r>
            <a:r>
              <a:rPr lang="en-US" dirty="0"/>
              <a:t>to all selected controls.</a:t>
            </a:r>
          </a:p>
        </p:txBody>
      </p:sp>
    </p:spTree>
    <p:extLst>
      <p:ext uri="{BB962C8B-B14F-4D97-AF65-F5344CB8AC3E}">
        <p14:creationId xmlns:p14="http://schemas.microsoft.com/office/powerpoint/2010/main" val="18778102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Aligning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After you select a group of controls, it is easy to resize and align them using </a:t>
            </a:r>
            <a:r>
              <a:rPr lang="en-US" dirty="0" smtClean="0"/>
              <a:t>the buttons </a:t>
            </a:r>
            <a:r>
              <a:rPr lang="en-US" dirty="0"/>
              <a:t>on the Layout toolbar </a:t>
            </a:r>
            <a:r>
              <a:rPr lang="en-US" dirty="0" smtClean="0"/>
              <a:t> </a:t>
            </a:r>
            <a:r>
              <a:rPr lang="en-US" dirty="0"/>
              <a:t>or the corresponding items on </a:t>
            </a:r>
            <a:r>
              <a:rPr lang="en-US" dirty="0" smtClean="0"/>
              <a:t>the </a:t>
            </a:r>
            <a:r>
              <a:rPr lang="en-US" i="1" dirty="0" smtClean="0"/>
              <a:t>Format </a:t>
            </a:r>
            <a:r>
              <a:rPr lang="en-US" dirty="0"/>
              <a:t>menu. Select your group of controls and choose any of the resizing buttons.</a:t>
            </a:r>
          </a:p>
          <a:p>
            <a:r>
              <a:rPr lang="en-US" dirty="0"/>
              <a:t>These can make the controls equal in width, height, or both. </a:t>
            </a:r>
            <a:endParaRPr lang="en-US" dirty="0" smtClean="0"/>
          </a:p>
          <a:p>
            <a:r>
              <a:rPr lang="en-US" dirty="0" smtClean="0"/>
              <a:t>Then select another </a:t>
            </a:r>
            <a:r>
              <a:rPr lang="en-US" dirty="0"/>
              <a:t>button to align the tops, bottoms, or centers of the controls. You </a:t>
            </a:r>
            <a:r>
              <a:rPr lang="en-US" dirty="0" smtClean="0"/>
              <a:t>also can </a:t>
            </a:r>
            <a:r>
              <a:rPr lang="en-US" dirty="0"/>
              <a:t>move the entire group to a new location.</a:t>
            </a:r>
          </a:p>
          <a:p>
            <a:r>
              <a:rPr lang="en-US" i="1" dirty="0"/>
              <a:t>Note</a:t>
            </a:r>
            <a:r>
              <a:rPr lang="en-US" dirty="0"/>
              <a:t>: The alignment options align the group of controls to the control </a:t>
            </a:r>
            <a:r>
              <a:rPr lang="en-US" dirty="0" smtClean="0"/>
              <a:t>that is </a:t>
            </a:r>
            <a:r>
              <a:rPr lang="en-US" dirty="0"/>
              <a:t>active (indicated by white sizing handles).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93306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make selected control the active control, simply click on it.</a:t>
            </a:r>
          </a:p>
          <a:p>
            <a:r>
              <a:rPr lang="en-US" dirty="0"/>
              <a:t>To set the spacing between controls, use the buttons for horizontal and/or vertical spacing. </a:t>
            </a:r>
          </a:p>
          <a:p>
            <a:r>
              <a:rPr lang="en-US" dirty="0"/>
              <a:t>These buttons enable you to create equal spacing between controls or to increase or decrease the space between controls.</a:t>
            </a:r>
          </a:p>
          <a:p>
            <a:r>
              <a:rPr lang="en-US" i="1" dirty="0"/>
              <a:t>Note</a:t>
            </a:r>
            <a:r>
              <a:rPr lang="en-US" dirty="0"/>
              <a:t>: If the Layout toolbar is not displaying, select </a:t>
            </a:r>
            <a:r>
              <a:rPr lang="en-US" i="1" dirty="0"/>
              <a:t>View / Toolbars / Layout 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592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91440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14116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Designing Your Applications for User Convenience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594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of the goals of good programming is to create programs that are easy </a:t>
            </a:r>
            <a:r>
              <a:rPr lang="en-US" dirty="0" smtClean="0"/>
              <a:t>to use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Your </a:t>
            </a:r>
            <a:r>
              <a:rPr lang="en-US" dirty="0"/>
              <a:t>user interface should be clear and consistent. One school of </a:t>
            </a:r>
            <a:r>
              <a:rPr lang="en-US" dirty="0" smtClean="0"/>
              <a:t>thought says </a:t>
            </a:r>
            <a:r>
              <a:rPr lang="en-US" dirty="0"/>
              <a:t>that if users misuse a program, it’s the fault of the programmer, not the users.</a:t>
            </a:r>
          </a:p>
          <a:p>
            <a:r>
              <a:rPr lang="en-US" dirty="0"/>
              <a:t>Because most of your users will already know how to operate </a:t>
            </a:r>
            <a:r>
              <a:rPr lang="en-US" dirty="0" smtClean="0"/>
              <a:t>Windows programs</a:t>
            </a:r>
            <a:r>
              <a:rPr lang="en-US" dirty="0"/>
              <a:t>, you should strive to make your programs look and behave like </a:t>
            </a:r>
            <a:r>
              <a:rPr lang="en-US" dirty="0" smtClean="0"/>
              <a:t>other Windows </a:t>
            </a:r>
            <a:r>
              <a:rPr lang="en-US" dirty="0"/>
              <a:t>programs.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518417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of the ways to accomplish this are to make </a:t>
            </a:r>
            <a:r>
              <a:rPr lang="en-US" dirty="0" smtClean="0"/>
              <a:t>the controls </a:t>
            </a:r>
            <a:r>
              <a:rPr lang="en-US" dirty="0"/>
              <a:t>operate in the standard way, define keyboard access keys, set </a:t>
            </a:r>
            <a:r>
              <a:rPr lang="en-US" dirty="0" smtClean="0"/>
              <a:t>an Accept </a:t>
            </a:r>
            <a:r>
              <a:rPr lang="en-US" dirty="0"/>
              <a:t>button, and make the Tab key work correctly.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can </a:t>
            </a:r>
            <a:r>
              <a:rPr lang="en-US" dirty="0" smtClean="0"/>
              <a:t>define ToolTips</a:t>
            </a:r>
            <a:r>
              <a:rPr lang="en-US" dirty="0"/>
              <a:t>, which are those small labels that pop up when the user pauses </a:t>
            </a:r>
            <a:r>
              <a:rPr lang="en-US" dirty="0" smtClean="0"/>
              <a:t>the mouse </a:t>
            </a:r>
            <a:r>
              <a:rPr lang="en-US" dirty="0"/>
              <a:t>pointer over a control.</a:t>
            </a:r>
          </a:p>
        </p:txBody>
      </p:sp>
    </p:spTree>
    <p:extLst>
      <p:ext uri="{BB962C8B-B14F-4D97-AF65-F5344CB8AC3E}">
        <p14:creationId xmlns:p14="http://schemas.microsoft.com/office/powerpoint/2010/main" val="1550309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Designing the 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 design of the screen should be easy to understand and “comfortable” </a:t>
            </a:r>
            <a:r>
              <a:rPr lang="en-US" dirty="0" smtClean="0"/>
              <a:t>for the </a:t>
            </a:r>
            <a:r>
              <a:rPr lang="en-US" dirty="0"/>
              <a:t>user.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best way that we can accomplish these goals is to follow </a:t>
            </a:r>
            <a:r>
              <a:rPr lang="en-US" dirty="0" smtClean="0"/>
              <a:t>industry standards </a:t>
            </a:r>
            <a:r>
              <a:rPr lang="en-US" dirty="0"/>
              <a:t>for the color, size, and placement of controls.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users </a:t>
            </a:r>
            <a:r>
              <a:rPr lang="en-US" dirty="0" smtClean="0"/>
              <a:t>become accustomed </a:t>
            </a:r>
            <a:r>
              <a:rPr lang="en-US" dirty="0"/>
              <a:t>to a screen design, they will expect (and feel more familiar with</a:t>
            </a:r>
            <a:r>
              <a:rPr lang="en-US" dirty="0" smtClean="0"/>
              <a:t>) applications </a:t>
            </a:r>
            <a:r>
              <a:rPr lang="en-US" dirty="0"/>
              <a:t>that follow the same design criteria.</a:t>
            </a:r>
          </a:p>
          <a:p>
            <a:r>
              <a:rPr lang="en-US" dirty="0"/>
              <a:t>You should design your applications to match other Windows applications.</a:t>
            </a:r>
          </a:p>
          <a:p>
            <a:r>
              <a:rPr lang="en-US" dirty="0"/>
              <a:t>Microsoft has done extensive program testing with users of different ages, genders</a:t>
            </a:r>
            <a:r>
              <a:rPr lang="en-US" dirty="0" smtClean="0"/>
              <a:t>, nationalities</a:t>
            </a:r>
            <a:r>
              <a:rPr lang="en-US" dirty="0"/>
              <a:t>, and disabilities. </a:t>
            </a:r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should take advantage of this </a:t>
            </a:r>
            <a:r>
              <a:rPr lang="en-US" dirty="0" smtClean="0"/>
              <a:t>research and </a:t>
            </a:r>
            <a:r>
              <a:rPr lang="en-US" dirty="0"/>
              <a:t>follow their guidelines. </a:t>
            </a:r>
            <a:endParaRPr lang="en-US" dirty="0" smtClean="0"/>
          </a:p>
          <a:p>
            <a:r>
              <a:rPr lang="en-US" dirty="0" smtClean="0"/>
              <a:t>Take </a:t>
            </a:r>
            <a:r>
              <a:rPr lang="en-US" dirty="0"/>
              <a:t>some time to examine the screens and </a:t>
            </a:r>
            <a:r>
              <a:rPr lang="en-US" dirty="0" smtClean="0"/>
              <a:t>dialog boxes </a:t>
            </a:r>
            <a:r>
              <a:rPr lang="en-US" dirty="0"/>
              <a:t>in Microsoft Office as well as those in Visual Studio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44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Rich Text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Another variety of text box is the </a:t>
            </a:r>
            <a:r>
              <a:rPr lang="en-US" b="1" dirty="0" err="1"/>
              <a:t>RichTextBox</a:t>
            </a:r>
            <a:r>
              <a:rPr lang="en-US" b="1" dirty="0"/>
              <a:t> </a:t>
            </a:r>
            <a:r>
              <a:rPr lang="en-US" dirty="0"/>
              <a:t>control, which offers </a:t>
            </a:r>
            <a:r>
              <a:rPr lang="en-US" dirty="0" smtClean="0"/>
              <a:t>several formatting features</a:t>
            </a:r>
          </a:p>
          <a:p>
            <a:r>
              <a:rPr lang="en-US" dirty="0" smtClean="0"/>
              <a:t>In a regular text box, all of the text is formatted the </a:t>
            </a:r>
            <a:r>
              <a:rPr lang="en-US" dirty="0"/>
              <a:t>same, but in a rich text box, the user can apply character and </a:t>
            </a:r>
            <a:r>
              <a:rPr lang="en-US" dirty="0" smtClean="0"/>
              <a:t>paragraph formatting </a:t>
            </a:r>
            <a:r>
              <a:rPr lang="en-US" dirty="0"/>
              <a:t>to selected text, much like using a word processor.</a:t>
            </a:r>
          </a:p>
          <a:p>
            <a:r>
              <a:rPr lang="en-US" dirty="0"/>
              <a:t>One common use for a rich text box is for displaying URL addresses. </a:t>
            </a:r>
            <a:endParaRPr lang="en-US" dirty="0" smtClean="0"/>
          </a:p>
          <a:p>
            <a:r>
              <a:rPr lang="en-US" dirty="0" smtClean="0"/>
              <a:t>In a </a:t>
            </a:r>
            <a:r>
              <a:rPr lang="en-US" dirty="0"/>
              <a:t>regular text box, the address appears in the default font color, but the </a:t>
            </a:r>
            <a:r>
              <a:rPr lang="en-US" dirty="0" smtClean="0"/>
              <a:t>rich text </a:t>
            </a:r>
            <a:r>
              <a:rPr lang="en-US" dirty="0"/>
              <a:t>box displays it as a link when the </a:t>
            </a:r>
            <a:r>
              <a:rPr lang="en-US" dirty="0" err="1"/>
              <a:t>DetectUrl</a:t>
            </a:r>
            <a:r>
              <a:rPr lang="en-US" dirty="0"/>
              <a:t> property is set to </a:t>
            </a:r>
            <a:r>
              <a:rPr lang="en-US" i="1" dirty="0"/>
              <a:t>true </a:t>
            </a:r>
            <a:r>
              <a:rPr lang="en-US" dirty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10789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Designing the 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One recommendation about interface design concerns color. </a:t>
            </a:r>
            <a:endParaRPr lang="en-US" dirty="0" smtClean="0"/>
          </a:p>
          <a:p>
            <a:r>
              <a:rPr lang="en-US" dirty="0" smtClean="0"/>
              <a:t>You have probably </a:t>
            </a:r>
            <a:r>
              <a:rPr lang="en-US" dirty="0"/>
              <a:t>noticed that Windows applications are predominantly gray. </a:t>
            </a:r>
            <a:endParaRPr lang="en-US" dirty="0" smtClean="0"/>
          </a:p>
          <a:p>
            <a:r>
              <a:rPr lang="en-US" dirty="0" smtClean="0"/>
              <a:t>A reason for </a:t>
            </a:r>
            <a:r>
              <a:rPr lang="en-US" dirty="0"/>
              <a:t>this choice is that many people are color blind. Also, research shows </a:t>
            </a:r>
            <a:r>
              <a:rPr lang="en-US" dirty="0" smtClean="0"/>
              <a:t>that gray </a:t>
            </a:r>
            <a:r>
              <a:rPr lang="en-US" dirty="0"/>
              <a:t>is easiest for the majority of users. </a:t>
            </a:r>
            <a:endParaRPr lang="en-US" dirty="0" smtClean="0"/>
          </a:p>
          <a:p>
            <a:r>
              <a:rPr lang="en-US" dirty="0" smtClean="0"/>
              <a:t>Although </a:t>
            </a:r>
            <a:r>
              <a:rPr lang="en-US" dirty="0"/>
              <a:t>you may personally </a:t>
            </a:r>
            <a:r>
              <a:rPr lang="en-US" dirty="0" smtClean="0"/>
              <a:t>prefer brighter </a:t>
            </a:r>
            <a:r>
              <a:rPr lang="en-US" dirty="0"/>
              <a:t>colors, you will stick with gray, or the system palette the user chooses</a:t>
            </a:r>
            <a:r>
              <a:rPr lang="en-US" dirty="0" smtClean="0"/>
              <a:t>, if </a:t>
            </a:r>
            <a:r>
              <a:rPr lang="en-US" dirty="0"/>
              <a:t>you want your applications to look professional.</a:t>
            </a:r>
          </a:p>
          <a:p>
            <a:r>
              <a:rPr lang="en-US" i="1" dirty="0"/>
              <a:t>Note</a:t>
            </a:r>
            <a:r>
              <a:rPr lang="en-US" dirty="0"/>
              <a:t>: By default the </a:t>
            </a:r>
            <a:r>
              <a:rPr lang="en-US" dirty="0" err="1"/>
              <a:t>BackColor</a:t>
            </a:r>
            <a:r>
              <a:rPr lang="en-US" dirty="0"/>
              <a:t> property of forms and controls is set </a:t>
            </a:r>
            <a:r>
              <a:rPr lang="en-US" dirty="0" smtClean="0"/>
              <a:t>to </a:t>
            </a:r>
            <a:r>
              <a:rPr lang="en-US" i="1" dirty="0" smtClean="0"/>
              <a:t>Control </a:t>
            </a:r>
            <a:r>
              <a:rPr lang="en-US" dirty="0"/>
              <a:t>, which is a color included in the operating system’s palette.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</a:t>
            </a:r>
            <a:r>
              <a:rPr lang="en-US" dirty="0" smtClean="0"/>
              <a:t>user changes </a:t>
            </a:r>
            <a:r>
              <a:rPr lang="en-US" dirty="0"/>
              <a:t>the system theme or color, your forms and controls will conform </a:t>
            </a:r>
            <a:r>
              <a:rPr lang="en-US" dirty="0" smtClean="0"/>
              <a:t>to their </a:t>
            </a:r>
            <a:r>
              <a:rPr lang="en-US" dirty="0"/>
              <a:t>settings.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3681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Designing the User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Colors can indicate to the user what is expected.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a white </a:t>
            </a:r>
            <a:r>
              <a:rPr lang="en-US" dirty="0" smtClean="0"/>
              <a:t>background for </a:t>
            </a:r>
            <a:r>
              <a:rPr lang="en-US" dirty="0"/>
              <a:t>text boxes to indicate that the user should input information.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a </a:t>
            </a:r>
            <a:r>
              <a:rPr lang="en-US" dirty="0" smtClean="0"/>
              <a:t>gray background </a:t>
            </a:r>
            <a:r>
              <a:rPr lang="en-US" dirty="0"/>
              <a:t>for labels, which the user cannot change. </a:t>
            </a:r>
            <a:endParaRPr lang="en-US" dirty="0" smtClean="0"/>
          </a:p>
          <a:p>
            <a:r>
              <a:rPr lang="en-US" dirty="0" smtClean="0"/>
              <a:t>Labels </a:t>
            </a:r>
            <a:r>
              <a:rPr lang="en-US" dirty="0"/>
              <a:t>that will </a:t>
            </a:r>
            <a:r>
              <a:rPr lang="en-US" dirty="0" smtClean="0"/>
              <a:t>display a </a:t>
            </a:r>
            <a:r>
              <a:rPr lang="en-US" dirty="0"/>
              <a:t>message should have a border around them; labels that provide text on </a:t>
            </a:r>
            <a:r>
              <a:rPr lang="en-US" dirty="0" smtClean="0"/>
              <a:t>the screen </a:t>
            </a:r>
            <a:r>
              <a:rPr lang="en-US" dirty="0"/>
              <a:t>should have no border (the default).</a:t>
            </a:r>
          </a:p>
          <a:p>
            <a:r>
              <a:rPr lang="en-US" dirty="0"/>
              <a:t>Group your controls on the form to aid the user.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good practice is to </a:t>
            </a:r>
            <a:r>
              <a:rPr lang="en-US" dirty="0" smtClean="0"/>
              <a:t>create group </a:t>
            </a:r>
            <a:r>
              <a:rPr lang="en-US" dirty="0"/>
              <a:t>boxes to hold related items, especially those controls that require </a:t>
            </a:r>
            <a:r>
              <a:rPr lang="en-US" dirty="0" smtClean="0"/>
              <a:t>user input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visual aid helps the user understand the information that is </a:t>
            </a:r>
            <a:r>
              <a:rPr lang="en-US" dirty="0" smtClean="0"/>
              <a:t>being presented </a:t>
            </a:r>
            <a:r>
              <a:rPr lang="en-US" dirty="0"/>
              <a:t>or requested.</a:t>
            </a:r>
          </a:p>
          <a:p>
            <a:r>
              <a:rPr lang="en-US" dirty="0"/>
              <a:t>Use a sans serif font on your forms, such as the default MS Sans Serif, </a:t>
            </a:r>
            <a:r>
              <a:rPr lang="en-US" dirty="0" smtClean="0"/>
              <a:t>and do </a:t>
            </a:r>
            <a:r>
              <a:rPr lang="en-US" dirty="0"/>
              <a:t>not make them boldface. Limit large font sizes to a few items, such as </a:t>
            </a:r>
            <a:r>
              <a:rPr lang="en-US" dirty="0" smtClean="0"/>
              <a:t>the company </a:t>
            </a:r>
            <a:r>
              <a:rPr lang="en-US" dirty="0"/>
              <a:t>name.</a:t>
            </a:r>
          </a:p>
        </p:txBody>
      </p:sp>
    </p:spTree>
    <p:extLst>
      <p:ext uri="{BB962C8B-B14F-4D97-AF65-F5344CB8AC3E}">
        <p14:creationId xmlns:p14="http://schemas.microsoft.com/office/powerpoint/2010/main" val="15827347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Defining Keyboard Access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Many people prefer to use the keyboard, rather than a mouse, for most operations.</a:t>
            </a:r>
          </a:p>
          <a:p>
            <a:r>
              <a:rPr lang="en-US" dirty="0"/>
              <a:t>Windows is set up so that most functions can be done with either </a:t>
            </a:r>
            <a:r>
              <a:rPr lang="en-US" dirty="0" smtClean="0"/>
              <a:t>the keyboard </a:t>
            </a:r>
            <a:r>
              <a:rPr lang="en-US" dirty="0"/>
              <a:t>or a mouse.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make your projects respond to the keyboard </a:t>
            </a:r>
            <a:r>
              <a:rPr lang="en-US" dirty="0" smtClean="0"/>
              <a:t>by defining </a:t>
            </a:r>
            <a:r>
              <a:rPr lang="en-US" b="1" dirty="0"/>
              <a:t>access keys </a:t>
            </a:r>
            <a:r>
              <a:rPr lang="en-US" dirty="0"/>
              <a:t>, also called </a:t>
            </a:r>
            <a:r>
              <a:rPr lang="en-US" i="1" dirty="0"/>
              <a:t>hot keys </a:t>
            </a:r>
            <a:r>
              <a:rPr lang="en-US" dirty="0"/>
              <a:t>. For example, </a:t>
            </a:r>
            <a:r>
              <a:rPr lang="en-US" dirty="0" smtClean="0"/>
              <a:t>you can </a:t>
            </a:r>
            <a:r>
              <a:rPr lang="en-US" dirty="0"/>
              <a:t>select the </a:t>
            </a:r>
            <a:r>
              <a:rPr lang="en-US" i="1" dirty="0"/>
              <a:t>OK </a:t>
            </a:r>
            <a:r>
              <a:rPr lang="en-US" dirty="0"/>
              <a:t>button with Alt + o and the </a:t>
            </a:r>
            <a:r>
              <a:rPr lang="en-US" i="1" dirty="0"/>
              <a:t>Exit </a:t>
            </a:r>
            <a:r>
              <a:rPr lang="en-US" dirty="0"/>
              <a:t>button with Alt + x.</a:t>
            </a:r>
          </a:p>
          <a:p>
            <a:r>
              <a:rPr lang="en-US" dirty="0"/>
              <a:t>You can set access keys for buttons, radio buttons, and check boxes </a:t>
            </a:r>
            <a:r>
              <a:rPr lang="en-US" dirty="0" smtClean="0"/>
              <a:t>when you </a:t>
            </a:r>
            <a:r>
              <a:rPr lang="en-US" dirty="0"/>
              <a:t>define their Text properties. Type an ampersand (&amp;) in front of the character</a:t>
            </a:r>
          </a:p>
          <a:p>
            <a:r>
              <a:rPr lang="en-US" dirty="0"/>
              <a:t>you want for the access key; Visual Studio underlines the character. </a:t>
            </a:r>
          </a:p>
        </p:txBody>
      </p:sp>
    </p:spTree>
    <p:extLst>
      <p:ext uri="{BB962C8B-B14F-4D97-AF65-F5344CB8AC3E}">
        <p14:creationId xmlns:p14="http://schemas.microsoft.com/office/powerpoint/2010/main" val="23133924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Defining Keyboard Access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For </a:t>
            </a:r>
            <a:r>
              <a:rPr lang="en-US" dirty="0"/>
              <a:t>examples of access keys on buttons, type the following for the </a:t>
            </a:r>
            <a:r>
              <a:rPr lang="en-US" dirty="0" smtClean="0"/>
              <a:t>button’s Text </a:t>
            </a:r>
            <a:r>
              <a:rPr lang="en-US" dirty="0"/>
              <a:t>property:</a:t>
            </a:r>
          </a:p>
          <a:p>
            <a:pPr lvl="1"/>
            <a:r>
              <a:rPr lang="en-US" dirty="0"/>
              <a:t>&amp;OK for OK</a:t>
            </a:r>
          </a:p>
          <a:p>
            <a:pPr lvl="1"/>
            <a:r>
              <a:rPr lang="en-US" dirty="0" err="1"/>
              <a:t>E&amp;xit</a:t>
            </a:r>
            <a:r>
              <a:rPr lang="en-US" dirty="0"/>
              <a:t> for Exit</a:t>
            </a:r>
          </a:p>
          <a:p>
            <a:r>
              <a:rPr lang="en-US" dirty="0"/>
              <a:t>When you define access keys, you need to watch for several pitfalls. </a:t>
            </a:r>
            <a:endParaRPr lang="en-US" dirty="0" smtClean="0"/>
          </a:p>
          <a:p>
            <a:r>
              <a:rPr lang="en-US" dirty="0" smtClean="0"/>
              <a:t>First, try </a:t>
            </a:r>
            <a:r>
              <a:rPr lang="en-US" dirty="0"/>
              <a:t>to use the Windows standard keys whenever possible.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use </a:t>
            </a:r>
            <a:r>
              <a:rPr lang="en-US" dirty="0" smtClean="0"/>
              <a:t>the x </a:t>
            </a:r>
            <a:r>
              <a:rPr lang="en-US" dirty="0"/>
              <a:t>of Exit and the S of Save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Second</a:t>
            </a:r>
            <a:r>
              <a:rPr lang="en-US" dirty="0"/>
              <a:t>, make sure you don’t give two controls </a:t>
            </a:r>
            <a:r>
              <a:rPr lang="en-US" dirty="0" smtClean="0"/>
              <a:t>the same </a:t>
            </a:r>
            <a:r>
              <a:rPr lang="en-US" dirty="0"/>
              <a:t>access key. It confuses the user and doesn’t work correctly. Only the </a:t>
            </a:r>
            <a:r>
              <a:rPr lang="en-US" dirty="0" smtClean="0"/>
              <a:t>next control </a:t>
            </a:r>
            <a:r>
              <a:rPr lang="en-US" dirty="0"/>
              <a:t>(from the currently active control) in the tab sequence is activated </a:t>
            </a:r>
            <a:r>
              <a:rPr lang="en-US" dirty="0" smtClean="0"/>
              <a:t>when the </a:t>
            </a:r>
            <a:r>
              <a:rPr lang="en-US" dirty="0"/>
              <a:t>user presses the access key.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256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the Accept and Cancel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Are you a keyboard user?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so, do you mind having to pick up the mouse </a:t>
            </a:r>
            <a:r>
              <a:rPr lang="en-US" dirty="0" smtClean="0"/>
              <a:t>and click </a:t>
            </a:r>
            <a:r>
              <a:rPr lang="en-US" dirty="0"/>
              <a:t>a button after typing text into a text box?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a person’s fingers are </a:t>
            </a:r>
            <a:r>
              <a:rPr lang="en-US" dirty="0" smtClean="0"/>
              <a:t>on the </a:t>
            </a:r>
            <a:r>
              <a:rPr lang="en-US" dirty="0"/>
              <a:t>keyboard, most people prefer to press the Enter key, rather than to click </a:t>
            </a:r>
            <a:r>
              <a:rPr lang="en-US" dirty="0" smtClean="0"/>
              <a:t>the mouse</a:t>
            </a:r>
            <a:r>
              <a:rPr lang="en-US" dirty="0"/>
              <a:t>. If one of the buttons on the form is the Accept button, pressing Enter </a:t>
            </a:r>
            <a:r>
              <a:rPr lang="en-US" dirty="0" smtClean="0"/>
              <a:t>is the </a:t>
            </a:r>
            <a:r>
              <a:rPr lang="en-US" dirty="0"/>
              <a:t>same as clicking the button.</a:t>
            </a:r>
          </a:p>
          <a:p>
            <a:r>
              <a:rPr lang="en-US" dirty="0"/>
              <a:t>You can make one of your buttons the Accept button by setting </a:t>
            </a:r>
            <a:r>
              <a:rPr lang="en-US" dirty="0" smtClean="0"/>
              <a:t>the </a:t>
            </a:r>
            <a:r>
              <a:rPr lang="en-US" b="1" dirty="0" err="1" smtClean="0"/>
              <a:t>AcceptButton</a:t>
            </a:r>
            <a:r>
              <a:rPr lang="en-US" b="1" dirty="0" smtClean="0"/>
              <a:t> </a:t>
            </a:r>
            <a:r>
              <a:rPr lang="en-US" b="1" dirty="0"/>
              <a:t>property </a:t>
            </a:r>
            <a:r>
              <a:rPr lang="en-US" dirty="0"/>
              <a:t>of the form to the button name.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Accept </a:t>
            </a:r>
            <a:r>
              <a:rPr lang="en-US" dirty="0" smtClean="0"/>
              <a:t>button is </a:t>
            </a:r>
            <a:r>
              <a:rPr lang="en-US" dirty="0"/>
              <a:t>visually indicated to the user by a thicker border (in default color scheme</a:t>
            </a:r>
            <a:r>
              <a:rPr lang="en-US" dirty="0" smtClean="0"/>
              <a:t>, it’s </a:t>
            </a:r>
            <a:r>
              <a:rPr lang="en-US" dirty="0"/>
              <a:t>black) around the button.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user presses the Enter key, that </a:t>
            </a:r>
            <a:r>
              <a:rPr lang="en-US" dirty="0" smtClean="0"/>
              <a:t>button is </a:t>
            </a:r>
            <a:r>
              <a:rPr lang="en-US" dirty="0"/>
              <a:t>automatically selected.</a:t>
            </a:r>
          </a:p>
          <a:p>
            <a:r>
              <a:rPr lang="en-US" dirty="0"/>
              <a:t>You also can select a Cancel button.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Cancel button is the button </a:t>
            </a:r>
            <a:r>
              <a:rPr lang="en-US" dirty="0" smtClean="0"/>
              <a:t>that is </a:t>
            </a:r>
            <a:r>
              <a:rPr lang="en-US" dirty="0"/>
              <a:t>selected when the user presses the Esc key. </a:t>
            </a:r>
          </a:p>
        </p:txBody>
      </p:sp>
    </p:spTree>
    <p:extLst>
      <p:ext uri="{BB962C8B-B14F-4D97-AF65-F5344CB8AC3E}">
        <p14:creationId xmlns:p14="http://schemas.microsoft.com/office/powerpoint/2010/main" val="7837137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the Accept and Cancel 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make a button </a:t>
            </a:r>
            <a:r>
              <a:rPr lang="en-US" dirty="0" smtClean="0"/>
              <a:t>the </a:t>
            </a:r>
            <a:r>
              <a:rPr lang="en-US" dirty="0"/>
              <a:t>Cancel button by setting the form’s </a:t>
            </a:r>
            <a:r>
              <a:rPr lang="en-US" b="1" dirty="0" err="1"/>
              <a:t>CancelButton</a:t>
            </a:r>
            <a:r>
              <a:rPr lang="en-US" b="1" dirty="0"/>
              <a:t> property 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An example </a:t>
            </a:r>
            <a:r>
              <a:rPr lang="en-US" dirty="0" smtClean="0"/>
              <a:t>of a </a:t>
            </a:r>
            <a:r>
              <a:rPr lang="en-US" dirty="0"/>
              <a:t>good time to set the </a:t>
            </a:r>
            <a:r>
              <a:rPr lang="en-US" dirty="0" err="1"/>
              <a:t>CancelButton</a:t>
            </a:r>
            <a:r>
              <a:rPr lang="en-US" dirty="0"/>
              <a:t> property is on a form with </a:t>
            </a:r>
            <a:r>
              <a:rPr lang="en-US" i="1" dirty="0"/>
              <a:t>OK </a:t>
            </a:r>
            <a:r>
              <a:rPr lang="en-US" dirty="0"/>
              <a:t>and </a:t>
            </a:r>
            <a:r>
              <a:rPr lang="en-US" i="1" dirty="0" smtClean="0"/>
              <a:t>Cance</a:t>
            </a:r>
            <a:r>
              <a:rPr lang="en-US" dirty="0" smtClean="0"/>
              <a:t>l buttons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may want to set the form’s </a:t>
            </a:r>
            <a:r>
              <a:rPr lang="en-US" dirty="0" err="1"/>
              <a:t>AcceptButton</a:t>
            </a:r>
            <a:r>
              <a:rPr lang="en-US" dirty="0"/>
              <a:t> to </a:t>
            </a:r>
            <a:r>
              <a:rPr lang="en-US" dirty="0" err="1"/>
              <a:t>okButton</a:t>
            </a:r>
            <a:r>
              <a:rPr lang="en-US" dirty="0"/>
              <a:t> and </a:t>
            </a:r>
            <a:r>
              <a:rPr lang="en-US" dirty="0" smtClean="0"/>
              <a:t>the </a:t>
            </a:r>
            <a:r>
              <a:rPr lang="en-US" dirty="0" err="1" smtClean="0"/>
              <a:t>CancelButton</a:t>
            </a:r>
            <a:r>
              <a:rPr lang="en-US" dirty="0" smtClean="0"/>
              <a:t> </a:t>
            </a:r>
            <a:r>
              <a:rPr lang="en-US" dirty="0"/>
              <a:t>property to </a:t>
            </a:r>
            <a:r>
              <a:rPr lang="en-US" dirty="0" err="1"/>
              <a:t>cancelButton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731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Setting </a:t>
            </a:r>
            <a:r>
              <a:rPr lang="en-US" b="1" dirty="0"/>
              <a:t>the Tab Order for Controls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In </a:t>
            </a:r>
            <a:r>
              <a:rPr lang="en-US" dirty="0"/>
              <a:t>Windows programs, one control on the form always has the </a:t>
            </a:r>
            <a:r>
              <a:rPr lang="en-US" b="1" dirty="0"/>
              <a:t>focus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can see </a:t>
            </a:r>
            <a:r>
              <a:rPr lang="en-US" dirty="0"/>
              <a:t>the focus change as you tab from control to control.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many controls</a:t>
            </a:r>
            <a:r>
              <a:rPr lang="en-US" dirty="0" smtClean="0"/>
              <a:t>, such </a:t>
            </a:r>
            <a:r>
              <a:rPr lang="en-US" dirty="0"/>
              <a:t>as buttons, the focus appears as a thick border.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controls </a:t>
            </a:r>
            <a:r>
              <a:rPr lang="en-US" dirty="0" smtClean="0"/>
              <a:t>indicate the </a:t>
            </a:r>
            <a:r>
              <a:rPr lang="en-US" dirty="0"/>
              <a:t>focus by a dotted line or a shaded background.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text boxes, the </a:t>
            </a:r>
            <a:r>
              <a:rPr lang="en-US" dirty="0" smtClean="0"/>
              <a:t>insertion point </a:t>
            </a:r>
            <a:r>
              <a:rPr lang="en-US" dirty="0"/>
              <a:t>(also called the </a:t>
            </a:r>
            <a:r>
              <a:rPr lang="en-US" i="1" dirty="0"/>
              <a:t>cursor </a:t>
            </a:r>
            <a:r>
              <a:rPr lang="en-US" dirty="0"/>
              <a:t>) appears inside the box.</a:t>
            </a:r>
          </a:p>
          <a:p>
            <a:r>
              <a:rPr lang="en-US" dirty="0"/>
              <a:t>Some controls can receive the focus; others cannot. For example, text </a:t>
            </a:r>
            <a:r>
              <a:rPr lang="en-US" dirty="0" smtClean="0"/>
              <a:t>boxes and </a:t>
            </a:r>
            <a:r>
              <a:rPr lang="en-US" dirty="0"/>
              <a:t>buttons can receive the focus, but labels and picture boxes cannot.</a:t>
            </a:r>
          </a:p>
        </p:txBody>
      </p:sp>
    </p:spTree>
    <p:extLst>
      <p:ext uri="{BB962C8B-B14F-4D97-AF65-F5344CB8AC3E}">
        <p14:creationId xmlns:p14="http://schemas.microsoft.com/office/powerpoint/2010/main" val="32189353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/>
              <a:t>Tab Order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Two </a:t>
            </a:r>
            <a:r>
              <a:rPr lang="en-US" dirty="0"/>
              <a:t>properties determine whether the focus stops on a control and the order </a:t>
            </a:r>
            <a:r>
              <a:rPr lang="en-US" dirty="0" smtClean="0"/>
              <a:t>in which </a:t>
            </a:r>
            <a:r>
              <a:rPr lang="en-US" dirty="0"/>
              <a:t>the focus moves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Controls </a:t>
            </a:r>
            <a:r>
              <a:rPr lang="en-US" dirty="0"/>
              <a:t>that are capable of receiving focus have </a:t>
            </a:r>
            <a:r>
              <a:rPr lang="en-US" dirty="0" smtClean="0"/>
              <a:t>a </a:t>
            </a:r>
            <a:r>
              <a:rPr lang="en-US" b="1" dirty="0" err="1" smtClean="0"/>
              <a:t>TabStop</a:t>
            </a:r>
            <a:r>
              <a:rPr lang="en-US" b="1" dirty="0" smtClean="0"/>
              <a:t> </a:t>
            </a:r>
            <a:r>
              <a:rPr lang="en-US" b="1" dirty="0"/>
              <a:t>property </a:t>
            </a:r>
            <a:r>
              <a:rPr lang="en-US" dirty="0"/>
              <a:t>, which you can set to </a:t>
            </a:r>
            <a:r>
              <a:rPr lang="en-US" i="1" dirty="0"/>
              <a:t>true </a:t>
            </a:r>
            <a:r>
              <a:rPr lang="en-US" dirty="0"/>
              <a:t>or </a:t>
            </a:r>
            <a:r>
              <a:rPr lang="en-US" i="1" dirty="0"/>
              <a:t>false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do not want </a:t>
            </a:r>
            <a:r>
              <a:rPr lang="en-US" dirty="0" smtClean="0"/>
              <a:t>the focus </a:t>
            </a:r>
            <a:r>
              <a:rPr lang="en-US" dirty="0"/>
              <a:t>to stop on a control when the user presses the Tab key, set the </a:t>
            </a:r>
            <a:r>
              <a:rPr lang="en-US" dirty="0" err="1" smtClean="0"/>
              <a:t>TabStop</a:t>
            </a:r>
            <a:r>
              <a:rPr lang="en-US" dirty="0" smtClean="0"/>
              <a:t> property </a:t>
            </a:r>
            <a:r>
              <a:rPr lang="en-US" dirty="0"/>
              <a:t>to </a:t>
            </a:r>
            <a:r>
              <a:rPr lang="en-US" i="1" dirty="0"/>
              <a:t>false </a:t>
            </a:r>
            <a:r>
              <a:rPr lang="en-US" dirty="0"/>
              <a:t>.</a:t>
            </a:r>
          </a:p>
          <a:p>
            <a:r>
              <a:rPr lang="en-US" dirty="0"/>
              <a:t>The </a:t>
            </a:r>
            <a:r>
              <a:rPr lang="en-US" b="1" dirty="0" err="1"/>
              <a:t>TabIndex</a:t>
            </a:r>
            <a:r>
              <a:rPr lang="en-US" b="1" dirty="0"/>
              <a:t> property </a:t>
            </a:r>
            <a:r>
              <a:rPr lang="en-US" dirty="0"/>
              <a:t>determines the order the focus moves as the </a:t>
            </a:r>
            <a:r>
              <a:rPr lang="en-US" dirty="0" smtClean="0"/>
              <a:t>Tab key </a:t>
            </a:r>
            <a:r>
              <a:rPr lang="en-US" dirty="0"/>
              <a:t>is pressed. As you create controls on your form, Visual Studio assigns </a:t>
            </a:r>
            <a:r>
              <a:rPr lang="en-US" dirty="0" smtClean="0"/>
              <a:t>the </a:t>
            </a:r>
            <a:r>
              <a:rPr lang="en-US" dirty="0" err="1" smtClean="0"/>
              <a:t>TabIndex</a:t>
            </a:r>
            <a:r>
              <a:rPr lang="en-US" dirty="0" smtClean="0"/>
              <a:t> </a:t>
            </a:r>
            <a:r>
              <a:rPr lang="en-US" dirty="0"/>
              <a:t>property in sequence.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the time that order is correct, but </a:t>
            </a:r>
            <a:r>
              <a:rPr lang="en-US" dirty="0" smtClean="0"/>
              <a:t>if you </a:t>
            </a:r>
            <a:r>
              <a:rPr lang="en-US" dirty="0"/>
              <a:t>want to tab in some other sequence or if you add controls later, you </a:t>
            </a:r>
            <a:r>
              <a:rPr lang="en-US" dirty="0" smtClean="0"/>
              <a:t>will need </a:t>
            </a:r>
            <a:r>
              <a:rPr lang="en-US" dirty="0"/>
              <a:t>to modify the </a:t>
            </a:r>
            <a:r>
              <a:rPr lang="en-US" dirty="0" err="1"/>
              <a:t>TabIndex</a:t>
            </a:r>
            <a:r>
              <a:rPr lang="en-US" dirty="0"/>
              <a:t> properties of your controls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73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Tab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When your program begins running, the focus is on the control with the lowest </a:t>
            </a:r>
            <a:r>
              <a:rPr lang="en-US" dirty="0" err="1"/>
              <a:t>TabIndex</a:t>
            </a:r>
            <a:r>
              <a:rPr lang="en-US" dirty="0"/>
              <a:t> (usually 0). </a:t>
            </a:r>
          </a:p>
          <a:p>
            <a:r>
              <a:rPr lang="en-US" dirty="0"/>
              <a:t>Since you generally want the insertion point to appear in the first control on the form, its </a:t>
            </a:r>
            <a:r>
              <a:rPr lang="en-US" dirty="0" err="1"/>
              <a:t>TabIndex</a:t>
            </a:r>
            <a:r>
              <a:rPr lang="en-US" dirty="0"/>
              <a:t> should be set to 0. </a:t>
            </a:r>
          </a:p>
          <a:p>
            <a:r>
              <a:rPr lang="en-US" dirty="0"/>
              <a:t>The next control should be set to 1; the next to 2; and so forth.</a:t>
            </a:r>
          </a:p>
          <a:p>
            <a:r>
              <a:rPr lang="en-US" dirty="0"/>
              <a:t>You may be puzzled by the properties of labels, which have a </a:t>
            </a:r>
            <a:r>
              <a:rPr lang="en-US" dirty="0" err="1"/>
              <a:t>TabIndex</a:t>
            </a:r>
            <a:r>
              <a:rPr lang="en-US" dirty="0"/>
              <a:t> property but not a </a:t>
            </a:r>
            <a:r>
              <a:rPr lang="en-US" dirty="0" err="1"/>
              <a:t>TabStop</a:t>
            </a:r>
            <a:r>
              <a:rPr lang="en-US" dirty="0"/>
              <a:t>. A label cannot receive focus, but it has a location in the tab sequence. </a:t>
            </a:r>
          </a:p>
          <a:p>
            <a:r>
              <a:rPr lang="en-US" dirty="0"/>
              <a:t>This fact allows you to create keyboard access keys for text boxes.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5854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When the user types an access key that is in a label, such as Alt + N, the focus jumps to the first </a:t>
            </a:r>
            <a:r>
              <a:rPr lang="en-US" dirty="0" err="1"/>
              <a:t>TabIndex</a:t>
            </a:r>
            <a:r>
              <a:rPr lang="en-US" dirty="0"/>
              <a:t> following the label (the text box). </a:t>
            </a:r>
          </a:p>
          <a:p>
            <a:r>
              <a:rPr lang="en-US" dirty="0"/>
              <a:t>By default, buttons, text boxes, and radio buttons have their </a:t>
            </a:r>
            <a:r>
              <a:rPr lang="en-US" dirty="0" err="1"/>
              <a:t>TabStop</a:t>
            </a:r>
            <a:r>
              <a:rPr lang="en-US" dirty="0"/>
              <a:t> property set to </a:t>
            </a:r>
            <a:r>
              <a:rPr lang="en-US" i="1" dirty="0"/>
              <a:t>true. </a:t>
            </a:r>
          </a:p>
          <a:p>
            <a:r>
              <a:rPr lang="en-US" dirty="0"/>
              <a:t>Be aware that the behavior of radio buttons in the tab sequence is different from other controls: The Tab key takes you only to one radio button in a group (the selected button), even though all buttons in the group have their </a:t>
            </a:r>
            <a:r>
              <a:rPr lang="en-US" dirty="0" err="1"/>
              <a:t>TabStop</a:t>
            </a:r>
            <a:r>
              <a:rPr lang="en-US" dirty="0"/>
              <a:t> and </a:t>
            </a:r>
            <a:r>
              <a:rPr lang="en-US" dirty="0" err="1"/>
              <a:t>TabIndex</a:t>
            </a:r>
            <a:r>
              <a:rPr lang="en-US" dirty="0"/>
              <a:t> properties set. </a:t>
            </a:r>
          </a:p>
          <a:p>
            <a:r>
              <a:rPr lang="en-US" dirty="0"/>
              <a:t>If you are using the keyboard to select radio buttons, you must tab to the group and then use your Up and Down arrow keys to select the correct button.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29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7307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"/>
            <a:ext cx="8686800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63973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Setting </a:t>
            </a:r>
            <a:r>
              <a:rPr lang="en-US" b="1" dirty="0"/>
              <a:t>the Tab Order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To </a:t>
            </a:r>
            <a:r>
              <a:rPr lang="en-US" dirty="0"/>
              <a:t>set the tab order for controls, you can set each control’s </a:t>
            </a:r>
            <a:r>
              <a:rPr lang="en-US" dirty="0" err="1"/>
              <a:t>TabIndex</a:t>
            </a:r>
            <a:r>
              <a:rPr lang="en-US" dirty="0"/>
              <a:t> property </a:t>
            </a:r>
            <a:r>
              <a:rPr lang="en-US" dirty="0" smtClean="0"/>
              <a:t>in the </a:t>
            </a:r>
            <a:r>
              <a:rPr lang="en-US" dirty="0"/>
              <a:t>Properties window. </a:t>
            </a:r>
            <a:endParaRPr lang="en-US" dirty="0" smtClean="0"/>
          </a:p>
          <a:p>
            <a:r>
              <a:rPr lang="en-US" dirty="0" smtClean="0"/>
              <a:t>Or </a:t>
            </a:r>
            <a:r>
              <a:rPr lang="en-US" dirty="0"/>
              <a:t>you can use Visual Studio’s great feature that </a:t>
            </a:r>
            <a:r>
              <a:rPr lang="en-US" dirty="0" smtClean="0"/>
              <a:t>helps you </a:t>
            </a:r>
            <a:r>
              <a:rPr lang="en-US" dirty="0"/>
              <a:t>set </a:t>
            </a:r>
            <a:r>
              <a:rPr lang="en-US" dirty="0" err="1"/>
              <a:t>TabIndexes</a:t>
            </a:r>
            <a:r>
              <a:rPr lang="en-US" dirty="0"/>
              <a:t> automatically.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use this feature, make sure that the </a:t>
            </a:r>
            <a:r>
              <a:rPr lang="en-US" dirty="0" smtClean="0"/>
              <a:t>Design window </a:t>
            </a:r>
            <a:r>
              <a:rPr lang="en-US" dirty="0"/>
              <a:t>is active and select </a:t>
            </a:r>
            <a:r>
              <a:rPr lang="en-US" i="1" dirty="0"/>
              <a:t>View / Tab Order </a:t>
            </a:r>
            <a:r>
              <a:rPr lang="en-US" dirty="0"/>
              <a:t>or click the </a:t>
            </a:r>
            <a:r>
              <a:rPr lang="en-US" i="1" dirty="0"/>
              <a:t>Tab Order </a:t>
            </a:r>
            <a:r>
              <a:rPr lang="en-US" dirty="0"/>
              <a:t>button on </a:t>
            </a:r>
            <a:r>
              <a:rPr lang="en-US" dirty="0" smtClean="0"/>
              <a:t>the Layout </a:t>
            </a:r>
            <a:r>
              <a:rPr lang="en-US" dirty="0"/>
              <a:t>toolbar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(The </a:t>
            </a:r>
            <a:r>
              <a:rPr lang="en-US" i="1" dirty="0"/>
              <a:t>Tab Order </a:t>
            </a:r>
            <a:r>
              <a:rPr lang="en-US" dirty="0"/>
              <a:t>item does not appear on the menu and is not </a:t>
            </a:r>
            <a:r>
              <a:rPr lang="en-US" dirty="0" smtClean="0"/>
              <a:t>available on </a:t>
            </a:r>
            <a:r>
              <a:rPr lang="en-US" dirty="0"/>
              <a:t>the Layout toolbar unless the Design window is active.) Small </a:t>
            </a:r>
            <a:r>
              <a:rPr lang="en-US" dirty="0" smtClean="0"/>
              <a:t>numbers appear </a:t>
            </a:r>
            <a:r>
              <a:rPr lang="en-US" dirty="0"/>
              <a:t>in the upper-left corner of each control; these are the current </a:t>
            </a:r>
            <a:r>
              <a:rPr lang="en-US" dirty="0" err="1" smtClean="0"/>
              <a:t>TabIndex</a:t>
            </a:r>
            <a:r>
              <a:rPr lang="en-US" dirty="0" smtClean="0"/>
              <a:t> properties </a:t>
            </a:r>
            <a:r>
              <a:rPr lang="en-US" dirty="0"/>
              <a:t>of the controls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Click </a:t>
            </a:r>
            <a:r>
              <a:rPr lang="en-US" dirty="0"/>
              <a:t>first in the control that you want to be </a:t>
            </a:r>
            <a:r>
              <a:rPr lang="en-US" dirty="0" err="1" smtClean="0"/>
              <a:t>TabIndex</a:t>
            </a:r>
            <a:r>
              <a:rPr lang="en-US" dirty="0" smtClean="0"/>
              <a:t> zero</a:t>
            </a:r>
            <a:r>
              <a:rPr lang="en-US" dirty="0"/>
              <a:t>, then click on the control for </a:t>
            </a:r>
            <a:r>
              <a:rPr lang="en-US" dirty="0" err="1"/>
              <a:t>TabIndex</a:t>
            </a:r>
            <a:r>
              <a:rPr lang="en-US" dirty="0"/>
              <a:t> one, and then click on the next </a:t>
            </a:r>
            <a:r>
              <a:rPr lang="en-US" dirty="0" smtClean="0"/>
              <a:t>control until </a:t>
            </a:r>
            <a:r>
              <a:rPr lang="en-US" dirty="0"/>
              <a:t>you have set the </a:t>
            </a:r>
            <a:r>
              <a:rPr lang="en-US" dirty="0" err="1"/>
              <a:t>TabIndex</a:t>
            </a:r>
            <a:r>
              <a:rPr lang="en-US" dirty="0"/>
              <a:t> for all controls</a:t>
            </a:r>
          </a:p>
        </p:txBody>
      </p:sp>
    </p:spTree>
    <p:extLst>
      <p:ext uri="{BB962C8B-B14F-4D97-AF65-F5344CB8AC3E}">
        <p14:creationId xmlns:p14="http://schemas.microsoft.com/office/powerpoint/2010/main" val="2652934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Setting the Tab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When you have finished setting the </a:t>
            </a:r>
            <a:r>
              <a:rPr lang="en-US" dirty="0" err="1"/>
              <a:t>TabIndex</a:t>
            </a:r>
            <a:r>
              <a:rPr lang="en-US" dirty="0"/>
              <a:t> for all controls, the </a:t>
            </a:r>
            <a:r>
              <a:rPr lang="en-US" dirty="0" smtClean="0"/>
              <a:t>white numbered </a:t>
            </a:r>
            <a:r>
              <a:rPr lang="en-US" dirty="0"/>
              <a:t>boxes change to blue. </a:t>
            </a:r>
            <a:endParaRPr lang="en-US" dirty="0" smtClean="0"/>
          </a:p>
          <a:p>
            <a:r>
              <a:rPr lang="en-US" dirty="0" smtClean="0"/>
              <a:t>Select </a:t>
            </a:r>
            <a:r>
              <a:rPr lang="en-US" i="1" dirty="0"/>
              <a:t>View / Tab Order </a:t>
            </a:r>
            <a:r>
              <a:rPr lang="en-US" dirty="0"/>
              <a:t>again to hide </a:t>
            </a:r>
            <a:r>
              <a:rPr lang="en-US" dirty="0" smtClean="0"/>
              <a:t>the sequence </a:t>
            </a:r>
            <a:r>
              <a:rPr lang="en-US" dirty="0"/>
              <a:t>numbers or press the Esc key.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make a mistake and </a:t>
            </a:r>
            <a:r>
              <a:rPr lang="en-US" dirty="0" smtClean="0"/>
              <a:t>want to </a:t>
            </a:r>
            <a:r>
              <a:rPr lang="en-US" dirty="0"/>
              <a:t>change the tab order, turn the option off and on again, and start over </a:t>
            </a:r>
            <a:r>
              <a:rPr lang="en-US" dirty="0" smtClean="0"/>
              <a:t>with </a:t>
            </a:r>
            <a:r>
              <a:rPr lang="en-US" dirty="0" err="1" smtClean="0"/>
              <a:t>TabIndex</a:t>
            </a:r>
            <a:r>
              <a:rPr lang="en-US" dirty="0" smtClean="0"/>
              <a:t> </a:t>
            </a:r>
            <a:r>
              <a:rPr lang="en-US" dirty="0"/>
              <a:t>zero again, or you can keep clicking on the control until the </a:t>
            </a:r>
            <a:r>
              <a:rPr lang="en-US" dirty="0" smtClean="0"/>
              <a:t>number wraps </a:t>
            </a:r>
            <a:r>
              <a:rPr lang="en-US" dirty="0"/>
              <a:t>around to the desired value.</a:t>
            </a:r>
          </a:p>
        </p:txBody>
      </p:sp>
    </p:spTree>
    <p:extLst>
      <p:ext uri="{BB962C8B-B14F-4D97-AF65-F5344CB8AC3E}">
        <p14:creationId xmlns:p14="http://schemas.microsoft.com/office/powerpoint/2010/main" val="7763121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the Form’s Location on the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When your project runs, the form appears in the upper-left corner of the </a:t>
            </a:r>
            <a:r>
              <a:rPr lang="en-US" dirty="0" smtClean="0"/>
              <a:t>screen by </a:t>
            </a:r>
            <a:r>
              <a:rPr lang="en-US" dirty="0"/>
              <a:t>default.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set the form’s screen position by setting the </a:t>
            </a:r>
            <a:r>
              <a:rPr lang="en-US" b="1" dirty="0" err="1" smtClean="0"/>
              <a:t>StartPosition</a:t>
            </a:r>
            <a:r>
              <a:rPr lang="en-US" b="1" dirty="0" smtClean="0"/>
              <a:t> property </a:t>
            </a:r>
            <a:r>
              <a:rPr lang="en-US" dirty="0"/>
              <a:t>of the form. </a:t>
            </a:r>
            <a:r>
              <a:rPr lang="en-US" dirty="0" smtClean="0"/>
              <a:t>See choices </a:t>
            </a:r>
            <a:r>
              <a:rPr lang="en-US" dirty="0"/>
              <a:t>for the property setting.</a:t>
            </a:r>
          </a:p>
          <a:p>
            <a:r>
              <a:rPr lang="en-US" dirty="0"/>
              <a:t>To center your form on the user’s screen, set the </a:t>
            </a:r>
            <a:r>
              <a:rPr lang="en-US" dirty="0" err="1"/>
              <a:t>StartPosition</a:t>
            </a:r>
            <a:r>
              <a:rPr lang="en-US" dirty="0"/>
              <a:t> property </a:t>
            </a:r>
            <a:r>
              <a:rPr lang="en-US" dirty="0" smtClean="0"/>
              <a:t>to </a:t>
            </a:r>
            <a:r>
              <a:rPr lang="en-US" i="1" dirty="0" err="1" smtClean="0"/>
              <a:t>CenterScreen</a:t>
            </a:r>
            <a:r>
              <a:rPr lang="en-US" i="1" dirty="0" smtClean="0"/>
              <a:t>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29403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Creating ToolTips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If you are a Windows user, you probably appreciate and rely on </a:t>
            </a:r>
            <a:r>
              <a:rPr lang="en-US" b="1" dirty="0"/>
              <a:t>ToolTips </a:t>
            </a:r>
            <a:r>
              <a:rPr lang="en-US" dirty="0" smtClean="0"/>
              <a:t>, those </a:t>
            </a:r>
            <a:r>
              <a:rPr lang="en-US" dirty="0"/>
              <a:t>small labels that pop up when you pause your mouse pointer over a </a:t>
            </a:r>
            <a:r>
              <a:rPr lang="en-US" dirty="0" smtClean="0"/>
              <a:t>toolbar button </a:t>
            </a:r>
            <a:r>
              <a:rPr lang="en-US" dirty="0"/>
              <a:t>or control.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easily add ToolTips to your projects by adding </a:t>
            </a:r>
            <a:r>
              <a:rPr lang="en-US" dirty="0" smtClean="0"/>
              <a:t>a </a:t>
            </a:r>
            <a:r>
              <a:rPr lang="en-US" b="1" dirty="0" smtClean="0"/>
              <a:t>ToolTip </a:t>
            </a:r>
            <a:r>
              <a:rPr lang="en-US" b="1" dirty="0"/>
              <a:t>component </a:t>
            </a:r>
            <a:r>
              <a:rPr lang="en-US" dirty="0"/>
              <a:t>to a form. 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you add the component to your form</a:t>
            </a:r>
            <a:r>
              <a:rPr lang="en-US" dirty="0" smtClean="0"/>
              <a:t>, each </a:t>
            </a:r>
            <a:r>
              <a:rPr lang="en-US" dirty="0"/>
              <a:t>of the form’s controls has a new property: </a:t>
            </a:r>
            <a:r>
              <a:rPr lang="en-US" b="1" dirty="0"/>
              <a:t>ToolTip on toolTip1 </a:t>
            </a:r>
            <a:r>
              <a:rPr lang="en-US" dirty="0"/>
              <a:t>, </a:t>
            </a:r>
            <a:r>
              <a:rPr lang="en-US" dirty="0" smtClean="0"/>
              <a:t>assuming that </a:t>
            </a:r>
            <a:r>
              <a:rPr lang="en-US" dirty="0"/>
              <a:t>you keep the default name, toolTip1, for the control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5923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Creating ToolTips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To define ToolTips, select the ToolTip tool from the toolbox and click anywhere on the form or double-click the ToolTip tool in the toolbox.</a:t>
            </a:r>
          </a:p>
          <a:p>
            <a:r>
              <a:rPr lang="en-US" dirty="0"/>
              <a:t>The new control appears in the component tray that opens at the bottom of the Form Designer. </a:t>
            </a:r>
          </a:p>
          <a:p>
            <a:r>
              <a:rPr lang="en-US" dirty="0"/>
              <a:t>The </a:t>
            </a:r>
            <a:r>
              <a:rPr lang="en-US" b="1" dirty="0"/>
              <a:t>component tray </a:t>
            </a:r>
            <a:r>
              <a:rPr lang="en-US" dirty="0"/>
              <a:t>holds controls that do not have a visual representation at run time. </a:t>
            </a:r>
          </a:p>
          <a:p>
            <a:r>
              <a:rPr lang="en-US" dirty="0"/>
              <a:t>You will see more controls that use the component tray later in this text.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70138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Creating ToolTips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After you add the ToolTip component, examine the properties list </a:t>
            </a:r>
            <a:r>
              <a:rPr lang="en-US" dirty="0" smtClean="0"/>
              <a:t>for other </a:t>
            </a:r>
            <a:r>
              <a:rPr lang="en-US" dirty="0"/>
              <a:t>controls on the form, such as buttons, text boxes, labels, radio buttons</a:t>
            </a:r>
            <a:r>
              <a:rPr lang="en-US" dirty="0" smtClean="0"/>
              <a:t>, check </a:t>
            </a:r>
            <a:r>
              <a:rPr lang="en-US" dirty="0"/>
              <a:t>boxes, and even the form itself. Each has a new ToolTip on </a:t>
            </a:r>
            <a:r>
              <a:rPr lang="en-US" dirty="0" smtClean="0"/>
              <a:t>toolTip1 property</a:t>
            </a:r>
            <a:r>
              <a:rPr lang="en-US" dirty="0"/>
              <a:t>.</a:t>
            </a:r>
          </a:p>
          <a:p>
            <a:r>
              <a:rPr lang="en-US" dirty="0"/>
              <a:t>Try this example: Add a button to any form and add a ToolTip component.</a:t>
            </a:r>
          </a:p>
          <a:p>
            <a:r>
              <a:rPr lang="en-US" dirty="0"/>
              <a:t>Change the button’s Text property to Exit and set its ToolTip on </a:t>
            </a:r>
            <a:r>
              <a:rPr lang="en-US" dirty="0" smtClean="0"/>
              <a:t>toolTip1 property </a:t>
            </a:r>
            <a:r>
              <a:rPr lang="en-US" dirty="0"/>
              <a:t>to </a:t>
            </a:r>
            <a:r>
              <a:rPr lang="en-US" i="1" dirty="0"/>
              <a:t>Close and Exit the program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Now </a:t>
            </a:r>
            <a:r>
              <a:rPr lang="en-US" dirty="0"/>
              <a:t>run the project, point to the </a:t>
            </a:r>
            <a:r>
              <a:rPr lang="en-US" i="1" dirty="0" smtClean="0"/>
              <a:t>Exit </a:t>
            </a:r>
            <a:r>
              <a:rPr lang="en-US" dirty="0" smtClean="0"/>
              <a:t>button</a:t>
            </a:r>
            <a:r>
              <a:rPr lang="en-US" dirty="0"/>
              <a:t>, and pause; the ToolTip will </a:t>
            </a:r>
            <a:r>
              <a:rPr lang="en-US" dirty="0" smtClean="0"/>
              <a:t>appear.</a:t>
            </a:r>
            <a:endParaRPr lang="en-US" dirty="0"/>
          </a:p>
          <a:p>
            <a:r>
              <a:rPr lang="en-US" dirty="0"/>
              <a:t>You also can add multiline ToolTips. In the ToolTip on ToolTip1 property</a:t>
            </a:r>
            <a:r>
              <a:rPr lang="en-US" dirty="0" smtClean="0"/>
              <a:t>, click </a:t>
            </a:r>
            <a:r>
              <a:rPr lang="en-US" dirty="0"/>
              <a:t>the drop-down arrow.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65399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Creating ToolTips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This drops down a white editing box in which you enter the text of the ToolTip. </a:t>
            </a:r>
            <a:endParaRPr lang="en-US" dirty="0" smtClean="0"/>
          </a:p>
          <a:p>
            <a:r>
              <a:rPr lang="en-US" dirty="0" smtClean="0"/>
              <a:t>Type </a:t>
            </a:r>
            <a:r>
              <a:rPr lang="en-US" dirty="0"/>
              <a:t>the first line and press Enter to create </a:t>
            </a:r>
            <a:r>
              <a:rPr lang="en-US" dirty="0" smtClean="0"/>
              <a:t>a </a:t>
            </a:r>
            <a:r>
              <a:rPr lang="en-US" dirty="0"/>
              <a:t>second line; press Ctrl + Enter to accept the text (or click somewhere </a:t>
            </a:r>
            <a:r>
              <a:rPr lang="en-US" dirty="0" smtClean="0"/>
              <a:t>outside the </a:t>
            </a:r>
            <a:r>
              <a:rPr lang="en-US" dirty="0"/>
              <a:t>Property window).</a:t>
            </a:r>
          </a:p>
          <a:p>
            <a:r>
              <a:rPr lang="en-US" dirty="0"/>
              <a:t>You can modify the appearance of a ToolTip by setting properties of </a:t>
            </a:r>
            <a:r>
              <a:rPr lang="en-US" dirty="0" smtClean="0"/>
              <a:t>the ToolTip </a:t>
            </a:r>
            <a:r>
              <a:rPr lang="en-US" dirty="0"/>
              <a:t>component. Select the ToolTip component in the component tray </a:t>
            </a:r>
            <a:r>
              <a:rPr lang="en-US" dirty="0" smtClean="0"/>
              <a:t>and try </a:t>
            </a:r>
            <a:r>
              <a:rPr lang="en-US" dirty="0"/>
              <a:t>changing the </a:t>
            </a:r>
            <a:r>
              <a:rPr lang="en-US" dirty="0" err="1"/>
              <a:t>BackColor</a:t>
            </a:r>
            <a:r>
              <a:rPr lang="en-US" dirty="0"/>
              <a:t> and </a:t>
            </a:r>
            <a:r>
              <a:rPr lang="en-US" dirty="0" err="1"/>
              <a:t>ForeColor</a:t>
            </a:r>
            <a:r>
              <a:rPr lang="en-US" dirty="0"/>
              <a:t> properties.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can set </a:t>
            </a:r>
            <a:r>
              <a:rPr lang="en-US" dirty="0" smtClean="0"/>
              <a:t>the </a:t>
            </a:r>
            <a:r>
              <a:rPr lang="en-US" dirty="0" err="1" smtClean="0"/>
              <a:t>IsBalloon</a:t>
            </a:r>
            <a:r>
              <a:rPr lang="en-US" dirty="0" smtClean="0"/>
              <a:t> </a:t>
            </a:r>
            <a:r>
              <a:rPr lang="en-US" dirty="0"/>
              <a:t>property to </a:t>
            </a:r>
            <a:r>
              <a:rPr lang="en-US" i="1" dirty="0"/>
              <a:t>true </a:t>
            </a:r>
            <a:r>
              <a:rPr lang="en-US" dirty="0"/>
              <a:t>for a different appearance and include an icon in </a:t>
            </a:r>
            <a:r>
              <a:rPr lang="en-US" dirty="0" smtClean="0"/>
              <a:t>the ToolTips </a:t>
            </a:r>
            <a:r>
              <a:rPr lang="en-US" dirty="0"/>
              <a:t>by selecting an icon for the </a:t>
            </a:r>
            <a:r>
              <a:rPr lang="en-US" dirty="0" err="1"/>
              <a:t>ToolTipIcon</a:t>
            </a:r>
            <a:r>
              <a:rPr lang="en-US" dirty="0"/>
              <a:t> </a:t>
            </a:r>
            <a:r>
              <a:rPr lang="en-US" dirty="0" smtClean="0"/>
              <a:t>property. </a:t>
            </a:r>
          </a:p>
          <a:p>
            <a:r>
              <a:rPr lang="en-US" dirty="0" smtClean="0"/>
              <a:t>Once you </a:t>
            </a:r>
            <a:r>
              <a:rPr lang="en-US" dirty="0"/>
              <a:t>set properties for a ToolTip component, they apply to all ToolTips </a:t>
            </a:r>
            <a:r>
              <a:rPr lang="en-US" dirty="0" smtClean="0"/>
              <a:t>displayed with </a:t>
            </a:r>
            <a:r>
              <a:rPr lang="en-US" dirty="0"/>
              <a:t>that component. </a:t>
            </a:r>
          </a:p>
        </p:txBody>
      </p:sp>
    </p:spTree>
    <p:extLst>
      <p:ext uri="{BB962C8B-B14F-4D97-AF65-F5344CB8AC3E}">
        <p14:creationId xmlns:p14="http://schemas.microsoft.com/office/powerpoint/2010/main" val="14876847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Creating ToolTips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to create a variety of appearances, the </a:t>
            </a:r>
            <a:r>
              <a:rPr lang="en-US" dirty="0" smtClean="0"/>
              <a:t>best </a:t>
            </a:r>
            <a:r>
              <a:rPr lang="en-US" dirty="0"/>
              <a:t>approach is to create multiple ToolTip components, giving each a unique name.</a:t>
            </a:r>
          </a:p>
          <a:p>
            <a:r>
              <a:rPr lang="en-US" dirty="0"/>
              <a:t>For example, you might create three ToolTip components, in which case </a:t>
            </a:r>
            <a:r>
              <a:rPr lang="en-US" dirty="0" smtClean="0"/>
              <a:t>you would </a:t>
            </a:r>
            <a:r>
              <a:rPr lang="en-US" dirty="0"/>
              <a:t>have properties for ToolTip on toolTip1, ToolTip on toolTip2, and </a:t>
            </a:r>
            <a:r>
              <a:rPr lang="en-US" dirty="0" smtClean="0"/>
              <a:t>ToolTip on </a:t>
            </a:r>
            <a:r>
              <a:rPr lang="en-US" dirty="0"/>
              <a:t>toolTip3 for the form and each control.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6864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Coding for the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already know how to set initial properties for controls at design time. </a:t>
            </a:r>
            <a:endParaRPr lang="en-US" dirty="0" smtClean="0"/>
          </a:p>
          <a:p>
            <a:r>
              <a:rPr lang="en-US" dirty="0" smtClean="0"/>
              <a:t>You also </a:t>
            </a:r>
            <a:r>
              <a:rPr lang="en-US" dirty="0"/>
              <a:t>may want to set some properties in code, as your project executes. </a:t>
            </a:r>
            <a:endParaRPr lang="en-US" dirty="0" smtClean="0"/>
          </a:p>
          <a:p>
            <a:r>
              <a:rPr lang="en-US" dirty="0" smtClean="0"/>
              <a:t>You can clear </a:t>
            </a:r>
            <a:r>
              <a:rPr lang="en-US" dirty="0"/>
              <a:t>out the contents of text boxes and labels; reset the focus (the active control</a:t>
            </a:r>
            <a:r>
              <a:rPr lang="en-US" dirty="0" smtClean="0"/>
              <a:t>); change </a:t>
            </a:r>
            <a:r>
              <a:rPr lang="en-US" dirty="0"/>
              <a:t>the color of text, or change the text in a ToolTip.</a:t>
            </a:r>
          </a:p>
        </p:txBody>
      </p:sp>
    </p:spTree>
    <p:extLst>
      <p:ext uri="{BB962C8B-B14F-4D97-AF65-F5344CB8AC3E}">
        <p14:creationId xmlns:p14="http://schemas.microsoft.com/office/powerpoint/2010/main" val="4001208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 Text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9067800" cy="5486400"/>
          </a:xfrm>
        </p:spPr>
        <p:txBody>
          <a:bodyPr>
            <a:normAutofit/>
          </a:bodyPr>
          <a:lstStyle/>
          <a:p>
            <a:r>
              <a:rPr lang="en-US" dirty="0"/>
              <a:t>Note that it is not an active link, but it does have the formatting to show the URL as an address.</a:t>
            </a:r>
          </a:p>
          <a:p>
            <a:r>
              <a:rPr lang="en-US" dirty="0"/>
              <a:t>You also can load formatted text into a rich text box from a file stored in rich text format (rtf). Use the </a:t>
            </a:r>
            <a:r>
              <a:rPr lang="en-US" dirty="0" err="1"/>
              <a:t>LoadFile</a:t>
            </a:r>
            <a:r>
              <a:rPr lang="en-US" dirty="0"/>
              <a:t> method of the rich text box. </a:t>
            </a:r>
            <a:endParaRPr lang="en-US" dirty="0" smtClean="0"/>
          </a:p>
          <a:p>
            <a:r>
              <a:rPr lang="en-US" dirty="0" smtClean="0"/>
              <a:t>In the figure above, </a:t>
            </a:r>
            <a:r>
              <a:rPr lang="en-US" dirty="0"/>
              <a:t>the file “Rich Text Boxes.rtf” is stored in the </a:t>
            </a:r>
            <a:r>
              <a:rPr lang="en-US" dirty="0" smtClean="0"/>
              <a:t>bin\debug folder</a:t>
            </a:r>
            <a:r>
              <a:rPr lang="en-US" dirty="0"/>
              <a:t>, but you could include the complete path to load a file from </a:t>
            </a:r>
            <a:r>
              <a:rPr lang="en-US" dirty="0" smtClean="0"/>
              <a:t>another location.</a:t>
            </a:r>
          </a:p>
          <a:p>
            <a:r>
              <a:rPr lang="en-US" dirty="0" err="1"/>
              <a:t>sampleRichTextBox.LoadFile</a:t>
            </a:r>
            <a:r>
              <a:rPr lang="en-US" dirty="0"/>
              <a:t>("Rich Text Boxes.rtf");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4621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Clearing Text Boxes and 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You can clear out the contents of a text box or label by setting the </a:t>
            </a:r>
            <a:r>
              <a:rPr lang="en-US" dirty="0" smtClean="0"/>
              <a:t>property to </a:t>
            </a:r>
            <a:r>
              <a:rPr lang="en-US" dirty="0"/>
              <a:t>an </a:t>
            </a:r>
            <a:r>
              <a:rPr lang="en-US" b="1" dirty="0"/>
              <a:t>empty string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"" (no space between the two quotation marks).</a:t>
            </a:r>
          </a:p>
          <a:p>
            <a:r>
              <a:rPr lang="en-US" dirty="0"/>
              <a:t>This empty string is also called a </a:t>
            </a:r>
            <a:r>
              <a:rPr lang="en-US" i="1" dirty="0"/>
              <a:t>null string </a:t>
            </a:r>
            <a:r>
              <a:rPr lang="en-US" dirty="0"/>
              <a:t>or </a:t>
            </a:r>
            <a:r>
              <a:rPr lang="en-US" i="1" dirty="0"/>
              <a:t>zero-length string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also can </a:t>
            </a:r>
            <a:r>
              <a:rPr lang="en-US" dirty="0"/>
              <a:t>clear out a text box using the Clear method or setting the Text </a:t>
            </a:r>
            <a:r>
              <a:rPr lang="en-US" dirty="0" smtClean="0"/>
              <a:t>property to </a:t>
            </a:r>
            <a:r>
              <a:rPr lang="en-US" dirty="0" err="1"/>
              <a:t>string.Empty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en-US" dirty="0" smtClean="0"/>
              <a:t>Note </a:t>
            </a:r>
            <a:r>
              <a:rPr lang="en-US" dirty="0"/>
              <a:t>that the Clear method works for text boxes but </a:t>
            </a:r>
            <a:r>
              <a:rPr lang="en-US" dirty="0" smtClean="0"/>
              <a:t>not for </a:t>
            </a:r>
            <a:r>
              <a:rPr lang="en-US" dirty="0"/>
              <a:t>labels.</a:t>
            </a:r>
          </a:p>
          <a:p>
            <a:r>
              <a:rPr lang="en-US" dirty="0"/>
              <a:t>Examples</a:t>
            </a:r>
          </a:p>
          <a:p>
            <a:pPr marL="457200" lvl="1" indent="0">
              <a:buNone/>
            </a:pPr>
            <a:r>
              <a:rPr lang="en-US" dirty="0"/>
              <a:t>// Clear the contents of text boxes and labels.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nameTextBox.Text</a:t>
            </a:r>
            <a:r>
              <a:rPr lang="en-US" dirty="0" smtClean="0"/>
              <a:t> </a:t>
            </a:r>
            <a:r>
              <a:rPr lang="en-US" dirty="0"/>
              <a:t>= "";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messageLabel.Text</a:t>
            </a:r>
            <a:r>
              <a:rPr lang="en-US" dirty="0" smtClean="0"/>
              <a:t> </a:t>
            </a:r>
            <a:r>
              <a:rPr lang="en-US" dirty="0"/>
              <a:t>= "";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dataTextBox.Clear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messageLabel.Text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string.Empty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06582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Resetting the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As your program runs, you want the insertion point to appear in the text </a:t>
            </a:r>
            <a:r>
              <a:rPr lang="en-US" dirty="0" smtClean="0"/>
              <a:t>box where </a:t>
            </a:r>
            <a:r>
              <a:rPr lang="en-US" dirty="0"/>
              <a:t>the user is expected to type.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focus should therefore begin in the </a:t>
            </a:r>
            <a:r>
              <a:rPr lang="en-US" dirty="0" smtClean="0"/>
              <a:t>first text </a:t>
            </a:r>
            <a:r>
              <a:rPr lang="en-US" dirty="0"/>
              <a:t>box. But what about later? If you clear the form’s text boxes, you </a:t>
            </a:r>
            <a:r>
              <a:rPr lang="en-US" dirty="0" smtClean="0"/>
              <a:t>should reset </a:t>
            </a:r>
            <a:r>
              <a:rPr lang="en-US" dirty="0"/>
              <a:t>the focus to the first text box.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/>
              <a:t>Focus method </a:t>
            </a:r>
            <a:r>
              <a:rPr lang="en-US" dirty="0"/>
              <a:t>handles this situation.</a:t>
            </a:r>
          </a:p>
          <a:p>
            <a:r>
              <a:rPr lang="en-US" dirty="0"/>
              <a:t>Remember, the convention is </a:t>
            </a:r>
            <a:r>
              <a:rPr lang="en-US" dirty="0" err="1"/>
              <a:t>Object.Method</a:t>
            </a:r>
            <a:r>
              <a:rPr lang="en-US" dirty="0"/>
              <a:t>, so the statement to set the </a:t>
            </a:r>
            <a:r>
              <a:rPr lang="en-US" dirty="0" smtClean="0"/>
              <a:t>insertion point </a:t>
            </a:r>
            <a:r>
              <a:rPr lang="en-US" dirty="0"/>
              <a:t>in the text box called </a:t>
            </a:r>
            <a:r>
              <a:rPr lang="en-US" dirty="0" err="1"/>
              <a:t>nameTextBox</a:t>
            </a:r>
            <a:r>
              <a:rPr lang="en-US" dirty="0"/>
              <a:t> is as follows:</a:t>
            </a:r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Make the insertion point appear in this text box.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nameTextBox.Focus</a:t>
            </a:r>
            <a:r>
              <a:rPr lang="en-US" dirty="0"/>
              <a:t>();</a:t>
            </a:r>
          </a:p>
          <a:p>
            <a:r>
              <a:rPr lang="en-US" i="1" dirty="0"/>
              <a:t>Note</a:t>
            </a:r>
            <a:r>
              <a:rPr lang="en-US" dirty="0"/>
              <a:t>: You cannot set the focus to a control that has been disabled. </a:t>
            </a:r>
          </a:p>
        </p:txBody>
      </p:sp>
    </p:spTree>
    <p:extLst>
      <p:ext uri="{BB962C8B-B14F-4D97-AF65-F5344CB8AC3E}">
        <p14:creationId xmlns:p14="http://schemas.microsoft.com/office/powerpoint/2010/main" val="8974281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Setting the Checked Property of </a:t>
            </a:r>
            <a:r>
              <a:rPr lang="en-US" b="1" dirty="0" smtClean="0"/>
              <a:t>Radio Buttons and </a:t>
            </a:r>
            <a:r>
              <a:rPr lang="en-US" b="1" dirty="0"/>
              <a:t>Check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Of course, the purpose of radio buttons and check boxes is to allow the user </a:t>
            </a:r>
            <a:r>
              <a:rPr lang="en-US" dirty="0" smtClean="0"/>
              <a:t>to make </a:t>
            </a:r>
            <a:r>
              <a:rPr lang="en-US" dirty="0"/>
              <a:t>selections. </a:t>
            </a:r>
            <a:endParaRPr lang="en-US" dirty="0" smtClean="0"/>
          </a:p>
          <a:p>
            <a:r>
              <a:rPr lang="en-US" dirty="0" smtClean="0"/>
              <a:t>However</a:t>
            </a:r>
            <a:r>
              <a:rPr lang="en-US" dirty="0"/>
              <a:t>, at times you need to select or deselect a control </a:t>
            </a:r>
            <a:r>
              <a:rPr lang="en-US" dirty="0" smtClean="0"/>
              <a:t>in code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select or deselect radio buttons and check boxes at design </a:t>
            </a:r>
            <a:r>
              <a:rPr lang="en-US" dirty="0" smtClean="0"/>
              <a:t>time (</a:t>
            </a:r>
            <a:r>
              <a:rPr lang="en-US" dirty="0"/>
              <a:t>to set initial status) or at run time (to respond to an event).</a:t>
            </a:r>
          </a:p>
          <a:p>
            <a:r>
              <a:rPr lang="en-US" dirty="0"/>
              <a:t>To make a radio button or check box appear selected initially, set </a:t>
            </a:r>
            <a:r>
              <a:rPr lang="en-US" dirty="0" smtClean="0"/>
              <a:t>its Checked </a:t>
            </a:r>
            <a:r>
              <a:rPr lang="en-US" dirty="0"/>
              <a:t>property to </a:t>
            </a:r>
            <a:r>
              <a:rPr lang="en-US" i="1" dirty="0"/>
              <a:t>true </a:t>
            </a:r>
            <a:r>
              <a:rPr lang="en-US" dirty="0"/>
              <a:t>in the Properties window.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code, assign </a:t>
            </a:r>
            <a:r>
              <a:rPr lang="en-US" i="1" dirty="0"/>
              <a:t>true </a:t>
            </a:r>
            <a:r>
              <a:rPr lang="en-US" dirty="0"/>
              <a:t>to </a:t>
            </a:r>
            <a:r>
              <a:rPr lang="en-US" dirty="0" smtClean="0"/>
              <a:t>its Checked </a:t>
            </a:r>
            <a:r>
              <a:rPr lang="en-US" dirty="0"/>
              <a:t>property:</a:t>
            </a:r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Make button selected.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redRadioButton.Checked</a:t>
            </a:r>
            <a:r>
              <a:rPr lang="en-US" dirty="0" smtClean="0"/>
              <a:t> </a:t>
            </a:r>
            <a:r>
              <a:rPr lang="en-US" dirty="0"/>
              <a:t>= true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Make box checked.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displayCheckBox.Checked</a:t>
            </a:r>
            <a:r>
              <a:rPr lang="en-US" dirty="0" smtClean="0"/>
              <a:t> </a:t>
            </a:r>
            <a:r>
              <a:rPr lang="en-US" dirty="0"/>
              <a:t>= true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Make box unchecked.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displayCheckBox.Checked</a:t>
            </a:r>
            <a:r>
              <a:rPr lang="en-US" dirty="0" smtClean="0"/>
              <a:t> </a:t>
            </a:r>
            <a:r>
              <a:rPr lang="en-US" dirty="0"/>
              <a:t>= false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27821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the Checked Property of Radio Buttons and Check Boxes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 times, you need to reset the selected radio button at run time, </a:t>
            </a:r>
            <a:r>
              <a:rPr lang="en-US" dirty="0" smtClean="0"/>
              <a:t>usually for </a:t>
            </a:r>
            <a:r>
              <a:rPr lang="en-US" dirty="0"/>
              <a:t>a second request.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only need to set the Checked property to </a:t>
            </a:r>
            <a:r>
              <a:rPr lang="en-US" i="1" dirty="0"/>
              <a:t>true </a:t>
            </a:r>
            <a:r>
              <a:rPr lang="en-US" dirty="0" smtClean="0"/>
              <a:t>for one </a:t>
            </a:r>
            <a:r>
              <a:rPr lang="en-US" dirty="0"/>
              <a:t>button of the group; the rest of the buttons in the group will set to </a:t>
            </a:r>
            <a:r>
              <a:rPr lang="en-US" i="1" dirty="0" smtClean="0"/>
              <a:t>false </a:t>
            </a:r>
            <a:r>
              <a:rPr lang="en-US" dirty="0" smtClean="0"/>
              <a:t>automatically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Recall </a:t>
            </a:r>
            <a:r>
              <a:rPr lang="en-US" dirty="0"/>
              <a:t>that only one radio button of a group can be selected </a:t>
            </a:r>
            <a:r>
              <a:rPr lang="en-US" dirty="0" smtClean="0"/>
              <a:t>at one </a:t>
            </a:r>
            <a:r>
              <a:rPr lang="en-US" dirty="0"/>
              <a:t>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1795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Setting Visibility at Run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You can set the visibility of a control at run time.</a:t>
            </a:r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Make label invisible.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messageLabel.Visible</a:t>
            </a:r>
            <a:r>
              <a:rPr lang="en-US" dirty="0" smtClean="0"/>
              <a:t> </a:t>
            </a:r>
            <a:r>
              <a:rPr lang="en-US" dirty="0"/>
              <a:t>= false;</a:t>
            </a:r>
          </a:p>
          <a:p>
            <a:r>
              <a:rPr lang="en-US" dirty="0"/>
              <a:t>You may want the visibility of a control to depend on the selection a </a:t>
            </a:r>
            <a:r>
              <a:rPr lang="en-US" dirty="0" smtClean="0"/>
              <a:t>user makes </a:t>
            </a:r>
            <a:r>
              <a:rPr lang="en-US" dirty="0"/>
              <a:t>in a check box or radio button.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statement makes the </a:t>
            </a:r>
            <a:r>
              <a:rPr lang="en-US" dirty="0" smtClean="0"/>
              <a:t>visibility </a:t>
            </a:r>
            <a:r>
              <a:rPr lang="en-US" dirty="0"/>
              <a:t>match the check box: When the check box is checked (Checked = </a:t>
            </a:r>
            <a:r>
              <a:rPr lang="en-US" i="1" dirty="0"/>
              <a:t>true </a:t>
            </a:r>
            <a:r>
              <a:rPr lang="en-US" dirty="0"/>
              <a:t>), </a:t>
            </a:r>
            <a:r>
              <a:rPr lang="en-US" dirty="0" smtClean="0"/>
              <a:t>the label </a:t>
            </a:r>
            <a:r>
              <a:rPr lang="en-US" dirty="0"/>
              <a:t>is visible (Visible = </a:t>
            </a:r>
            <a:r>
              <a:rPr lang="en-US" i="1" dirty="0"/>
              <a:t>true </a:t>
            </a:r>
            <a:r>
              <a:rPr lang="en-US" dirty="0" smtClean="0"/>
              <a:t>).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Make the visibility of the label match the setting in the check box.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messageLabel.Visible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displayCheckBox.Checked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231430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Disabling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Enabled property </a:t>
            </a:r>
            <a:r>
              <a:rPr lang="en-US" dirty="0"/>
              <a:t>of a control determines whether the </a:t>
            </a:r>
            <a:r>
              <a:rPr lang="en-US" dirty="0" smtClean="0"/>
              <a:t>control </a:t>
            </a:r>
            <a:r>
              <a:rPr lang="en-US" dirty="0"/>
              <a:t>is </a:t>
            </a:r>
            <a:r>
              <a:rPr lang="en-US" dirty="0" smtClean="0"/>
              <a:t>available or </a:t>
            </a:r>
            <a:r>
              <a:rPr lang="en-US" dirty="0"/>
              <a:t>“grayed out.”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Enabled property for controls is set to </a:t>
            </a:r>
            <a:r>
              <a:rPr lang="en-US" i="1" dirty="0"/>
              <a:t>true </a:t>
            </a:r>
            <a:r>
              <a:rPr lang="en-US" dirty="0"/>
              <a:t>by default</a:t>
            </a:r>
            <a:r>
              <a:rPr lang="en-US" dirty="0" smtClean="0"/>
              <a:t>, but </a:t>
            </a:r>
            <a:r>
              <a:rPr lang="en-US" dirty="0"/>
              <a:t>you can change the value at either design time or run time.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might </a:t>
            </a:r>
            <a:r>
              <a:rPr lang="en-US" dirty="0" smtClean="0"/>
              <a:t>want to </a:t>
            </a:r>
            <a:r>
              <a:rPr lang="en-US" dirty="0"/>
              <a:t>disable a button or other control initially and enable it in code, depending </a:t>
            </a:r>
            <a:r>
              <a:rPr lang="en-US" dirty="0" smtClean="0"/>
              <a:t>on an </a:t>
            </a:r>
            <a:r>
              <a:rPr lang="en-US" dirty="0"/>
              <a:t>action of the user.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disable a button control (Enabled = </a:t>
            </a:r>
            <a:r>
              <a:rPr lang="en-US" i="1" dirty="0"/>
              <a:t>false </a:t>
            </a:r>
            <a:r>
              <a:rPr lang="en-US" dirty="0"/>
              <a:t>) at </a:t>
            </a:r>
            <a:r>
              <a:rPr lang="en-US" dirty="0" smtClean="0"/>
              <a:t>design time</a:t>
            </a:r>
            <a:r>
              <a:rPr lang="en-US" dirty="0"/>
              <a:t>, you can use the following code to enable the button at run time.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displayButton.Enabled</a:t>
            </a:r>
            <a:r>
              <a:rPr lang="en-US" dirty="0" smtClean="0"/>
              <a:t> </a:t>
            </a:r>
            <a:r>
              <a:rPr lang="en-US" dirty="0"/>
              <a:t>= true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2210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Disabling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you have a choice to disable or hide a control, it’s usually best to disable it. </a:t>
            </a:r>
          </a:p>
          <a:p>
            <a:r>
              <a:rPr lang="en-US" dirty="0"/>
              <a:t>Having a control disabled is more understandable to a user than having it disappear.</a:t>
            </a:r>
          </a:p>
          <a:p>
            <a:r>
              <a:rPr lang="en-US" dirty="0"/>
              <a:t>To disable radio buttons, consider disabling the group box holding the buttons, rather than the buttons themselves. </a:t>
            </a:r>
          </a:p>
          <a:p>
            <a:r>
              <a:rPr lang="en-US" dirty="0"/>
              <a:t>Disabling the group box grays all of the controls in the group box.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departmentGroupBox.Enabled</a:t>
            </a:r>
            <a:r>
              <a:rPr lang="en-US" dirty="0" smtClean="0"/>
              <a:t> </a:t>
            </a:r>
            <a:r>
              <a:rPr lang="en-US" dirty="0"/>
              <a:t>= false</a:t>
            </a:r>
            <a:r>
              <a:rPr lang="en-US" dirty="0" smtClean="0"/>
              <a:t>;</a:t>
            </a:r>
            <a:endParaRPr lang="en-US" dirty="0"/>
          </a:p>
          <a:p>
            <a:r>
              <a:rPr lang="en-US" i="1" dirty="0"/>
              <a:t>Note</a:t>
            </a:r>
            <a:r>
              <a:rPr lang="en-US" dirty="0"/>
              <a:t>: Even though the control has the </a:t>
            </a:r>
            <a:r>
              <a:rPr lang="en-US" dirty="0" err="1"/>
              <a:t>TabStop</a:t>
            </a:r>
            <a:r>
              <a:rPr lang="en-US" dirty="0"/>
              <a:t> property set to </a:t>
            </a:r>
            <a:r>
              <a:rPr lang="en-US" i="1" dirty="0"/>
              <a:t>true </a:t>
            </a:r>
            <a:r>
              <a:rPr lang="en-US" dirty="0" smtClean="0"/>
              <a:t>and the </a:t>
            </a:r>
            <a:r>
              <a:rPr lang="en-US" dirty="0" err="1"/>
              <a:t>TabIndex</a:t>
            </a:r>
            <a:r>
              <a:rPr lang="en-US" dirty="0"/>
              <a:t> is in the proper order, you cannot tab to a control that </a:t>
            </a:r>
            <a:r>
              <a:rPr lang="en-US" dirty="0" smtClean="0"/>
              <a:t>has been </a:t>
            </a:r>
            <a:r>
              <a:rPr lang="en-US" dirty="0"/>
              <a:t>disabled.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2850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Setting Properties Based on User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Often you need to change the Enabled or Visible property of a control based </a:t>
            </a:r>
            <a:r>
              <a:rPr lang="en-US" dirty="0" smtClean="0"/>
              <a:t>on an </a:t>
            </a:r>
            <a:r>
              <a:rPr lang="en-US" dirty="0"/>
              <a:t>action of the user.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you may have controls that are disabled </a:t>
            </a:r>
            <a:r>
              <a:rPr lang="en-US" dirty="0" smtClean="0"/>
              <a:t>or invisible </a:t>
            </a:r>
            <a:r>
              <a:rPr lang="en-US" dirty="0"/>
              <a:t>until the user signs in. In the following example, when the user logs </a:t>
            </a:r>
            <a:r>
              <a:rPr lang="en-US" dirty="0" smtClean="0"/>
              <a:t>in and </a:t>
            </a:r>
            <a:r>
              <a:rPr lang="en-US" dirty="0"/>
              <a:t>clicks the </a:t>
            </a:r>
            <a:r>
              <a:rPr lang="en-US" i="1" dirty="0"/>
              <a:t>Sign In </a:t>
            </a:r>
            <a:r>
              <a:rPr lang="en-US" dirty="0"/>
              <a:t>button, a rich text box becomes visible and the radio </a:t>
            </a:r>
            <a:r>
              <a:rPr lang="en-US" dirty="0" smtClean="0"/>
              <a:t>buttons are </a:t>
            </a:r>
            <a:r>
              <a:rPr lang="en-US" dirty="0"/>
              <a:t>enabled:</a:t>
            </a:r>
          </a:p>
          <a:p>
            <a:pPr marL="0" indent="0">
              <a:buNone/>
            </a:pPr>
            <a:r>
              <a:rPr lang="en-US" dirty="0" smtClean="0"/>
              <a:t>	private </a:t>
            </a:r>
            <a:r>
              <a:rPr lang="en-US" dirty="0"/>
              <a:t>void </a:t>
            </a:r>
            <a:r>
              <a:rPr lang="en-US" dirty="0" err="1"/>
              <a:t>signInButton_Click</a:t>
            </a:r>
            <a:r>
              <a:rPr lang="en-US" dirty="0"/>
              <a:t>(object sender, </a:t>
            </a:r>
            <a:r>
              <a:rPr lang="en-US" dirty="0" err="1"/>
              <a:t>EventArgs</a:t>
            </a:r>
            <a:r>
              <a:rPr lang="en-US" dirty="0"/>
              <a:t> e)</a:t>
            </a:r>
          </a:p>
          <a:p>
            <a:pPr marL="0" indent="0">
              <a:buNone/>
            </a:pPr>
            <a:r>
              <a:rPr lang="en-US" dirty="0" smtClean="0"/>
              <a:t>	{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Set visibility and enable controls.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welcomeRichTextBox.Visible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clothingRadioButton.Enabled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equipmentRadioButton.Enabled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juiceBarRadioButton.Enabled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membershipRadioButton.Enabled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personalTrainingRadioButton.Enabled</a:t>
            </a:r>
            <a:r>
              <a:rPr lang="en-US" dirty="0" smtClean="0"/>
              <a:t> </a:t>
            </a:r>
            <a:r>
              <a:rPr lang="en-US" dirty="0"/>
              <a:t>= true;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3129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Changing the Color of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change the color of text by changing the </a:t>
            </a:r>
            <a:r>
              <a:rPr lang="en-US" b="1" dirty="0" err="1"/>
              <a:t>ForeColor</a:t>
            </a:r>
            <a:r>
              <a:rPr lang="en-US" b="1" dirty="0"/>
              <a:t> property </a:t>
            </a:r>
            <a:r>
              <a:rPr lang="en-US" dirty="0"/>
              <a:t>of </a:t>
            </a:r>
            <a:r>
              <a:rPr lang="en-US" dirty="0" smtClean="0"/>
              <a:t>a control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Actually</a:t>
            </a:r>
            <a:r>
              <a:rPr lang="en-US" dirty="0"/>
              <a:t>, most controls have a </a:t>
            </a:r>
            <a:r>
              <a:rPr lang="en-US" dirty="0" err="1"/>
              <a:t>ForeColor</a:t>
            </a:r>
            <a:r>
              <a:rPr lang="en-US" dirty="0"/>
              <a:t> and a </a:t>
            </a:r>
            <a:r>
              <a:rPr lang="en-US" dirty="0" err="1"/>
              <a:t>BackColor</a:t>
            </a:r>
            <a:r>
              <a:rPr lang="en-US" dirty="0"/>
              <a:t> property.</a:t>
            </a:r>
          </a:p>
          <a:p>
            <a:r>
              <a:rPr lang="en-US" dirty="0"/>
              <a:t>The </a:t>
            </a:r>
            <a:r>
              <a:rPr lang="en-US" dirty="0" err="1"/>
              <a:t>ForeColor</a:t>
            </a:r>
            <a:r>
              <a:rPr lang="en-US" dirty="0"/>
              <a:t> property changes the color of the text; the </a:t>
            </a:r>
            <a:r>
              <a:rPr lang="en-US" dirty="0" err="1"/>
              <a:t>BackColor</a:t>
            </a:r>
            <a:r>
              <a:rPr lang="en-US" dirty="0"/>
              <a:t> </a:t>
            </a:r>
            <a:r>
              <a:rPr lang="en-US" dirty="0" smtClean="0"/>
              <a:t>property determines </a:t>
            </a:r>
            <a:r>
              <a:rPr lang="en-US" dirty="0"/>
              <a:t>the color around the text.</a:t>
            </a:r>
          </a:p>
        </p:txBody>
      </p:sp>
    </p:spTree>
    <p:extLst>
      <p:ext uri="{BB962C8B-B14F-4D97-AF65-F5344CB8AC3E}">
        <p14:creationId xmlns:p14="http://schemas.microsoft.com/office/powerpoint/2010/main" val="31459954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/>
              <a:t>Color Constants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</a:t>
            </a:r>
            <a:r>
              <a:rPr lang="en-US" dirty="0"/>
              <a:t># provides an easy way to specify a large number of colors.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b="1" dirty="0" smtClean="0"/>
              <a:t>color constants </a:t>
            </a:r>
            <a:r>
              <a:rPr lang="en-US" dirty="0"/>
              <a:t>are in the Color class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</a:t>
            </a:r>
            <a:r>
              <a:rPr lang="en-US" dirty="0"/>
              <a:t>you type the keyword Color and </a:t>
            </a:r>
            <a:r>
              <a:rPr lang="en-US" dirty="0" smtClean="0"/>
              <a:t>a period </a:t>
            </a:r>
            <a:r>
              <a:rPr lang="en-US" dirty="0"/>
              <a:t>in the editor, you can see a full list of colors.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of the colors </a:t>
            </a:r>
            <a:r>
              <a:rPr lang="en-US" dirty="0" smtClean="0"/>
              <a:t>are listed </a:t>
            </a:r>
            <a:r>
              <a:rPr lang="en-US" dirty="0"/>
              <a:t>below.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Color.AliceBlue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Color.AntiqueWhite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Color.Bisque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Color.BlanchedAlmond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Color.Blue</a:t>
            </a:r>
            <a:endParaRPr lang="en-US" dirty="0"/>
          </a:p>
          <a:p>
            <a:r>
              <a:rPr lang="en-US" dirty="0"/>
              <a:t>Examples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nameTextBox.ForeColor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Color.Red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messageLabel.ForeColor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Color.White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11957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Displaying Text on Multiple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Both the regular text box and the rich text box have properties that allow you </a:t>
            </a:r>
            <a:r>
              <a:rPr lang="en-US" dirty="0" smtClean="0"/>
              <a:t>to display </a:t>
            </a:r>
            <a:r>
              <a:rPr lang="en-US" dirty="0"/>
              <a:t>text on multiple lines.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err="1"/>
              <a:t>WordWrap</a:t>
            </a:r>
            <a:r>
              <a:rPr lang="en-US" b="1" dirty="0"/>
              <a:t> property </a:t>
            </a:r>
            <a:r>
              <a:rPr lang="en-US" dirty="0"/>
              <a:t>determines </a:t>
            </a:r>
            <a:r>
              <a:rPr lang="en-US" dirty="0" smtClean="0"/>
              <a:t>whether the </a:t>
            </a:r>
            <a:r>
              <a:rPr lang="en-US" dirty="0"/>
              <a:t>contents should wrap to a second line if they do not fit on a single line. </a:t>
            </a:r>
            <a:endParaRPr lang="en-US" dirty="0" smtClean="0"/>
          </a:p>
          <a:p>
            <a:r>
              <a:rPr lang="en-US" dirty="0" smtClean="0"/>
              <a:t>The property </a:t>
            </a:r>
            <a:r>
              <a:rPr lang="en-US" dirty="0"/>
              <a:t>is set to </a:t>
            </a:r>
            <a:r>
              <a:rPr lang="en-US" i="1" dirty="0"/>
              <a:t>true </a:t>
            </a:r>
            <a:r>
              <a:rPr lang="en-US" dirty="0"/>
              <a:t>by default. Both controls also have a </a:t>
            </a:r>
            <a:r>
              <a:rPr lang="en-US" b="1" dirty="0"/>
              <a:t>Multiline </a:t>
            </a:r>
            <a:r>
              <a:rPr lang="en-US" b="1" dirty="0" smtClean="0"/>
              <a:t>property</a:t>
            </a:r>
            <a:r>
              <a:rPr lang="en-US" dirty="0" smtClean="0"/>
              <a:t>, </a:t>
            </a:r>
            <a:r>
              <a:rPr lang="en-US" dirty="0"/>
              <a:t>which is set to </a:t>
            </a:r>
            <a:r>
              <a:rPr lang="en-US" i="1" dirty="0"/>
              <a:t>false </a:t>
            </a:r>
            <a:r>
              <a:rPr lang="en-US" dirty="0"/>
              <a:t>by default on a text box and </a:t>
            </a:r>
            <a:r>
              <a:rPr lang="en-US" i="1" dirty="0"/>
              <a:t>true </a:t>
            </a:r>
            <a:r>
              <a:rPr lang="en-US" dirty="0"/>
              <a:t>by default on a </a:t>
            </a:r>
            <a:r>
              <a:rPr lang="en-US" dirty="0" smtClean="0"/>
              <a:t>rich text </a:t>
            </a:r>
            <a:r>
              <a:rPr lang="en-US" dirty="0"/>
              <a:t>box. </a:t>
            </a:r>
            <a:endParaRPr lang="en-US" dirty="0" smtClean="0"/>
          </a:p>
          <a:p>
            <a:r>
              <a:rPr lang="en-US" dirty="0" smtClean="0"/>
              <a:t>Both </a:t>
            </a:r>
            <a:r>
              <a:rPr lang="en-US" dirty="0" err="1"/>
              <a:t>WordWrap</a:t>
            </a:r>
            <a:r>
              <a:rPr lang="en-US" dirty="0"/>
              <a:t> and Multiline must be set to </a:t>
            </a:r>
            <a:r>
              <a:rPr lang="en-US" i="1" dirty="0"/>
              <a:t>true </a:t>
            </a:r>
            <a:r>
              <a:rPr lang="en-US" dirty="0"/>
              <a:t>for text to wrap to </a:t>
            </a:r>
            <a:r>
              <a:rPr lang="en-US" dirty="0" smtClean="0"/>
              <a:t>a second </a:t>
            </a:r>
            <a:r>
              <a:rPr lang="en-US" dirty="0"/>
              <a:t>line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71296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Concatenating </a:t>
            </a:r>
            <a:r>
              <a:rPr lang="en-US" b="1" dirty="0"/>
              <a:t>Text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At </a:t>
            </a:r>
            <a:r>
              <a:rPr lang="en-US" dirty="0"/>
              <a:t>times you need to join strings of text. For example, you may want to join a </a:t>
            </a:r>
            <a:r>
              <a:rPr lang="en-US" dirty="0" smtClean="0"/>
              <a:t>literal and </a:t>
            </a:r>
            <a:r>
              <a:rPr lang="en-US" dirty="0"/>
              <a:t>a property.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“tack” one string of characters to the end of another in </a:t>
            </a:r>
            <a:r>
              <a:rPr lang="en-US" dirty="0" smtClean="0"/>
              <a:t>the process </a:t>
            </a:r>
            <a:r>
              <a:rPr lang="en-US" dirty="0"/>
              <a:t>called </a:t>
            </a:r>
            <a:r>
              <a:rPr lang="en-US" b="1" i="1" dirty="0"/>
              <a:t>concatenation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a plus sign (+) between the two strings.</a:t>
            </a:r>
          </a:p>
          <a:p>
            <a:r>
              <a:rPr lang="en-US" dirty="0"/>
              <a:t>Examples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messageLabel.Text</a:t>
            </a:r>
            <a:r>
              <a:rPr lang="en-US" dirty="0" smtClean="0"/>
              <a:t> </a:t>
            </a:r>
            <a:r>
              <a:rPr lang="en-US" dirty="0"/>
              <a:t>= "Your name is: " + </a:t>
            </a:r>
            <a:r>
              <a:rPr lang="en-US" dirty="0" err="1"/>
              <a:t>nameTextBox.Text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nameAndAddressLabel.Text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nameTextBox.Text</a:t>
            </a:r>
            <a:r>
              <a:rPr lang="en-US" dirty="0"/>
              <a:t> + " " + </a:t>
            </a:r>
            <a:r>
              <a:rPr lang="en-US" dirty="0" smtClean="0"/>
              <a:t>	</a:t>
            </a:r>
            <a:r>
              <a:rPr lang="en-US" dirty="0" err="1" smtClean="0"/>
              <a:t>addressTextBox.Text</a:t>
            </a:r>
            <a:r>
              <a:rPr lang="en-US" dirty="0"/>
              <a:t>;</a:t>
            </a:r>
          </a:p>
          <a:p>
            <a:r>
              <a:rPr lang="en-US" dirty="0"/>
              <a:t>You also can concatenate a </a:t>
            </a:r>
            <a:r>
              <a:rPr lang="en-US" dirty="0" err="1"/>
              <a:t>NewLine</a:t>
            </a:r>
            <a:r>
              <a:rPr lang="en-US" dirty="0"/>
              <a:t> character (</a:t>
            </a:r>
            <a:r>
              <a:rPr lang="en-US" dirty="0" err="1"/>
              <a:t>Environment.NewLine</a:t>
            </a:r>
            <a:r>
              <a:rPr lang="en-US" dirty="0"/>
              <a:t>) </a:t>
            </a:r>
            <a:r>
              <a:rPr lang="en-US" dirty="0" smtClean="0"/>
              <a:t>into a </a:t>
            </a:r>
            <a:r>
              <a:rPr lang="en-US" dirty="0"/>
              <a:t>long line to set up multiple lines: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welcomeRichTextBox.Text</a:t>
            </a:r>
            <a:r>
              <a:rPr lang="en-US" dirty="0" smtClean="0"/>
              <a:t> </a:t>
            </a:r>
            <a:r>
              <a:rPr lang="en-US" dirty="0"/>
              <a:t>= "Welcome Member #" + </a:t>
            </a:r>
            <a:r>
              <a:rPr lang="en-US" dirty="0" smtClean="0"/>
              <a:t>	</a:t>
            </a:r>
            <a:r>
              <a:rPr lang="en-US" dirty="0" err="1" smtClean="0"/>
              <a:t>memberIDMaskedTextBox.Text</a:t>
            </a:r>
            <a:r>
              <a:rPr lang="en-US" dirty="0" smtClean="0"/>
              <a:t> + </a:t>
            </a:r>
            <a:r>
              <a:rPr lang="en-US" dirty="0" err="1"/>
              <a:t>Environment.NewLine</a:t>
            </a:r>
            <a:r>
              <a:rPr lang="en-US" dirty="0"/>
              <a:t> + </a:t>
            </a:r>
            <a:r>
              <a:rPr lang="en-US" dirty="0" smtClean="0"/>
              <a:t>	</a:t>
            </a:r>
            <a:r>
              <a:rPr lang="en-US" dirty="0" err="1" smtClean="0"/>
              <a:t>nameTextBox.Text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31717491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Downloading and Using the Line and Shape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can add graphic shapes to your forms using a set of controls that </a:t>
            </a:r>
            <a:r>
              <a:rPr lang="en-US" dirty="0" smtClean="0"/>
              <a:t>Microsoft makes </a:t>
            </a:r>
            <a:r>
              <a:rPr lang="en-US" dirty="0"/>
              <a:t>available in a </a:t>
            </a:r>
            <a:r>
              <a:rPr lang="en-US" dirty="0" err="1"/>
              <a:t>PowerPack</a:t>
            </a:r>
            <a:r>
              <a:rPr lang="en-US" dirty="0"/>
              <a:t>, which is a separate and free download. </a:t>
            </a:r>
            <a:endParaRPr lang="en-US" dirty="0" smtClean="0"/>
          </a:p>
          <a:p>
            <a:r>
              <a:rPr lang="en-US" dirty="0" smtClean="0"/>
              <a:t>After you </a:t>
            </a:r>
            <a:r>
              <a:rPr lang="en-US" dirty="0"/>
              <a:t>download the </a:t>
            </a:r>
            <a:r>
              <a:rPr lang="en-US" dirty="0" err="1"/>
              <a:t>PowerPack</a:t>
            </a:r>
            <a:r>
              <a:rPr lang="en-US" dirty="0"/>
              <a:t>, you run the installation file, which installs </a:t>
            </a:r>
            <a:r>
              <a:rPr lang="en-US" dirty="0" smtClean="0"/>
              <a:t>the controls </a:t>
            </a:r>
            <a:r>
              <a:rPr lang="en-US" dirty="0"/>
              <a:t>into Visual Studio. </a:t>
            </a:r>
            <a:endParaRPr lang="en-US" dirty="0" smtClean="0"/>
          </a:p>
          <a:p>
            <a:r>
              <a:rPr lang="en-US" dirty="0" smtClean="0"/>
              <a:t>Once </a:t>
            </a:r>
            <a:r>
              <a:rPr lang="en-US" dirty="0"/>
              <a:t>installed, you can add the controls to </a:t>
            </a:r>
            <a:r>
              <a:rPr lang="en-US" dirty="0" smtClean="0"/>
              <a:t>the Visual </a:t>
            </a:r>
            <a:r>
              <a:rPr lang="en-US" dirty="0"/>
              <a:t>Studio toolbox. </a:t>
            </a:r>
            <a:endParaRPr lang="en-US" dirty="0" smtClean="0"/>
          </a:p>
          <a:p>
            <a:r>
              <a:rPr lang="en-US" dirty="0" smtClean="0"/>
              <a:t>Note </a:t>
            </a:r>
            <a:r>
              <a:rPr lang="en-US" dirty="0"/>
              <a:t>that although the set of controls is called </a:t>
            </a:r>
            <a:r>
              <a:rPr lang="en-US" dirty="0" smtClean="0"/>
              <a:t>Visual Basic </a:t>
            </a:r>
            <a:r>
              <a:rPr lang="en-US" dirty="0" err="1"/>
              <a:t>PowerPacks</a:t>
            </a:r>
            <a:r>
              <a:rPr lang="en-US" dirty="0"/>
              <a:t>, the controls work just fine in C# and are a great new </a:t>
            </a:r>
            <a:r>
              <a:rPr lang="en-US" dirty="0" smtClean="0"/>
              <a:t>addition for </a:t>
            </a:r>
            <a:r>
              <a:rPr lang="en-US" dirty="0"/>
              <a:t>creating Windows Forms applications.</a:t>
            </a:r>
          </a:p>
        </p:txBody>
      </p:sp>
    </p:spTree>
    <p:extLst>
      <p:ext uri="{BB962C8B-B14F-4D97-AF65-F5344CB8AC3E}">
        <p14:creationId xmlns:p14="http://schemas.microsoft.com/office/powerpoint/2010/main" val="299823201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Download and Install the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first step is to download from Microsoft’s site, msdn2.microsoft.com/en-us</a:t>
            </a:r>
            <a:r>
              <a:rPr lang="en-US" dirty="0" smtClean="0"/>
              <a:t>/ </a:t>
            </a:r>
            <a:r>
              <a:rPr lang="en-US" dirty="0" err="1" smtClean="0"/>
              <a:t>vbasic</a:t>
            </a:r>
            <a:r>
              <a:rPr lang="en-US" dirty="0" smtClean="0"/>
              <a:t>/bb735936.aspx </a:t>
            </a:r>
            <a:r>
              <a:rPr lang="en-US" dirty="0"/>
              <a:t>, and follow the links to download.</a:t>
            </a:r>
          </a:p>
          <a:p>
            <a:r>
              <a:rPr lang="en-US" dirty="0"/>
              <a:t>It’s best to download the file VisualBasicPowerPacks3Setup.exe to your</a:t>
            </a:r>
          </a:p>
          <a:p>
            <a:r>
              <a:rPr lang="en-US" dirty="0"/>
              <a:t>hard drive (save it somewhere easy to find, such as the Desktop). </a:t>
            </a:r>
            <a:endParaRPr lang="en-US" dirty="0" smtClean="0"/>
          </a:p>
          <a:p>
            <a:r>
              <a:rPr lang="en-US" dirty="0" smtClean="0"/>
              <a:t>After the download </a:t>
            </a:r>
            <a:r>
              <a:rPr lang="en-US" dirty="0"/>
              <a:t>is complete, make sure that Visual Studio is not running and </a:t>
            </a:r>
            <a:r>
              <a:rPr lang="en-US" dirty="0" smtClean="0"/>
              <a:t>double click the </a:t>
            </a:r>
            <a:r>
              <a:rPr lang="en-US" dirty="0"/>
              <a:t>setup filename to run the setup.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349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Download and Install the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If you are using the Professional Edition or above and Visual Studio is closed, the new tools are automatically added to a new section of the toolbox.</a:t>
            </a:r>
          </a:p>
          <a:p>
            <a:r>
              <a:rPr lang="en-US" dirty="0"/>
              <a:t>You can find the new section, called Visual Basic Power Packs 3.0, at the bottom</a:t>
            </a:r>
          </a:p>
          <a:p>
            <a:r>
              <a:rPr lang="en-US" dirty="0"/>
              <a:t>of the toolbox .</a:t>
            </a:r>
          </a:p>
          <a:p>
            <a:r>
              <a:rPr lang="en-US" dirty="0"/>
              <a:t>For the Express Edition, or the Professional Edition if the IDE was open when you ran setup, you must manually add the controls to the toolbox. </a:t>
            </a:r>
          </a:p>
          <a:p>
            <a:r>
              <a:rPr lang="en-US" dirty="0"/>
              <a:t>Open Visual Studio or Visual C# Express and start a new project so that you can see the Form Designer and the toolbox. Right-click in the toolbox and select </a:t>
            </a:r>
            <a:r>
              <a:rPr lang="en-US" i="1" dirty="0"/>
              <a:t>Add Tab 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51644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Download and Install the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Type “Visual Basic Power Packs 3.0” as the Tab name, then right-click on </a:t>
            </a:r>
            <a:r>
              <a:rPr lang="en-US" dirty="0" smtClean="0"/>
              <a:t>the new </a:t>
            </a:r>
            <a:r>
              <a:rPr lang="en-US" dirty="0"/>
              <a:t>tab, and select </a:t>
            </a:r>
            <a:r>
              <a:rPr lang="en-US" i="1" dirty="0"/>
              <a:t>Choose Items </a:t>
            </a:r>
            <a:r>
              <a:rPr lang="en-US" dirty="0"/>
              <a:t>from the context menu.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i="1" dirty="0"/>
              <a:t>Choose Toolbox </a:t>
            </a:r>
            <a:r>
              <a:rPr lang="en-US" i="1" dirty="0" smtClean="0"/>
              <a:t>Items </a:t>
            </a:r>
            <a:r>
              <a:rPr lang="en-US" dirty="0" smtClean="0"/>
              <a:t>dialog </a:t>
            </a:r>
            <a:r>
              <a:rPr lang="en-US" dirty="0"/>
              <a:t>box appears with the list of all available tools.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save some time </a:t>
            </a:r>
            <a:r>
              <a:rPr lang="en-US" dirty="0" smtClean="0"/>
              <a:t>by typing </a:t>
            </a:r>
            <a:r>
              <a:rPr lang="en-US" dirty="0"/>
              <a:t>“Power” in the </a:t>
            </a:r>
            <a:r>
              <a:rPr lang="en-US" i="1" dirty="0"/>
              <a:t>Filter </a:t>
            </a:r>
            <a:r>
              <a:rPr lang="en-US" dirty="0"/>
              <a:t>box, which will limit the list to the </a:t>
            </a:r>
            <a:r>
              <a:rPr lang="en-US" dirty="0" err="1"/>
              <a:t>PowerPack</a:t>
            </a:r>
            <a:r>
              <a:rPr lang="en-US" dirty="0"/>
              <a:t> controls.</a:t>
            </a:r>
          </a:p>
          <a:p>
            <a:r>
              <a:rPr lang="en-US" dirty="0"/>
              <a:t>Then select </a:t>
            </a:r>
            <a:r>
              <a:rPr lang="en-US" i="1" dirty="0" err="1"/>
              <a:t>LineShape</a:t>
            </a:r>
            <a:r>
              <a:rPr lang="en-US" i="1" dirty="0"/>
              <a:t> </a:t>
            </a:r>
            <a:r>
              <a:rPr lang="en-US" dirty="0"/>
              <a:t>, </a:t>
            </a:r>
            <a:r>
              <a:rPr lang="en-US" i="1" dirty="0" err="1"/>
              <a:t>OvalShape</a:t>
            </a:r>
            <a:r>
              <a:rPr lang="en-US" i="1" dirty="0"/>
              <a:t> </a:t>
            </a:r>
            <a:r>
              <a:rPr lang="en-US" dirty="0"/>
              <a:t>, </a:t>
            </a:r>
            <a:r>
              <a:rPr lang="en-US" i="1" dirty="0" err="1"/>
              <a:t>RectangleShape</a:t>
            </a:r>
            <a:r>
              <a:rPr lang="en-US" i="1" dirty="0"/>
              <a:t> </a:t>
            </a:r>
            <a:r>
              <a:rPr lang="en-US" dirty="0"/>
              <a:t>, and </a:t>
            </a:r>
            <a:r>
              <a:rPr lang="en-US" i="1" dirty="0" err="1"/>
              <a:t>PrintForm</a:t>
            </a:r>
            <a:r>
              <a:rPr lang="en-US" i="1" dirty="0"/>
              <a:t> 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If </a:t>
            </a:r>
            <a:r>
              <a:rPr lang="en-US" dirty="0" smtClean="0"/>
              <a:t>you have </a:t>
            </a:r>
            <a:r>
              <a:rPr lang="en-US" dirty="0"/>
              <a:t>multiple versions of the controls listed, choose the highest version </a:t>
            </a:r>
            <a:r>
              <a:rPr lang="en-US" dirty="0" smtClean="0"/>
              <a:t>number (</a:t>
            </a:r>
            <a:r>
              <a:rPr lang="en-US" dirty="0"/>
              <a:t>9.0.0.0 as of this writing). 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click </a:t>
            </a:r>
            <a:r>
              <a:rPr lang="en-US" i="1" dirty="0"/>
              <a:t>OK </a:t>
            </a:r>
            <a:r>
              <a:rPr lang="en-US" dirty="0"/>
              <a:t>to return to the toolbox.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new </a:t>
            </a:r>
            <a:r>
              <a:rPr lang="en-US" dirty="0" smtClean="0"/>
              <a:t>tools should </a:t>
            </a:r>
            <a:r>
              <a:rPr lang="en-US" dirty="0"/>
              <a:t>appear in the Visual Basic </a:t>
            </a:r>
            <a:r>
              <a:rPr lang="en-US" dirty="0" err="1"/>
              <a:t>PowerPacks</a:t>
            </a:r>
            <a:r>
              <a:rPr lang="en-US" dirty="0"/>
              <a:t> 3.0 tab of the toolbox.</a:t>
            </a:r>
          </a:p>
          <a:p>
            <a:r>
              <a:rPr lang="en-US" i="1" dirty="0"/>
              <a:t>Note </a:t>
            </a:r>
            <a:r>
              <a:rPr lang="en-US" dirty="0"/>
              <a:t>: The controls appear in the section of the toolbox that is active </a:t>
            </a:r>
            <a:r>
              <a:rPr lang="en-US" dirty="0" smtClean="0"/>
              <a:t>when you </a:t>
            </a:r>
            <a:r>
              <a:rPr lang="en-US" dirty="0"/>
              <a:t>select </a:t>
            </a:r>
            <a:r>
              <a:rPr lang="en-US" i="1" dirty="0"/>
              <a:t>Choose Toolbox Items 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428366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Place the Controls on 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place a control on the form, click on the tool in the toolbox and use </a:t>
            </a:r>
            <a:r>
              <a:rPr lang="en-US" dirty="0" smtClean="0"/>
              <a:t>the mouse </a:t>
            </a:r>
            <a:r>
              <a:rPr lang="en-US" dirty="0"/>
              <a:t>pointer to draw the shape that you want on the form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Alternately, </a:t>
            </a:r>
            <a:r>
              <a:rPr lang="en-US" dirty="0" smtClean="0"/>
              <a:t>you can </a:t>
            </a:r>
            <a:r>
              <a:rPr lang="en-US" dirty="0"/>
              <a:t>double-click one of the tools to create a default size control that you can</a:t>
            </a:r>
          </a:p>
          <a:p>
            <a:r>
              <a:rPr lang="en-US" dirty="0"/>
              <a:t>move and resize as desired.</a:t>
            </a:r>
          </a:p>
          <a:p>
            <a:r>
              <a:rPr lang="en-US" dirty="0"/>
              <a:t>The Line and Shape controls have many properties that you can set, as well </a:t>
            </a:r>
            <a:r>
              <a:rPr lang="en-US" dirty="0" smtClean="0"/>
              <a:t>as events</a:t>
            </a:r>
            <a:r>
              <a:rPr lang="en-US" dirty="0"/>
              <a:t>, such as Click and DoubleClick, for which you can write event handlers.</a:t>
            </a:r>
          </a:p>
          <a:p>
            <a:r>
              <a:rPr lang="en-US" dirty="0"/>
              <a:t>Properties of a Line include </a:t>
            </a:r>
            <a:r>
              <a:rPr lang="en-US" dirty="0" err="1"/>
              <a:t>BorderStyle</a:t>
            </a:r>
            <a:r>
              <a:rPr lang="en-US" dirty="0"/>
              <a:t> ( </a:t>
            </a:r>
            <a:r>
              <a:rPr lang="en-US" i="1" dirty="0"/>
              <a:t>Solid </a:t>
            </a:r>
            <a:r>
              <a:rPr lang="en-US" dirty="0"/>
              <a:t>, </a:t>
            </a:r>
            <a:r>
              <a:rPr lang="en-US" i="1" dirty="0"/>
              <a:t>Dot </a:t>
            </a:r>
            <a:r>
              <a:rPr lang="en-US" dirty="0"/>
              <a:t>, </a:t>
            </a:r>
            <a:r>
              <a:rPr lang="en-US" i="1" dirty="0"/>
              <a:t>Dash </a:t>
            </a:r>
            <a:r>
              <a:rPr lang="en-US" dirty="0"/>
              <a:t>, and a few more</a:t>
            </a:r>
            <a:r>
              <a:rPr lang="en-US" dirty="0" smtClean="0"/>
              <a:t>), </a:t>
            </a:r>
            <a:r>
              <a:rPr lang="en-US" dirty="0" err="1" smtClean="0"/>
              <a:t>BorderWidth</a:t>
            </a:r>
            <a:r>
              <a:rPr lang="en-US" dirty="0" smtClean="0"/>
              <a:t> </a:t>
            </a:r>
            <a:r>
              <a:rPr lang="en-US" dirty="0"/>
              <a:t>(the width of the line, in pixels), </a:t>
            </a:r>
            <a:r>
              <a:rPr lang="en-US" dirty="0" err="1"/>
              <a:t>BorderColor</a:t>
            </a:r>
            <a:r>
              <a:rPr lang="en-US" dirty="0"/>
              <a:t>, and the </a:t>
            </a:r>
            <a:r>
              <a:rPr lang="en-US" dirty="0" smtClean="0"/>
              <a:t>locations for </a:t>
            </a:r>
            <a:r>
              <a:rPr lang="en-US" dirty="0"/>
              <a:t>the two endpoints of the line (X1, X2, X3, X4).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387708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Place the Controls on 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Of course, you can move and resize the line visually, but it sometimes is more precise to set the pixel location exactly.</a:t>
            </a:r>
          </a:p>
          <a:p>
            <a:r>
              <a:rPr lang="en-US" dirty="0"/>
              <a:t>The properties of the Shape controls are more interesting. </a:t>
            </a:r>
          </a:p>
          <a:p>
            <a:r>
              <a:rPr lang="en-US" dirty="0"/>
              <a:t>You can set transparency with the </a:t>
            </a:r>
            <a:r>
              <a:rPr lang="en-US" dirty="0" err="1"/>
              <a:t>BackStyle</a:t>
            </a:r>
            <a:r>
              <a:rPr lang="en-US" dirty="0"/>
              <a:t> property and the border with </a:t>
            </a:r>
            <a:r>
              <a:rPr lang="en-US" dirty="0" err="1"/>
              <a:t>BorderColor</a:t>
            </a:r>
            <a:r>
              <a:rPr lang="en-US" dirty="0"/>
              <a:t>, </a:t>
            </a:r>
            <a:r>
              <a:rPr lang="en-US" dirty="0" err="1"/>
              <a:t>BorderStyle</a:t>
            </a:r>
            <a:r>
              <a:rPr lang="en-US" dirty="0"/>
              <a:t>, and </a:t>
            </a:r>
            <a:r>
              <a:rPr lang="en-US" dirty="0" err="1"/>
              <a:t>BorderWidth</a:t>
            </a:r>
            <a:r>
              <a:rPr lang="en-US" dirty="0"/>
              <a:t>. </a:t>
            </a:r>
          </a:p>
          <a:p>
            <a:r>
              <a:rPr lang="en-US" dirty="0"/>
              <a:t>Set the interior of the shape using </a:t>
            </a:r>
            <a:r>
              <a:rPr lang="en-US" dirty="0" err="1"/>
              <a:t>FillColor</a:t>
            </a:r>
            <a:r>
              <a:rPr lang="en-US" dirty="0"/>
              <a:t>, </a:t>
            </a:r>
            <a:r>
              <a:rPr lang="en-US" dirty="0" err="1"/>
              <a:t>FillGradientColor</a:t>
            </a:r>
            <a:r>
              <a:rPr lang="en-US" dirty="0"/>
              <a:t>, </a:t>
            </a:r>
            <a:r>
              <a:rPr lang="en-US" dirty="0" err="1"/>
              <a:t>FillGradientStyle</a:t>
            </a:r>
            <a:r>
              <a:rPr lang="en-US" dirty="0"/>
              <a:t>, and </a:t>
            </a:r>
            <a:r>
              <a:rPr lang="en-US" dirty="0" err="1"/>
              <a:t>FillStyle</a:t>
            </a:r>
            <a:r>
              <a:rPr lang="en-US" dirty="0"/>
              <a:t>. </a:t>
            </a:r>
          </a:p>
          <a:p>
            <a:r>
              <a:rPr lang="en-US" dirty="0"/>
              <a:t>You can make a rectangle have rounded corners by setting the </a:t>
            </a:r>
            <a:r>
              <a:rPr lang="en-US" dirty="0" err="1"/>
              <a:t>CornerRadius</a:t>
            </a:r>
            <a:r>
              <a:rPr lang="en-US" dirty="0"/>
              <a:t>, which defaults to zero for square corners.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1646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351441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Printing 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Would you like to print an image of a form while the application is running?</a:t>
            </a:r>
          </a:p>
          <a:p>
            <a:r>
              <a:rPr lang="en-US" dirty="0"/>
              <a:t>You can use the new </a:t>
            </a:r>
            <a:r>
              <a:rPr lang="en-US" dirty="0" err="1"/>
              <a:t>PrintForm</a:t>
            </a:r>
            <a:r>
              <a:rPr lang="en-US" dirty="0"/>
              <a:t> component that you added to the toolbox in </a:t>
            </a:r>
            <a:r>
              <a:rPr lang="en-US" dirty="0" smtClean="0"/>
              <a:t>the preceding </a:t>
            </a:r>
            <a:r>
              <a:rPr lang="en-US" dirty="0"/>
              <a:t>section </a:t>
            </a:r>
            <a:r>
              <a:rPr lang="en-US" dirty="0" smtClean="0"/>
              <a:t>above. </a:t>
            </a:r>
          </a:p>
          <a:p>
            <a:r>
              <a:rPr lang="en-US" dirty="0" smtClean="0"/>
              <a:t>When </a:t>
            </a:r>
            <a:r>
              <a:rPr lang="en-US" dirty="0"/>
              <a:t>you add the </a:t>
            </a:r>
            <a:r>
              <a:rPr lang="en-US" dirty="0" err="1"/>
              <a:t>PrintForm</a:t>
            </a:r>
            <a:r>
              <a:rPr lang="en-US" dirty="0"/>
              <a:t> </a:t>
            </a:r>
            <a:r>
              <a:rPr lang="en-US" dirty="0" smtClean="0"/>
              <a:t>component to </a:t>
            </a:r>
            <a:r>
              <a:rPr lang="en-US" dirty="0"/>
              <a:t>your form, it appears in the component tray, as it has no visual </a:t>
            </a:r>
            <a:r>
              <a:rPr lang="en-US" dirty="0" smtClean="0"/>
              <a:t>representation on </a:t>
            </a:r>
            <a:r>
              <a:rPr lang="en-US" dirty="0"/>
              <a:t>the form.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choose to send the printer output to the printer or to the Print </a:t>
            </a:r>
            <a:r>
              <a:rPr lang="en-US" dirty="0" smtClean="0"/>
              <a:t>Preview window</a:t>
            </a:r>
            <a:r>
              <a:rPr lang="en-US" dirty="0"/>
              <a:t>, which saves paper while you are testing your program.</a:t>
            </a:r>
          </a:p>
          <a:p>
            <a:r>
              <a:rPr lang="en-US" dirty="0"/>
              <a:t>To add printing to a Windows Form, add a </a:t>
            </a:r>
            <a:r>
              <a:rPr lang="en-US" dirty="0" err="1"/>
              <a:t>PrintForm</a:t>
            </a:r>
            <a:r>
              <a:rPr lang="en-US" dirty="0"/>
              <a:t> component and </a:t>
            </a:r>
            <a:r>
              <a:rPr lang="en-US" dirty="0" smtClean="0"/>
              <a:t>a </a:t>
            </a:r>
            <a:r>
              <a:rPr lang="en-US" i="1" dirty="0" smtClean="0"/>
              <a:t>Print </a:t>
            </a:r>
            <a:r>
              <a:rPr lang="en-US" dirty="0"/>
              <a:t>button to the form so that the user can select the print option. </a:t>
            </a:r>
            <a:endParaRPr lang="en-US" dirty="0" smtClean="0"/>
          </a:p>
          <a:p>
            <a:r>
              <a:rPr lang="en-US" dirty="0" smtClean="0"/>
              <a:t>You can leave </a:t>
            </a:r>
            <a:r>
              <a:rPr lang="en-US" dirty="0"/>
              <a:t>the default name of the component as printForm1 and change the </a:t>
            </a:r>
            <a:r>
              <a:rPr lang="en-US" dirty="0" smtClean="0"/>
              <a:t>name of </a:t>
            </a:r>
            <a:r>
              <a:rPr lang="en-US" dirty="0"/>
              <a:t>the button to </a:t>
            </a:r>
            <a:r>
              <a:rPr lang="en-US" dirty="0" err="1"/>
              <a:t>printButton</a:t>
            </a:r>
            <a:r>
              <a:rPr lang="en-US" dirty="0"/>
              <a:t>. In the </a:t>
            </a:r>
            <a:r>
              <a:rPr lang="en-US" dirty="0" err="1"/>
              <a:t>printButton_Click</a:t>
            </a:r>
            <a:r>
              <a:rPr lang="en-US" dirty="0"/>
              <a:t> event handler, use </a:t>
            </a:r>
            <a:r>
              <a:rPr lang="en-US" dirty="0" smtClean="0"/>
              <a:t>the </a:t>
            </a:r>
            <a:r>
              <a:rPr lang="en-US" dirty="0" err="1" smtClean="0"/>
              <a:t>PrintForm’s</a:t>
            </a:r>
            <a:r>
              <a:rPr lang="en-US" dirty="0" smtClean="0"/>
              <a:t> </a:t>
            </a:r>
            <a:r>
              <a:rPr lang="en-US" dirty="0"/>
              <a:t>Print method to send the form to the printer:</a:t>
            </a:r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Print the form on the printer.</a:t>
            </a:r>
          </a:p>
          <a:p>
            <a:pPr marL="0" indent="0">
              <a:buNone/>
            </a:pPr>
            <a:r>
              <a:rPr lang="en-US" dirty="0" smtClean="0"/>
              <a:t>	printForm1.Print();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930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257800"/>
          </a:xfrm>
        </p:spPr>
        <p:txBody>
          <a:bodyPr>
            <a:normAutofit/>
          </a:bodyPr>
          <a:lstStyle/>
          <a:p>
            <a:r>
              <a:rPr lang="en-US" dirty="0"/>
              <a:t>To send the output to the Print Preview window, set the </a:t>
            </a:r>
            <a:r>
              <a:rPr lang="en-US" dirty="0" err="1"/>
              <a:t>PrintForm’s</a:t>
            </a:r>
            <a:r>
              <a:rPr lang="en-US" dirty="0"/>
              <a:t> Print- Action property before executing the Print method. Allow IntelliSense to help you select the </a:t>
            </a:r>
            <a:r>
              <a:rPr lang="en-US" dirty="0" err="1"/>
              <a:t>PrintAction</a:t>
            </a:r>
            <a:r>
              <a:rPr lang="en-US" dirty="0"/>
              <a:t> property.</a:t>
            </a:r>
          </a:p>
          <a:p>
            <a:pPr marL="0" indent="0">
              <a:buNone/>
            </a:pPr>
            <a:r>
              <a:rPr lang="en-US" dirty="0" smtClean="0"/>
              <a:t>	// </a:t>
            </a:r>
            <a:r>
              <a:rPr lang="en-US" dirty="0"/>
              <a:t>Print to the Print Preview window.</a:t>
            </a:r>
          </a:p>
          <a:p>
            <a:pPr marL="0" indent="0">
              <a:buNone/>
            </a:pPr>
            <a:r>
              <a:rPr lang="en-US" dirty="0" smtClean="0"/>
              <a:t>	printForm1.PrintAction </a:t>
            </a:r>
            <a:r>
              <a:rPr lang="en-US" dirty="0"/>
              <a:t>= </a:t>
            </a:r>
            <a:r>
              <a:rPr lang="en-US" dirty="0" smtClean="0"/>
              <a:t>	</a:t>
            </a:r>
            <a:r>
              <a:rPr lang="en-US" dirty="0" err="1" smtClean="0"/>
              <a:t>System.Drawing.Printing.PrintAction.PrintToPr</a:t>
            </a:r>
            <a:r>
              <a:rPr lang="en-US" dirty="0" smtClean="0"/>
              <a:t>	</a:t>
            </a:r>
            <a:r>
              <a:rPr lang="en-US" dirty="0" err="1" smtClean="0"/>
              <a:t>eview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printForm1.Print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335317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Displaying Text on Multiple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a regular text box, you must set Multiline to </a:t>
            </a:r>
            <a:r>
              <a:rPr lang="en-US" i="1" dirty="0"/>
              <a:t>true </a:t>
            </a:r>
            <a:r>
              <a:rPr lang="en-US" dirty="0"/>
              <a:t>and then adjust the height to accommodate multiple lines. </a:t>
            </a:r>
          </a:p>
          <a:p>
            <a:r>
              <a:rPr lang="en-US" dirty="0"/>
              <a:t>If Multiline is </a:t>
            </a:r>
            <a:r>
              <a:rPr lang="en-US" i="1" dirty="0"/>
              <a:t>false </a:t>
            </a:r>
            <a:r>
              <a:rPr lang="en-US" dirty="0"/>
              <a:t>(the default), a text box does not have resizing handles for vertical resizing. Be aware that a text box will not automatically resize to display multiple lines even though Multiline is </a:t>
            </a:r>
            <a:r>
              <a:rPr lang="en-US" i="1" dirty="0"/>
              <a:t>true </a:t>
            </a:r>
            <a:r>
              <a:rPr lang="en-US" dirty="0"/>
              <a:t>; you must make the height tall enough to display the lines.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34396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Hands-On Programming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8991600" cy="59436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Create a login for members to view specials for Look Sharp Fitness Center.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/>
              <a:t>member </a:t>
            </a:r>
            <a:r>
              <a:rPr lang="en-US" dirty="0"/>
              <a:t>name is entered in a text box and the member ID in a masked text </a:t>
            </a:r>
            <a:r>
              <a:rPr lang="en-US" dirty="0" smtClean="0"/>
              <a:t>box that </a:t>
            </a:r>
            <a:r>
              <a:rPr lang="en-US" dirty="0"/>
              <a:t>allows five numeric digits. </a:t>
            </a:r>
            <a:endParaRPr lang="en-US" dirty="0" smtClean="0"/>
          </a:p>
          <a:p>
            <a:r>
              <a:rPr lang="en-US" dirty="0" smtClean="0"/>
              <a:t>Include </a:t>
            </a:r>
            <a:r>
              <a:rPr lang="en-US" dirty="0"/>
              <a:t>three buttons, one for Sign In, one </a:t>
            </a:r>
            <a:r>
              <a:rPr lang="en-US" dirty="0" smtClean="0"/>
              <a:t>for Print</a:t>
            </a:r>
            <a:r>
              <a:rPr lang="en-US" dirty="0"/>
              <a:t>, and one for Exit. 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/>
              <a:t>the </a:t>
            </a:r>
            <a:r>
              <a:rPr lang="en-US" dirty="0" err="1"/>
              <a:t>AcceptButton</a:t>
            </a:r>
            <a:r>
              <a:rPr lang="en-US" dirty="0"/>
              <a:t> to the </a:t>
            </a:r>
            <a:r>
              <a:rPr lang="en-US" i="1" dirty="0"/>
              <a:t>Sign In </a:t>
            </a:r>
            <a:r>
              <a:rPr lang="en-US" dirty="0"/>
              <a:t>button and use </a:t>
            </a:r>
            <a:r>
              <a:rPr lang="en-US" dirty="0" smtClean="0"/>
              <a:t>the </a:t>
            </a:r>
            <a:r>
              <a:rPr lang="en-US" i="1" dirty="0" smtClean="0"/>
              <a:t>Exit </a:t>
            </a:r>
            <a:r>
              <a:rPr lang="en-US" dirty="0"/>
              <a:t>button for the </a:t>
            </a:r>
            <a:r>
              <a:rPr lang="en-US" dirty="0" err="1"/>
              <a:t>CancelButton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Include </a:t>
            </a:r>
            <a:r>
              <a:rPr lang="en-US" dirty="0"/>
              <a:t>keyboard shortcuts as needed</a:t>
            </a:r>
            <a:r>
              <a:rPr lang="en-US" dirty="0" smtClean="0"/>
              <a:t>. Use </a:t>
            </a:r>
            <a:r>
              <a:rPr lang="en-US" dirty="0"/>
              <a:t>a group box of radio buttons for each of the departments; the </a:t>
            </a:r>
            <a:r>
              <a:rPr lang="en-US" dirty="0" smtClean="0"/>
              <a:t>buttons should </a:t>
            </a:r>
            <a:r>
              <a:rPr lang="en-US" dirty="0"/>
              <a:t>be disabled when the program begins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check box allows the user to choose whether an image should display </a:t>
            </a:r>
            <a:r>
              <a:rPr lang="en-US" dirty="0" smtClean="0"/>
              <a:t>for the </a:t>
            </a:r>
            <a:r>
              <a:rPr lang="en-US" dirty="0"/>
              <a:t>selected department.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will need an image to display for each department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can use any images that you have available, find them on the Web</a:t>
            </a:r>
            <a:r>
              <a:rPr lang="en-US" dirty="0" smtClean="0"/>
              <a:t>, or </a:t>
            </a:r>
            <a:r>
              <a:rPr lang="en-US" dirty="0"/>
              <a:t>use images from the </a:t>
            </a:r>
            <a:r>
              <a:rPr lang="en-US" dirty="0" err="1"/>
              <a:t>StudentData</a:t>
            </a:r>
            <a:r>
              <a:rPr lang="en-US" dirty="0"/>
              <a:t>\Images folder</a:t>
            </a:r>
            <a:r>
              <a:rPr lang="en-US" dirty="0" smtClean="0"/>
              <a:t>. Place </a:t>
            </a:r>
            <a:r>
              <a:rPr lang="en-US" dirty="0"/>
              <a:t>a line below the company name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user clicks on the </a:t>
            </a:r>
            <a:r>
              <a:rPr lang="en-US" i="1" dirty="0"/>
              <a:t>Sign In </a:t>
            </a:r>
            <a:r>
              <a:rPr lang="en-US" dirty="0"/>
              <a:t>button, the data entry boxes and </a:t>
            </a:r>
            <a:r>
              <a:rPr lang="en-US" dirty="0" smtClean="0"/>
              <a:t>labels should </a:t>
            </a:r>
            <a:r>
              <a:rPr lang="en-US" dirty="0"/>
              <a:t>disappear, the promotions box should appear, and the radio </a:t>
            </a:r>
            <a:r>
              <a:rPr lang="en-US" dirty="0" smtClean="0"/>
              <a:t>buttons should </a:t>
            </a:r>
            <a:r>
              <a:rPr lang="en-US" dirty="0"/>
              <a:t>be enabled.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special for the selected department displays in a </a:t>
            </a:r>
            <a:r>
              <a:rPr lang="en-US" dirty="0" smtClean="0"/>
              <a:t>rich text </a:t>
            </a:r>
            <a:r>
              <a:rPr lang="en-US" dirty="0"/>
              <a:t>box concatenated to the member name</a:t>
            </a:r>
            <a:r>
              <a:rPr lang="en-US" dirty="0" smtClean="0"/>
              <a:t>. Add </a:t>
            </a:r>
            <a:r>
              <a:rPr lang="en-US" dirty="0"/>
              <a:t>a ToolTip to the member ID text box that says, “Your 5 digit </a:t>
            </a:r>
            <a:r>
              <a:rPr lang="en-US" dirty="0" smtClean="0"/>
              <a:t>member number.” </a:t>
            </a:r>
            <a:endParaRPr lang="en-US" dirty="0" smtClean="0"/>
          </a:p>
          <a:p>
            <a:r>
              <a:rPr lang="en-US" dirty="0" smtClean="0"/>
              <a:t>Allow </a:t>
            </a:r>
            <a:r>
              <a:rPr lang="en-US" dirty="0"/>
              <a:t>the user to print the form to the Print Preview window.</a:t>
            </a:r>
          </a:p>
        </p:txBody>
      </p:sp>
    </p:spTree>
    <p:extLst>
      <p:ext uri="{BB962C8B-B14F-4D97-AF65-F5344CB8AC3E}">
        <p14:creationId xmlns:p14="http://schemas.microsoft.com/office/powerpoint/2010/main" val="115782761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399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994805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Write a project to display a weather report for a Sporting Goods Store.</a:t>
            </a:r>
          </a:p>
          <a:p>
            <a:r>
              <a:rPr lang="en-US" dirty="0"/>
              <a:t>The user will input his or her name in a text box and can choose one </a:t>
            </a:r>
            <a:r>
              <a:rPr lang="en-US" dirty="0" smtClean="0"/>
              <a:t>of the </a:t>
            </a:r>
            <a:r>
              <a:rPr lang="en-US" dirty="0"/>
              <a:t>radio buttons for the weather—rain, snow, cloudy, and sunny. </a:t>
            </a:r>
            <a:endParaRPr lang="en-US" dirty="0" smtClean="0"/>
          </a:p>
          <a:p>
            <a:r>
              <a:rPr lang="en-US" dirty="0" smtClean="0"/>
              <a:t>Display an </a:t>
            </a:r>
            <a:r>
              <a:rPr lang="en-US" dirty="0"/>
              <a:t>image and a message. The message should give the weather report </a:t>
            </a:r>
            <a:r>
              <a:rPr lang="en-US" dirty="0" smtClean="0"/>
              <a:t>in words </a:t>
            </a:r>
            <a:r>
              <a:rPr lang="en-US" dirty="0"/>
              <a:t>and include the person’s name (taken from the text box at the top </a:t>
            </a:r>
            <a:r>
              <a:rPr lang="en-US" dirty="0" smtClean="0"/>
              <a:t>of the </a:t>
            </a:r>
            <a:r>
              <a:rPr lang="en-US" dirty="0"/>
              <a:t>form).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if the user chooses the </a:t>
            </a:r>
            <a:r>
              <a:rPr lang="en-US" i="1" dirty="0"/>
              <a:t>Sunny </a:t>
            </a:r>
            <a:r>
              <a:rPr lang="en-US" dirty="0"/>
              <a:t>button, you </a:t>
            </a:r>
            <a:r>
              <a:rPr lang="en-US" dirty="0" smtClean="0"/>
              <a:t>might display </a:t>
            </a:r>
            <a:r>
              <a:rPr lang="en-US" dirty="0"/>
              <a:t>“It looks like a good day for golf, John” (assuming that the </a:t>
            </a:r>
            <a:r>
              <a:rPr lang="en-US" dirty="0" smtClean="0"/>
              <a:t>user entered </a:t>
            </a:r>
            <a:r>
              <a:rPr lang="en-US" i="1" dirty="0"/>
              <a:t>John </a:t>
            </a:r>
            <a:r>
              <a:rPr lang="en-US" dirty="0"/>
              <a:t>in the text box).</a:t>
            </a:r>
          </a:p>
          <a:p>
            <a:r>
              <a:rPr lang="en-US" dirty="0"/>
              <a:t>Include keyboard access keys for the buttons and radio buttons. </a:t>
            </a:r>
            <a:endParaRPr lang="en-US" dirty="0" smtClean="0"/>
          </a:p>
          <a:p>
            <a:r>
              <a:rPr lang="en-US" dirty="0" smtClean="0"/>
              <a:t>Make the </a:t>
            </a:r>
            <a:r>
              <a:rPr lang="en-US" i="1" dirty="0"/>
              <a:t>Exit </a:t>
            </a:r>
            <a:r>
              <a:rPr lang="en-US" dirty="0"/>
              <a:t>button the Cancel button and include a </a:t>
            </a:r>
            <a:r>
              <a:rPr lang="en-US" i="1" dirty="0"/>
              <a:t>Print </a:t>
            </a:r>
            <a:r>
              <a:rPr lang="en-US" dirty="0"/>
              <a:t>button </a:t>
            </a:r>
            <a:r>
              <a:rPr lang="en-US" dirty="0" smtClean="0"/>
              <a:t>and ToolTips.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4531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BratPack</a:t>
            </a:r>
            <a:r>
              <a:rPr lang="en-US" dirty="0"/>
              <a:t> </a:t>
            </a:r>
            <a:r>
              <a:rPr lang="en-US" dirty="0" err="1"/>
              <a:t>BackPacks</a:t>
            </a:r>
            <a:r>
              <a:rPr lang="en-US" dirty="0"/>
              <a:t> needs an application to display products. </a:t>
            </a:r>
            <a:endParaRPr lang="en-US" dirty="0" smtClean="0"/>
          </a:p>
          <a:p>
            <a:r>
              <a:rPr lang="en-US" dirty="0" smtClean="0"/>
              <a:t>The categories are </a:t>
            </a:r>
            <a:r>
              <a:rPr lang="en-US" dirty="0"/>
              <a:t>school bags, sling backpacks, daypacks, weekend </a:t>
            </a:r>
            <a:r>
              <a:rPr lang="en-US" dirty="0" smtClean="0"/>
              <a:t>hiking backpacks</a:t>
            </a:r>
            <a:r>
              <a:rPr lang="en-US" dirty="0"/>
              <a:t>, and cycling backpacks.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user selects a category</a:t>
            </a:r>
            <a:r>
              <a:rPr lang="en-US" dirty="0" smtClean="0"/>
              <a:t>, display </a:t>
            </a:r>
            <a:r>
              <a:rPr lang="en-US" dirty="0"/>
              <a:t>an image of the appropriate style. </a:t>
            </a:r>
            <a:endParaRPr lang="en-US" dirty="0" smtClean="0"/>
          </a:p>
          <a:p>
            <a:r>
              <a:rPr lang="en-US" dirty="0" smtClean="0"/>
              <a:t>Include </a:t>
            </a:r>
            <a:r>
              <a:rPr lang="en-US" dirty="0"/>
              <a:t>a </a:t>
            </a:r>
            <a:r>
              <a:rPr lang="en-US" i="1" dirty="0"/>
              <a:t>Print </a:t>
            </a:r>
            <a:r>
              <a:rPr lang="en-US" dirty="0"/>
              <a:t>button, a </a:t>
            </a:r>
            <a:r>
              <a:rPr lang="en-US" i="1" dirty="0" smtClean="0"/>
              <a:t>Clear </a:t>
            </a:r>
            <a:r>
              <a:rPr lang="en-US" dirty="0" smtClean="0"/>
              <a:t>button</a:t>
            </a:r>
            <a:r>
              <a:rPr lang="en-US" dirty="0"/>
              <a:t>, and an </a:t>
            </a:r>
            <a:r>
              <a:rPr lang="en-US" i="1" dirty="0"/>
              <a:t>Exit </a:t>
            </a:r>
            <a:r>
              <a:rPr lang="en-US" dirty="0"/>
              <a:t>button.</a:t>
            </a:r>
          </a:p>
        </p:txBody>
      </p:sp>
    </p:spTree>
    <p:extLst>
      <p:ext uri="{BB962C8B-B14F-4D97-AF65-F5344CB8AC3E}">
        <p14:creationId xmlns:p14="http://schemas.microsoft.com/office/powerpoint/2010/main" val="148881591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Create a project that allows the user to input name and address </a:t>
            </a:r>
            <a:r>
              <a:rPr lang="en-US" dirty="0" smtClean="0"/>
              <a:t>information and </a:t>
            </a:r>
            <a:r>
              <a:rPr lang="en-US" dirty="0"/>
              <a:t>then display the lines of output for a mailing label in a rich </a:t>
            </a:r>
            <a:r>
              <a:rPr lang="en-US" dirty="0" smtClean="0"/>
              <a:t>text box</a:t>
            </a:r>
            <a:r>
              <a:rPr lang="en-US" dirty="0"/>
              <a:t>.</a:t>
            </a:r>
          </a:p>
          <a:p>
            <a:r>
              <a:rPr lang="en-US" dirty="0"/>
              <a:t>Use text boxes for entry of the first name, last name, street address</a:t>
            </a:r>
            <a:r>
              <a:rPr lang="en-US" dirty="0" smtClean="0"/>
              <a:t>, city</a:t>
            </a:r>
            <a:r>
              <a:rPr lang="en-US" dirty="0"/>
              <a:t>, and state, and a masked text box for the ZIP code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Give </a:t>
            </a:r>
            <a:r>
              <a:rPr lang="en-US" dirty="0" smtClean="0"/>
              <a:t>meaningful names </a:t>
            </a:r>
            <a:r>
              <a:rPr lang="en-US" dirty="0"/>
              <a:t>to the text boxes and set the initial Text properties to blank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Add appropriate </a:t>
            </a:r>
            <a:r>
              <a:rPr lang="en-US" dirty="0"/>
              <a:t>labels to each text box to tell the user which data will </a:t>
            </a:r>
            <a:r>
              <a:rPr lang="en-US" dirty="0" smtClean="0"/>
              <a:t>be entered </a:t>
            </a:r>
            <a:r>
              <a:rPr lang="en-US" dirty="0"/>
              <a:t>into each box and also provide ToolTips.</a:t>
            </a:r>
          </a:p>
          <a:p>
            <a:r>
              <a:rPr lang="en-US" dirty="0"/>
              <a:t>Use buttons for </a:t>
            </a:r>
            <a:r>
              <a:rPr lang="en-US" i="1" dirty="0"/>
              <a:t>Display Label Info </a:t>
            </a:r>
            <a:r>
              <a:rPr lang="en-US" dirty="0"/>
              <a:t>, </a:t>
            </a:r>
            <a:r>
              <a:rPr lang="en-US" i="1" dirty="0"/>
              <a:t>Clear </a:t>
            </a:r>
            <a:r>
              <a:rPr lang="en-US" dirty="0"/>
              <a:t>, </a:t>
            </a:r>
            <a:r>
              <a:rPr lang="en-US" i="1" dirty="0"/>
              <a:t>Print </a:t>
            </a:r>
            <a:r>
              <a:rPr lang="en-US" dirty="0"/>
              <a:t>, and </a:t>
            </a:r>
            <a:r>
              <a:rPr lang="en-US" i="1" dirty="0"/>
              <a:t>Exit 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the </a:t>
            </a:r>
            <a:r>
              <a:rPr lang="en-US" i="1" dirty="0" smtClean="0"/>
              <a:t>Display </a:t>
            </a:r>
            <a:r>
              <a:rPr lang="en-US" dirty="0" smtClean="0"/>
              <a:t>button </a:t>
            </a:r>
            <a:r>
              <a:rPr lang="en-US" dirty="0"/>
              <a:t>the Accept button and the </a:t>
            </a:r>
            <a:r>
              <a:rPr lang="en-US" i="1" dirty="0"/>
              <a:t>Clear </a:t>
            </a:r>
            <a:r>
              <a:rPr lang="en-US" dirty="0"/>
              <a:t>button the Cancel button.</a:t>
            </a:r>
          </a:p>
          <a:p>
            <a:r>
              <a:rPr lang="en-US" dirty="0"/>
              <a:t>When the user clicks on the </a:t>
            </a:r>
            <a:r>
              <a:rPr lang="en-US" i="1" dirty="0"/>
              <a:t>Display Label Info </a:t>
            </a:r>
            <a:r>
              <a:rPr lang="en-US" dirty="0"/>
              <a:t>button, display the </a:t>
            </a:r>
            <a:r>
              <a:rPr lang="en-US" dirty="0" smtClean="0"/>
              <a:t>following in </a:t>
            </a:r>
            <a:r>
              <a:rPr lang="en-US" dirty="0"/>
              <a:t>a rich text box:</a:t>
            </a:r>
          </a:p>
          <a:p>
            <a:pPr lvl="1"/>
            <a:r>
              <a:rPr lang="en-US" dirty="0"/>
              <a:t>Line 1—The first name and last name concatenated together, with </a:t>
            </a:r>
            <a:r>
              <a:rPr lang="en-US" dirty="0" smtClean="0"/>
              <a:t>a space </a:t>
            </a:r>
            <a:r>
              <a:rPr lang="en-US" dirty="0"/>
              <a:t>between the two.</a:t>
            </a:r>
          </a:p>
          <a:p>
            <a:pPr lvl="1"/>
            <a:r>
              <a:rPr lang="en-US" dirty="0"/>
              <a:t>Line 2—The street address.</a:t>
            </a:r>
          </a:p>
          <a:p>
            <a:pPr lvl="1"/>
            <a:r>
              <a:rPr lang="en-US" dirty="0"/>
              <a:t>Line 3—The city, state, and ZIP code concatenated together. (Make </a:t>
            </a:r>
            <a:r>
              <a:rPr lang="en-US" dirty="0" smtClean="0"/>
              <a:t>sure to </a:t>
            </a:r>
            <a:r>
              <a:rPr lang="en-US" dirty="0"/>
              <a:t>concatenate a comma and a space between the city and state, </a:t>
            </a:r>
            <a:r>
              <a:rPr lang="en-US" dirty="0" smtClean="0"/>
              <a:t>using </a:t>
            </a:r>
            <a:r>
              <a:rPr lang="en-US" b="1" dirty="0" smtClean="0"/>
              <a:t>"," </a:t>
            </a:r>
            <a:r>
              <a:rPr lang="en-US" dirty="0"/>
              <a:t>and two spaces between the state and ZIP code.)</a:t>
            </a:r>
          </a:p>
        </p:txBody>
      </p:sp>
    </p:spTree>
    <p:extLst>
      <p:ext uri="{BB962C8B-B14F-4D97-AF65-F5344CB8AC3E}">
        <p14:creationId xmlns:p14="http://schemas.microsoft.com/office/powerpoint/2010/main" val="121456463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Design and code a project that displays shipping information.</a:t>
            </a:r>
          </a:p>
          <a:p>
            <a:r>
              <a:rPr lang="en-US" dirty="0"/>
              <a:t>Use an appropriate image in a picture box in </a:t>
            </a:r>
            <a:r>
              <a:rPr lang="en-US" dirty="0" smtClean="0"/>
              <a:t>the upper-left </a:t>
            </a:r>
            <a:r>
              <a:rPr lang="en-US" dirty="0"/>
              <a:t>corner of the form.</a:t>
            </a:r>
          </a:p>
          <a:p>
            <a:r>
              <a:rPr lang="en-US" dirty="0"/>
              <a:t>Use text boxes with identifying labels for </a:t>
            </a:r>
            <a:r>
              <a:rPr lang="en-US" dirty="0" smtClean="0"/>
              <a:t>Catalog Code</a:t>
            </a:r>
            <a:r>
              <a:rPr lang="en-US" dirty="0"/>
              <a:t>, Page Number, and Part Number.</a:t>
            </a:r>
          </a:p>
          <a:p>
            <a:r>
              <a:rPr lang="en-US" dirty="0"/>
              <a:t>Use two groups of radio buttons on the form; </a:t>
            </a:r>
            <a:r>
              <a:rPr lang="en-US" dirty="0" smtClean="0"/>
              <a:t>enclose each </a:t>
            </a:r>
            <a:r>
              <a:rPr lang="en-US" dirty="0"/>
              <a:t>group in a group box.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first group </a:t>
            </a:r>
            <a:r>
              <a:rPr lang="en-US" dirty="0" smtClean="0"/>
              <a:t>box should </a:t>
            </a:r>
            <a:r>
              <a:rPr lang="en-US" dirty="0"/>
              <a:t>have a Text property of Shipping and </a:t>
            </a:r>
            <a:r>
              <a:rPr lang="en-US" dirty="0" smtClean="0"/>
              <a:t>contain radio </a:t>
            </a:r>
            <a:r>
              <a:rPr lang="en-US" dirty="0"/>
              <a:t>buttons for Express and Ground. </a:t>
            </a:r>
            <a:endParaRPr lang="en-US" dirty="0" smtClean="0"/>
          </a:p>
          <a:p>
            <a:r>
              <a:rPr lang="en-US" dirty="0" smtClean="0"/>
              <a:t>Make </a:t>
            </a:r>
            <a:r>
              <a:rPr lang="en-US" dirty="0"/>
              <a:t>the </a:t>
            </a:r>
            <a:r>
              <a:rPr lang="en-US" dirty="0" smtClean="0"/>
              <a:t>second group </a:t>
            </a:r>
            <a:r>
              <a:rPr lang="en-US" dirty="0"/>
              <a:t>box have a Text property of Payment </a:t>
            </a:r>
            <a:r>
              <a:rPr lang="en-US" dirty="0" smtClean="0"/>
              <a:t>Type and </a:t>
            </a:r>
            <a:r>
              <a:rPr lang="en-US" dirty="0"/>
              <a:t>include radio buttons for Charge, COD, and</a:t>
            </a:r>
          </a:p>
          <a:p>
            <a:r>
              <a:rPr lang="en-US" dirty="0"/>
              <a:t>Money Order.</a:t>
            </a:r>
          </a:p>
          <a:p>
            <a:r>
              <a:rPr lang="en-US" dirty="0"/>
              <a:t>Use a check box for New Customer.</a:t>
            </a:r>
          </a:p>
          <a:p>
            <a:r>
              <a:rPr lang="en-US" dirty="0"/>
              <a:t>Create a group box for Order Summary. </a:t>
            </a:r>
            <a:endParaRPr lang="en-US" dirty="0" smtClean="0"/>
          </a:p>
          <a:p>
            <a:r>
              <a:rPr lang="en-US" dirty="0" smtClean="0"/>
              <a:t>The group box </a:t>
            </a:r>
            <a:r>
              <a:rPr lang="en-US" dirty="0"/>
              <a:t>will contain a rich text box to display the </a:t>
            </a:r>
            <a:r>
              <a:rPr lang="en-US" dirty="0" smtClean="0"/>
              <a:t>catalog information </a:t>
            </a:r>
            <a:r>
              <a:rPr lang="en-US" dirty="0"/>
              <a:t>and labels for the other details. </a:t>
            </a:r>
            <a:endParaRPr lang="en-US" dirty="0" smtClean="0"/>
          </a:p>
          <a:p>
            <a:r>
              <a:rPr lang="en-US" dirty="0" smtClean="0"/>
              <a:t>Have a new </a:t>
            </a:r>
            <a:r>
              <a:rPr lang="en-US" dirty="0"/>
              <a:t>customer label that is visible when the box </a:t>
            </a:r>
            <a:r>
              <a:rPr lang="en-US" dirty="0" smtClean="0"/>
              <a:t>is checked</a:t>
            </a:r>
            <a:r>
              <a:rPr lang="en-US" dirty="0"/>
              <a:t>. Display the shipping method and payment</a:t>
            </a:r>
          </a:p>
          <a:p>
            <a:r>
              <a:rPr lang="en-US" dirty="0"/>
              <a:t>type in labels when a radio button is selected.</a:t>
            </a:r>
          </a:p>
          <a:p>
            <a:r>
              <a:rPr lang="en-US" dirty="0"/>
              <a:t>Add buttons for </a:t>
            </a:r>
            <a:r>
              <a:rPr lang="en-US" i="1" dirty="0"/>
              <a:t>Display Catalog Information</a:t>
            </a:r>
            <a:r>
              <a:rPr lang="en-US" dirty="0"/>
              <a:t>, </a:t>
            </a:r>
            <a:r>
              <a:rPr lang="en-US" i="1" dirty="0"/>
              <a:t>Clear</a:t>
            </a:r>
            <a:r>
              <a:rPr lang="en-US" dirty="0" smtClean="0"/>
              <a:t>, </a:t>
            </a:r>
            <a:r>
              <a:rPr lang="en-US" i="1" dirty="0" smtClean="0"/>
              <a:t>Print </a:t>
            </a:r>
            <a:r>
              <a:rPr lang="en-US" dirty="0"/>
              <a:t>, and </a:t>
            </a:r>
            <a:r>
              <a:rPr lang="en-US" i="1" dirty="0"/>
              <a:t>Exit</a:t>
            </a:r>
            <a:r>
              <a:rPr lang="en-US" dirty="0"/>
              <a:t>. Make the </a:t>
            </a:r>
            <a:r>
              <a:rPr lang="en-US" i="1" dirty="0"/>
              <a:t>Display Catalog </a:t>
            </a:r>
            <a:r>
              <a:rPr lang="en-US" i="1" dirty="0" smtClean="0"/>
              <a:t>Information </a:t>
            </a:r>
            <a:r>
              <a:rPr lang="en-US" dirty="0" smtClean="0"/>
              <a:t>button </a:t>
            </a:r>
            <a:r>
              <a:rPr lang="en-US" dirty="0"/>
              <a:t>the Accept button and the </a:t>
            </a:r>
            <a:r>
              <a:rPr lang="en-US" i="1" dirty="0"/>
              <a:t>Clear </a:t>
            </a:r>
            <a:r>
              <a:rPr lang="en-US" dirty="0"/>
              <a:t>button </a:t>
            </a:r>
            <a:r>
              <a:rPr lang="en-US" dirty="0" smtClean="0"/>
              <a:t>the Cancel </a:t>
            </a:r>
            <a:r>
              <a:rPr lang="en-US" dirty="0"/>
              <a:t>button.</a:t>
            </a:r>
          </a:p>
          <a:p>
            <a:r>
              <a:rPr lang="en-US" dirty="0"/>
              <a:t>The </a:t>
            </a:r>
            <a:r>
              <a:rPr lang="en-US" i="1" dirty="0"/>
              <a:t>Display Catalog Information </a:t>
            </a:r>
            <a:r>
              <a:rPr lang="en-US" dirty="0"/>
              <a:t>button should </a:t>
            </a:r>
            <a:r>
              <a:rPr lang="en-US" dirty="0" smtClean="0"/>
              <a:t>display the </a:t>
            </a:r>
            <a:r>
              <a:rPr lang="en-US" dirty="0"/>
              <a:t>Catalog Code, page number, and part </a:t>
            </a:r>
            <a:r>
              <a:rPr lang="en-US" dirty="0" smtClean="0"/>
              <a:t>number in </a:t>
            </a:r>
            <a:r>
              <a:rPr lang="en-US" dirty="0"/>
              <a:t>a text box.</a:t>
            </a:r>
          </a:p>
          <a:p>
            <a:r>
              <a:rPr lang="en-US" dirty="0"/>
              <a:t>Add ToolTips as appropriate.</a:t>
            </a:r>
          </a:p>
        </p:txBody>
      </p:sp>
    </p:spTree>
    <p:extLst>
      <p:ext uri="{BB962C8B-B14F-4D97-AF65-F5344CB8AC3E}">
        <p14:creationId xmlns:p14="http://schemas.microsoft.com/office/powerpoint/2010/main" val="217736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Displaying Text on Multiple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You can set the Text property of a multiline text box (or rich text box) to </a:t>
            </a:r>
            <a:r>
              <a:rPr lang="en-US" dirty="0" smtClean="0"/>
              <a:t>a very </a:t>
            </a:r>
            <a:r>
              <a:rPr lang="en-US" dirty="0"/>
              <a:t>long value; the value will wrap to fit in the width of the box. 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also </a:t>
            </a:r>
            <a:r>
              <a:rPr lang="en-US" dirty="0" smtClean="0"/>
              <a:t>can enter </a:t>
            </a:r>
            <a:r>
              <a:rPr lang="en-US" dirty="0"/>
              <a:t>multiple lines and choose the location of the line breaks; the </a:t>
            </a:r>
            <a:r>
              <a:rPr lang="en-US" dirty="0" smtClean="0"/>
              <a:t>techniques differ </a:t>
            </a:r>
            <a:r>
              <a:rPr lang="en-US" dirty="0"/>
              <a:t>depending on whether you set the Text property at design time or in code.</a:t>
            </a:r>
          </a:p>
          <a:p>
            <a:r>
              <a:rPr lang="en-US" dirty="0"/>
              <a:t>At design time, click on the Text property in the Properties window and </a:t>
            </a:r>
            <a:r>
              <a:rPr lang="en-US" dirty="0" smtClean="0"/>
              <a:t>click on </a:t>
            </a:r>
            <a:r>
              <a:rPr lang="en-US" dirty="0"/>
              <a:t>the Properties button (the down arrow); a small editing window pops up </a:t>
            </a:r>
            <a:r>
              <a:rPr lang="en-US" dirty="0" smtClean="0"/>
              <a:t>with instructions </a:t>
            </a:r>
            <a:r>
              <a:rPr lang="en-US" dirty="0"/>
              <a:t>to press Enter at the end of each line and Ctrl + Enter to </a:t>
            </a:r>
            <a:r>
              <a:rPr lang="en-US" dirty="0" smtClean="0"/>
              <a:t>accept the </a:t>
            </a:r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48504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7537</Words>
  <Application>Microsoft Office PowerPoint</Application>
  <PresentationFormat>On-screen Show (4:3)</PresentationFormat>
  <Paragraphs>467</Paragraphs>
  <Slides>85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86" baseType="lpstr">
      <vt:lpstr>Office Theme</vt:lpstr>
      <vt:lpstr>User Interface Design</vt:lpstr>
      <vt:lpstr>Text Boxes</vt:lpstr>
      <vt:lpstr>Masked Text Boxes</vt:lpstr>
      <vt:lpstr>Rich Text Boxes</vt:lpstr>
      <vt:lpstr>PowerPoint Presentation</vt:lpstr>
      <vt:lpstr>Rich Text Boxes</vt:lpstr>
      <vt:lpstr>Displaying Text on Multiple Lines</vt:lpstr>
      <vt:lpstr>Displaying Text on Multiple Lines</vt:lpstr>
      <vt:lpstr>Displaying Text on Multiple Lines</vt:lpstr>
      <vt:lpstr>Displaying Text on Multiple Lines</vt:lpstr>
      <vt:lpstr>Group Boxes</vt:lpstr>
      <vt:lpstr>PowerPoint Presentation</vt:lpstr>
      <vt:lpstr>Check Boxes</vt:lpstr>
      <vt:lpstr>Radio Buttons</vt:lpstr>
      <vt:lpstr>Radio Buttons</vt:lpstr>
      <vt:lpstr>Picture Boxes</vt:lpstr>
      <vt:lpstr>Picture Boxes</vt:lpstr>
      <vt:lpstr>Assigning an Image to a Picture Box</vt:lpstr>
      <vt:lpstr>Clearing a Picture Box</vt:lpstr>
      <vt:lpstr>Adding and Removing Resources</vt:lpstr>
      <vt:lpstr>PowerPoint Presentation</vt:lpstr>
      <vt:lpstr>Using Smart Tags</vt:lpstr>
      <vt:lpstr>PowerPoint Presentation</vt:lpstr>
      <vt:lpstr>Using Images for Forms and Controls</vt:lpstr>
      <vt:lpstr>Setting a Border and Style</vt:lpstr>
      <vt:lpstr>Drawing a Line</vt:lpstr>
      <vt:lpstr>Working with Multiple Controls</vt:lpstr>
      <vt:lpstr>Selecting Multiple Controls</vt:lpstr>
      <vt:lpstr>PowerPoint Presentation</vt:lpstr>
      <vt:lpstr>Deselecting a Group of Controls</vt:lpstr>
      <vt:lpstr> Moving Controls as a Group </vt:lpstr>
      <vt:lpstr>Setting Properties for Multiple Controls</vt:lpstr>
      <vt:lpstr>Aligning Controls</vt:lpstr>
      <vt:lpstr>PowerPoint Presentation</vt:lpstr>
      <vt:lpstr>PowerPoint Presentation</vt:lpstr>
      <vt:lpstr>Designing Your Applications for User Convenience</vt:lpstr>
      <vt:lpstr>PowerPoint Presentation</vt:lpstr>
      <vt:lpstr>PowerPoint Presentation</vt:lpstr>
      <vt:lpstr>Designing the User Interface</vt:lpstr>
      <vt:lpstr>Designing the User Interface</vt:lpstr>
      <vt:lpstr>Designing the User Interface</vt:lpstr>
      <vt:lpstr>Defining Keyboard Access Keys</vt:lpstr>
      <vt:lpstr>Defining Keyboard Access Keys</vt:lpstr>
      <vt:lpstr>Setting the Accept and Cancel Buttons</vt:lpstr>
      <vt:lpstr>Setting the Accept and Cancel Buttons</vt:lpstr>
      <vt:lpstr> Setting the Tab Order for Controls </vt:lpstr>
      <vt:lpstr> The Tab Order </vt:lpstr>
      <vt:lpstr>The Tab Order</vt:lpstr>
      <vt:lpstr>The Tab Order</vt:lpstr>
      <vt:lpstr>PowerPoint Presentation</vt:lpstr>
      <vt:lpstr> Setting the Tab Order </vt:lpstr>
      <vt:lpstr>Setting the Tab Order</vt:lpstr>
      <vt:lpstr>Setting the Form’s Location on the Screen</vt:lpstr>
      <vt:lpstr>Creating ToolTips</vt:lpstr>
      <vt:lpstr>Creating ToolTips</vt:lpstr>
      <vt:lpstr>Creating ToolTips</vt:lpstr>
      <vt:lpstr>Creating ToolTips</vt:lpstr>
      <vt:lpstr>Creating ToolTips</vt:lpstr>
      <vt:lpstr>Coding for the Controls</vt:lpstr>
      <vt:lpstr>Clearing Text Boxes and Labels</vt:lpstr>
      <vt:lpstr>Resetting the Focus</vt:lpstr>
      <vt:lpstr>Setting the Checked Property of Radio Buttons and Check Boxes</vt:lpstr>
      <vt:lpstr>Setting the Checked Property of Radio Buttons and Check Boxes</vt:lpstr>
      <vt:lpstr>Setting Visibility at Run Time</vt:lpstr>
      <vt:lpstr>Disabling Controls</vt:lpstr>
      <vt:lpstr>Disabling Controls</vt:lpstr>
      <vt:lpstr>Setting Properties Based on User Actions</vt:lpstr>
      <vt:lpstr>Changing the Color of Text</vt:lpstr>
      <vt:lpstr> The Color Constants </vt:lpstr>
      <vt:lpstr> Concatenating Text </vt:lpstr>
      <vt:lpstr>Downloading and Using the Line and Shape Controls</vt:lpstr>
      <vt:lpstr>Download and Install the Controls</vt:lpstr>
      <vt:lpstr>Download and Install the Controls</vt:lpstr>
      <vt:lpstr>Download and Install the Controls</vt:lpstr>
      <vt:lpstr>Place the Controls on a Form</vt:lpstr>
      <vt:lpstr>Place the Controls on a Form</vt:lpstr>
      <vt:lpstr>PowerPoint Presentation</vt:lpstr>
      <vt:lpstr>Printing a Form</vt:lpstr>
      <vt:lpstr>PowerPoint Presentation</vt:lpstr>
      <vt:lpstr>Hands-On Programming Example</vt:lpstr>
      <vt:lpstr>PowerPoint Presentation</vt:lpstr>
      <vt:lpstr>Exercise 1</vt:lpstr>
      <vt:lpstr>Exercise 2</vt:lpstr>
      <vt:lpstr>Exercise 3</vt:lpstr>
      <vt:lpstr>Exercise 4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delves</dc:creator>
  <cp:lastModifiedBy>delves</cp:lastModifiedBy>
  <cp:revision>73</cp:revision>
  <dcterms:created xsi:type="dcterms:W3CDTF">2013-09-20T15:01:20Z</dcterms:created>
  <dcterms:modified xsi:type="dcterms:W3CDTF">2013-09-23T21:21:11Z</dcterms:modified>
</cp:coreProperties>
</file>