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57" r:id="rId10"/>
    <p:sldId id="258" r:id="rId11"/>
    <p:sldId id="259"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298"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6" r:id="rId61"/>
    <p:sldId id="315" r:id="rId62"/>
    <p:sldId id="317" r:id="rId63"/>
    <p:sldId id="318" r:id="rId64"/>
    <p:sldId id="319" r:id="rId65"/>
    <p:sldId id="320" r:id="rId66"/>
    <p:sldId id="321" r:id="rId67"/>
    <p:sldId id="322" r:id="rId68"/>
    <p:sldId id="323" r:id="rId69"/>
    <p:sldId id="325" r:id="rId70"/>
    <p:sldId id="324"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C4335A-8089-4F67-B6D6-A1F0B1BE2FEB}">
          <p14:sldIdLst>
            <p14:sldId id="256"/>
            <p14:sldId id="260"/>
            <p14:sldId id="261"/>
            <p14:sldId id="262"/>
            <p14:sldId id="263"/>
            <p14:sldId id="264"/>
            <p14:sldId id="265"/>
            <p14:sldId id="266"/>
            <p14:sldId id="257"/>
            <p14:sldId id="258"/>
            <p14:sldId id="259"/>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9"/>
            <p14:sldId id="298"/>
            <p14:sldId id="300"/>
            <p14:sldId id="301"/>
            <p14:sldId id="302"/>
            <p14:sldId id="303"/>
            <p14:sldId id="304"/>
            <p14:sldId id="305"/>
            <p14:sldId id="306"/>
            <p14:sldId id="307"/>
            <p14:sldId id="308"/>
            <p14:sldId id="309"/>
            <p14:sldId id="310"/>
            <p14:sldId id="311"/>
            <p14:sldId id="312"/>
            <p14:sldId id="313"/>
            <p14:sldId id="314"/>
            <p14:sldId id="316"/>
            <p14:sldId id="315"/>
            <p14:sldId id="317"/>
            <p14:sldId id="318"/>
            <p14:sldId id="319"/>
            <p14:sldId id="320"/>
            <p14:sldId id="321"/>
            <p14:sldId id="322"/>
            <p14:sldId id="323"/>
            <p14:sldId id="325"/>
            <p14:sldId id="32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785D7B-A41C-429F-8D14-6ED356FA4838}" type="datetimeFigureOut">
              <a:rPr lang="en-US" smtClean="0"/>
              <a:t>9/21/2013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2802E-697B-41CB-867B-E4701B515024}" type="slidenum">
              <a:rPr lang="en-US" smtClean="0"/>
              <a:t>‹#›</a:t>
            </a:fld>
            <a:endParaRPr lang="en-US"/>
          </a:p>
        </p:txBody>
      </p:sp>
    </p:spTree>
    <p:extLst>
      <p:ext uri="{BB962C8B-B14F-4D97-AF65-F5344CB8AC3E}">
        <p14:creationId xmlns:p14="http://schemas.microsoft.com/office/powerpoint/2010/main" val="225524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85D7B-A41C-429F-8D14-6ED356FA4838}" type="datetimeFigureOut">
              <a:rPr lang="en-US" smtClean="0"/>
              <a:t>9/21/2013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2802E-697B-41CB-867B-E4701B515024}" type="slidenum">
              <a:rPr lang="en-US" smtClean="0"/>
              <a:t>‹#›</a:t>
            </a:fld>
            <a:endParaRPr lang="en-US"/>
          </a:p>
        </p:txBody>
      </p:sp>
    </p:spTree>
    <p:extLst>
      <p:ext uri="{BB962C8B-B14F-4D97-AF65-F5344CB8AC3E}">
        <p14:creationId xmlns:p14="http://schemas.microsoft.com/office/powerpoint/2010/main" val="426137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85D7B-A41C-429F-8D14-6ED356FA4838}" type="datetimeFigureOut">
              <a:rPr lang="en-US" smtClean="0"/>
              <a:t>9/21/2013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2802E-697B-41CB-867B-E4701B515024}" type="slidenum">
              <a:rPr lang="en-US" smtClean="0"/>
              <a:t>‹#›</a:t>
            </a:fld>
            <a:endParaRPr lang="en-US"/>
          </a:p>
        </p:txBody>
      </p:sp>
    </p:spTree>
    <p:extLst>
      <p:ext uri="{BB962C8B-B14F-4D97-AF65-F5344CB8AC3E}">
        <p14:creationId xmlns:p14="http://schemas.microsoft.com/office/powerpoint/2010/main" val="372544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785D7B-A41C-429F-8D14-6ED356FA4838}" type="datetimeFigureOut">
              <a:rPr lang="en-US" smtClean="0"/>
              <a:t>9/21/2013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2802E-697B-41CB-867B-E4701B515024}" type="slidenum">
              <a:rPr lang="en-US" smtClean="0"/>
              <a:t>‹#›</a:t>
            </a:fld>
            <a:endParaRPr lang="en-US"/>
          </a:p>
        </p:txBody>
      </p:sp>
    </p:spTree>
    <p:extLst>
      <p:ext uri="{BB962C8B-B14F-4D97-AF65-F5344CB8AC3E}">
        <p14:creationId xmlns:p14="http://schemas.microsoft.com/office/powerpoint/2010/main" val="294711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785D7B-A41C-429F-8D14-6ED356FA4838}" type="datetimeFigureOut">
              <a:rPr lang="en-US" smtClean="0"/>
              <a:t>9/21/2013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2802E-697B-41CB-867B-E4701B515024}" type="slidenum">
              <a:rPr lang="en-US" smtClean="0"/>
              <a:t>‹#›</a:t>
            </a:fld>
            <a:endParaRPr lang="en-US"/>
          </a:p>
        </p:txBody>
      </p:sp>
    </p:spTree>
    <p:extLst>
      <p:ext uri="{BB962C8B-B14F-4D97-AF65-F5344CB8AC3E}">
        <p14:creationId xmlns:p14="http://schemas.microsoft.com/office/powerpoint/2010/main" val="232635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785D7B-A41C-429F-8D14-6ED356FA4838}" type="datetimeFigureOut">
              <a:rPr lang="en-US" smtClean="0"/>
              <a:t>9/21/2013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2802E-697B-41CB-867B-E4701B515024}" type="slidenum">
              <a:rPr lang="en-US" smtClean="0"/>
              <a:t>‹#›</a:t>
            </a:fld>
            <a:endParaRPr lang="en-US"/>
          </a:p>
        </p:txBody>
      </p:sp>
    </p:spTree>
    <p:extLst>
      <p:ext uri="{BB962C8B-B14F-4D97-AF65-F5344CB8AC3E}">
        <p14:creationId xmlns:p14="http://schemas.microsoft.com/office/powerpoint/2010/main" val="293164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785D7B-A41C-429F-8D14-6ED356FA4838}" type="datetimeFigureOut">
              <a:rPr lang="en-US" smtClean="0"/>
              <a:t>9/21/2013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2802E-697B-41CB-867B-E4701B515024}" type="slidenum">
              <a:rPr lang="en-US" smtClean="0"/>
              <a:t>‹#›</a:t>
            </a:fld>
            <a:endParaRPr lang="en-US"/>
          </a:p>
        </p:txBody>
      </p:sp>
    </p:spTree>
    <p:extLst>
      <p:ext uri="{BB962C8B-B14F-4D97-AF65-F5344CB8AC3E}">
        <p14:creationId xmlns:p14="http://schemas.microsoft.com/office/powerpoint/2010/main" val="1953122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785D7B-A41C-429F-8D14-6ED356FA4838}" type="datetimeFigureOut">
              <a:rPr lang="en-US" smtClean="0"/>
              <a:t>9/21/2013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2802E-697B-41CB-867B-E4701B515024}" type="slidenum">
              <a:rPr lang="en-US" smtClean="0"/>
              <a:t>‹#›</a:t>
            </a:fld>
            <a:endParaRPr lang="en-US"/>
          </a:p>
        </p:txBody>
      </p:sp>
    </p:spTree>
    <p:extLst>
      <p:ext uri="{BB962C8B-B14F-4D97-AF65-F5344CB8AC3E}">
        <p14:creationId xmlns:p14="http://schemas.microsoft.com/office/powerpoint/2010/main" val="639700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85D7B-A41C-429F-8D14-6ED356FA4838}" type="datetimeFigureOut">
              <a:rPr lang="en-US" smtClean="0"/>
              <a:t>9/21/2013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2802E-697B-41CB-867B-E4701B515024}" type="slidenum">
              <a:rPr lang="en-US" smtClean="0"/>
              <a:t>‹#›</a:t>
            </a:fld>
            <a:endParaRPr lang="en-US"/>
          </a:p>
        </p:txBody>
      </p:sp>
    </p:spTree>
    <p:extLst>
      <p:ext uri="{BB962C8B-B14F-4D97-AF65-F5344CB8AC3E}">
        <p14:creationId xmlns:p14="http://schemas.microsoft.com/office/powerpoint/2010/main" val="259244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85D7B-A41C-429F-8D14-6ED356FA4838}" type="datetimeFigureOut">
              <a:rPr lang="en-US" smtClean="0"/>
              <a:t>9/21/2013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2802E-697B-41CB-867B-E4701B515024}" type="slidenum">
              <a:rPr lang="en-US" smtClean="0"/>
              <a:t>‹#›</a:t>
            </a:fld>
            <a:endParaRPr lang="en-US"/>
          </a:p>
        </p:txBody>
      </p:sp>
    </p:spTree>
    <p:extLst>
      <p:ext uri="{BB962C8B-B14F-4D97-AF65-F5344CB8AC3E}">
        <p14:creationId xmlns:p14="http://schemas.microsoft.com/office/powerpoint/2010/main" val="25984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85D7B-A41C-429F-8D14-6ED356FA4838}" type="datetimeFigureOut">
              <a:rPr lang="en-US" smtClean="0"/>
              <a:t>9/21/2013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2802E-697B-41CB-867B-E4701B515024}" type="slidenum">
              <a:rPr lang="en-US" smtClean="0"/>
              <a:t>‹#›</a:t>
            </a:fld>
            <a:endParaRPr lang="en-US"/>
          </a:p>
        </p:txBody>
      </p:sp>
    </p:spTree>
    <p:extLst>
      <p:ext uri="{BB962C8B-B14F-4D97-AF65-F5344CB8AC3E}">
        <p14:creationId xmlns:p14="http://schemas.microsoft.com/office/powerpoint/2010/main" val="109777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85D7B-A41C-429F-8D14-6ED356FA4838}" type="datetimeFigureOut">
              <a:rPr lang="en-US" smtClean="0"/>
              <a:t>9/21/2013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2802E-697B-41CB-867B-E4701B515024}" type="slidenum">
              <a:rPr lang="en-US" smtClean="0"/>
              <a:t>‹#›</a:t>
            </a:fld>
            <a:endParaRPr lang="en-US"/>
          </a:p>
        </p:txBody>
      </p:sp>
    </p:spTree>
    <p:extLst>
      <p:ext uri="{BB962C8B-B14F-4D97-AF65-F5344CB8AC3E}">
        <p14:creationId xmlns:p14="http://schemas.microsoft.com/office/powerpoint/2010/main" val="2955675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C#</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54291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The Three- Step </a:t>
            </a:r>
            <a:r>
              <a:rPr lang="en-US" dirty="0"/>
              <a:t>P</a:t>
            </a:r>
            <a:r>
              <a:rPr lang="en-US" dirty="0" smtClean="0"/>
              <a:t>rocess</a:t>
            </a:r>
            <a:endParaRPr lang="en-US" dirty="0"/>
          </a:p>
        </p:txBody>
      </p:sp>
      <p:sp>
        <p:nvSpPr>
          <p:cNvPr id="3" name="Content Placeholder 2"/>
          <p:cNvSpPr>
            <a:spLocks noGrp="1"/>
          </p:cNvSpPr>
          <p:nvPr>
            <p:ph idx="1"/>
          </p:nvPr>
        </p:nvSpPr>
        <p:spPr>
          <a:xfrm>
            <a:off x="228600" y="762000"/>
            <a:ext cx="8763000" cy="5943600"/>
          </a:xfrm>
        </p:spPr>
        <p:txBody>
          <a:bodyPr>
            <a:normAutofit lnSpcReduction="10000"/>
          </a:bodyPr>
          <a:lstStyle/>
          <a:p>
            <a:r>
              <a:rPr lang="en-US" dirty="0" smtClean="0"/>
              <a:t>Design the user interface - draw a sketch of the screens that the user will see when running the project. Indicate the names that you plan to give the form and each of the objects on the form.</a:t>
            </a:r>
          </a:p>
          <a:p>
            <a:r>
              <a:rPr lang="en-US" dirty="0" smtClean="0"/>
              <a:t>Plan the properties – For each object, write down the properties that you plan to set or change during the design of the form</a:t>
            </a:r>
          </a:p>
          <a:p>
            <a:r>
              <a:rPr lang="en-US" dirty="0" smtClean="0"/>
              <a:t>Plan the C# code – plan the classes and methods that will execute when you project runs. You will determine which events require action to be taken and then make a step-by-step plan for those actions.</a:t>
            </a:r>
            <a:endParaRPr lang="en-US" dirty="0"/>
          </a:p>
        </p:txBody>
      </p:sp>
    </p:spTree>
    <p:extLst>
      <p:ext uri="{BB962C8B-B14F-4D97-AF65-F5344CB8AC3E}">
        <p14:creationId xmlns:p14="http://schemas.microsoft.com/office/powerpoint/2010/main" val="132339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Application files</a:t>
            </a:r>
            <a:endParaRPr lang="en-US" dirty="0"/>
          </a:p>
        </p:txBody>
      </p:sp>
      <p:sp>
        <p:nvSpPr>
          <p:cNvPr id="3" name="Content Placeholder 2"/>
          <p:cNvSpPr>
            <a:spLocks noGrp="1"/>
          </p:cNvSpPr>
          <p:nvPr>
            <p:ph idx="1"/>
          </p:nvPr>
        </p:nvSpPr>
        <p:spPr/>
        <p:txBody>
          <a:bodyPr/>
          <a:lstStyle/>
          <a:p>
            <a:r>
              <a:rPr lang="en-US" dirty="0" smtClean="0"/>
              <a:t>A C# application, called a solution, can consist of one or more projects. Each project  can contain one or more form files.</a:t>
            </a:r>
            <a:endParaRPr lang="en-US" dirty="0"/>
          </a:p>
        </p:txBody>
      </p:sp>
    </p:spTree>
    <p:extLst>
      <p:ext uri="{BB962C8B-B14F-4D97-AF65-F5344CB8AC3E}">
        <p14:creationId xmlns:p14="http://schemas.microsoft.com/office/powerpoint/2010/main" val="398994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96400" cy="6858000"/>
          </a:xfrm>
        </p:spPr>
      </p:pic>
    </p:spTree>
    <p:extLst>
      <p:ext uri="{BB962C8B-B14F-4D97-AF65-F5344CB8AC3E}">
        <p14:creationId xmlns:p14="http://schemas.microsoft.com/office/powerpoint/2010/main" val="356112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88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After you run your project, you will find several more files created </a:t>
            </a:r>
            <a:r>
              <a:rPr lang="en-US"/>
              <a:t>by </a:t>
            </a:r>
            <a:r>
              <a:rPr lang="en-US" smtClean="0"/>
              <a:t>the system</a:t>
            </a:r>
            <a:r>
              <a:rPr lang="en-US" dirty="0"/>
              <a:t>. The only file that you open directly is the .</a:t>
            </a:r>
            <a:r>
              <a:rPr lang="en-US" dirty="0" err="1"/>
              <a:t>sln</a:t>
            </a:r>
            <a:r>
              <a:rPr lang="en-US" dirty="0"/>
              <a:t>, or solution file.</a:t>
            </a:r>
          </a:p>
          <a:p>
            <a:endParaRPr lang="en-US" dirty="0"/>
          </a:p>
        </p:txBody>
      </p:sp>
    </p:spTree>
    <p:extLst>
      <p:ext uri="{BB962C8B-B14F-4D97-AF65-F5344CB8AC3E}">
        <p14:creationId xmlns:p14="http://schemas.microsoft.com/office/powerpoint/2010/main" val="822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27"/>
            <a:ext cx="8229600" cy="715962"/>
          </a:xfrm>
        </p:spPr>
        <p:txBody>
          <a:bodyPr>
            <a:normAutofit fontScale="90000"/>
          </a:bodyPr>
          <a:lstStyle/>
          <a:p>
            <a:r>
              <a:rPr lang="en-US" dirty="0" smtClean="0"/>
              <a:t>The New Project Dialog</a:t>
            </a:r>
            <a:endParaRPr lang="en-US" dirty="0"/>
          </a:p>
        </p:txBody>
      </p:sp>
      <p:sp>
        <p:nvSpPr>
          <p:cNvPr id="3" name="Content Placeholder 2"/>
          <p:cNvSpPr>
            <a:spLocks noGrp="1"/>
          </p:cNvSpPr>
          <p:nvPr>
            <p:ph idx="1"/>
          </p:nvPr>
        </p:nvSpPr>
        <p:spPr>
          <a:xfrm>
            <a:off x="76200" y="838200"/>
            <a:ext cx="8991600" cy="5943600"/>
          </a:xfrm>
        </p:spPr>
        <p:txBody>
          <a:bodyPr>
            <a:normAutofit/>
          </a:bodyPr>
          <a:lstStyle/>
          <a:p>
            <a:r>
              <a:rPr lang="en-US" dirty="0"/>
              <a:t>You will create your first C# projects by selecting </a:t>
            </a:r>
            <a:r>
              <a:rPr lang="en-US" i="1" dirty="0"/>
              <a:t>File / New Project </a:t>
            </a:r>
            <a:r>
              <a:rPr lang="en-US" dirty="0"/>
              <a:t>, </a:t>
            </a:r>
            <a:r>
              <a:rPr lang="en-US" dirty="0" smtClean="0"/>
              <a:t>which opens </a:t>
            </a:r>
            <a:r>
              <a:rPr lang="en-US" dirty="0"/>
              <a:t>the </a:t>
            </a:r>
            <a:r>
              <a:rPr lang="en-US" i="1" dirty="0"/>
              <a:t>New Project </a:t>
            </a:r>
            <a:r>
              <a:rPr lang="en-US" dirty="0" smtClean="0"/>
              <a:t>dialog. In </a:t>
            </a:r>
            <a:r>
              <a:rPr lang="en-US" dirty="0"/>
              <a:t>the </a:t>
            </a:r>
            <a:r>
              <a:rPr lang="en-US" i="1" dirty="0"/>
              <a:t>New Project </a:t>
            </a:r>
            <a:r>
              <a:rPr lang="en-US" dirty="0"/>
              <a:t>dialog, you </a:t>
            </a:r>
            <a:r>
              <a:rPr lang="en-US" dirty="0" smtClean="0"/>
              <a:t>may need </a:t>
            </a:r>
            <a:r>
              <a:rPr lang="en-US" dirty="0"/>
              <a:t>to expand the node for </a:t>
            </a:r>
            <a:r>
              <a:rPr lang="en-US" i="1" dirty="0"/>
              <a:t>Other Languages </a:t>
            </a:r>
            <a:r>
              <a:rPr lang="en-US" dirty="0"/>
              <a:t>, depending on your installation.</a:t>
            </a:r>
          </a:p>
          <a:p>
            <a:r>
              <a:rPr lang="en-US" dirty="0"/>
              <a:t>Under </a:t>
            </a:r>
            <a:r>
              <a:rPr lang="en-US" i="1" dirty="0"/>
              <a:t>Visual C# </a:t>
            </a:r>
            <a:r>
              <a:rPr lang="en-US" dirty="0"/>
              <a:t>, select </a:t>
            </a:r>
            <a:r>
              <a:rPr lang="en-US" i="1" dirty="0"/>
              <a:t>Windows </a:t>
            </a:r>
            <a:r>
              <a:rPr lang="en-US" dirty="0"/>
              <a:t>, and in the </a:t>
            </a:r>
            <a:r>
              <a:rPr lang="en-US" i="1" dirty="0"/>
              <a:t>Templates </a:t>
            </a:r>
            <a:r>
              <a:rPr lang="en-US" dirty="0"/>
              <a:t>pane, select </a:t>
            </a:r>
            <a:r>
              <a:rPr lang="en-US" i="1" dirty="0" smtClean="0"/>
              <a:t>Windows Forms </a:t>
            </a:r>
            <a:r>
              <a:rPr lang="en-US" i="1" dirty="0"/>
              <a:t>Application </a:t>
            </a:r>
            <a:r>
              <a:rPr lang="en-US" dirty="0"/>
              <a:t>. You also give the project a name in this dialog. Deselect </a:t>
            </a:r>
            <a:r>
              <a:rPr lang="en-US" dirty="0" smtClean="0"/>
              <a:t>the check </a:t>
            </a:r>
            <a:r>
              <a:rPr lang="en-US" dirty="0"/>
              <a:t>box for </a:t>
            </a:r>
            <a:r>
              <a:rPr lang="en-US" i="1" dirty="0"/>
              <a:t>Create directory for solution </a:t>
            </a:r>
            <a:r>
              <a:rPr lang="en-US" dirty="0"/>
              <a:t>, which creates an extra level of </a:t>
            </a:r>
            <a:r>
              <a:rPr lang="en-US" dirty="0" smtClean="0"/>
              <a:t>folders for </a:t>
            </a:r>
            <a:r>
              <a:rPr lang="en-US" dirty="0"/>
              <a:t>our single-project solutions.</a:t>
            </a:r>
          </a:p>
        </p:txBody>
      </p:sp>
    </p:spTree>
    <p:extLst>
      <p:ext uri="{BB962C8B-B14F-4D97-AF65-F5344CB8AC3E}">
        <p14:creationId xmlns:p14="http://schemas.microsoft.com/office/powerpoint/2010/main" val="18889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424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311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IDE Main Window</a:t>
            </a:r>
            <a:endParaRPr lang="en-US" dirty="0"/>
          </a:p>
        </p:txBody>
      </p:sp>
      <p:sp>
        <p:nvSpPr>
          <p:cNvPr id="3" name="Content Placeholder 2"/>
          <p:cNvSpPr>
            <a:spLocks noGrp="1"/>
          </p:cNvSpPr>
          <p:nvPr>
            <p:ph idx="1"/>
          </p:nvPr>
        </p:nvSpPr>
        <p:spPr/>
        <p:txBody>
          <a:bodyPr>
            <a:normAutofit fontScale="77500" lnSpcReduction="20000"/>
          </a:bodyPr>
          <a:lstStyle/>
          <a:p>
            <a:r>
              <a:rPr lang="en-US" dirty="0"/>
              <a:t>E</a:t>
            </a:r>
            <a:r>
              <a:rPr lang="en-US" dirty="0" smtClean="0"/>
              <a:t>ach </a:t>
            </a:r>
            <a:r>
              <a:rPr lang="en-US" dirty="0"/>
              <a:t>window can be moved, resized, opened, closed, </a:t>
            </a:r>
            <a:r>
              <a:rPr lang="en-US" dirty="0" smtClean="0"/>
              <a:t>and customized</a:t>
            </a:r>
            <a:r>
              <a:rPr lang="en-US" dirty="0"/>
              <a:t>. Some windows have tabs that allow you to display different contents.</a:t>
            </a:r>
          </a:p>
          <a:p>
            <a:r>
              <a:rPr lang="en-US" dirty="0" smtClean="0"/>
              <a:t>The </a:t>
            </a:r>
            <a:r>
              <a:rPr lang="en-US" dirty="0"/>
              <a:t>Designer and Editor </a:t>
            </a:r>
            <a:r>
              <a:rPr lang="en-US" dirty="0" smtClean="0"/>
              <a:t>windows are </a:t>
            </a:r>
            <a:r>
              <a:rPr lang="en-US" dirty="0"/>
              <a:t>generally displayed in tabs in the center of the screen (the Document</a:t>
            </a:r>
          </a:p>
          <a:p>
            <a:r>
              <a:rPr lang="en-US" dirty="0"/>
              <a:t>window), and the various tool windows are docked along the edges and bottom </a:t>
            </a:r>
            <a:r>
              <a:rPr lang="en-US" dirty="0" smtClean="0"/>
              <a:t>of the </a:t>
            </a:r>
            <a:r>
              <a:rPr lang="en-US" dirty="0"/>
              <a:t>IDE, but the locations and the docking behavior are all customizable.</a:t>
            </a:r>
          </a:p>
          <a:p>
            <a:r>
              <a:rPr lang="en-US" dirty="0"/>
              <a:t>The IDE main window holds the Visual Studio menu bar and the toolbars</a:t>
            </a:r>
            <a:r>
              <a:rPr lang="en-US" dirty="0" smtClean="0"/>
              <a:t>. You </a:t>
            </a:r>
            <a:r>
              <a:rPr lang="en-US" dirty="0"/>
              <a:t>can display or hide the various windows from the </a:t>
            </a:r>
            <a:r>
              <a:rPr lang="en-US" i="1" dirty="0"/>
              <a:t>View </a:t>
            </a:r>
            <a:r>
              <a:rPr lang="en-US" dirty="0"/>
              <a:t>menu.</a:t>
            </a:r>
          </a:p>
        </p:txBody>
      </p:sp>
    </p:spTree>
    <p:extLst>
      <p:ext uri="{BB962C8B-B14F-4D97-AF65-F5344CB8AC3E}">
        <p14:creationId xmlns:p14="http://schemas.microsoft.com/office/powerpoint/2010/main" val="2972662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85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Object Oriented Programming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3822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824345"/>
          </a:xfrm>
        </p:spPr>
        <p:txBody>
          <a:bodyPr/>
          <a:lstStyle/>
          <a:p>
            <a:r>
              <a:rPr lang="en-US" dirty="0" smtClean="0"/>
              <a:t>The Toolbars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58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Document Window</a:t>
            </a:r>
            <a:endParaRPr lang="en-US" dirty="0"/>
          </a:p>
        </p:txBody>
      </p:sp>
      <p:sp>
        <p:nvSpPr>
          <p:cNvPr id="3" name="Content Placeholder 2"/>
          <p:cNvSpPr>
            <a:spLocks noGrp="1"/>
          </p:cNvSpPr>
          <p:nvPr>
            <p:ph idx="1"/>
          </p:nvPr>
        </p:nvSpPr>
        <p:spPr>
          <a:xfrm>
            <a:off x="0" y="1295400"/>
            <a:ext cx="9144000" cy="5410200"/>
          </a:xfrm>
        </p:spPr>
        <p:txBody>
          <a:bodyPr>
            <a:normAutofit/>
          </a:bodyPr>
          <a:lstStyle/>
          <a:p>
            <a:r>
              <a:rPr lang="en-US" dirty="0"/>
              <a:t>The largest window in the center of the screen is the </a:t>
            </a:r>
            <a:r>
              <a:rPr lang="en-US" b="1" dirty="0"/>
              <a:t>Document window </a:t>
            </a:r>
            <a:r>
              <a:rPr lang="en-US" dirty="0"/>
              <a:t>.</a:t>
            </a:r>
          </a:p>
          <a:p>
            <a:r>
              <a:rPr lang="en-US" dirty="0"/>
              <a:t>Notice the tabs across the top of the window, which allow you to switch </a:t>
            </a:r>
            <a:r>
              <a:rPr lang="en-US" dirty="0" smtClean="0"/>
              <a:t>between open </a:t>
            </a:r>
            <a:r>
              <a:rPr lang="en-US" dirty="0"/>
              <a:t>documents. The items that display in the Document window include </a:t>
            </a:r>
            <a:r>
              <a:rPr lang="en-US" dirty="0" smtClean="0"/>
              <a:t>the Form </a:t>
            </a:r>
            <a:r>
              <a:rPr lang="en-US" dirty="0"/>
              <a:t>Designer, the Code Editor, the Project Designer, the Database Designer</a:t>
            </a:r>
            <a:r>
              <a:rPr lang="en-US" dirty="0" smtClean="0"/>
              <a:t>, and </a:t>
            </a:r>
            <a:r>
              <a:rPr lang="en-US" dirty="0"/>
              <a:t>the Object Browser.</a:t>
            </a:r>
          </a:p>
          <a:p>
            <a:r>
              <a:rPr lang="en-US" dirty="0"/>
              <a:t>You can switch from one tab to another, or close any of the </a:t>
            </a:r>
            <a:r>
              <a:rPr lang="en-US" dirty="0" smtClean="0"/>
              <a:t>documents using </a:t>
            </a:r>
            <a:r>
              <a:rPr lang="en-US" dirty="0"/>
              <a:t>its Close button.</a:t>
            </a:r>
          </a:p>
        </p:txBody>
      </p:sp>
    </p:spTree>
    <p:extLst>
      <p:ext uri="{BB962C8B-B14F-4D97-AF65-F5344CB8AC3E}">
        <p14:creationId xmlns:p14="http://schemas.microsoft.com/office/powerpoint/2010/main" val="3385921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Form Designer</a:t>
            </a:r>
            <a:endParaRPr lang="en-US" dirty="0"/>
          </a:p>
        </p:txBody>
      </p:sp>
      <p:sp>
        <p:nvSpPr>
          <p:cNvPr id="3" name="Content Placeholder 2"/>
          <p:cNvSpPr>
            <a:spLocks noGrp="1"/>
          </p:cNvSpPr>
          <p:nvPr>
            <p:ph idx="1"/>
          </p:nvPr>
        </p:nvSpPr>
        <p:spPr>
          <a:xfrm>
            <a:off x="0" y="1295400"/>
            <a:ext cx="9144000" cy="5486400"/>
          </a:xfrm>
        </p:spPr>
        <p:txBody>
          <a:bodyPr>
            <a:normAutofit/>
          </a:bodyPr>
          <a:lstStyle/>
          <a:p>
            <a:r>
              <a:rPr lang="en-US" dirty="0"/>
              <a:t>The </a:t>
            </a:r>
            <a:r>
              <a:rPr lang="en-US" b="1" dirty="0"/>
              <a:t>Form Designer </a:t>
            </a:r>
            <a:r>
              <a:rPr lang="en-US" dirty="0"/>
              <a:t>is where you design a form that makes up your user interface.</a:t>
            </a:r>
          </a:p>
          <a:p>
            <a:r>
              <a:rPr lang="en-US" dirty="0" smtClean="0"/>
              <a:t>You </a:t>
            </a:r>
            <a:r>
              <a:rPr lang="en-US" dirty="0"/>
              <a:t>can drag the form’s sizing handles or selection border to change the size </a:t>
            </a:r>
            <a:r>
              <a:rPr lang="en-US" dirty="0" smtClean="0"/>
              <a:t>of the </a:t>
            </a:r>
            <a:r>
              <a:rPr lang="en-US" dirty="0"/>
              <a:t>form</a:t>
            </a:r>
            <a:r>
              <a:rPr lang="en-US" dirty="0" smtClean="0"/>
              <a:t>.</a:t>
            </a:r>
          </a:p>
          <a:p>
            <a:r>
              <a:rPr lang="en-US" dirty="0"/>
              <a:t>When you begin a new C# Windows application, a new form is added </a:t>
            </a:r>
            <a:r>
              <a:rPr lang="en-US" dirty="0" smtClean="0"/>
              <a:t>to the </a:t>
            </a:r>
            <a:r>
              <a:rPr lang="en-US" dirty="0"/>
              <a:t>project with the default name Form1. In the step-by-step exercise later </a:t>
            </a:r>
            <a:r>
              <a:rPr lang="en-US" dirty="0" smtClean="0"/>
              <a:t>in the </a:t>
            </a:r>
            <a:r>
              <a:rPr lang="en-US" dirty="0"/>
              <a:t>chapter, you will learn to change the form’s name.</a:t>
            </a:r>
          </a:p>
        </p:txBody>
      </p:sp>
    </p:spTree>
    <p:extLst>
      <p:ext uri="{BB962C8B-B14F-4D97-AF65-F5344CB8AC3E}">
        <p14:creationId xmlns:p14="http://schemas.microsoft.com/office/powerpoint/2010/main" val="2799293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Solution Explorer Window</a:t>
            </a:r>
            <a:endParaRPr lang="en-US" dirty="0"/>
          </a:p>
        </p:txBody>
      </p:sp>
      <p:sp>
        <p:nvSpPr>
          <p:cNvPr id="3" name="Content Placeholder 2"/>
          <p:cNvSpPr>
            <a:spLocks noGrp="1"/>
          </p:cNvSpPr>
          <p:nvPr>
            <p:ph idx="1"/>
          </p:nvPr>
        </p:nvSpPr>
        <p:spPr>
          <a:xfrm>
            <a:off x="304800" y="1447800"/>
            <a:ext cx="8756073" cy="5105400"/>
          </a:xfrm>
        </p:spPr>
        <p:txBody>
          <a:bodyPr>
            <a:normAutofit/>
          </a:bodyPr>
          <a:lstStyle/>
          <a:p>
            <a:r>
              <a:rPr lang="en-US" dirty="0"/>
              <a:t>The </a:t>
            </a:r>
            <a:r>
              <a:rPr lang="en-US" b="1" dirty="0"/>
              <a:t>Solution Explorer window </a:t>
            </a:r>
            <a:r>
              <a:rPr lang="en-US" dirty="0"/>
              <a:t>holds the filenames for the files included </a:t>
            </a:r>
            <a:r>
              <a:rPr lang="en-US" dirty="0" smtClean="0"/>
              <a:t>in your </a:t>
            </a:r>
            <a:r>
              <a:rPr lang="en-US" dirty="0"/>
              <a:t>project and a list of the classes it references. </a:t>
            </a:r>
            <a:endParaRPr lang="en-US" dirty="0" smtClean="0"/>
          </a:p>
          <a:p>
            <a:r>
              <a:rPr lang="en-US" dirty="0" smtClean="0"/>
              <a:t>The </a:t>
            </a:r>
            <a:r>
              <a:rPr lang="en-US" dirty="0"/>
              <a:t>Solution Explorer </a:t>
            </a:r>
            <a:r>
              <a:rPr lang="en-US" dirty="0" smtClean="0"/>
              <a:t>window and </a:t>
            </a:r>
            <a:r>
              <a:rPr lang="en-US" dirty="0"/>
              <a:t>the environment’s title bar hold the name of your solution (.</a:t>
            </a:r>
            <a:r>
              <a:rPr lang="en-US" dirty="0" err="1"/>
              <a:t>sln</a:t>
            </a:r>
            <a:r>
              <a:rPr lang="en-US" dirty="0"/>
              <a:t>) file, which </a:t>
            </a:r>
            <a:r>
              <a:rPr lang="en-US" dirty="0" smtClean="0"/>
              <a:t>is WindowsFormsApplication1 </a:t>
            </a:r>
            <a:r>
              <a:rPr lang="en-US" dirty="0"/>
              <a:t>by default unless you give it a new value in the </a:t>
            </a:r>
            <a:r>
              <a:rPr lang="en-US" i="1" dirty="0" smtClean="0"/>
              <a:t>New Project </a:t>
            </a:r>
            <a:r>
              <a:rPr lang="en-US" dirty="0"/>
              <a:t>dialog box. </a:t>
            </a:r>
          </a:p>
        </p:txBody>
      </p:sp>
    </p:spTree>
    <p:extLst>
      <p:ext uri="{BB962C8B-B14F-4D97-AF65-F5344CB8AC3E}">
        <p14:creationId xmlns:p14="http://schemas.microsoft.com/office/powerpoint/2010/main" val="2307934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Properties Window</a:t>
            </a:r>
            <a:endParaRPr lang="en-US" dirty="0"/>
          </a:p>
        </p:txBody>
      </p:sp>
      <p:sp>
        <p:nvSpPr>
          <p:cNvPr id="3" name="Content Placeholder 2"/>
          <p:cNvSpPr>
            <a:spLocks noGrp="1"/>
          </p:cNvSpPr>
          <p:nvPr>
            <p:ph idx="1"/>
          </p:nvPr>
        </p:nvSpPr>
        <p:spPr/>
        <p:txBody>
          <a:bodyPr/>
          <a:lstStyle/>
          <a:p>
            <a:r>
              <a:rPr lang="en-US" dirty="0"/>
              <a:t>You use the </a:t>
            </a:r>
            <a:r>
              <a:rPr lang="en-US" b="1" dirty="0"/>
              <a:t>Properties window </a:t>
            </a:r>
            <a:r>
              <a:rPr lang="en-US" dirty="0"/>
              <a:t>to set the properties for the objects in </a:t>
            </a:r>
            <a:r>
              <a:rPr lang="en-US" dirty="0" smtClean="0"/>
              <a:t>your project</a:t>
            </a:r>
            <a:r>
              <a:rPr lang="en-US" dirty="0"/>
              <a:t>. See “Set Properties” later in this chapter for instructions on </a:t>
            </a:r>
            <a:r>
              <a:rPr lang="en-US" dirty="0" smtClean="0"/>
              <a:t>changing properties</a:t>
            </a:r>
            <a:r>
              <a:rPr lang="en-US" dirty="0"/>
              <a:t>.</a:t>
            </a:r>
          </a:p>
        </p:txBody>
      </p:sp>
    </p:spTree>
    <p:extLst>
      <p:ext uri="{BB962C8B-B14F-4D97-AF65-F5344CB8AC3E}">
        <p14:creationId xmlns:p14="http://schemas.microsoft.com/office/powerpoint/2010/main" val="1452310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Toolbox</a:t>
            </a:r>
            <a:endParaRPr lang="en-US" dirty="0"/>
          </a:p>
        </p:txBody>
      </p:sp>
      <p:sp>
        <p:nvSpPr>
          <p:cNvPr id="3" name="Content Placeholder 2"/>
          <p:cNvSpPr>
            <a:spLocks noGrp="1"/>
          </p:cNvSpPr>
          <p:nvPr>
            <p:ph idx="1"/>
          </p:nvPr>
        </p:nvSpPr>
        <p:spPr/>
        <p:txBody>
          <a:bodyPr/>
          <a:lstStyle/>
          <a:p>
            <a:r>
              <a:rPr lang="en-US" dirty="0"/>
              <a:t>The toolbox holds the tools you use to place controls on a form. You may </a:t>
            </a:r>
            <a:r>
              <a:rPr lang="en-US" dirty="0" smtClean="0"/>
              <a:t>have more </a:t>
            </a:r>
            <a:r>
              <a:rPr lang="en-US" dirty="0"/>
              <a:t>or different tools in your toolbox, depending on the edition of C# you </a:t>
            </a:r>
            <a:r>
              <a:rPr lang="en-US" dirty="0" smtClean="0"/>
              <a:t>are using </a:t>
            </a:r>
            <a:r>
              <a:rPr lang="en-US" dirty="0"/>
              <a:t>(Express, Standard, Professional, or Team System).</a:t>
            </a:r>
          </a:p>
        </p:txBody>
      </p:sp>
    </p:spTree>
    <p:extLst>
      <p:ext uri="{BB962C8B-B14F-4D97-AF65-F5344CB8AC3E}">
        <p14:creationId xmlns:p14="http://schemas.microsoft.com/office/powerpoint/2010/main" val="2127097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654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84238"/>
          </a:xfrm>
        </p:spPr>
        <p:txBody>
          <a:bodyPr/>
          <a:lstStyle/>
          <a:p>
            <a:r>
              <a:rPr lang="en-US" b="1" dirty="0"/>
              <a:t>Help</a:t>
            </a:r>
            <a:endParaRPr lang="en-US" dirty="0"/>
          </a:p>
        </p:txBody>
      </p:sp>
      <p:sp>
        <p:nvSpPr>
          <p:cNvPr id="3" name="Content Placeholder 2"/>
          <p:cNvSpPr>
            <a:spLocks noGrp="1"/>
          </p:cNvSpPr>
          <p:nvPr>
            <p:ph idx="1"/>
          </p:nvPr>
        </p:nvSpPr>
        <p:spPr>
          <a:xfrm>
            <a:off x="0" y="990600"/>
            <a:ext cx="9144000" cy="5867400"/>
          </a:xfrm>
        </p:spPr>
        <p:txBody>
          <a:bodyPr>
            <a:normAutofit fontScale="92500" lnSpcReduction="10000"/>
          </a:bodyPr>
          <a:lstStyle/>
          <a:p>
            <a:r>
              <a:rPr lang="en-US" dirty="0"/>
              <a:t>Visual Studio has an extensive </a:t>
            </a:r>
            <a:r>
              <a:rPr lang="en-US" b="1" dirty="0"/>
              <a:t>Help </a:t>
            </a:r>
            <a:r>
              <a:rPr lang="en-US" dirty="0"/>
              <a:t>feature, which includes the </a:t>
            </a:r>
            <a:r>
              <a:rPr lang="en-US" dirty="0" smtClean="0"/>
              <a:t>Microsoft Developer </a:t>
            </a:r>
            <a:r>
              <a:rPr lang="en-US" dirty="0"/>
              <a:t>Network library (MSDN). You can find reference materials for C</a:t>
            </a:r>
            <a:r>
              <a:rPr lang="en-US" dirty="0" smtClean="0"/>
              <a:t>#, C</a:t>
            </a:r>
            <a:r>
              <a:rPr lang="en-US" dirty="0"/>
              <a:t>++, VB, and Visual Studio; several books; technical articles; and the </a:t>
            </a:r>
            <a:r>
              <a:rPr lang="en-US" dirty="0" smtClean="0"/>
              <a:t>Microsoft Knowledge </a:t>
            </a:r>
            <a:r>
              <a:rPr lang="en-US" dirty="0"/>
              <a:t>Base, a database of frequently asked questions and </a:t>
            </a:r>
            <a:r>
              <a:rPr lang="en-US" dirty="0" smtClean="0"/>
              <a:t>their answers</a:t>
            </a:r>
            <a:r>
              <a:rPr lang="en-US" dirty="0"/>
              <a:t>.</a:t>
            </a:r>
          </a:p>
          <a:p>
            <a:r>
              <a:rPr lang="en-US" dirty="0"/>
              <a:t>Help includes the entire reference manual, as well as many coding examples.</a:t>
            </a:r>
          </a:p>
          <a:p>
            <a:r>
              <a:rPr lang="en-US" dirty="0" smtClean="0"/>
              <a:t>When </a:t>
            </a:r>
            <a:r>
              <a:rPr lang="en-US" dirty="0"/>
              <a:t>you make a selection from the </a:t>
            </a:r>
            <a:r>
              <a:rPr lang="en-US" i="1" dirty="0"/>
              <a:t>Help </a:t>
            </a:r>
            <a:r>
              <a:rPr lang="en-US" dirty="0"/>
              <a:t>menu, the requested item </a:t>
            </a:r>
            <a:r>
              <a:rPr lang="en-US" dirty="0" smtClean="0"/>
              <a:t>appears in </a:t>
            </a:r>
            <a:r>
              <a:rPr lang="en-US" dirty="0"/>
              <a:t>a new window that floats on top of the IDE window </a:t>
            </a:r>
            <a:r>
              <a:rPr lang="en-US" dirty="0" smtClean="0"/>
              <a:t>so you can </a:t>
            </a:r>
            <a:r>
              <a:rPr lang="en-US" dirty="0"/>
              <a:t>keep both open at the same time. It’s a good idea to set the </a:t>
            </a:r>
            <a:r>
              <a:rPr lang="en-US" i="1" dirty="0"/>
              <a:t>Filtered By </a:t>
            </a:r>
            <a:r>
              <a:rPr lang="en-US" dirty="0" smtClean="0"/>
              <a:t>entry to </a:t>
            </a:r>
            <a:r>
              <a:rPr lang="en-US" i="1" dirty="0"/>
              <a:t>Visual C# </a:t>
            </a:r>
            <a:r>
              <a:rPr lang="en-US" dirty="0"/>
              <a:t>.</a:t>
            </a:r>
          </a:p>
        </p:txBody>
      </p:sp>
    </p:spTree>
    <p:extLst>
      <p:ext uri="{BB962C8B-B14F-4D97-AF65-F5344CB8AC3E}">
        <p14:creationId xmlns:p14="http://schemas.microsoft.com/office/powerpoint/2010/main" val="4172757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566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096962"/>
          </a:xfrm>
        </p:spPr>
        <p:txBody>
          <a:bodyPr>
            <a:normAutofit fontScale="90000"/>
          </a:bodyPr>
          <a:lstStyle/>
          <a:p>
            <a:r>
              <a:rPr lang="en-US" b="1" dirty="0"/>
              <a:t>Design Time, Run Time, and Debug Time</a:t>
            </a:r>
            <a:endParaRPr lang="en-US" dirty="0"/>
          </a:p>
        </p:txBody>
      </p:sp>
      <p:sp>
        <p:nvSpPr>
          <p:cNvPr id="3" name="Content Placeholder 2"/>
          <p:cNvSpPr>
            <a:spLocks noGrp="1"/>
          </p:cNvSpPr>
          <p:nvPr>
            <p:ph idx="1"/>
          </p:nvPr>
        </p:nvSpPr>
        <p:spPr>
          <a:xfrm>
            <a:off x="457200" y="1600200"/>
            <a:ext cx="8534400" cy="5105400"/>
          </a:xfrm>
        </p:spPr>
        <p:txBody>
          <a:bodyPr>
            <a:normAutofit/>
          </a:bodyPr>
          <a:lstStyle/>
          <a:p>
            <a:r>
              <a:rPr lang="en-US" dirty="0"/>
              <a:t>Visual Studio has three distinct modes. While you are designing the user </a:t>
            </a:r>
            <a:r>
              <a:rPr lang="en-US" dirty="0" smtClean="0"/>
              <a:t>interface and </a:t>
            </a:r>
            <a:r>
              <a:rPr lang="en-US" dirty="0"/>
              <a:t>writing code, you are in </a:t>
            </a:r>
            <a:r>
              <a:rPr lang="en-US" b="1" dirty="0"/>
              <a:t>design time </a:t>
            </a:r>
            <a:r>
              <a:rPr lang="en-US" dirty="0"/>
              <a:t>. When you are testing and </a:t>
            </a:r>
            <a:r>
              <a:rPr lang="en-US" dirty="0" smtClean="0"/>
              <a:t>running your </a:t>
            </a:r>
            <a:r>
              <a:rPr lang="en-US" dirty="0"/>
              <a:t>project, you are in </a:t>
            </a:r>
            <a:r>
              <a:rPr lang="en-US" b="1" dirty="0"/>
              <a:t>run time </a:t>
            </a:r>
            <a:r>
              <a:rPr lang="en-US" dirty="0"/>
              <a:t>. If you get a run-time error or </a:t>
            </a:r>
            <a:r>
              <a:rPr lang="en-US" dirty="0" smtClean="0"/>
              <a:t>pause program </a:t>
            </a:r>
            <a:r>
              <a:rPr lang="en-US" dirty="0"/>
              <a:t>execution, you are in </a:t>
            </a:r>
            <a:r>
              <a:rPr lang="en-US" b="1" dirty="0"/>
              <a:t>debug time </a:t>
            </a:r>
            <a:r>
              <a:rPr lang="en-US" dirty="0"/>
              <a:t>. The IDE window title bar </a:t>
            </a:r>
            <a:r>
              <a:rPr lang="en-US" dirty="0" smtClean="0"/>
              <a:t>indicates (</a:t>
            </a:r>
            <a:r>
              <a:rPr lang="en-US" dirty="0"/>
              <a:t>Running) or (Debugging) to indicate that a project is no longer in design time.</a:t>
            </a:r>
          </a:p>
        </p:txBody>
      </p:sp>
    </p:spTree>
    <p:extLst>
      <p:ext uri="{BB962C8B-B14F-4D97-AF65-F5344CB8AC3E}">
        <p14:creationId xmlns:p14="http://schemas.microsoft.com/office/powerpoint/2010/main" val="90533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txBody>
          <a:bodyPr>
            <a:normAutofit fontScale="90000"/>
          </a:bodyPr>
          <a:lstStyle/>
          <a:p>
            <a:endParaRPr lang="en-US" dirty="0"/>
          </a:p>
        </p:txBody>
      </p:sp>
      <p:sp>
        <p:nvSpPr>
          <p:cNvPr id="3" name="Content Placeholder 2"/>
          <p:cNvSpPr>
            <a:spLocks noGrp="1"/>
          </p:cNvSpPr>
          <p:nvPr>
            <p:ph idx="1"/>
          </p:nvPr>
        </p:nvSpPr>
        <p:spPr>
          <a:xfrm>
            <a:off x="152400" y="381000"/>
            <a:ext cx="8839200" cy="6324600"/>
          </a:xfrm>
        </p:spPr>
        <p:txBody>
          <a:bodyPr>
            <a:normAutofit fontScale="92500"/>
          </a:bodyPr>
          <a:lstStyle/>
          <a:p>
            <a:r>
              <a:rPr lang="en-US" dirty="0" smtClean="0"/>
              <a:t>C# is an object oriented programming language</a:t>
            </a:r>
          </a:p>
          <a:p>
            <a:r>
              <a:rPr lang="en-US" dirty="0" smtClean="0"/>
              <a:t>In </a:t>
            </a:r>
            <a:r>
              <a:rPr lang="en-US" dirty="0"/>
              <a:t>the OOP model, programs are no longer procedural. They do not </a:t>
            </a:r>
            <a:r>
              <a:rPr lang="en-US" dirty="0" smtClean="0"/>
              <a:t>follow a </a:t>
            </a:r>
            <a:r>
              <a:rPr lang="en-US" dirty="0"/>
              <a:t>sequential logic. You, as the programmer, do not take control and </a:t>
            </a:r>
            <a:r>
              <a:rPr lang="en-US" dirty="0" smtClean="0"/>
              <a:t>determine the </a:t>
            </a:r>
            <a:r>
              <a:rPr lang="en-US" dirty="0"/>
              <a:t>sequence of execution. Instead, the user can press keys and click </a:t>
            </a:r>
            <a:r>
              <a:rPr lang="en-US" dirty="0" smtClean="0"/>
              <a:t>various buttons </a:t>
            </a:r>
            <a:r>
              <a:rPr lang="en-US" dirty="0"/>
              <a:t>and boxes in a window. Each user action can cause an event to occur</a:t>
            </a:r>
            <a:r>
              <a:rPr lang="en-US" dirty="0" smtClean="0"/>
              <a:t>, which </a:t>
            </a:r>
            <a:r>
              <a:rPr lang="en-US" dirty="0"/>
              <a:t>triggers a method (a set of programming statements) that you have written</a:t>
            </a:r>
            <a:r>
              <a:rPr lang="en-US" dirty="0" smtClean="0"/>
              <a:t>. For </a:t>
            </a:r>
            <a:r>
              <a:rPr lang="en-US" dirty="0"/>
              <a:t>example, the user clicks on a button labeled Calculate. The </a:t>
            </a:r>
            <a:r>
              <a:rPr lang="en-US" dirty="0" smtClean="0"/>
              <a:t>clicking causes </a:t>
            </a:r>
            <a:r>
              <a:rPr lang="en-US" dirty="0"/>
              <a:t>the button’s Click event to occur, and the program automatically </a:t>
            </a:r>
            <a:r>
              <a:rPr lang="en-US" dirty="0" smtClean="0"/>
              <a:t>jumps to </a:t>
            </a:r>
            <a:r>
              <a:rPr lang="en-US" dirty="0"/>
              <a:t>a method you have written to do the calculation.</a:t>
            </a:r>
          </a:p>
        </p:txBody>
      </p:sp>
    </p:spTree>
    <p:extLst>
      <p:ext uri="{BB962C8B-B14F-4D97-AF65-F5344CB8AC3E}">
        <p14:creationId xmlns:p14="http://schemas.microsoft.com/office/powerpoint/2010/main" val="1779664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Example (Try)</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382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106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Write Code</a:t>
            </a:r>
            <a:endParaRPr lang="en-US" dirty="0"/>
          </a:p>
        </p:txBody>
      </p:sp>
      <p:sp>
        <p:nvSpPr>
          <p:cNvPr id="3" name="Content Placeholder 2"/>
          <p:cNvSpPr>
            <a:spLocks noGrp="1"/>
          </p:cNvSpPr>
          <p:nvPr>
            <p:ph idx="1"/>
          </p:nvPr>
        </p:nvSpPr>
        <p:spPr>
          <a:xfrm>
            <a:off x="0" y="1143000"/>
            <a:ext cx="9144000" cy="5701145"/>
          </a:xfrm>
        </p:spPr>
        <p:txBody>
          <a:bodyPr>
            <a:normAutofit lnSpcReduction="10000"/>
          </a:bodyPr>
          <a:lstStyle/>
          <a:p>
            <a:r>
              <a:rPr lang="en-US" b="1" dirty="0"/>
              <a:t>C# </a:t>
            </a:r>
            <a:r>
              <a:rPr lang="en-US" b="1" dirty="0" smtClean="0"/>
              <a:t>Events : </a:t>
            </a:r>
            <a:r>
              <a:rPr lang="en-US" dirty="0" smtClean="0"/>
              <a:t>While </a:t>
            </a:r>
            <a:r>
              <a:rPr lang="en-US" dirty="0"/>
              <a:t>your project is running, the user can do many things, such as move </a:t>
            </a:r>
            <a:r>
              <a:rPr lang="en-US" dirty="0" smtClean="0"/>
              <a:t>the mouse </a:t>
            </a:r>
            <a:r>
              <a:rPr lang="en-US" dirty="0"/>
              <a:t>around; click either button; move, resize, or close your form’s window</a:t>
            </a:r>
            <a:r>
              <a:rPr lang="en-US" dirty="0" smtClean="0"/>
              <a:t>; or </a:t>
            </a:r>
            <a:r>
              <a:rPr lang="en-US" dirty="0"/>
              <a:t>jump to another application. Each action by the user causes an event to </a:t>
            </a:r>
            <a:r>
              <a:rPr lang="en-US" dirty="0" smtClean="0"/>
              <a:t>occur in </a:t>
            </a:r>
            <a:r>
              <a:rPr lang="en-US" dirty="0"/>
              <a:t>your C# project. Some events (like clicking on a button) you care about</a:t>
            </a:r>
            <a:r>
              <a:rPr lang="en-US" dirty="0" smtClean="0"/>
              <a:t>, and </a:t>
            </a:r>
            <a:r>
              <a:rPr lang="en-US" dirty="0"/>
              <a:t>some events (like moving the mouse and resizing the window) you do </a:t>
            </a:r>
            <a:r>
              <a:rPr lang="en-US" dirty="0" smtClean="0"/>
              <a:t>not care </a:t>
            </a:r>
            <a:r>
              <a:rPr lang="en-US" dirty="0"/>
              <a:t>about. If you write code for a particular event, then C# will respond to </a:t>
            </a:r>
            <a:r>
              <a:rPr lang="en-US" dirty="0" smtClean="0"/>
              <a:t>the event </a:t>
            </a:r>
            <a:r>
              <a:rPr lang="en-US" dirty="0"/>
              <a:t>and automatically execute your method. </a:t>
            </a:r>
            <a:r>
              <a:rPr lang="en-US" i="1" dirty="0"/>
              <a:t>C# ignores events for which </a:t>
            </a:r>
            <a:r>
              <a:rPr lang="en-US" i="1" dirty="0" smtClean="0"/>
              <a:t>no methods </a:t>
            </a:r>
            <a:r>
              <a:rPr lang="en-US" i="1" dirty="0"/>
              <a:t>are written.</a:t>
            </a:r>
            <a:endParaRPr lang="en-US" dirty="0"/>
          </a:p>
        </p:txBody>
      </p:sp>
    </p:spTree>
    <p:extLst>
      <p:ext uri="{BB962C8B-B14F-4D97-AF65-F5344CB8AC3E}">
        <p14:creationId xmlns:p14="http://schemas.microsoft.com/office/powerpoint/2010/main" val="3843799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b="1" dirty="0"/>
              <a:t>C# Event Handlers</a:t>
            </a:r>
            <a:br>
              <a:rPr lang="en-US" b="1" dirty="0"/>
            </a:br>
            <a:endParaRPr lang="en-US" dirty="0"/>
          </a:p>
        </p:txBody>
      </p:sp>
      <p:sp>
        <p:nvSpPr>
          <p:cNvPr id="3" name="Content Placeholder 2"/>
          <p:cNvSpPr>
            <a:spLocks noGrp="1"/>
          </p:cNvSpPr>
          <p:nvPr>
            <p:ph idx="1"/>
          </p:nvPr>
        </p:nvSpPr>
        <p:spPr>
          <a:xfrm>
            <a:off x="0" y="533400"/>
            <a:ext cx="9067800" cy="6248400"/>
          </a:xfrm>
        </p:spPr>
        <p:txBody>
          <a:bodyPr>
            <a:normAutofit/>
          </a:bodyPr>
          <a:lstStyle/>
          <a:p>
            <a:r>
              <a:rPr lang="en-US" dirty="0" smtClean="0"/>
              <a:t>You </a:t>
            </a:r>
            <a:r>
              <a:rPr lang="en-US" dirty="0"/>
              <a:t>write code in C# in methods. For now, each method will begin with </a:t>
            </a:r>
            <a:r>
              <a:rPr lang="en-US" dirty="0" smtClean="0"/>
              <a:t>the words </a:t>
            </a:r>
            <a:r>
              <a:rPr lang="en-US" dirty="0"/>
              <a:t>private void and the code will be enclosed in opening and </a:t>
            </a:r>
            <a:r>
              <a:rPr lang="en-US" dirty="0" smtClean="0"/>
              <a:t>closing braces </a:t>
            </a:r>
            <a:r>
              <a:rPr lang="en-US" dirty="0"/>
              <a:t>{ }.</a:t>
            </a:r>
          </a:p>
          <a:p>
            <a:r>
              <a:rPr lang="en-US" dirty="0"/>
              <a:t>C# automatically names your </a:t>
            </a:r>
            <a:r>
              <a:rPr lang="en-US" b="1" dirty="0"/>
              <a:t>event-handling methods </a:t>
            </a:r>
            <a:r>
              <a:rPr lang="en-US" dirty="0"/>
              <a:t>(also called </a:t>
            </a:r>
            <a:r>
              <a:rPr lang="en-US" b="1" i="1" dirty="0" smtClean="0"/>
              <a:t>event handlers </a:t>
            </a:r>
            <a:r>
              <a:rPr lang="en-US" dirty="0"/>
              <a:t>). The name consists of the object name, an underscore (_), and </a:t>
            </a:r>
            <a:r>
              <a:rPr lang="en-US" dirty="0" smtClean="0"/>
              <a:t>the name </a:t>
            </a:r>
            <a:r>
              <a:rPr lang="en-US" dirty="0"/>
              <a:t>of the event. For example, the Click event for your button called </a:t>
            </a:r>
            <a:r>
              <a:rPr lang="en-US" dirty="0" smtClean="0"/>
              <a:t>display- Button </a:t>
            </a:r>
            <a:r>
              <a:rPr lang="en-US" dirty="0"/>
              <a:t>will be </a:t>
            </a:r>
            <a:r>
              <a:rPr lang="en-US" dirty="0" err="1"/>
              <a:t>displayButton_Click</a:t>
            </a:r>
            <a:r>
              <a:rPr lang="en-US" dirty="0"/>
              <a:t>. For the sample project you are writing</a:t>
            </a:r>
            <a:r>
              <a:rPr lang="en-US" dirty="0" smtClean="0"/>
              <a:t>, you </a:t>
            </a:r>
            <a:r>
              <a:rPr lang="en-US" dirty="0"/>
              <a:t>will have a </a:t>
            </a:r>
            <a:r>
              <a:rPr lang="en-US" dirty="0" err="1"/>
              <a:t>displayButton_Click</a:t>
            </a:r>
            <a:r>
              <a:rPr lang="en-US" dirty="0"/>
              <a:t> method and an </a:t>
            </a:r>
            <a:r>
              <a:rPr lang="en-US" dirty="0" err="1"/>
              <a:t>exitButton_Click</a:t>
            </a:r>
            <a:r>
              <a:rPr lang="en-US" dirty="0"/>
              <a:t> method.</a:t>
            </a:r>
          </a:p>
        </p:txBody>
      </p:sp>
    </p:spTree>
    <p:extLst>
      <p:ext uri="{BB962C8B-B14F-4D97-AF65-F5344CB8AC3E}">
        <p14:creationId xmlns:p14="http://schemas.microsoft.com/office/powerpoint/2010/main" val="1145895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31838"/>
          </a:xfrm>
        </p:spPr>
        <p:txBody>
          <a:bodyPr>
            <a:normAutofit fontScale="90000"/>
          </a:bodyPr>
          <a:lstStyle/>
          <a:p>
            <a:r>
              <a:rPr lang="en-US" b="1" dirty="0"/>
              <a:t>C# Code Statements</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dirty="0"/>
              <a:t>This first project requires two C# statements: the </a:t>
            </a:r>
            <a:r>
              <a:rPr lang="en-US" b="1" dirty="0"/>
              <a:t>comment </a:t>
            </a:r>
            <a:r>
              <a:rPr lang="en-US" dirty="0"/>
              <a:t>and the </a:t>
            </a:r>
            <a:r>
              <a:rPr lang="en-US" b="1" dirty="0" smtClean="0"/>
              <a:t>assignment statement </a:t>
            </a:r>
            <a:r>
              <a:rPr lang="en-US" dirty="0"/>
              <a:t>. You also will execute a method of an object</a:t>
            </a:r>
            <a:r>
              <a:rPr lang="en-US" dirty="0" smtClean="0"/>
              <a:t>.</a:t>
            </a:r>
            <a:endParaRPr lang="en-US" dirty="0"/>
          </a:p>
          <a:p>
            <a:r>
              <a:rPr lang="en-US" b="1" dirty="0"/>
              <a:t>The Comment </a:t>
            </a:r>
            <a:r>
              <a:rPr lang="en-US" b="1" dirty="0" smtClean="0"/>
              <a:t>Statement : </a:t>
            </a:r>
            <a:r>
              <a:rPr lang="en-US" dirty="0" smtClean="0"/>
              <a:t>Comment </a:t>
            </a:r>
            <a:r>
              <a:rPr lang="en-US" dirty="0"/>
              <a:t>statements, sometimes called </a:t>
            </a:r>
            <a:r>
              <a:rPr lang="en-US" i="1" dirty="0"/>
              <a:t>remarks </a:t>
            </a:r>
            <a:r>
              <a:rPr lang="en-US" dirty="0"/>
              <a:t>, are used for project </a:t>
            </a:r>
            <a:r>
              <a:rPr lang="en-US" dirty="0" smtClean="0"/>
              <a:t>documentation only</a:t>
            </a:r>
            <a:r>
              <a:rPr lang="en-US" dirty="0"/>
              <a:t>. They are not considered “executable” and have no effect when </a:t>
            </a:r>
            <a:r>
              <a:rPr lang="en-US" dirty="0" smtClean="0"/>
              <a:t>the program </a:t>
            </a:r>
            <a:r>
              <a:rPr lang="en-US" dirty="0"/>
              <a:t>runs. The purpose of comments is to make the project more </a:t>
            </a:r>
            <a:r>
              <a:rPr lang="en-US" dirty="0" smtClean="0"/>
              <a:t>readable and </a:t>
            </a:r>
            <a:r>
              <a:rPr lang="en-US" dirty="0"/>
              <a:t>understandable by the people who read it</a:t>
            </a:r>
            <a:r>
              <a:rPr lang="en-US" dirty="0" smtClean="0"/>
              <a:t>. Good </a:t>
            </a:r>
            <a:r>
              <a:rPr lang="en-US" dirty="0"/>
              <a:t>programming practices dictate that programmers include </a:t>
            </a:r>
            <a:r>
              <a:rPr lang="en-US" dirty="0" smtClean="0"/>
              <a:t>comments to </a:t>
            </a:r>
            <a:r>
              <a:rPr lang="en-US" dirty="0"/>
              <a:t>clarify their projects. </a:t>
            </a:r>
          </a:p>
        </p:txBody>
      </p:sp>
    </p:spTree>
    <p:extLst>
      <p:ext uri="{BB962C8B-B14F-4D97-AF65-F5344CB8AC3E}">
        <p14:creationId xmlns:p14="http://schemas.microsoft.com/office/powerpoint/2010/main" val="457048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a:p>
        </p:txBody>
      </p:sp>
      <p:sp>
        <p:nvSpPr>
          <p:cNvPr id="3" name="Content Placeholder 2"/>
          <p:cNvSpPr>
            <a:spLocks noGrp="1"/>
          </p:cNvSpPr>
          <p:nvPr>
            <p:ph idx="1"/>
          </p:nvPr>
        </p:nvSpPr>
        <p:spPr>
          <a:xfrm>
            <a:off x="0" y="762000"/>
            <a:ext cx="8991600" cy="5943600"/>
          </a:xfrm>
        </p:spPr>
        <p:txBody>
          <a:bodyPr>
            <a:normAutofit fontScale="92500" lnSpcReduction="20000"/>
          </a:bodyPr>
          <a:lstStyle/>
          <a:p>
            <a:r>
              <a:rPr lang="en-US" dirty="0"/>
              <a:t>Every method should begin with a comment that describes its purpose. Every project should have comments that explain the purpose of the program and provide identifying information such as the name of the programmer and the date the program was written and/or modified. In addition, it is a good idea to place comments within the logic of a project, especially if the purpose of any statements might be unclear. </a:t>
            </a:r>
          </a:p>
          <a:p>
            <a:r>
              <a:rPr lang="en-US" dirty="0"/>
              <a:t>When you try to read someone else’s code or your own after a period of time, you will appreciate the generous use of comments. C# comments begin with slashes. Most of the time, your comments will be on a separate line. You also can add slashes and a comment to the right end of a line of code.</a:t>
            </a:r>
          </a:p>
          <a:p>
            <a:endParaRPr lang="en-US" dirty="0"/>
          </a:p>
        </p:txBody>
      </p:sp>
    </p:spTree>
    <p:extLst>
      <p:ext uri="{BB962C8B-B14F-4D97-AF65-F5344CB8AC3E}">
        <p14:creationId xmlns:p14="http://schemas.microsoft.com/office/powerpoint/2010/main" val="576118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Comment Statement—Examples</a:t>
            </a:r>
            <a:br>
              <a:rPr lang="en-US" b="1" dirty="0"/>
            </a:br>
            <a:endParaRPr lang="en-US" dirty="0"/>
          </a:p>
        </p:txBody>
      </p:sp>
      <p:sp>
        <p:nvSpPr>
          <p:cNvPr id="3" name="Content Placeholder 2"/>
          <p:cNvSpPr>
            <a:spLocks noGrp="1"/>
          </p:cNvSpPr>
          <p:nvPr>
            <p:ph idx="1"/>
          </p:nvPr>
        </p:nvSpPr>
        <p:spPr>
          <a:xfrm>
            <a:off x="152400" y="914400"/>
            <a:ext cx="8915400" cy="5867400"/>
          </a:xfrm>
        </p:spPr>
        <p:txBody>
          <a:bodyPr>
            <a:normAutofit fontScale="85000" lnSpcReduction="20000"/>
          </a:bodyPr>
          <a:lstStyle/>
          <a:p>
            <a:r>
              <a:rPr lang="en-US" b="1" dirty="0" smtClean="0"/>
              <a:t>Examples</a:t>
            </a:r>
            <a:endParaRPr lang="en-US" b="1" dirty="0"/>
          </a:p>
          <a:p>
            <a:pPr marL="0" indent="0">
              <a:buNone/>
            </a:pPr>
            <a:r>
              <a:rPr lang="en-US" dirty="0"/>
              <a:t>// This project was written by Jonathon Edwards.</a:t>
            </a:r>
          </a:p>
          <a:p>
            <a:pPr marL="0" indent="0">
              <a:buNone/>
            </a:pPr>
            <a:r>
              <a:rPr lang="en-US" dirty="0"/>
              <a:t>// Exit the project.</a:t>
            </a:r>
          </a:p>
          <a:p>
            <a:pPr marL="0" indent="0">
              <a:buNone/>
            </a:pPr>
            <a:r>
              <a:rPr lang="en-US" dirty="0" err="1"/>
              <a:t>messageLabel.Text</a:t>
            </a:r>
            <a:r>
              <a:rPr lang="en-US" dirty="0"/>
              <a:t> = "Hello World"; // Assign the message to the Text property.</a:t>
            </a:r>
          </a:p>
          <a:p>
            <a:endParaRPr lang="en-US" dirty="0" smtClean="0"/>
          </a:p>
          <a:p>
            <a:r>
              <a:rPr lang="en-US" dirty="0" smtClean="0"/>
              <a:t>Multiline Comments:  </a:t>
            </a:r>
            <a:r>
              <a:rPr lang="en-US" dirty="0"/>
              <a:t>You also can create multiline comments by placing /* </a:t>
            </a:r>
            <a:r>
              <a:rPr lang="en-US" dirty="0" smtClean="0"/>
              <a:t>at the </a:t>
            </a:r>
            <a:r>
              <a:rPr lang="en-US" dirty="0"/>
              <a:t>beginning and */ at the end. The enclosing symbols can be on lines </a:t>
            </a:r>
            <a:r>
              <a:rPr lang="en-US" dirty="0" smtClean="0"/>
              <a:t>by themselves </a:t>
            </a:r>
            <a:r>
              <a:rPr lang="en-US" dirty="0"/>
              <a:t>or on existing lines. As you type additional lines between the </a:t>
            </a:r>
            <a:r>
              <a:rPr lang="en-US" dirty="0" smtClean="0"/>
              <a:t>beginning and </a:t>
            </a:r>
            <a:r>
              <a:rPr lang="en-US" dirty="0"/>
              <a:t>ending symbols, the editor adds an asterisk at the start of </a:t>
            </a:r>
            <a:r>
              <a:rPr lang="en-US" dirty="0" smtClean="0"/>
              <a:t>each line</a:t>
            </a:r>
            <a:r>
              <a:rPr lang="en-US" dirty="0"/>
              <a:t>, indicating that it is a comment line. However, you do not need the * at </a:t>
            </a:r>
            <a:r>
              <a:rPr lang="en-US" dirty="0" smtClean="0"/>
              <a:t>the beginning </a:t>
            </a:r>
            <a:r>
              <a:rPr lang="en-US" dirty="0"/>
              <a:t>of each line. When you want to turn multiple lines of code into comments</a:t>
            </a:r>
            <a:r>
              <a:rPr lang="en-US" dirty="0" smtClean="0"/>
              <a:t>, just </a:t>
            </a:r>
            <a:r>
              <a:rPr lang="en-US" dirty="0"/>
              <a:t>add the opening /* and ending */ .</a:t>
            </a:r>
          </a:p>
        </p:txBody>
      </p:sp>
    </p:spTree>
    <p:extLst>
      <p:ext uri="{BB962C8B-B14F-4D97-AF65-F5344CB8AC3E}">
        <p14:creationId xmlns:p14="http://schemas.microsoft.com/office/powerpoint/2010/main" val="3785468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Ending a Statement</a:t>
            </a:r>
            <a:br>
              <a:rPr lang="en-US" b="1" dirty="0"/>
            </a:br>
            <a:endParaRPr lang="en-US" dirty="0"/>
          </a:p>
        </p:txBody>
      </p:sp>
      <p:sp>
        <p:nvSpPr>
          <p:cNvPr id="3" name="Content Placeholder 2"/>
          <p:cNvSpPr>
            <a:spLocks noGrp="1"/>
          </p:cNvSpPr>
          <p:nvPr>
            <p:ph idx="1"/>
          </p:nvPr>
        </p:nvSpPr>
        <p:spPr/>
        <p:txBody>
          <a:bodyPr/>
          <a:lstStyle/>
          <a:p>
            <a:r>
              <a:rPr lang="en-US" dirty="0" smtClean="0"/>
              <a:t>Most </a:t>
            </a:r>
            <a:r>
              <a:rPr lang="en-US" dirty="0"/>
              <a:t>C# statements must be terminated by a semicolon (;). Comments and </a:t>
            </a:r>
            <a:r>
              <a:rPr lang="en-US" dirty="0" smtClean="0"/>
              <a:t>a few </a:t>
            </a:r>
            <a:r>
              <a:rPr lang="en-US" dirty="0"/>
              <a:t>other statements (which you will learn about later) do not end with a semicolon.</a:t>
            </a:r>
          </a:p>
          <a:p>
            <a:r>
              <a:rPr lang="en-US" dirty="0"/>
              <a:t>A C# statement may extend over multiple lines; the semicolon </a:t>
            </a:r>
            <a:r>
              <a:rPr lang="en-US" dirty="0" smtClean="0"/>
              <a:t>indicates that </a:t>
            </a:r>
            <a:r>
              <a:rPr lang="en-US" dirty="0"/>
              <a:t>the statement is complete.</a:t>
            </a:r>
          </a:p>
        </p:txBody>
      </p:sp>
    </p:spTree>
    <p:extLst>
      <p:ext uri="{BB962C8B-B14F-4D97-AF65-F5344CB8AC3E}">
        <p14:creationId xmlns:p14="http://schemas.microsoft.com/office/powerpoint/2010/main" val="1018330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b="1" dirty="0" smtClean="0"/>
              <a:t/>
            </a:r>
            <a:br>
              <a:rPr lang="en-US" b="1" dirty="0" smtClean="0"/>
            </a:br>
            <a:r>
              <a:rPr lang="en-US" b="1" dirty="0" smtClean="0"/>
              <a:t>The </a:t>
            </a:r>
            <a:r>
              <a:rPr lang="en-US" b="1" dirty="0"/>
              <a:t>Assignment Statement</a:t>
            </a:r>
            <a:br>
              <a:rPr lang="en-US" b="1" dirty="0"/>
            </a:br>
            <a:endParaRPr lang="en-US" dirty="0"/>
          </a:p>
        </p:txBody>
      </p:sp>
      <p:sp>
        <p:nvSpPr>
          <p:cNvPr id="3" name="Content Placeholder 2"/>
          <p:cNvSpPr>
            <a:spLocks noGrp="1"/>
          </p:cNvSpPr>
          <p:nvPr>
            <p:ph idx="1"/>
          </p:nvPr>
        </p:nvSpPr>
        <p:spPr>
          <a:xfrm>
            <a:off x="0" y="1143000"/>
            <a:ext cx="9067800" cy="5715000"/>
          </a:xfrm>
        </p:spPr>
        <p:txBody>
          <a:bodyPr>
            <a:normAutofit/>
          </a:bodyPr>
          <a:lstStyle/>
          <a:p>
            <a:r>
              <a:rPr lang="en-US" dirty="0" smtClean="0"/>
              <a:t>The </a:t>
            </a:r>
            <a:r>
              <a:rPr lang="en-US" dirty="0"/>
              <a:t>assignment statement assigns a value to a property or </a:t>
            </a:r>
            <a:r>
              <a:rPr lang="en-US" dirty="0" smtClean="0"/>
              <a:t>variable. </a:t>
            </a:r>
            <a:r>
              <a:rPr lang="en-US" dirty="0"/>
              <a:t>Assignment statements operate from right to left</a:t>
            </a:r>
            <a:r>
              <a:rPr lang="en-US" dirty="0" smtClean="0"/>
              <a:t>; that </a:t>
            </a:r>
            <a:r>
              <a:rPr lang="en-US" dirty="0"/>
              <a:t>is, the value that appears on the right side of the equal sign is assigned </a:t>
            </a:r>
            <a:r>
              <a:rPr lang="en-US" dirty="0" smtClean="0"/>
              <a:t>to the </a:t>
            </a:r>
            <a:r>
              <a:rPr lang="en-US" dirty="0"/>
              <a:t>property named on the left of the equal sign. It is often helpful to read </a:t>
            </a:r>
            <a:r>
              <a:rPr lang="en-US" dirty="0" smtClean="0"/>
              <a:t>the equal </a:t>
            </a:r>
            <a:r>
              <a:rPr lang="en-US" dirty="0"/>
              <a:t>sign as “is replaced by.” For example, the following assignment </a:t>
            </a:r>
            <a:r>
              <a:rPr lang="en-US" dirty="0" smtClean="0"/>
              <a:t>statement would </a:t>
            </a:r>
            <a:r>
              <a:rPr lang="en-US" dirty="0"/>
              <a:t>read “</a:t>
            </a:r>
            <a:r>
              <a:rPr lang="en-US" dirty="0" err="1"/>
              <a:t>messageLabel.Text</a:t>
            </a:r>
            <a:r>
              <a:rPr lang="en-US" dirty="0"/>
              <a:t> is replaced by Hello World</a:t>
            </a:r>
            <a:r>
              <a:rPr lang="en-US" dirty="0" smtClean="0"/>
              <a:t>.”</a:t>
            </a:r>
          </a:p>
          <a:p>
            <a:pPr marL="0" indent="0">
              <a:buNone/>
            </a:pPr>
            <a:r>
              <a:rPr lang="en-US" dirty="0" smtClean="0"/>
              <a:t>       </a:t>
            </a:r>
            <a:r>
              <a:rPr lang="en-US" dirty="0" err="1" smtClean="0"/>
              <a:t>messageLabel.Text</a:t>
            </a:r>
            <a:r>
              <a:rPr lang="en-US" dirty="0" smtClean="0"/>
              <a:t> </a:t>
            </a:r>
            <a:r>
              <a:rPr lang="en-US" dirty="0"/>
              <a:t>= "Hello World";</a:t>
            </a:r>
          </a:p>
        </p:txBody>
      </p:sp>
    </p:spTree>
    <p:extLst>
      <p:ext uri="{BB962C8B-B14F-4D97-AF65-F5344CB8AC3E}">
        <p14:creationId xmlns:p14="http://schemas.microsoft.com/office/powerpoint/2010/main" val="2369168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The Assignment Statement—General Form</a:t>
            </a:r>
            <a:endParaRPr lang="en-US" dirty="0"/>
          </a:p>
        </p:txBody>
      </p:sp>
      <p:sp>
        <p:nvSpPr>
          <p:cNvPr id="3" name="Content Placeholder 2"/>
          <p:cNvSpPr>
            <a:spLocks noGrp="1"/>
          </p:cNvSpPr>
          <p:nvPr>
            <p:ph idx="1"/>
          </p:nvPr>
        </p:nvSpPr>
        <p:spPr/>
        <p:txBody>
          <a:bodyPr/>
          <a:lstStyle/>
          <a:p>
            <a:r>
              <a:rPr lang="en-US" i="1" dirty="0" err="1"/>
              <a:t>Object.Property</a:t>
            </a:r>
            <a:r>
              <a:rPr lang="en-US" i="1" dirty="0"/>
              <a:t> </a:t>
            </a:r>
            <a:r>
              <a:rPr lang="en-US" dirty="0"/>
              <a:t>= </a:t>
            </a:r>
            <a:r>
              <a:rPr lang="en-US" i="1" dirty="0"/>
              <a:t>value </a:t>
            </a:r>
            <a:r>
              <a:rPr lang="en-US" dirty="0" smtClean="0"/>
              <a:t>;</a:t>
            </a:r>
          </a:p>
          <a:p>
            <a:r>
              <a:rPr lang="en-US" dirty="0"/>
              <a:t>The value named on the right side of the equal sign is assigned to (or </a:t>
            </a:r>
            <a:r>
              <a:rPr lang="en-US" dirty="0" smtClean="0"/>
              <a:t>placed into</a:t>
            </a:r>
            <a:r>
              <a:rPr lang="en-US" dirty="0"/>
              <a:t>) the property named on the left.</a:t>
            </a:r>
          </a:p>
        </p:txBody>
      </p:sp>
    </p:spTree>
    <p:extLst>
      <p:ext uri="{BB962C8B-B14F-4D97-AF65-F5344CB8AC3E}">
        <p14:creationId xmlns:p14="http://schemas.microsoft.com/office/powerpoint/2010/main" val="430713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 y="0"/>
            <a:ext cx="9137073" cy="762000"/>
          </a:xfrm>
        </p:spPr>
        <p:txBody>
          <a:bodyPr>
            <a:normAutofit fontScale="90000"/>
          </a:bodyPr>
          <a:lstStyle/>
          <a:p>
            <a:r>
              <a:rPr lang="en-US" b="1" dirty="0" smtClean="0"/>
              <a:t/>
            </a:r>
            <a:br>
              <a:rPr lang="en-US" b="1" dirty="0" smtClean="0"/>
            </a:br>
            <a:r>
              <a:rPr lang="en-US" b="1" dirty="0" smtClean="0"/>
              <a:t>The </a:t>
            </a:r>
            <a:r>
              <a:rPr lang="en-US" b="1" dirty="0"/>
              <a:t>Assignment Statement—Examples</a:t>
            </a:r>
            <a:br>
              <a:rPr lang="en-US" b="1" dirty="0"/>
            </a:br>
            <a:endParaRPr lang="en-US" dirty="0"/>
          </a:p>
        </p:txBody>
      </p:sp>
      <p:sp>
        <p:nvSpPr>
          <p:cNvPr id="3" name="Content Placeholder 2"/>
          <p:cNvSpPr>
            <a:spLocks noGrp="1"/>
          </p:cNvSpPr>
          <p:nvPr>
            <p:ph idx="1"/>
          </p:nvPr>
        </p:nvSpPr>
        <p:spPr>
          <a:xfrm>
            <a:off x="0" y="685800"/>
            <a:ext cx="9144000" cy="6172200"/>
          </a:xfrm>
        </p:spPr>
        <p:txBody>
          <a:bodyPr>
            <a:normAutofit fontScale="92500"/>
          </a:bodyPr>
          <a:lstStyle/>
          <a:p>
            <a:r>
              <a:rPr lang="en-US" b="1" dirty="0" smtClean="0"/>
              <a:t>Examples</a:t>
            </a:r>
            <a:endParaRPr lang="en-US" b="1" dirty="0"/>
          </a:p>
          <a:p>
            <a:pPr marL="0" indent="0">
              <a:buNone/>
            </a:pPr>
            <a:r>
              <a:rPr lang="en-US" dirty="0" err="1"/>
              <a:t>titleLabel.Text</a:t>
            </a:r>
            <a:r>
              <a:rPr lang="en-US" dirty="0"/>
              <a:t> = "A Snazzy Program";</a:t>
            </a:r>
          </a:p>
          <a:p>
            <a:pPr marL="0" indent="0">
              <a:buNone/>
            </a:pPr>
            <a:r>
              <a:rPr lang="en-US" dirty="0" err="1"/>
              <a:t>addressLabel.Text</a:t>
            </a:r>
            <a:r>
              <a:rPr lang="en-US" dirty="0"/>
              <a:t> = "1234 South North Street";</a:t>
            </a:r>
          </a:p>
          <a:p>
            <a:pPr marL="0" indent="0">
              <a:buNone/>
            </a:pPr>
            <a:r>
              <a:rPr lang="en-US" dirty="0" err="1"/>
              <a:t>messageLabel.AutoSize</a:t>
            </a:r>
            <a:r>
              <a:rPr lang="en-US" dirty="0"/>
              <a:t> = true;</a:t>
            </a:r>
          </a:p>
          <a:p>
            <a:pPr marL="0" indent="0">
              <a:buNone/>
            </a:pPr>
            <a:r>
              <a:rPr lang="en-US" dirty="0" err="1"/>
              <a:t>numberInteger</a:t>
            </a:r>
            <a:r>
              <a:rPr lang="en-US" dirty="0"/>
              <a:t> = 12;</a:t>
            </a:r>
          </a:p>
          <a:p>
            <a:r>
              <a:rPr lang="en-US" dirty="0"/>
              <a:t>Notice that when the value to assign is some actual text (called a </a:t>
            </a:r>
            <a:r>
              <a:rPr lang="en-US" i="1" dirty="0"/>
              <a:t>literal </a:t>
            </a:r>
            <a:r>
              <a:rPr lang="en-US" dirty="0"/>
              <a:t>), it </a:t>
            </a:r>
            <a:r>
              <a:rPr lang="en-US" dirty="0" smtClean="0"/>
              <a:t>is enclosed </a:t>
            </a:r>
            <a:r>
              <a:rPr lang="en-US" dirty="0"/>
              <a:t>in quotation marks. This convention allows you to type any </a:t>
            </a:r>
            <a:r>
              <a:rPr lang="en-US" dirty="0" smtClean="0"/>
              <a:t>combination of </a:t>
            </a:r>
            <a:r>
              <a:rPr lang="en-US" dirty="0"/>
              <a:t>alpha and numeric characters. If the value is numeric, do not enclose </a:t>
            </a:r>
            <a:r>
              <a:rPr lang="en-US" dirty="0" smtClean="0"/>
              <a:t>it in </a:t>
            </a:r>
            <a:r>
              <a:rPr lang="en-US" dirty="0"/>
              <a:t>quotation marks. And do not place quotation marks around the terms </a:t>
            </a:r>
            <a:r>
              <a:rPr lang="en-US" i="1" dirty="0" smtClean="0"/>
              <a:t>true </a:t>
            </a:r>
            <a:r>
              <a:rPr lang="en-US" dirty="0" smtClean="0"/>
              <a:t>and </a:t>
            </a:r>
            <a:r>
              <a:rPr lang="en-US" i="1" dirty="0"/>
              <a:t>false </a:t>
            </a:r>
            <a:r>
              <a:rPr lang="en-US" dirty="0"/>
              <a:t>, which C# recognizes as special key terms.</a:t>
            </a:r>
          </a:p>
        </p:txBody>
      </p:sp>
    </p:spTree>
    <p:extLst>
      <p:ext uri="{BB962C8B-B14F-4D97-AF65-F5344CB8AC3E}">
        <p14:creationId xmlns:p14="http://schemas.microsoft.com/office/powerpoint/2010/main" val="91075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639762"/>
          </a:xfrm>
        </p:spPr>
        <p:txBody>
          <a:bodyPr>
            <a:normAutofit fontScale="90000"/>
          </a:bodyPr>
          <a:lstStyle/>
          <a:p>
            <a:r>
              <a:rPr lang="en-US" dirty="0" smtClean="0"/>
              <a:t>The Object Model</a:t>
            </a:r>
            <a:endParaRPr lang="en-US" dirty="0"/>
          </a:p>
        </p:txBody>
      </p:sp>
      <p:sp>
        <p:nvSpPr>
          <p:cNvPr id="3" name="Content Placeholder 2"/>
          <p:cNvSpPr>
            <a:spLocks noGrp="1"/>
          </p:cNvSpPr>
          <p:nvPr>
            <p:ph idx="1"/>
          </p:nvPr>
        </p:nvSpPr>
        <p:spPr>
          <a:xfrm>
            <a:off x="76200" y="685800"/>
            <a:ext cx="9067800" cy="6019800"/>
          </a:xfrm>
        </p:spPr>
        <p:txBody>
          <a:bodyPr>
            <a:normAutofit fontScale="85000" lnSpcReduction="20000"/>
          </a:bodyPr>
          <a:lstStyle/>
          <a:p>
            <a:r>
              <a:rPr lang="en-US" dirty="0"/>
              <a:t>In C# you will work with objects, which have properties, methods, and </a:t>
            </a:r>
            <a:r>
              <a:rPr lang="en-US" dirty="0" smtClean="0"/>
              <a:t>events. Each </a:t>
            </a:r>
            <a:r>
              <a:rPr lang="en-US" dirty="0"/>
              <a:t>object is based on a class.</a:t>
            </a:r>
          </a:p>
          <a:p>
            <a:endParaRPr lang="en-US" b="1" dirty="0" smtClean="0"/>
          </a:p>
          <a:p>
            <a:r>
              <a:rPr lang="en-US" b="1" dirty="0" smtClean="0"/>
              <a:t>Objects : </a:t>
            </a:r>
            <a:r>
              <a:rPr lang="en-US" dirty="0" smtClean="0"/>
              <a:t>Think </a:t>
            </a:r>
            <a:r>
              <a:rPr lang="en-US" dirty="0"/>
              <a:t>of an </a:t>
            </a:r>
            <a:r>
              <a:rPr lang="en-US" b="1" dirty="0"/>
              <a:t>object </a:t>
            </a:r>
            <a:r>
              <a:rPr lang="en-US" dirty="0"/>
              <a:t>as a thing, or a noun. Examples of objects are forms </a:t>
            </a:r>
            <a:r>
              <a:rPr lang="en-US" dirty="0" smtClean="0"/>
              <a:t>and controls</a:t>
            </a:r>
            <a:r>
              <a:rPr lang="en-US" dirty="0"/>
              <a:t>. </a:t>
            </a:r>
            <a:r>
              <a:rPr lang="en-US" i="1" dirty="0"/>
              <a:t>Forms </a:t>
            </a:r>
            <a:r>
              <a:rPr lang="en-US" dirty="0"/>
              <a:t>are the windows and dialog boxes you place on the screen</a:t>
            </a:r>
            <a:r>
              <a:rPr lang="en-US" dirty="0" smtClean="0"/>
              <a:t>; </a:t>
            </a:r>
            <a:r>
              <a:rPr lang="en-US" i="1" dirty="0" smtClean="0"/>
              <a:t>controls </a:t>
            </a:r>
            <a:r>
              <a:rPr lang="en-US" dirty="0"/>
              <a:t>are the components you place inside a form, such as text boxes, buttons</a:t>
            </a:r>
            <a:r>
              <a:rPr lang="en-US" dirty="0" smtClean="0"/>
              <a:t>, and </a:t>
            </a:r>
            <a:r>
              <a:rPr lang="en-US" dirty="0"/>
              <a:t>list boxes</a:t>
            </a:r>
            <a:r>
              <a:rPr lang="en-US" dirty="0" smtClean="0"/>
              <a:t>.</a:t>
            </a:r>
          </a:p>
          <a:p>
            <a:endParaRPr lang="en-US" dirty="0"/>
          </a:p>
          <a:p>
            <a:r>
              <a:rPr lang="en-US" b="1" dirty="0" smtClean="0"/>
              <a:t>Properties: Properties </a:t>
            </a:r>
            <a:r>
              <a:rPr lang="en-US" dirty="0"/>
              <a:t>tell something about or control the behavior of an object such </a:t>
            </a:r>
            <a:r>
              <a:rPr lang="en-US" dirty="0" smtClean="0"/>
              <a:t>as its </a:t>
            </a:r>
            <a:r>
              <a:rPr lang="en-US" dirty="0"/>
              <a:t>name, color, size, or location. You can think of properties as adjectives </a:t>
            </a:r>
            <a:r>
              <a:rPr lang="en-US" dirty="0" smtClean="0"/>
              <a:t>that describe </a:t>
            </a:r>
            <a:r>
              <a:rPr lang="en-US" dirty="0"/>
              <a:t>objects</a:t>
            </a:r>
            <a:r>
              <a:rPr lang="en-US" dirty="0" smtClean="0"/>
              <a:t>. When </a:t>
            </a:r>
            <a:r>
              <a:rPr lang="en-US" dirty="0"/>
              <a:t>you refer to a property, you first name the object, add a period, </a:t>
            </a:r>
            <a:r>
              <a:rPr lang="en-US" dirty="0" smtClean="0"/>
              <a:t>and then </a:t>
            </a:r>
            <a:r>
              <a:rPr lang="en-US" dirty="0"/>
              <a:t>name the property. For example, refer to the Text property of a form </a:t>
            </a:r>
            <a:r>
              <a:rPr lang="en-US" dirty="0" smtClean="0"/>
              <a:t>called </a:t>
            </a:r>
            <a:r>
              <a:rPr lang="en-US" dirty="0" err="1" smtClean="0"/>
              <a:t>SalesForm</a:t>
            </a:r>
            <a:r>
              <a:rPr lang="en-US" dirty="0" smtClean="0"/>
              <a:t> </a:t>
            </a:r>
            <a:r>
              <a:rPr lang="en-US" dirty="0"/>
              <a:t>as </a:t>
            </a:r>
            <a:r>
              <a:rPr lang="en-US" dirty="0" err="1"/>
              <a:t>SalesForm.Text</a:t>
            </a:r>
            <a:r>
              <a:rPr lang="en-US" dirty="0"/>
              <a:t> (pronounced “sales form dot text”).</a:t>
            </a:r>
          </a:p>
        </p:txBody>
      </p:sp>
    </p:spTree>
    <p:extLst>
      <p:ext uri="{BB962C8B-B14F-4D97-AF65-F5344CB8AC3E}">
        <p14:creationId xmlns:p14="http://schemas.microsoft.com/office/powerpoint/2010/main" val="925546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9144000" cy="884238"/>
          </a:xfrm>
        </p:spPr>
        <p:txBody>
          <a:bodyPr>
            <a:normAutofit fontScale="90000"/>
          </a:bodyPr>
          <a:lstStyle/>
          <a:p>
            <a:r>
              <a:rPr lang="en-US" b="1" dirty="0" smtClean="0"/>
              <a:t/>
            </a:r>
            <a:br>
              <a:rPr lang="en-US" b="1" dirty="0" smtClean="0"/>
            </a:br>
            <a:r>
              <a:rPr lang="en-US" b="1" dirty="0" smtClean="0"/>
              <a:t>Ending </a:t>
            </a:r>
            <a:r>
              <a:rPr lang="en-US" b="1" dirty="0"/>
              <a:t>a Program by Executing a Method</a:t>
            </a:r>
            <a:br>
              <a:rPr lang="en-US" b="1" dirty="0"/>
            </a:br>
            <a:endParaRPr lang="en-US" dirty="0"/>
          </a:p>
        </p:txBody>
      </p:sp>
      <p:sp>
        <p:nvSpPr>
          <p:cNvPr id="3" name="Content Placeholder 2"/>
          <p:cNvSpPr>
            <a:spLocks noGrp="1"/>
          </p:cNvSpPr>
          <p:nvPr>
            <p:ph idx="1"/>
          </p:nvPr>
        </p:nvSpPr>
        <p:spPr>
          <a:xfrm>
            <a:off x="76200" y="762000"/>
            <a:ext cx="9067800" cy="6096000"/>
          </a:xfrm>
        </p:spPr>
        <p:txBody>
          <a:bodyPr>
            <a:normAutofit/>
          </a:bodyPr>
          <a:lstStyle/>
          <a:p>
            <a:r>
              <a:rPr lang="en-US" dirty="0" smtClean="0"/>
              <a:t>To </a:t>
            </a:r>
            <a:r>
              <a:rPr lang="en-US" dirty="0"/>
              <a:t>execute a method of an object, you write</a:t>
            </a:r>
            <a:r>
              <a:rPr lang="en-US" dirty="0" smtClean="0"/>
              <a:t>: </a:t>
            </a:r>
            <a:r>
              <a:rPr lang="en-US" i="1" dirty="0" err="1" smtClean="0"/>
              <a:t>Object.Method</a:t>
            </a:r>
            <a:r>
              <a:rPr lang="en-US" i="1" dirty="0" smtClean="0"/>
              <a:t> </a:t>
            </a:r>
            <a:r>
              <a:rPr lang="en-US" dirty="0"/>
              <a:t>();</a:t>
            </a:r>
          </a:p>
          <a:p>
            <a:r>
              <a:rPr lang="en-US" dirty="0"/>
              <a:t>Notice that methods always have parentheses. Although this might seem like </a:t>
            </a:r>
            <a:r>
              <a:rPr lang="en-US" dirty="0" smtClean="0"/>
              <a:t>a bother</a:t>
            </a:r>
            <a:r>
              <a:rPr lang="en-US" dirty="0"/>
              <a:t>, it’s helpful to distinguish between properties and methods: </a:t>
            </a:r>
            <a:r>
              <a:rPr lang="en-US" dirty="0" smtClean="0"/>
              <a:t>Methods always </a:t>
            </a:r>
            <a:r>
              <a:rPr lang="en-US" dirty="0"/>
              <a:t>have parentheses; properties don’t.</a:t>
            </a:r>
          </a:p>
          <a:p>
            <a:r>
              <a:rPr lang="en-US" dirty="0"/>
              <a:t>Examples</a:t>
            </a:r>
          </a:p>
          <a:p>
            <a:pPr marL="0" indent="0">
              <a:buNone/>
            </a:pPr>
            <a:r>
              <a:rPr lang="en-US" dirty="0" err="1"/>
              <a:t>helloButton.Hide</a:t>
            </a:r>
            <a:r>
              <a:rPr lang="en-US" dirty="0"/>
              <a:t>();</a:t>
            </a:r>
          </a:p>
          <a:p>
            <a:pPr marL="0" indent="0">
              <a:buNone/>
            </a:pPr>
            <a:r>
              <a:rPr lang="en-US" dirty="0" err="1"/>
              <a:t>messageLabel.Show</a:t>
            </a:r>
            <a:r>
              <a:rPr lang="en-US" dirty="0"/>
              <a:t>();</a:t>
            </a:r>
          </a:p>
        </p:txBody>
      </p:sp>
    </p:spTree>
    <p:extLst>
      <p:ext uri="{BB962C8B-B14F-4D97-AF65-F5344CB8AC3E}">
        <p14:creationId xmlns:p14="http://schemas.microsoft.com/office/powerpoint/2010/main" val="2001731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a:p>
        </p:txBody>
      </p:sp>
      <p:sp>
        <p:nvSpPr>
          <p:cNvPr id="3" name="Content Placeholder 2"/>
          <p:cNvSpPr>
            <a:spLocks noGrp="1"/>
          </p:cNvSpPr>
          <p:nvPr>
            <p:ph idx="1"/>
          </p:nvPr>
        </p:nvSpPr>
        <p:spPr>
          <a:xfrm>
            <a:off x="152400" y="914400"/>
            <a:ext cx="8839200" cy="5943600"/>
          </a:xfrm>
        </p:spPr>
        <p:txBody>
          <a:bodyPr>
            <a:normAutofit fontScale="92500" lnSpcReduction="10000"/>
          </a:bodyPr>
          <a:lstStyle/>
          <a:p>
            <a:r>
              <a:rPr lang="en-US" dirty="0"/>
              <a:t>To execute a method of the current form, you use the </a:t>
            </a:r>
            <a:r>
              <a:rPr lang="en-US" b="1" dirty="0"/>
              <a:t>this </a:t>
            </a:r>
            <a:r>
              <a:rPr lang="en-US" dirty="0"/>
              <a:t>keyword for </a:t>
            </a:r>
            <a:r>
              <a:rPr lang="en-US" dirty="0" smtClean="0"/>
              <a:t>the object</a:t>
            </a:r>
            <a:r>
              <a:rPr lang="en-US" dirty="0"/>
              <a:t>. And the method that closes the form and terminates the project </a:t>
            </a:r>
            <a:r>
              <a:rPr lang="en-US" dirty="0" smtClean="0"/>
              <a:t>execution is </a:t>
            </a:r>
            <a:r>
              <a:rPr lang="en-US" dirty="0"/>
              <a:t>Close </a:t>
            </a:r>
            <a:r>
              <a:rPr lang="en-US" dirty="0" smtClean="0"/>
              <a:t>.</a:t>
            </a:r>
          </a:p>
          <a:p>
            <a:pPr marL="0" indent="0">
              <a:buNone/>
            </a:pPr>
            <a:r>
              <a:rPr lang="en-US" dirty="0" smtClean="0"/>
              <a:t>    </a:t>
            </a:r>
            <a:r>
              <a:rPr lang="en-US" dirty="0" err="1" smtClean="0"/>
              <a:t>this.Close</a:t>
            </a:r>
            <a:r>
              <a:rPr lang="en-US" dirty="0" smtClean="0"/>
              <a:t>();</a:t>
            </a:r>
          </a:p>
          <a:p>
            <a:pPr marL="0" indent="0">
              <a:buNone/>
            </a:pPr>
            <a:endParaRPr lang="en-US" dirty="0"/>
          </a:p>
          <a:p>
            <a:r>
              <a:rPr lang="en-US" dirty="0"/>
              <a:t>In most cases, you will include </a:t>
            </a:r>
            <a:r>
              <a:rPr lang="en-US" dirty="0" err="1"/>
              <a:t>this.Close</a:t>
            </a:r>
            <a:r>
              <a:rPr lang="en-US" dirty="0"/>
              <a:t>() in the </a:t>
            </a:r>
            <a:r>
              <a:rPr lang="en-US" dirty="0" smtClean="0"/>
              <a:t>event-handling method </a:t>
            </a:r>
            <a:r>
              <a:rPr lang="en-US" dirty="0"/>
              <a:t>for an </a:t>
            </a:r>
            <a:r>
              <a:rPr lang="en-US" i="1" dirty="0"/>
              <a:t>Exit </a:t>
            </a:r>
            <a:r>
              <a:rPr lang="en-US" dirty="0"/>
              <a:t>button or an </a:t>
            </a:r>
            <a:r>
              <a:rPr lang="en-US" i="1" dirty="0"/>
              <a:t>Exit </a:t>
            </a:r>
            <a:r>
              <a:rPr lang="en-US" dirty="0"/>
              <a:t>menu choice.</a:t>
            </a:r>
          </a:p>
          <a:p>
            <a:r>
              <a:rPr lang="en-US" i="1" dirty="0"/>
              <a:t>Note </a:t>
            </a:r>
            <a:r>
              <a:rPr lang="en-US" dirty="0"/>
              <a:t>: Remember, the keyword this refers to the current object. You </a:t>
            </a:r>
            <a:r>
              <a:rPr lang="en-US" dirty="0" smtClean="0"/>
              <a:t>can omit </a:t>
            </a:r>
            <a:r>
              <a:rPr lang="en-US" dirty="0"/>
              <a:t>this since a method without an object reference defaults to the </a:t>
            </a:r>
            <a:r>
              <a:rPr lang="en-US" dirty="0" smtClean="0"/>
              <a:t>current object</a:t>
            </a:r>
            <a:r>
              <a:rPr lang="en-US" dirty="0"/>
              <a:t>.</a:t>
            </a:r>
          </a:p>
        </p:txBody>
      </p:sp>
    </p:spTree>
    <p:extLst>
      <p:ext uri="{BB962C8B-B14F-4D97-AF65-F5344CB8AC3E}">
        <p14:creationId xmlns:p14="http://schemas.microsoft.com/office/powerpoint/2010/main" val="2076316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4238"/>
          </a:xfrm>
        </p:spPr>
        <p:txBody>
          <a:bodyPr/>
          <a:lstStyle/>
          <a:p>
            <a:r>
              <a:rPr lang="en-US" dirty="0"/>
              <a:t>The Label’s </a:t>
            </a:r>
            <a:r>
              <a:rPr lang="en-US" dirty="0" err="1"/>
              <a:t>AutoSize</a:t>
            </a:r>
            <a:r>
              <a:rPr lang="en-US" dirty="0"/>
              <a:t> Property </a:t>
            </a:r>
          </a:p>
        </p:txBody>
      </p:sp>
      <p:sp>
        <p:nvSpPr>
          <p:cNvPr id="3" name="Content Placeholder 2"/>
          <p:cNvSpPr>
            <a:spLocks noGrp="1"/>
          </p:cNvSpPr>
          <p:nvPr>
            <p:ph idx="1"/>
          </p:nvPr>
        </p:nvSpPr>
        <p:spPr>
          <a:xfrm>
            <a:off x="0" y="609600"/>
            <a:ext cx="9137073" cy="6248400"/>
          </a:xfrm>
        </p:spPr>
        <p:txBody>
          <a:bodyPr>
            <a:normAutofit/>
          </a:bodyPr>
          <a:lstStyle/>
          <a:p>
            <a:r>
              <a:rPr lang="en-US" dirty="0" smtClean="0"/>
              <a:t>Earlier </a:t>
            </a:r>
            <a:r>
              <a:rPr lang="en-US" dirty="0"/>
              <a:t>you changed the </a:t>
            </a:r>
            <a:r>
              <a:rPr lang="en-US" dirty="0" err="1"/>
              <a:t>AutoSize</a:t>
            </a:r>
            <a:r>
              <a:rPr lang="en-US" dirty="0"/>
              <a:t> property </a:t>
            </a:r>
            <a:r>
              <a:rPr lang="en-US" dirty="0" smtClean="0"/>
              <a:t>of </a:t>
            </a:r>
            <a:r>
              <a:rPr lang="en-US" dirty="0" err="1" smtClean="0"/>
              <a:t>messageLabel</a:t>
            </a:r>
            <a:r>
              <a:rPr lang="en-US" dirty="0" smtClean="0"/>
              <a:t> </a:t>
            </a:r>
            <a:r>
              <a:rPr lang="en-US" dirty="0"/>
              <a:t>to False, a step that allows you to set the size of the label yourself.</a:t>
            </a:r>
          </a:p>
          <a:p>
            <a:r>
              <a:rPr lang="en-US" dirty="0"/>
              <a:t>When </a:t>
            </a:r>
            <a:r>
              <a:rPr lang="en-US" dirty="0" err="1"/>
              <a:t>AutoSize</a:t>
            </a:r>
            <a:r>
              <a:rPr lang="en-US" dirty="0"/>
              <a:t> is set to True (the default), the label resizes </a:t>
            </a:r>
            <a:r>
              <a:rPr lang="en-US" dirty="0" smtClean="0"/>
              <a:t>automatically to </a:t>
            </a:r>
            <a:r>
              <a:rPr lang="en-US" dirty="0"/>
              <a:t>accommodate the Text property, which can be an advantage when </a:t>
            </a:r>
            <a:r>
              <a:rPr lang="en-US" dirty="0" smtClean="0"/>
              <a:t>the text </a:t>
            </a:r>
            <a:r>
              <a:rPr lang="en-US" dirty="0"/>
              <a:t>or font size may change. However, if you plan to delete the Text property</a:t>
            </a:r>
            <a:r>
              <a:rPr lang="en-US" dirty="0" smtClean="0"/>
              <a:t>, as </a:t>
            </a:r>
            <a:r>
              <a:rPr lang="en-US" dirty="0"/>
              <a:t>you did for </a:t>
            </a:r>
            <a:r>
              <a:rPr lang="en-US" dirty="0" err="1"/>
              <a:t>messageLabel</a:t>
            </a:r>
            <a:r>
              <a:rPr lang="en-US" dirty="0"/>
              <a:t>, the label resizes to such a tiny size that it </a:t>
            </a:r>
            <a:r>
              <a:rPr lang="en-US" dirty="0" smtClean="0"/>
              <a:t>is difficult </a:t>
            </a:r>
            <a:r>
              <a:rPr lang="en-US" dirty="0"/>
              <a:t>to see</a:t>
            </a:r>
            <a:r>
              <a:rPr lang="en-US" dirty="0" smtClean="0"/>
              <a:t>.</a:t>
            </a:r>
            <a:endParaRPr lang="en-US" dirty="0"/>
          </a:p>
        </p:txBody>
      </p:sp>
    </p:spTree>
    <p:extLst>
      <p:ext uri="{BB962C8B-B14F-4D97-AF65-F5344CB8AC3E}">
        <p14:creationId xmlns:p14="http://schemas.microsoft.com/office/powerpoint/2010/main" val="862217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Any time that you want to set the size of a label yourself, change the </a:t>
            </a:r>
            <a:r>
              <a:rPr lang="en-US" dirty="0" err="1"/>
              <a:t>AutoSize</a:t>
            </a:r>
            <a:r>
              <a:rPr lang="en-US" dirty="0"/>
              <a:t> property to False. This setting also allows you to create taller labels that allow a long Text property to wrap to multiple lines. If you set the Text property to a very long value when </a:t>
            </a:r>
            <a:r>
              <a:rPr lang="en-US" dirty="0" err="1"/>
              <a:t>AutoSize</a:t>
            </a:r>
            <a:r>
              <a:rPr lang="en-US" dirty="0"/>
              <a:t> is set to True, the label will resize only to the edge of the form and cut off any excess text, but if </a:t>
            </a:r>
            <a:r>
              <a:rPr lang="en-US" dirty="0" err="1"/>
              <a:t>AutoSize</a:t>
            </a:r>
            <a:r>
              <a:rPr lang="en-US" dirty="0"/>
              <a:t> is set to False and the label has been resized to a taller height, the long Text property will wrap.</a:t>
            </a:r>
          </a:p>
          <a:p>
            <a:endParaRPr lang="en-US" dirty="0"/>
          </a:p>
        </p:txBody>
      </p:sp>
    </p:spTree>
    <p:extLst>
      <p:ext uri="{BB962C8B-B14F-4D97-AF65-F5344CB8AC3E}">
        <p14:creationId xmlns:p14="http://schemas.microsoft.com/office/powerpoint/2010/main" val="2741408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Automatically Generated Code</a:t>
            </a:r>
            <a:endParaRPr lang="en-US" dirty="0"/>
          </a:p>
        </p:txBody>
      </p:sp>
      <p:sp>
        <p:nvSpPr>
          <p:cNvPr id="3" name="Content Placeholder 2"/>
          <p:cNvSpPr>
            <a:spLocks noGrp="1"/>
          </p:cNvSpPr>
          <p:nvPr>
            <p:ph idx="1"/>
          </p:nvPr>
        </p:nvSpPr>
        <p:spPr>
          <a:xfrm>
            <a:off x="0" y="1295400"/>
            <a:ext cx="9067800" cy="5562600"/>
          </a:xfrm>
        </p:spPr>
        <p:txBody>
          <a:bodyPr>
            <a:normAutofit lnSpcReduction="10000"/>
          </a:bodyPr>
          <a:lstStyle/>
          <a:p>
            <a:r>
              <a:rPr lang="en-US" dirty="0"/>
              <a:t>In the preceding code listing, you see many statements that you wrote, </a:t>
            </a:r>
            <a:r>
              <a:rPr lang="en-US" dirty="0" smtClean="0"/>
              <a:t>plus some </a:t>
            </a:r>
            <a:r>
              <a:rPr lang="en-US" dirty="0"/>
              <a:t>more that appeared “automatically.” Although a programmer </a:t>
            </a:r>
            <a:r>
              <a:rPr lang="en-US" i="1" dirty="0"/>
              <a:t>could </a:t>
            </a:r>
            <a:r>
              <a:rPr lang="en-US" dirty="0" smtClean="0"/>
              <a:t>begin a </a:t>
            </a:r>
            <a:r>
              <a:rPr lang="en-US" dirty="0"/>
              <a:t>C# program by using a simple text editor and write all of the necessary </a:t>
            </a:r>
            <a:r>
              <a:rPr lang="en-US" dirty="0" smtClean="0"/>
              <a:t>statements to </a:t>
            </a:r>
            <a:r>
              <a:rPr lang="en-US" dirty="0"/>
              <a:t>make the program run, using the development tools of the </a:t>
            </a:r>
            <a:r>
              <a:rPr lang="en-US" dirty="0" smtClean="0"/>
              <a:t>Visual Studio </a:t>
            </a:r>
            <a:r>
              <a:rPr lang="en-US" dirty="0"/>
              <a:t>IDE is much quicker and more efficient. The IDE adds a group of </a:t>
            </a:r>
            <a:r>
              <a:rPr lang="en-US" dirty="0" smtClean="0"/>
              <a:t>statements by </a:t>
            </a:r>
            <a:r>
              <a:rPr lang="en-US" dirty="0"/>
              <a:t>default and sets up the files for the project to accommodate the </a:t>
            </a:r>
            <a:r>
              <a:rPr lang="en-US" dirty="0" smtClean="0"/>
              <a:t>majority of </a:t>
            </a:r>
            <a:r>
              <a:rPr lang="en-US" dirty="0"/>
              <a:t>applications. Later, when your programs include database tables, </a:t>
            </a:r>
            <a:r>
              <a:rPr lang="en-US" dirty="0" smtClean="0"/>
              <a:t>you will </a:t>
            </a:r>
            <a:r>
              <a:rPr lang="en-US" dirty="0"/>
              <a:t>have to write additional using statements.</a:t>
            </a:r>
          </a:p>
        </p:txBody>
      </p:sp>
    </p:spTree>
    <p:extLst>
      <p:ext uri="{BB962C8B-B14F-4D97-AF65-F5344CB8AC3E}">
        <p14:creationId xmlns:p14="http://schemas.microsoft.com/office/powerpoint/2010/main" val="2915527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t/>
            </a:r>
            <a:br>
              <a:rPr lang="en-US" b="1" dirty="0" smtClean="0"/>
            </a:br>
            <a:r>
              <a:rPr lang="en-US" b="1" dirty="0" smtClean="0"/>
              <a:t>The </a:t>
            </a:r>
            <a:r>
              <a:rPr lang="en-US" b="1" dirty="0"/>
              <a:t>Using Statements</a:t>
            </a:r>
            <a:br>
              <a:rPr lang="en-US" b="1" dirty="0"/>
            </a:br>
            <a:endParaRPr lang="en-US" dirty="0"/>
          </a:p>
        </p:txBody>
      </p:sp>
      <p:sp>
        <p:nvSpPr>
          <p:cNvPr id="3" name="Content Placeholder 2"/>
          <p:cNvSpPr>
            <a:spLocks noGrp="1"/>
          </p:cNvSpPr>
          <p:nvPr>
            <p:ph idx="1"/>
          </p:nvPr>
        </p:nvSpPr>
        <p:spPr>
          <a:xfrm>
            <a:off x="0" y="685800"/>
            <a:ext cx="9067800" cy="6096000"/>
          </a:xfrm>
        </p:spPr>
        <p:txBody>
          <a:bodyPr>
            <a:normAutofit lnSpcReduction="10000"/>
          </a:bodyPr>
          <a:lstStyle/>
          <a:p>
            <a:r>
              <a:rPr lang="en-US" dirty="0" smtClean="0"/>
              <a:t>The </a:t>
            </a:r>
            <a:r>
              <a:rPr lang="en-US" dirty="0"/>
              <a:t>using statements appear at the top of the file after the comments that </a:t>
            </a:r>
            <a:r>
              <a:rPr lang="en-US" dirty="0" smtClean="0"/>
              <a:t>you wrote</a:t>
            </a:r>
            <a:r>
              <a:rPr lang="en-US" dirty="0"/>
              <a:t>. Using statements provide references to standard groups of classes </a:t>
            </a:r>
            <a:r>
              <a:rPr lang="en-US" dirty="0" smtClean="0"/>
              <a:t>from the </a:t>
            </a:r>
            <a:r>
              <a:rPr lang="en-US" dirty="0"/>
              <a:t>language library. For example, the statement using </a:t>
            </a:r>
            <a:r>
              <a:rPr lang="en-US" dirty="0" err="1" smtClean="0"/>
              <a:t>System.Windows.Forms</a:t>
            </a:r>
            <a:r>
              <a:rPr lang="en-US" dirty="0"/>
              <a:t>; allows your program to refer to all of the Windows controls that </a:t>
            </a:r>
            <a:r>
              <a:rPr lang="en-US" dirty="0" smtClean="0"/>
              <a:t>appear in </a:t>
            </a:r>
            <a:r>
              <a:rPr lang="en-US" dirty="0"/>
              <a:t>the toolbox. Without the using statement, each time that you wanted to </a:t>
            </a:r>
            <a:r>
              <a:rPr lang="en-US" dirty="0" smtClean="0"/>
              <a:t>refer to </a:t>
            </a:r>
            <a:r>
              <a:rPr lang="en-US" dirty="0"/>
              <a:t>a Label control, for example, you would have to specify the complete reference</a:t>
            </a:r>
            <a:r>
              <a:rPr lang="en-US" dirty="0" smtClean="0"/>
              <a:t>: </a:t>
            </a:r>
            <a:r>
              <a:rPr lang="en-US" dirty="0" err="1" smtClean="0"/>
              <a:t>System.Windows.Forms.Label.messageLabel</a:t>
            </a:r>
            <a:r>
              <a:rPr lang="en-US" dirty="0" smtClean="0"/>
              <a:t> </a:t>
            </a:r>
            <a:r>
              <a:rPr lang="en-US" dirty="0"/>
              <a:t>. Instead, in the </a:t>
            </a:r>
            <a:r>
              <a:rPr lang="en-US" dirty="0" smtClean="0"/>
              <a:t>program with </a:t>
            </a:r>
            <a:r>
              <a:rPr lang="en-US" dirty="0"/>
              <a:t>the using statement, you can just refer to </a:t>
            </a:r>
            <a:r>
              <a:rPr lang="en-US" dirty="0" err="1"/>
              <a:t>messageLabel</a:t>
            </a:r>
            <a:r>
              <a:rPr lang="en-US" dirty="0"/>
              <a:t> .</a:t>
            </a:r>
          </a:p>
        </p:txBody>
      </p:sp>
    </p:spTree>
    <p:extLst>
      <p:ext uri="{BB962C8B-B14F-4D97-AF65-F5344CB8AC3E}">
        <p14:creationId xmlns:p14="http://schemas.microsoft.com/office/powerpoint/2010/main" val="3158850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b="1" dirty="0" smtClean="0"/>
              <a:t/>
            </a:r>
            <a:br>
              <a:rPr lang="en-US" b="1" dirty="0" smtClean="0"/>
            </a:br>
            <a:r>
              <a:rPr lang="en-US" b="1" dirty="0" smtClean="0"/>
              <a:t>The </a:t>
            </a:r>
            <a:r>
              <a:rPr lang="en-US" b="1" dirty="0"/>
              <a:t>Namespace Statement</a:t>
            </a:r>
            <a:br>
              <a:rPr lang="en-US" b="1" dirty="0"/>
            </a:br>
            <a:endParaRPr lang="en-US" dirty="0"/>
          </a:p>
        </p:txBody>
      </p:sp>
      <p:sp>
        <p:nvSpPr>
          <p:cNvPr id="3" name="Content Placeholder 2"/>
          <p:cNvSpPr>
            <a:spLocks noGrp="1"/>
          </p:cNvSpPr>
          <p:nvPr>
            <p:ph idx="1"/>
          </p:nvPr>
        </p:nvSpPr>
        <p:spPr>
          <a:xfrm>
            <a:off x="0" y="685800"/>
            <a:ext cx="9144000" cy="6324600"/>
          </a:xfrm>
        </p:spPr>
        <p:txBody>
          <a:bodyPr>
            <a:normAutofit/>
          </a:bodyPr>
          <a:lstStyle/>
          <a:p>
            <a:r>
              <a:rPr lang="en-US" dirty="0" smtClean="0"/>
              <a:t>A </a:t>
            </a:r>
            <a:r>
              <a:rPr lang="en-US" dirty="0"/>
              <a:t>namespace provides a way to refer to </a:t>
            </a:r>
            <a:r>
              <a:rPr lang="en-US" dirty="0" smtClean="0"/>
              <a:t>programming components </a:t>
            </a:r>
            <a:r>
              <a:rPr lang="en-US" dirty="0"/>
              <a:t>by location or organization. In the Label example in the </a:t>
            </a:r>
            <a:r>
              <a:rPr lang="en-US" dirty="0" smtClean="0"/>
              <a:t>preceding section</a:t>
            </a:r>
            <a:r>
              <a:rPr lang="en-US" dirty="0"/>
              <a:t>, “Label” is the class and “</a:t>
            </a:r>
            <a:r>
              <a:rPr lang="en-US" dirty="0" err="1"/>
              <a:t>System.Windows.Forms</a:t>
            </a:r>
            <a:r>
              <a:rPr lang="en-US" dirty="0"/>
              <a:t>” is the namespace</a:t>
            </a:r>
            <a:r>
              <a:rPr lang="en-US" dirty="0" smtClean="0"/>
              <a:t>, or </a:t>
            </a:r>
            <a:r>
              <a:rPr lang="en-US" dirty="0"/>
              <a:t>library grouping where “Label” is found. You can think of a namespace </a:t>
            </a:r>
            <a:r>
              <a:rPr lang="en-US" dirty="0" smtClean="0"/>
              <a:t>as similar </a:t>
            </a:r>
            <a:r>
              <a:rPr lang="en-US" dirty="0"/>
              <a:t>to a telephone area code: In any one area code, a single phone </a:t>
            </a:r>
            <a:r>
              <a:rPr lang="en-US" dirty="0" smtClean="0"/>
              <a:t>number can </a:t>
            </a:r>
            <a:r>
              <a:rPr lang="en-US" dirty="0"/>
              <a:t>appear only once, but that same phone number can appear in any </a:t>
            </a:r>
            <a:r>
              <a:rPr lang="en-US" dirty="0" smtClean="0"/>
              <a:t>number of </a:t>
            </a:r>
            <a:r>
              <a:rPr lang="en-US" dirty="0"/>
              <a:t>other area codes</a:t>
            </a:r>
            <a:r>
              <a:rPr lang="en-US" dirty="0" smtClean="0"/>
              <a:t>.</a:t>
            </a:r>
            <a:endParaRPr lang="en-US" dirty="0"/>
          </a:p>
        </p:txBody>
      </p:sp>
    </p:spTree>
    <p:extLst>
      <p:ext uri="{BB962C8B-B14F-4D97-AF65-F5344CB8AC3E}">
        <p14:creationId xmlns:p14="http://schemas.microsoft.com/office/powerpoint/2010/main" val="3138064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normAutofit/>
          </a:bodyPr>
          <a:lstStyle/>
          <a:p>
            <a:r>
              <a:rPr lang="en-US" dirty="0"/>
              <a:t>Using the .NET Framework, every program component is required to have a namespace. The VS IDE automatically adds a namespace statement to your program. The default namespace is the name of your solution, but you can use a different name if you wish. Many companies use the namespace </a:t>
            </a:r>
            <a:r>
              <a:rPr lang="en-US" dirty="0" smtClean="0"/>
              <a:t>to organize </a:t>
            </a:r>
            <a:r>
              <a:rPr lang="en-US" dirty="0"/>
              <a:t>applications such as the company name and functional organization</a:t>
            </a:r>
            <a:r>
              <a:rPr lang="en-US" dirty="0" smtClean="0"/>
              <a:t>, </a:t>
            </a:r>
            <a:r>
              <a:rPr lang="en-US" dirty="0" err="1" smtClean="0"/>
              <a:t>LookSharpFitnessCenter.Payroll</a:t>
            </a:r>
            <a:r>
              <a:rPr lang="en-US" dirty="0" smtClean="0"/>
              <a:t> </a:t>
            </a:r>
            <a:r>
              <a:rPr lang="en-US" dirty="0"/>
              <a:t>, for example.</a:t>
            </a:r>
          </a:p>
          <a:p>
            <a:r>
              <a:rPr lang="en-US" dirty="0"/>
              <a:t>In Visual Studio, one solution can contain multiple projects. All of the </a:t>
            </a:r>
            <a:r>
              <a:rPr lang="en-US" dirty="0" smtClean="0"/>
              <a:t>solutions in </a:t>
            </a:r>
            <a:r>
              <a:rPr lang="en-US" dirty="0"/>
              <a:t>this text contain only one project, so you can think of a solution </a:t>
            </a:r>
            <a:r>
              <a:rPr lang="en-US" dirty="0" smtClean="0"/>
              <a:t>and a </a:t>
            </a:r>
            <a:r>
              <a:rPr lang="en-US" dirty="0"/>
              <a:t>project as being equal.</a:t>
            </a:r>
          </a:p>
        </p:txBody>
      </p:sp>
    </p:spTree>
    <p:extLst>
      <p:ext uri="{BB962C8B-B14F-4D97-AF65-F5344CB8AC3E}">
        <p14:creationId xmlns:p14="http://schemas.microsoft.com/office/powerpoint/2010/main" val="244966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b="1" dirty="0" smtClean="0"/>
              <a:t/>
            </a:r>
            <a:br>
              <a:rPr lang="en-US" b="1" dirty="0" smtClean="0"/>
            </a:br>
            <a:r>
              <a:rPr lang="en-US" b="1" dirty="0" smtClean="0"/>
              <a:t>The </a:t>
            </a:r>
            <a:r>
              <a:rPr lang="en-US" b="1" dirty="0"/>
              <a:t>Class Statement</a:t>
            </a:r>
            <a:br>
              <a:rPr lang="en-US" b="1" dirty="0"/>
            </a:br>
            <a:endParaRPr lang="en-US" dirty="0"/>
          </a:p>
        </p:txBody>
      </p:sp>
      <p:sp>
        <p:nvSpPr>
          <p:cNvPr id="3" name="Content Placeholder 2"/>
          <p:cNvSpPr>
            <a:spLocks noGrp="1"/>
          </p:cNvSpPr>
          <p:nvPr>
            <p:ph idx="1"/>
          </p:nvPr>
        </p:nvSpPr>
        <p:spPr>
          <a:xfrm>
            <a:off x="0" y="533400"/>
            <a:ext cx="9144000" cy="6324600"/>
          </a:xfrm>
        </p:spPr>
        <p:txBody>
          <a:bodyPr>
            <a:normAutofit/>
          </a:bodyPr>
          <a:lstStyle/>
          <a:p>
            <a:r>
              <a:rPr lang="en-US" dirty="0" smtClean="0"/>
              <a:t>In </a:t>
            </a:r>
            <a:r>
              <a:rPr lang="en-US" dirty="0"/>
              <a:t>object-oriented programming, code is organized into classes. A new </a:t>
            </a:r>
            <a:r>
              <a:rPr lang="en-US" dirty="0" smtClean="0"/>
              <a:t>class can </a:t>
            </a:r>
            <a:r>
              <a:rPr lang="en-US" dirty="0"/>
              <a:t>be based on (inherit from) another class, which gives the new class all </a:t>
            </a:r>
            <a:r>
              <a:rPr lang="en-US" dirty="0" smtClean="0"/>
              <a:t>of the </a:t>
            </a:r>
            <a:r>
              <a:rPr lang="en-US" dirty="0"/>
              <a:t>properties and methods of the original class (the base class).</a:t>
            </a:r>
          </a:p>
          <a:p>
            <a:r>
              <a:rPr lang="en-US" dirty="0"/>
              <a:t>When you create a new form, you declare a new class (</a:t>
            </a:r>
            <a:r>
              <a:rPr lang="en-US" dirty="0" err="1"/>
              <a:t>HelloForm</a:t>
            </a:r>
            <a:r>
              <a:rPr lang="en-US" dirty="0"/>
              <a:t> in </a:t>
            </a:r>
            <a:r>
              <a:rPr lang="en-US" dirty="0" smtClean="0"/>
              <a:t>the earlier </a:t>
            </a:r>
            <a:r>
              <a:rPr lang="en-US" dirty="0"/>
              <a:t>example). The new class inherits from the Form base class, which </a:t>
            </a:r>
            <a:r>
              <a:rPr lang="en-US" dirty="0" smtClean="0"/>
              <a:t>makes your </a:t>
            </a:r>
            <a:r>
              <a:rPr lang="en-US" dirty="0"/>
              <a:t>new form behave like a standard form, with a title bar, maximize </a:t>
            </a:r>
            <a:r>
              <a:rPr lang="en-US" dirty="0" smtClean="0"/>
              <a:t>and minimize </a:t>
            </a:r>
            <a:r>
              <a:rPr lang="en-US" dirty="0"/>
              <a:t>buttons, and resizable borders, among other behaviors</a:t>
            </a:r>
            <a:r>
              <a:rPr lang="en-US" dirty="0" smtClean="0"/>
              <a:t>.</a:t>
            </a:r>
            <a:endParaRPr lang="en-US" dirty="0"/>
          </a:p>
        </p:txBody>
      </p:sp>
    </p:spTree>
    <p:extLst>
      <p:ext uri="{BB962C8B-B14F-4D97-AF65-F5344CB8AC3E}">
        <p14:creationId xmlns:p14="http://schemas.microsoft.com/office/powerpoint/2010/main" val="678661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15400" cy="6781800"/>
          </a:xfrm>
        </p:spPr>
        <p:txBody>
          <a:bodyPr>
            <a:normAutofit/>
          </a:bodyPr>
          <a:lstStyle/>
          <a:p>
            <a:r>
              <a:rPr lang="en-US" dirty="0"/>
              <a:t>A class may be split into multiple files. VS uses this feature, to place most of the code automatically generated by the Form Designer in a separate file that is part of the form’s class.</a:t>
            </a:r>
          </a:p>
          <a:p>
            <a:r>
              <a:rPr lang="en-US" dirty="0"/>
              <a:t>The automatically generated statement</a:t>
            </a:r>
          </a:p>
          <a:p>
            <a:pPr marL="0" indent="0">
              <a:buNone/>
            </a:pPr>
            <a:r>
              <a:rPr lang="en-US" dirty="0" smtClean="0"/>
              <a:t>      public </a:t>
            </a:r>
            <a:r>
              <a:rPr lang="en-US" dirty="0"/>
              <a:t>partial class </a:t>
            </a:r>
            <a:r>
              <a:rPr lang="en-US" dirty="0" err="1"/>
              <a:t>HelloForm</a:t>
            </a:r>
            <a:r>
              <a:rPr lang="en-US" dirty="0"/>
              <a:t> : Form</a:t>
            </a:r>
          </a:p>
          <a:p>
            <a:r>
              <a:rPr lang="en-US" dirty="0"/>
              <a:t>means that this is a new class called </a:t>
            </a:r>
            <a:r>
              <a:rPr lang="en-US" dirty="0" err="1"/>
              <a:t>HelloForm</a:t>
            </a:r>
            <a:r>
              <a:rPr lang="en-US" dirty="0"/>
              <a:t> that inherits from the </a:t>
            </a:r>
            <a:r>
              <a:rPr lang="en-US" dirty="0" smtClean="0"/>
              <a:t>Form class</a:t>
            </a:r>
            <a:r>
              <a:rPr lang="en-US" dirty="0"/>
              <a:t>. The new class is a partial class, so another file can exist that also </a:t>
            </a:r>
            <a:r>
              <a:rPr lang="en-US" dirty="0" smtClean="0"/>
              <a:t>contains statements </a:t>
            </a:r>
            <a:r>
              <a:rPr lang="en-US" dirty="0"/>
              <a:t>that are part of the </a:t>
            </a:r>
            <a:r>
              <a:rPr lang="en-US" dirty="0" err="1"/>
              <a:t>HelloForm</a:t>
            </a:r>
            <a:r>
              <a:rPr lang="en-US" dirty="0"/>
              <a:t> class. You will learn more </a:t>
            </a:r>
            <a:r>
              <a:rPr lang="en-US" dirty="0" smtClean="0"/>
              <a:t>about classes </a:t>
            </a:r>
            <a:r>
              <a:rPr lang="en-US" dirty="0"/>
              <a:t>and files in later chapters.</a:t>
            </a:r>
          </a:p>
        </p:txBody>
      </p:sp>
    </p:spTree>
    <p:extLst>
      <p:ext uri="{BB962C8B-B14F-4D97-AF65-F5344CB8AC3E}">
        <p14:creationId xmlns:p14="http://schemas.microsoft.com/office/powerpoint/2010/main" val="71687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b="1" dirty="0" smtClean="0"/>
              <a:t>Methods : </a:t>
            </a:r>
            <a:r>
              <a:rPr lang="en-US" dirty="0" smtClean="0"/>
              <a:t>Actions </a:t>
            </a:r>
            <a:r>
              <a:rPr lang="en-US" dirty="0"/>
              <a:t>associated with objects are called </a:t>
            </a:r>
            <a:r>
              <a:rPr lang="en-US" i="1" dirty="0"/>
              <a:t>methods </a:t>
            </a:r>
            <a:r>
              <a:rPr lang="en-US" dirty="0"/>
              <a:t>. </a:t>
            </a:r>
            <a:r>
              <a:rPr lang="en-US" b="1" dirty="0"/>
              <a:t>Methods </a:t>
            </a:r>
            <a:r>
              <a:rPr lang="en-US" dirty="0"/>
              <a:t>are the verbs </a:t>
            </a:r>
            <a:r>
              <a:rPr lang="en-US" dirty="0" smtClean="0"/>
              <a:t>of object-oriented </a:t>
            </a:r>
            <a:r>
              <a:rPr lang="en-US" dirty="0"/>
              <a:t>programming. Some typical methods are Close , Show , </a:t>
            </a:r>
            <a:r>
              <a:rPr lang="en-US" dirty="0" smtClean="0"/>
              <a:t>and Clear </a:t>
            </a:r>
            <a:r>
              <a:rPr lang="en-US" dirty="0"/>
              <a:t>. Each of the predefined objects has a set of methods that you </a:t>
            </a:r>
            <a:r>
              <a:rPr lang="en-US" dirty="0" smtClean="0"/>
              <a:t>can use</a:t>
            </a:r>
            <a:r>
              <a:rPr lang="en-US" dirty="0"/>
              <a:t>. You will learn to write additional methods to perform actions in </a:t>
            </a:r>
            <a:r>
              <a:rPr lang="en-US" dirty="0" smtClean="0"/>
              <a:t>your programs. You </a:t>
            </a:r>
            <a:r>
              <a:rPr lang="en-US" dirty="0"/>
              <a:t>refer to methods as </a:t>
            </a:r>
            <a:r>
              <a:rPr lang="en-US" dirty="0" err="1"/>
              <a:t>Object.Method</a:t>
            </a:r>
            <a:r>
              <a:rPr lang="en-US" dirty="0"/>
              <a:t> (“object dot method”). For example</a:t>
            </a:r>
            <a:r>
              <a:rPr lang="en-US" dirty="0" smtClean="0"/>
              <a:t>, a </a:t>
            </a:r>
            <a:r>
              <a:rPr lang="en-US" dirty="0"/>
              <a:t>Show method can apply to different objects: </a:t>
            </a:r>
            <a:r>
              <a:rPr lang="en-US" dirty="0" err="1"/>
              <a:t>BillingForm.Show</a:t>
            </a:r>
            <a:r>
              <a:rPr lang="en-US" dirty="0"/>
              <a:t> </a:t>
            </a:r>
            <a:r>
              <a:rPr lang="en-US" dirty="0" smtClean="0"/>
              <a:t>shows the </a:t>
            </a:r>
            <a:r>
              <a:rPr lang="en-US" dirty="0"/>
              <a:t>form object called </a:t>
            </a:r>
            <a:r>
              <a:rPr lang="en-US" dirty="0" err="1"/>
              <a:t>BillingForm</a:t>
            </a:r>
            <a:r>
              <a:rPr lang="en-US" dirty="0"/>
              <a:t>; </a:t>
            </a:r>
            <a:r>
              <a:rPr lang="en-US" dirty="0" err="1"/>
              <a:t>exitButton.Show</a:t>
            </a:r>
            <a:r>
              <a:rPr lang="en-US" dirty="0"/>
              <a:t> shows the button </a:t>
            </a:r>
            <a:r>
              <a:rPr lang="en-US" dirty="0" smtClean="0"/>
              <a:t>object called </a:t>
            </a:r>
            <a:r>
              <a:rPr lang="en-US" dirty="0" err="1"/>
              <a:t>exitButton</a:t>
            </a:r>
            <a:r>
              <a:rPr lang="en-US" dirty="0"/>
              <a:t>.</a:t>
            </a:r>
          </a:p>
          <a:p>
            <a:endParaRPr lang="en-US" b="1" dirty="0" smtClean="0"/>
          </a:p>
          <a:p>
            <a:r>
              <a:rPr lang="en-US" b="1" dirty="0" smtClean="0"/>
              <a:t>Events : </a:t>
            </a:r>
            <a:r>
              <a:rPr lang="en-US" dirty="0" smtClean="0"/>
              <a:t>You </a:t>
            </a:r>
            <a:r>
              <a:rPr lang="en-US" dirty="0"/>
              <a:t>can write methods that execute when a particular event occurs. An </a:t>
            </a:r>
            <a:r>
              <a:rPr lang="en-US" b="1" dirty="0" smtClean="0"/>
              <a:t>event </a:t>
            </a:r>
            <a:r>
              <a:rPr lang="en-US" dirty="0" smtClean="0"/>
              <a:t>occurs </a:t>
            </a:r>
            <a:r>
              <a:rPr lang="en-US" dirty="0"/>
              <a:t>when the user takes an action such as clicking a button, pressing a key</a:t>
            </a:r>
            <a:r>
              <a:rPr lang="en-US" dirty="0" smtClean="0"/>
              <a:t>, scrolling</a:t>
            </a:r>
            <a:r>
              <a:rPr lang="en-US" dirty="0"/>
              <a:t>, or closing a window. Events also can be triggered by actions of </a:t>
            </a:r>
            <a:r>
              <a:rPr lang="en-US" dirty="0" smtClean="0"/>
              <a:t>other objects</a:t>
            </a:r>
            <a:r>
              <a:rPr lang="en-US" dirty="0"/>
              <a:t>, such as repainting a form or a timer reaching a preset point.</a:t>
            </a:r>
          </a:p>
        </p:txBody>
      </p:sp>
    </p:spTree>
    <p:extLst>
      <p:ext uri="{BB962C8B-B14F-4D97-AF65-F5344CB8AC3E}">
        <p14:creationId xmlns:p14="http://schemas.microsoft.com/office/powerpoint/2010/main" val="4145300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Finding and Fixing Errors</a:t>
            </a:r>
            <a:endParaRPr lang="en-US" dirty="0"/>
          </a:p>
        </p:txBody>
      </p:sp>
      <p:sp>
        <p:nvSpPr>
          <p:cNvPr id="5" name="Subtitle 4"/>
          <p:cNvSpPr>
            <a:spLocks noGrp="1"/>
          </p:cNvSpPr>
          <p:nvPr>
            <p:ph type="subTitle" idx="1"/>
          </p:nvPr>
        </p:nvSpPr>
        <p:spPr>
          <a:xfrm>
            <a:off x="0" y="3429000"/>
            <a:ext cx="8991600" cy="3200400"/>
          </a:xfrm>
        </p:spPr>
        <p:txBody>
          <a:bodyPr>
            <a:normAutofit/>
          </a:bodyPr>
          <a:lstStyle/>
          <a:p>
            <a:r>
              <a:rPr lang="en-US" dirty="0"/>
              <a:t>You already may have seen some errors as you entered the first sample project.</a:t>
            </a:r>
          </a:p>
          <a:p>
            <a:r>
              <a:rPr lang="en-US" dirty="0"/>
              <a:t>Programming errors come in three varieties: syntax errors, run-time errors, and</a:t>
            </a:r>
          </a:p>
          <a:p>
            <a:r>
              <a:rPr lang="en-US" dirty="0"/>
              <a:t>logic errors.</a:t>
            </a:r>
          </a:p>
        </p:txBody>
      </p:sp>
    </p:spTree>
    <p:extLst>
      <p:ext uri="{BB962C8B-B14F-4D97-AF65-F5344CB8AC3E}">
        <p14:creationId xmlns:p14="http://schemas.microsoft.com/office/powerpoint/2010/main" val="2510375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Syntax Errors</a:t>
            </a:r>
            <a:endParaRPr lang="en-US" dirty="0"/>
          </a:p>
        </p:txBody>
      </p:sp>
      <p:sp>
        <p:nvSpPr>
          <p:cNvPr id="3" name="Content Placeholder 2"/>
          <p:cNvSpPr>
            <a:spLocks noGrp="1"/>
          </p:cNvSpPr>
          <p:nvPr>
            <p:ph idx="1"/>
          </p:nvPr>
        </p:nvSpPr>
        <p:spPr>
          <a:xfrm>
            <a:off x="0" y="1219200"/>
            <a:ext cx="8991600" cy="5638800"/>
          </a:xfrm>
        </p:spPr>
        <p:txBody>
          <a:bodyPr>
            <a:normAutofit/>
          </a:bodyPr>
          <a:lstStyle/>
          <a:p>
            <a:r>
              <a:rPr lang="en-US" dirty="0"/>
              <a:t>When you break C#’s rules for punctuation, format, or spelling, you generate </a:t>
            </a:r>
            <a:r>
              <a:rPr lang="en-US" dirty="0" smtClean="0"/>
              <a:t>a </a:t>
            </a:r>
            <a:r>
              <a:rPr lang="en-US" b="1" dirty="0" smtClean="0"/>
              <a:t>syntax </a:t>
            </a:r>
            <a:r>
              <a:rPr lang="en-US" b="1" dirty="0"/>
              <a:t>error </a:t>
            </a:r>
            <a:r>
              <a:rPr lang="en-US" dirty="0"/>
              <a:t>. Fortunately, the smart editor finds most syntax errors and </a:t>
            </a:r>
            <a:r>
              <a:rPr lang="en-US" dirty="0" smtClean="0"/>
              <a:t>even corrects </a:t>
            </a:r>
            <a:r>
              <a:rPr lang="en-US" dirty="0"/>
              <a:t>many of them for you. The syntax errors that the editor cannot </a:t>
            </a:r>
            <a:r>
              <a:rPr lang="en-US" dirty="0" smtClean="0"/>
              <a:t>identify are </a:t>
            </a:r>
            <a:r>
              <a:rPr lang="en-US" dirty="0"/>
              <a:t>found and reported by the compiler as it attempts to convert the code </a:t>
            </a:r>
            <a:r>
              <a:rPr lang="en-US" dirty="0" smtClean="0"/>
              <a:t>into intermediate </a:t>
            </a:r>
            <a:r>
              <a:rPr lang="en-US" dirty="0"/>
              <a:t>machine language. A compiler-reported syntax error may </a:t>
            </a:r>
            <a:r>
              <a:rPr lang="en-US" dirty="0" smtClean="0"/>
              <a:t>be referred </a:t>
            </a:r>
            <a:r>
              <a:rPr lang="en-US" dirty="0"/>
              <a:t>to as a </a:t>
            </a:r>
            <a:r>
              <a:rPr lang="en-US" i="1" dirty="0"/>
              <a:t>compile error </a:t>
            </a:r>
            <a:r>
              <a:rPr lang="en-US" dirty="0"/>
              <a:t>.</a:t>
            </a:r>
          </a:p>
        </p:txBody>
      </p:sp>
    </p:spTree>
    <p:extLst>
      <p:ext uri="{BB962C8B-B14F-4D97-AF65-F5344CB8AC3E}">
        <p14:creationId xmlns:p14="http://schemas.microsoft.com/office/powerpoint/2010/main" val="2638528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600200"/>
            <a:ext cx="8991600" cy="5257800"/>
          </a:xfrm>
        </p:spPr>
        <p:txBody>
          <a:bodyPr>
            <a:normAutofit fontScale="92500" lnSpcReduction="10000"/>
          </a:bodyPr>
          <a:lstStyle/>
          <a:p>
            <a:r>
              <a:rPr lang="en-US" dirty="0"/>
              <a:t>The editor identifies syntax errors as you move off the offending line. </a:t>
            </a:r>
            <a:r>
              <a:rPr lang="en-US" dirty="0" smtClean="0"/>
              <a:t>A red </a:t>
            </a:r>
            <a:r>
              <a:rPr lang="en-US" dirty="0"/>
              <a:t>squiggly line appears under the part of the line that the editor </a:t>
            </a:r>
            <a:r>
              <a:rPr lang="en-US" dirty="0" smtClean="0"/>
              <a:t>cannot interpret</a:t>
            </a:r>
            <a:r>
              <a:rPr lang="en-US" dirty="0"/>
              <a:t>. You can view the error message by pausing the mouse pointer </a:t>
            </a:r>
            <a:r>
              <a:rPr lang="en-US" dirty="0" smtClean="0"/>
              <a:t>over the </a:t>
            </a:r>
            <a:r>
              <a:rPr lang="en-US" dirty="0"/>
              <a:t>error, which pops up a box that describes the error </a:t>
            </a:r>
            <a:r>
              <a:rPr lang="en-US" dirty="0" smtClean="0"/>
              <a:t>. </a:t>
            </a:r>
          </a:p>
          <a:p>
            <a:r>
              <a:rPr lang="en-US" dirty="0" smtClean="0"/>
              <a:t>You also can </a:t>
            </a:r>
            <a:r>
              <a:rPr lang="en-US" dirty="0"/>
              <a:t>display an Error List window, which appears at the bottom of the </a:t>
            </a:r>
            <a:r>
              <a:rPr lang="en-US" dirty="0" smtClean="0"/>
              <a:t>Editor window </a:t>
            </a:r>
            <a:r>
              <a:rPr lang="en-US" dirty="0"/>
              <a:t>and shows all error messages along with the line number of the </a:t>
            </a:r>
            <a:r>
              <a:rPr lang="en-US" dirty="0" smtClean="0"/>
              <a:t>statement that </a:t>
            </a:r>
            <a:r>
              <a:rPr lang="en-US" dirty="0"/>
              <a:t>caused the error. You can display line numbers on the source </a:t>
            </a:r>
            <a:r>
              <a:rPr lang="en-US" dirty="0" smtClean="0"/>
              <a:t>code with </a:t>
            </a:r>
            <a:r>
              <a:rPr lang="en-US" i="1" dirty="0"/>
              <a:t>Tools / Options / Text Editor / C# / General / Display / </a:t>
            </a:r>
            <a:r>
              <a:rPr lang="en-US" i="1" dirty="0" smtClean="0"/>
              <a:t>Line Numbers </a:t>
            </a:r>
            <a:r>
              <a:rPr lang="en-US" dirty="0"/>
              <a:t>.</a:t>
            </a:r>
          </a:p>
        </p:txBody>
      </p:sp>
    </p:spTree>
    <p:extLst>
      <p:ext uri="{BB962C8B-B14F-4D97-AF65-F5344CB8AC3E}">
        <p14:creationId xmlns:p14="http://schemas.microsoft.com/office/powerpoint/2010/main" val="568913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4648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quickest way to jump to an error line is to point to a message in </a:t>
            </a:r>
            <a:r>
              <a:rPr lang="en-US" dirty="0" smtClean="0"/>
              <a:t>the Error </a:t>
            </a:r>
            <a:r>
              <a:rPr lang="en-US" dirty="0"/>
              <a:t>List window and double-click. The line in error will display in the </a:t>
            </a:r>
            <a:r>
              <a:rPr lang="en-US" dirty="0" smtClean="0"/>
              <a:t>Editor window </a:t>
            </a:r>
            <a:r>
              <a:rPr lang="en-US" dirty="0"/>
              <a:t>with the error highlighted </a:t>
            </a:r>
            <a:r>
              <a:rPr lang="en-US" dirty="0" smtClean="0"/>
              <a:t>.</a:t>
            </a:r>
            <a:endParaRPr lang="en-US" dirty="0"/>
          </a:p>
          <a:p>
            <a:r>
              <a:rPr lang="en-US" dirty="0"/>
              <a:t>If a syntax error is found by the compiler, you will see the dialog box </a:t>
            </a:r>
            <a:r>
              <a:rPr lang="en-US" dirty="0" smtClean="0"/>
              <a:t>shown. </a:t>
            </a:r>
            <a:r>
              <a:rPr lang="en-US" dirty="0"/>
              <a:t>Click </a:t>
            </a:r>
            <a:r>
              <a:rPr lang="en-US" i="1" dirty="0"/>
              <a:t>No </a:t>
            </a:r>
            <a:r>
              <a:rPr lang="en-US" dirty="0"/>
              <a:t>and return to the editor, correct your errors, and </a:t>
            </a:r>
            <a:r>
              <a:rPr lang="en-US" dirty="0" smtClean="0"/>
              <a:t>run the </a:t>
            </a:r>
            <a:r>
              <a:rPr lang="en-US" dirty="0"/>
              <a:t>program again.</a:t>
            </a:r>
          </a:p>
        </p:txBody>
      </p:sp>
    </p:spTree>
    <p:extLst>
      <p:ext uri="{BB962C8B-B14F-4D97-AF65-F5344CB8AC3E}">
        <p14:creationId xmlns:p14="http://schemas.microsoft.com/office/powerpoint/2010/main" val="3555031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t>Run-Time </a:t>
            </a:r>
            <a:r>
              <a:rPr lang="en-US" b="1" dirty="0"/>
              <a:t>Errors</a:t>
            </a:r>
            <a:br>
              <a:rPr lang="en-US" b="1" dirty="0"/>
            </a:br>
            <a:endParaRPr lang="en-US" dirty="0"/>
          </a:p>
        </p:txBody>
      </p:sp>
      <p:sp>
        <p:nvSpPr>
          <p:cNvPr id="3" name="Content Placeholder 2"/>
          <p:cNvSpPr>
            <a:spLocks noGrp="1"/>
          </p:cNvSpPr>
          <p:nvPr>
            <p:ph idx="1"/>
          </p:nvPr>
        </p:nvSpPr>
        <p:spPr>
          <a:xfrm>
            <a:off x="0" y="914400"/>
            <a:ext cx="9144000" cy="5867400"/>
          </a:xfrm>
        </p:spPr>
        <p:txBody>
          <a:bodyPr>
            <a:normAutofit lnSpcReduction="10000"/>
          </a:bodyPr>
          <a:lstStyle/>
          <a:p>
            <a:r>
              <a:rPr lang="en-US" dirty="0" smtClean="0"/>
              <a:t>If </a:t>
            </a:r>
            <a:r>
              <a:rPr lang="en-US" dirty="0"/>
              <a:t>your project halts during execution, it is called a </a:t>
            </a:r>
            <a:r>
              <a:rPr lang="en-US" b="1" i="1" dirty="0"/>
              <a:t>run-time error </a:t>
            </a:r>
            <a:r>
              <a:rPr lang="en-US" dirty="0"/>
              <a:t>or </a:t>
            </a:r>
            <a:r>
              <a:rPr lang="en-US" dirty="0" smtClean="0"/>
              <a:t>an </a:t>
            </a:r>
            <a:r>
              <a:rPr lang="en-US" b="1" i="1" dirty="0" smtClean="0"/>
              <a:t>exception </a:t>
            </a:r>
            <a:r>
              <a:rPr lang="en-US" dirty="0"/>
              <a:t>. C# displays a dialog box and highlights the statement </a:t>
            </a:r>
            <a:r>
              <a:rPr lang="en-US" dirty="0" smtClean="0"/>
              <a:t>causing the </a:t>
            </a:r>
            <a:r>
              <a:rPr lang="en-US" dirty="0"/>
              <a:t>problem.</a:t>
            </a:r>
          </a:p>
          <a:p>
            <a:r>
              <a:rPr lang="en-US" dirty="0"/>
              <a:t>Statements that cannot execute correctly cause run-time errors. The </a:t>
            </a:r>
            <a:r>
              <a:rPr lang="en-US" dirty="0" smtClean="0"/>
              <a:t>statements are </a:t>
            </a:r>
            <a:r>
              <a:rPr lang="en-US" dirty="0"/>
              <a:t>correctly formed C# statements that pass the syntax checking; however</a:t>
            </a:r>
            <a:r>
              <a:rPr lang="en-US" dirty="0" smtClean="0"/>
              <a:t>, the </a:t>
            </a:r>
            <a:r>
              <a:rPr lang="en-US" dirty="0"/>
              <a:t>statements fail to execute due to some serious issue. You can </a:t>
            </a:r>
            <a:r>
              <a:rPr lang="en-US" dirty="0" smtClean="0"/>
              <a:t>cause </a:t>
            </a:r>
            <a:r>
              <a:rPr lang="en-US" dirty="0"/>
              <a:t>run-time errors by attempting to do impossible arithmetic operations, such </a:t>
            </a:r>
            <a:r>
              <a:rPr lang="en-US" dirty="0" smtClean="0"/>
              <a:t>as calculate </a:t>
            </a:r>
            <a:r>
              <a:rPr lang="en-US" dirty="0"/>
              <a:t>with nonnumeric data, divide by zero, or find the square root of </a:t>
            </a:r>
            <a:r>
              <a:rPr lang="en-US" dirty="0" smtClean="0"/>
              <a:t>a negative </a:t>
            </a:r>
            <a:r>
              <a:rPr lang="en-US" dirty="0"/>
              <a:t>number.</a:t>
            </a:r>
          </a:p>
        </p:txBody>
      </p:sp>
    </p:spTree>
    <p:extLst>
      <p:ext uri="{BB962C8B-B14F-4D97-AF65-F5344CB8AC3E}">
        <p14:creationId xmlns:p14="http://schemas.microsoft.com/office/powerpoint/2010/main" val="2175990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b="1" dirty="0" smtClean="0"/>
              <a:t/>
            </a:r>
            <a:br>
              <a:rPr lang="en-US" b="1" dirty="0" smtClean="0"/>
            </a:br>
            <a:r>
              <a:rPr lang="en-US" b="1" dirty="0" smtClean="0"/>
              <a:t>Logic </a:t>
            </a:r>
            <a:r>
              <a:rPr lang="en-US" b="1" dirty="0"/>
              <a:t>Errors</a:t>
            </a:r>
            <a:br>
              <a:rPr lang="en-US" b="1" dirty="0"/>
            </a:br>
            <a:endParaRPr lang="en-US" dirty="0"/>
          </a:p>
        </p:txBody>
      </p:sp>
      <p:sp>
        <p:nvSpPr>
          <p:cNvPr id="3" name="Content Placeholder 2"/>
          <p:cNvSpPr>
            <a:spLocks noGrp="1"/>
          </p:cNvSpPr>
          <p:nvPr>
            <p:ph idx="1"/>
          </p:nvPr>
        </p:nvSpPr>
        <p:spPr>
          <a:xfrm>
            <a:off x="0" y="762000"/>
            <a:ext cx="9144000" cy="6248400"/>
          </a:xfrm>
        </p:spPr>
        <p:txBody>
          <a:bodyPr>
            <a:normAutofit/>
          </a:bodyPr>
          <a:lstStyle/>
          <a:p>
            <a:r>
              <a:rPr lang="en-US" dirty="0" smtClean="0"/>
              <a:t>When </a:t>
            </a:r>
            <a:r>
              <a:rPr lang="en-US" dirty="0"/>
              <a:t>your program contains </a:t>
            </a:r>
            <a:r>
              <a:rPr lang="en-US" b="1" dirty="0"/>
              <a:t>logic errors </a:t>
            </a:r>
            <a:r>
              <a:rPr lang="en-US" dirty="0"/>
              <a:t>, the program runs but </a:t>
            </a:r>
            <a:r>
              <a:rPr lang="en-US" dirty="0" smtClean="0"/>
              <a:t>produces incorrect </a:t>
            </a:r>
            <a:r>
              <a:rPr lang="en-US" dirty="0"/>
              <a:t>results. Perhaps the results of a calculation are incorrect or the </a:t>
            </a:r>
            <a:r>
              <a:rPr lang="en-US" dirty="0" smtClean="0"/>
              <a:t>wrong text </a:t>
            </a:r>
            <a:r>
              <a:rPr lang="en-US" dirty="0"/>
              <a:t>appears or the text is okay but appears in the wrong location.</a:t>
            </a:r>
          </a:p>
          <a:p>
            <a:r>
              <a:rPr lang="en-US" dirty="0"/>
              <a:t>Beginning programmers often overlook their logic errors. If the </a:t>
            </a:r>
            <a:r>
              <a:rPr lang="en-US" dirty="0" smtClean="0"/>
              <a:t>project runs</a:t>
            </a:r>
            <a:r>
              <a:rPr lang="en-US" dirty="0"/>
              <a:t>, it must be right—right? All too often, that statement is not correct. </a:t>
            </a:r>
            <a:r>
              <a:rPr lang="en-US" dirty="0" smtClean="0"/>
              <a:t>You may </a:t>
            </a:r>
            <a:r>
              <a:rPr lang="en-US" dirty="0"/>
              <a:t>need to use a calculator to check the output. Check all aspects of the </a:t>
            </a:r>
            <a:r>
              <a:rPr lang="en-US" dirty="0" smtClean="0"/>
              <a:t>project output</a:t>
            </a:r>
            <a:r>
              <a:rPr lang="en-US" dirty="0"/>
              <a:t>: computations, text, and spacing.</a:t>
            </a:r>
          </a:p>
        </p:txBody>
      </p:sp>
    </p:spTree>
    <p:extLst>
      <p:ext uri="{BB962C8B-B14F-4D97-AF65-F5344CB8AC3E}">
        <p14:creationId xmlns:p14="http://schemas.microsoft.com/office/powerpoint/2010/main" val="1444666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b="1" dirty="0" smtClean="0"/>
              <a:t/>
            </a:r>
            <a:br>
              <a:rPr lang="en-US" b="1" dirty="0" smtClean="0"/>
            </a:br>
            <a:r>
              <a:rPr lang="en-US" b="1" dirty="0" smtClean="0"/>
              <a:t>Project </a:t>
            </a:r>
            <a:r>
              <a:rPr lang="en-US" b="1" dirty="0"/>
              <a:t>Debugging</a:t>
            </a:r>
            <a:br>
              <a:rPr lang="en-US" b="1" dirty="0"/>
            </a:br>
            <a:endParaRPr lang="en-US" dirty="0"/>
          </a:p>
        </p:txBody>
      </p:sp>
      <p:sp>
        <p:nvSpPr>
          <p:cNvPr id="3" name="Content Placeholder 2"/>
          <p:cNvSpPr>
            <a:spLocks noGrp="1"/>
          </p:cNvSpPr>
          <p:nvPr>
            <p:ph idx="1"/>
          </p:nvPr>
        </p:nvSpPr>
        <p:spPr>
          <a:xfrm>
            <a:off x="0" y="609600"/>
            <a:ext cx="9144000" cy="6248400"/>
          </a:xfrm>
        </p:spPr>
        <p:txBody>
          <a:bodyPr>
            <a:normAutofit fontScale="92500" lnSpcReduction="20000"/>
          </a:bodyPr>
          <a:lstStyle/>
          <a:p>
            <a:r>
              <a:rPr lang="en-US" dirty="0" smtClean="0"/>
              <a:t>If </a:t>
            </a:r>
            <a:r>
              <a:rPr lang="en-US" dirty="0"/>
              <a:t>you talk to any computer programmer, you will learn that programs </a:t>
            </a:r>
            <a:r>
              <a:rPr lang="en-US" dirty="0" smtClean="0"/>
              <a:t>don’t have </a:t>
            </a:r>
            <a:r>
              <a:rPr lang="en-US" dirty="0"/>
              <a:t>errors—programs get “bugs” in them. Finding and fixing these bugs </a:t>
            </a:r>
            <a:r>
              <a:rPr lang="en-US" dirty="0" smtClean="0"/>
              <a:t>is called </a:t>
            </a:r>
            <a:r>
              <a:rPr lang="en-US" b="1" i="1" dirty="0"/>
              <a:t>debugging </a:t>
            </a:r>
            <a:r>
              <a:rPr lang="en-US" dirty="0"/>
              <a:t>.</a:t>
            </a:r>
          </a:p>
          <a:p>
            <a:r>
              <a:rPr lang="en-US" dirty="0"/>
              <a:t>For syntax errors and run-time errors, your job is easier. C# displays </a:t>
            </a:r>
            <a:r>
              <a:rPr lang="en-US" dirty="0" smtClean="0"/>
              <a:t>the Editor </a:t>
            </a:r>
            <a:r>
              <a:rPr lang="en-US" dirty="0"/>
              <a:t>window with the offending line highlighted. However, you must </a:t>
            </a:r>
            <a:r>
              <a:rPr lang="en-US" dirty="0" smtClean="0"/>
              <a:t>identify and </a:t>
            </a:r>
            <a:r>
              <a:rPr lang="en-US" dirty="0"/>
              <a:t>locate logic errors yourself.</a:t>
            </a:r>
          </a:p>
          <a:p>
            <a:r>
              <a:rPr lang="en-US" dirty="0"/>
              <a:t>C# also includes a very popular feature: edit-and-continue. If you are </a:t>
            </a:r>
            <a:r>
              <a:rPr lang="en-US" dirty="0" smtClean="0"/>
              <a:t>able to </a:t>
            </a:r>
            <a:r>
              <a:rPr lang="en-US" dirty="0"/>
              <a:t>identify the run-time error and fix it, you can continue project </a:t>
            </a:r>
            <a:r>
              <a:rPr lang="en-US" dirty="0" smtClean="0"/>
              <a:t>execution from </a:t>
            </a:r>
            <a:r>
              <a:rPr lang="en-US" dirty="0"/>
              <a:t>that location by clicking on the </a:t>
            </a:r>
            <a:r>
              <a:rPr lang="en-US" i="1" dirty="0"/>
              <a:t>Start Debugging </a:t>
            </a:r>
            <a:r>
              <a:rPr lang="en-US" dirty="0"/>
              <a:t>button, pressing F5, </a:t>
            </a:r>
            <a:r>
              <a:rPr lang="en-US" dirty="0" smtClean="0"/>
              <a:t>or choosing </a:t>
            </a:r>
            <a:r>
              <a:rPr lang="en-US" i="1" dirty="0"/>
              <a:t>Debug / Continue </a:t>
            </a:r>
            <a:r>
              <a:rPr lang="en-US" dirty="0"/>
              <a:t>. You also can correct the error and restart from </a:t>
            </a:r>
            <a:r>
              <a:rPr lang="en-US" dirty="0" smtClean="0"/>
              <a:t>the beginning</a:t>
            </a:r>
            <a:r>
              <a:rPr lang="en-US" dirty="0"/>
              <a:t>.</a:t>
            </a:r>
          </a:p>
          <a:p>
            <a:r>
              <a:rPr lang="en-US" dirty="0"/>
              <a:t>The Visual Studio IDE has some very helpful tools to aid in </a:t>
            </a:r>
            <a:r>
              <a:rPr lang="en-US" dirty="0" smtClean="0"/>
              <a:t>debugging your </a:t>
            </a:r>
            <a:r>
              <a:rPr lang="en-US" dirty="0"/>
              <a:t>projects.</a:t>
            </a:r>
          </a:p>
        </p:txBody>
      </p:sp>
    </p:spTree>
    <p:extLst>
      <p:ext uri="{BB962C8B-B14F-4D97-AF65-F5344CB8AC3E}">
        <p14:creationId xmlns:p14="http://schemas.microsoft.com/office/powerpoint/2010/main" val="2663325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A </a:t>
            </a:r>
            <a:r>
              <a:rPr lang="en-US" b="1" dirty="0"/>
              <a:t>Clean Compile</a:t>
            </a:r>
            <a:br>
              <a:rPr lang="en-US" b="1" dirty="0"/>
            </a:br>
            <a:endParaRPr lang="en-US" dirty="0"/>
          </a:p>
        </p:txBody>
      </p:sp>
      <p:sp>
        <p:nvSpPr>
          <p:cNvPr id="3" name="Content Placeholder 2"/>
          <p:cNvSpPr>
            <a:spLocks noGrp="1"/>
          </p:cNvSpPr>
          <p:nvPr>
            <p:ph idx="1"/>
          </p:nvPr>
        </p:nvSpPr>
        <p:spPr/>
        <p:txBody>
          <a:bodyPr/>
          <a:lstStyle/>
          <a:p>
            <a:r>
              <a:rPr lang="en-US" dirty="0" smtClean="0"/>
              <a:t>When </a:t>
            </a:r>
            <a:r>
              <a:rPr lang="en-US" dirty="0"/>
              <a:t>you start executing your program, the first step is called </a:t>
            </a:r>
            <a:r>
              <a:rPr lang="en-US" i="1" dirty="0"/>
              <a:t>compiling </a:t>
            </a:r>
            <a:r>
              <a:rPr lang="en-US" dirty="0" smtClean="0"/>
              <a:t>, which </a:t>
            </a:r>
            <a:r>
              <a:rPr lang="en-US" dirty="0"/>
              <a:t>means that the C# statements are converted to Microsoft </a:t>
            </a:r>
            <a:r>
              <a:rPr lang="en-US" dirty="0" smtClean="0"/>
              <a:t>Intermediate Language </a:t>
            </a:r>
            <a:r>
              <a:rPr lang="en-US" dirty="0"/>
              <a:t>(MSIL). Your goal is to have no errors during the compile process: </a:t>
            </a:r>
            <a:r>
              <a:rPr lang="en-US" dirty="0" smtClean="0"/>
              <a:t>a </a:t>
            </a:r>
            <a:r>
              <a:rPr lang="en-US" b="1" dirty="0" smtClean="0"/>
              <a:t>clean </a:t>
            </a:r>
            <a:r>
              <a:rPr lang="en-US" b="1" dirty="0"/>
              <a:t>compile </a:t>
            </a:r>
            <a:r>
              <a:rPr lang="en-US" dirty="0"/>
              <a:t>.</a:t>
            </a:r>
          </a:p>
        </p:txBody>
      </p:sp>
    </p:spTree>
    <p:extLst>
      <p:ext uri="{BB962C8B-B14F-4D97-AF65-F5344CB8AC3E}">
        <p14:creationId xmlns:p14="http://schemas.microsoft.com/office/powerpoint/2010/main" val="1279643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Modifying </a:t>
            </a:r>
            <a:r>
              <a:rPr lang="en-US" b="1" dirty="0"/>
              <a:t>an Event Handler</a:t>
            </a:r>
            <a:br>
              <a:rPr lang="en-US" b="1" dirty="0"/>
            </a:br>
            <a:endParaRPr lang="en-US" dirty="0"/>
          </a:p>
        </p:txBody>
      </p:sp>
      <p:sp>
        <p:nvSpPr>
          <p:cNvPr id="3" name="Content Placeholder 2"/>
          <p:cNvSpPr>
            <a:spLocks noGrp="1"/>
          </p:cNvSpPr>
          <p:nvPr>
            <p:ph idx="1"/>
          </p:nvPr>
        </p:nvSpPr>
        <p:spPr>
          <a:xfrm>
            <a:off x="0" y="1219200"/>
            <a:ext cx="9144000" cy="5638800"/>
          </a:xfrm>
        </p:spPr>
        <p:txBody>
          <a:bodyPr>
            <a:normAutofit/>
          </a:bodyPr>
          <a:lstStyle/>
          <a:p>
            <a:r>
              <a:rPr lang="en-US" dirty="0" smtClean="0"/>
              <a:t>When </a:t>
            </a:r>
            <a:r>
              <a:rPr lang="en-US" dirty="0"/>
              <a:t>you double-click a Button control to begin writing an </a:t>
            </a:r>
            <a:r>
              <a:rPr lang="en-US" dirty="0" smtClean="0"/>
              <a:t>event-handling method </a:t>
            </a:r>
            <a:r>
              <a:rPr lang="en-US" dirty="0"/>
              <a:t>for the Click event, several things happen. As an example, say that </a:t>
            </a:r>
            <a:r>
              <a:rPr lang="en-US" dirty="0" err="1" smtClean="0"/>
              <a:t>you</a:t>
            </a:r>
            <a:r>
              <a:rPr lang="en-US" dirty="0" err="1"/>
              <a:t>have</a:t>
            </a:r>
            <a:r>
              <a:rPr lang="en-US" dirty="0"/>
              <a:t> a button on your form called </a:t>
            </a:r>
            <a:r>
              <a:rPr lang="en-US" i="1" dirty="0"/>
              <a:t>button1 </a:t>
            </a:r>
            <a:r>
              <a:rPr lang="en-US" dirty="0"/>
              <a:t>. If you double-click button1, </a:t>
            </a:r>
            <a:r>
              <a:rPr lang="en-US" dirty="0" smtClean="0"/>
              <a:t>the Editor </a:t>
            </a:r>
            <a:r>
              <a:rPr lang="en-US" dirty="0"/>
              <a:t>window opens with a template for the new method:</a:t>
            </a:r>
          </a:p>
          <a:p>
            <a:pPr marL="0" indent="0">
              <a:buNone/>
            </a:pPr>
            <a:r>
              <a:rPr lang="en-US" dirty="0"/>
              <a:t>private void button1_Click(object sender, </a:t>
            </a:r>
            <a:r>
              <a:rPr lang="en-US" dirty="0" err="1"/>
              <a:t>EventArgs</a:t>
            </a:r>
            <a:r>
              <a:rPr lang="en-US" dirty="0"/>
              <a:t> e)</a:t>
            </a:r>
          </a:p>
          <a:p>
            <a:pPr marL="0" indent="0">
              <a:buNone/>
            </a:pPr>
            <a:r>
              <a:rPr lang="en-US" dirty="0"/>
              <a:t>{</a:t>
            </a:r>
          </a:p>
          <a:p>
            <a:pPr marL="0" indent="0">
              <a:buNone/>
            </a:pPr>
            <a:r>
              <a:rPr lang="en-US" dirty="0" smtClean="0"/>
              <a:t>}</a:t>
            </a:r>
          </a:p>
          <a:p>
            <a:pPr marL="0" indent="0">
              <a:buNone/>
            </a:pPr>
            <a:endParaRPr lang="en-US" dirty="0"/>
          </a:p>
        </p:txBody>
      </p:sp>
    </p:spTree>
    <p:extLst>
      <p:ext uri="{BB962C8B-B14F-4D97-AF65-F5344CB8AC3E}">
        <p14:creationId xmlns:p14="http://schemas.microsoft.com/office/powerpoint/2010/main" val="260717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76200" y="685800"/>
            <a:ext cx="8915400" cy="5943600"/>
          </a:xfrm>
        </p:spPr>
        <p:txBody>
          <a:bodyPr>
            <a:normAutofit fontScale="85000" lnSpcReduction="10000"/>
          </a:bodyPr>
          <a:lstStyle/>
          <a:p>
            <a:pPr marL="0" indent="0">
              <a:buNone/>
            </a:pPr>
            <a:r>
              <a:rPr lang="en-US" b="1" dirty="0"/>
              <a:t>Classes</a:t>
            </a:r>
          </a:p>
          <a:p>
            <a:r>
              <a:rPr lang="en-US" dirty="0"/>
              <a:t>A </a:t>
            </a:r>
            <a:r>
              <a:rPr lang="en-US" b="1" dirty="0"/>
              <a:t>class </a:t>
            </a:r>
            <a:r>
              <a:rPr lang="en-US" dirty="0"/>
              <a:t>is a template or blueprint used to create a new object. Classes </a:t>
            </a:r>
            <a:r>
              <a:rPr lang="en-US" dirty="0" smtClean="0"/>
              <a:t>contain the </a:t>
            </a:r>
            <a:r>
              <a:rPr lang="en-US" dirty="0"/>
              <a:t>definition of all available properties, methods, and events</a:t>
            </a:r>
            <a:r>
              <a:rPr lang="en-US" dirty="0" smtClean="0"/>
              <a:t>. Each </a:t>
            </a:r>
            <a:r>
              <a:rPr lang="en-US" dirty="0"/>
              <a:t>time that you create a new object, it must be based on a class. </a:t>
            </a:r>
            <a:r>
              <a:rPr lang="en-US" dirty="0" smtClean="0"/>
              <a:t>For example</a:t>
            </a:r>
            <a:r>
              <a:rPr lang="en-US" dirty="0"/>
              <a:t>, you may decide to place three buttons on your form. Each button </a:t>
            </a:r>
            <a:r>
              <a:rPr lang="en-US" dirty="0" smtClean="0"/>
              <a:t>is based </a:t>
            </a:r>
            <a:r>
              <a:rPr lang="en-US" dirty="0"/>
              <a:t>on the Button class and is considered one object, called an </a:t>
            </a:r>
            <a:r>
              <a:rPr lang="en-US" i="1" dirty="0"/>
              <a:t>instance </a:t>
            </a:r>
            <a:r>
              <a:rPr lang="en-US" dirty="0"/>
              <a:t>of </a:t>
            </a:r>
            <a:r>
              <a:rPr lang="en-US" dirty="0" smtClean="0"/>
              <a:t>the class</a:t>
            </a:r>
            <a:r>
              <a:rPr lang="en-US" dirty="0"/>
              <a:t>. Each button (or instance) has its own set of properties, methods, </a:t>
            </a:r>
            <a:r>
              <a:rPr lang="en-US" dirty="0" smtClean="0"/>
              <a:t>and events</a:t>
            </a:r>
            <a:r>
              <a:rPr lang="en-US" dirty="0"/>
              <a:t>. One button may be labeled “OK”, one “Cancel”, and one “Exit”. </a:t>
            </a:r>
            <a:r>
              <a:rPr lang="en-US" dirty="0" smtClean="0"/>
              <a:t>When the </a:t>
            </a:r>
            <a:r>
              <a:rPr lang="en-US" dirty="0"/>
              <a:t>user clicks the </a:t>
            </a:r>
            <a:r>
              <a:rPr lang="en-US" i="1" dirty="0"/>
              <a:t>OK </a:t>
            </a:r>
            <a:r>
              <a:rPr lang="en-US" dirty="0"/>
              <a:t>button, that button’s Click event occurs; if the user </a:t>
            </a:r>
            <a:r>
              <a:rPr lang="en-US" dirty="0" smtClean="0"/>
              <a:t>clicks on </a:t>
            </a:r>
            <a:r>
              <a:rPr lang="en-US" dirty="0"/>
              <a:t>the </a:t>
            </a:r>
            <a:r>
              <a:rPr lang="en-US" i="1" dirty="0"/>
              <a:t>Exit </a:t>
            </a:r>
            <a:r>
              <a:rPr lang="en-US" dirty="0"/>
              <a:t>button, that button’s Click event occurs. And, of course, you </a:t>
            </a:r>
            <a:r>
              <a:rPr lang="en-US" dirty="0" smtClean="0"/>
              <a:t>have written </a:t>
            </a:r>
            <a:r>
              <a:rPr lang="en-US" dirty="0"/>
              <a:t>different program instructions for each of the button’s Click events.</a:t>
            </a:r>
          </a:p>
        </p:txBody>
      </p:sp>
    </p:spTree>
    <p:extLst>
      <p:ext uri="{BB962C8B-B14F-4D97-AF65-F5344CB8AC3E}">
        <p14:creationId xmlns:p14="http://schemas.microsoft.com/office/powerpoint/2010/main" val="41843179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insertion point appears between the opening and closing braces, where you can begin typing your new method. But behind the scenes, VS also adds a line to the (hidden) </a:t>
            </a:r>
            <a:r>
              <a:rPr lang="en-US" i="1" dirty="0" err="1"/>
              <a:t>FormName</a:t>
            </a:r>
            <a:r>
              <a:rPr lang="en-US" i="1" dirty="0"/>
              <a:t> </a:t>
            </a:r>
            <a:r>
              <a:rPr lang="en-US" dirty="0"/>
              <a:t>.</a:t>
            </a:r>
            <a:r>
              <a:rPr lang="en-US" dirty="0" err="1"/>
              <a:t>Designer.cs</a:t>
            </a:r>
            <a:r>
              <a:rPr lang="en-US" dirty="0"/>
              <a:t> file that assigns this new method to the Click event of the button.</a:t>
            </a:r>
          </a:p>
          <a:p>
            <a:endParaRPr lang="en-US" dirty="0"/>
          </a:p>
        </p:txBody>
      </p:sp>
    </p:spTree>
    <p:extLst>
      <p:ext uri="{BB962C8B-B14F-4D97-AF65-F5344CB8AC3E}">
        <p14:creationId xmlns:p14="http://schemas.microsoft.com/office/powerpoint/2010/main" val="1207257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As long as you keep the name of the button unchanged and don’t delete the method, all is well. But if you want to rename the button, or perhaps delete the method (maybe you accidentally double-clicked a label or the form and have a method that you really don’t want or need), then you will need to take additional steps.</a:t>
            </a:r>
          </a:p>
          <a:p>
            <a:endParaRPr lang="en-US" dirty="0"/>
          </a:p>
        </p:txBody>
      </p:sp>
    </p:spTree>
    <p:extLst>
      <p:ext uri="{BB962C8B-B14F-4D97-AF65-F5344CB8AC3E}">
        <p14:creationId xmlns:p14="http://schemas.microsoft.com/office/powerpoint/2010/main" val="1498090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t/>
            </a:r>
            <a:br>
              <a:rPr lang="en-US" b="1" dirty="0" smtClean="0"/>
            </a:br>
            <a:r>
              <a:rPr lang="en-US" b="1" dirty="0" smtClean="0"/>
              <a:t>Deleting </a:t>
            </a:r>
            <a:r>
              <a:rPr lang="en-US" b="1" dirty="0"/>
              <a:t>an Event Handler</a:t>
            </a:r>
            <a:br>
              <a:rPr lang="en-US" b="1" dirty="0"/>
            </a:br>
            <a:endParaRPr lang="en-US" dirty="0"/>
          </a:p>
        </p:txBody>
      </p:sp>
      <p:sp>
        <p:nvSpPr>
          <p:cNvPr id="3" name="Content Placeholder 2"/>
          <p:cNvSpPr>
            <a:spLocks noGrp="1"/>
          </p:cNvSpPr>
          <p:nvPr>
            <p:ph idx="1"/>
          </p:nvPr>
        </p:nvSpPr>
        <p:spPr>
          <a:xfrm>
            <a:off x="0" y="609600"/>
            <a:ext cx="9067800" cy="6248400"/>
          </a:xfrm>
        </p:spPr>
        <p:txBody>
          <a:bodyPr>
            <a:normAutofit/>
          </a:bodyPr>
          <a:lstStyle/>
          <a:p>
            <a:r>
              <a:rPr lang="en-US" dirty="0" smtClean="0"/>
              <a:t>Assume </a:t>
            </a:r>
            <a:r>
              <a:rPr lang="en-US" dirty="0"/>
              <a:t>that you have double-clicked the form called Form1 and now have </a:t>
            </a:r>
            <a:r>
              <a:rPr lang="en-US" dirty="0" smtClean="0"/>
              <a:t>an extra </a:t>
            </a:r>
            <a:r>
              <a:rPr lang="en-US" dirty="0"/>
              <a:t>event handler that you do not want. If you simply delete the event handler</a:t>
            </a:r>
            <a:r>
              <a:rPr lang="en-US" dirty="0" smtClean="0"/>
              <a:t>, your </a:t>
            </a:r>
            <a:r>
              <a:rPr lang="en-US" dirty="0"/>
              <a:t>program generates an error message due to the extra code that </a:t>
            </a:r>
            <a:r>
              <a:rPr lang="en-US" dirty="0" smtClean="0"/>
              <a:t>appears in </a:t>
            </a:r>
            <a:r>
              <a:rPr lang="en-US" dirty="0"/>
              <a:t>the Form’s </a:t>
            </a:r>
            <a:r>
              <a:rPr lang="en-US" dirty="0" err="1"/>
              <a:t>designer.cs</a:t>
            </a:r>
            <a:r>
              <a:rPr lang="en-US" dirty="0"/>
              <a:t> file. When you double-click on the form, </a:t>
            </a:r>
            <a:r>
              <a:rPr lang="en-US" dirty="0" smtClean="0"/>
              <a:t>the extra </a:t>
            </a:r>
            <a:r>
              <a:rPr lang="en-US" dirty="0"/>
              <a:t>Form Load event handler looks like this:</a:t>
            </a:r>
          </a:p>
          <a:p>
            <a:pPr marL="0" indent="0">
              <a:buNone/>
            </a:pPr>
            <a:r>
              <a:rPr lang="en-US" dirty="0"/>
              <a:t>private void Form1_Load(object sender, </a:t>
            </a:r>
            <a:r>
              <a:rPr lang="en-US" dirty="0" err="1"/>
              <a:t>EventArgs</a:t>
            </a:r>
            <a:r>
              <a:rPr lang="en-US" dirty="0"/>
              <a:t> e)</a:t>
            </a:r>
          </a:p>
          <a:p>
            <a:pPr marL="0" indent="0">
              <a:buNone/>
            </a:pPr>
            <a:r>
              <a:rPr lang="en-US" dirty="0"/>
              <a:t>{</a:t>
            </a:r>
          </a:p>
          <a:p>
            <a:pPr marL="0" indent="0">
              <a:buNone/>
            </a:pPr>
            <a:r>
              <a:rPr lang="en-US" dirty="0" smtClean="0"/>
              <a:t>}</a:t>
            </a:r>
            <a:endParaRPr lang="en-US" dirty="0"/>
          </a:p>
        </p:txBody>
      </p:sp>
    </p:spTree>
    <p:extLst>
      <p:ext uri="{BB962C8B-B14F-4D97-AF65-F5344CB8AC3E}">
        <p14:creationId xmlns:p14="http://schemas.microsoft.com/office/powerpoint/2010/main" val="3360515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181600"/>
          </a:xfrm>
        </p:spPr>
        <p:txBody>
          <a:bodyPr>
            <a:normAutofit/>
          </a:bodyPr>
          <a:lstStyle/>
          <a:p>
            <a:r>
              <a:rPr lang="en-US" dirty="0"/>
              <a:t>If you delete these lines of code and try to run the program, you receive an error message that “‘WindowsApplication1.Form1’ does not contain a definition for ‘Form1_Load’.” If you double-click on the error message, it takes you to a line in the Form1.Designer.cs file. You can delete the line of code that it takes you to, which, in this example, is </a:t>
            </a:r>
          </a:p>
          <a:p>
            <a:r>
              <a:rPr lang="en-US" dirty="0" err="1"/>
              <a:t>this.Load</a:t>
            </a:r>
            <a:r>
              <a:rPr lang="en-US" dirty="0"/>
              <a:t> += new </a:t>
            </a:r>
            <a:r>
              <a:rPr lang="en-US" dirty="0" err="1" smtClean="0"/>
              <a:t>System.EventHandler</a:t>
            </a:r>
            <a:r>
              <a:rPr lang="en-US" dirty="0" smtClean="0"/>
              <a:t>(this.Form1_Load</a:t>
            </a:r>
            <a:r>
              <a:rPr lang="en-US" dirty="0"/>
              <a:t>);</a:t>
            </a:r>
          </a:p>
          <a:p>
            <a:endParaRPr lang="en-US" dirty="0"/>
          </a:p>
        </p:txBody>
      </p:sp>
    </p:spTree>
    <p:extLst>
      <p:ext uri="{BB962C8B-B14F-4D97-AF65-F5344CB8AC3E}">
        <p14:creationId xmlns:p14="http://schemas.microsoft.com/office/powerpoint/2010/main" val="19745351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58762"/>
          </a:xfrm>
        </p:spPr>
        <p:txBody>
          <a:bodyPr>
            <a:normAutofit fontScale="90000"/>
          </a:bodyPr>
          <a:lstStyle/>
          <a:p>
            <a:endParaRPr lang="en-US"/>
          </a:p>
        </p:txBody>
      </p:sp>
      <p:sp>
        <p:nvSpPr>
          <p:cNvPr id="3" name="Content Placeholder 2"/>
          <p:cNvSpPr>
            <a:spLocks noGrp="1"/>
          </p:cNvSpPr>
          <p:nvPr>
            <p:ph idx="1"/>
          </p:nvPr>
        </p:nvSpPr>
        <p:spPr>
          <a:xfrm>
            <a:off x="0" y="381000"/>
            <a:ext cx="9144000" cy="6477000"/>
          </a:xfrm>
        </p:spPr>
        <p:txBody>
          <a:bodyPr>
            <a:normAutofit/>
          </a:bodyPr>
          <a:lstStyle/>
          <a:p>
            <a:r>
              <a:rPr lang="en-US" dirty="0"/>
              <a:t>The preferable way to remove the statement that assigns the event handler </a:t>
            </a:r>
            <a:r>
              <a:rPr lang="en-US" dirty="0" smtClean="0"/>
              <a:t>is to </a:t>
            </a:r>
            <a:r>
              <a:rPr lang="en-US" dirty="0"/>
              <a:t>use the Properties window in the designer. First, make sure to select the </a:t>
            </a:r>
            <a:r>
              <a:rPr lang="en-US" dirty="0" smtClean="0"/>
              <a:t>form or </a:t>
            </a:r>
            <a:r>
              <a:rPr lang="en-US" dirty="0"/>
              <a:t>control that has the unwanted event handler assigned; then click on the </a:t>
            </a:r>
            <a:r>
              <a:rPr lang="en-US" i="1" dirty="0" smtClean="0"/>
              <a:t>Events </a:t>
            </a:r>
            <a:r>
              <a:rPr lang="en-US" dirty="0" smtClean="0"/>
              <a:t>button </a:t>
            </a:r>
            <a:r>
              <a:rPr lang="en-US" dirty="0"/>
              <a:t>in the Properties window </a:t>
            </a:r>
            <a:r>
              <a:rPr lang="en-US" dirty="0" smtClean="0"/>
              <a:t>. </a:t>
            </a:r>
            <a:r>
              <a:rPr lang="en-US" dirty="0"/>
              <a:t>You will see the </a:t>
            </a:r>
            <a:r>
              <a:rPr lang="en-US" dirty="0" smtClean="0"/>
              <a:t>event-handling method’s </a:t>
            </a:r>
            <a:r>
              <a:rPr lang="en-US" dirty="0"/>
              <a:t>name for the name of the event. You can select and delete the name </a:t>
            </a:r>
            <a:r>
              <a:rPr lang="en-US" dirty="0" smtClean="0"/>
              <a:t>of the </a:t>
            </a:r>
            <a:r>
              <a:rPr lang="en-US" dirty="0"/>
              <a:t>method, which removes the assignment statement from the </a:t>
            </a:r>
            <a:r>
              <a:rPr lang="en-US" dirty="0" err="1"/>
              <a:t>Designer.cs</a:t>
            </a:r>
            <a:r>
              <a:rPr lang="en-US" dirty="0"/>
              <a:t> file</a:t>
            </a:r>
            <a:r>
              <a:rPr lang="en-US" dirty="0" smtClean="0"/>
              <a:t>, and </a:t>
            </a:r>
            <a:r>
              <a:rPr lang="en-US" dirty="0"/>
              <a:t>you will not generate an error message when you delete the code lines.</a:t>
            </a:r>
          </a:p>
        </p:txBody>
      </p:sp>
    </p:spTree>
    <p:extLst>
      <p:ext uri="{BB962C8B-B14F-4D97-AF65-F5344CB8AC3E}">
        <p14:creationId xmlns:p14="http://schemas.microsoft.com/office/powerpoint/2010/main" val="40690241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t/>
            </a:r>
            <a:br>
              <a:rPr lang="en-US" b="1" dirty="0" smtClean="0"/>
            </a:br>
            <a:r>
              <a:rPr lang="en-US" b="1" dirty="0" smtClean="0"/>
              <a:t>Renaming </a:t>
            </a:r>
            <a:r>
              <a:rPr lang="en-US" b="1" dirty="0"/>
              <a:t>a Control</a:t>
            </a:r>
            <a:br>
              <a:rPr lang="en-US" b="1" dirty="0"/>
            </a:br>
            <a:endParaRPr lang="en-US" dirty="0"/>
          </a:p>
        </p:txBody>
      </p:sp>
      <p:sp>
        <p:nvSpPr>
          <p:cNvPr id="3" name="Content Placeholder 2"/>
          <p:cNvSpPr>
            <a:spLocks noGrp="1"/>
          </p:cNvSpPr>
          <p:nvPr>
            <p:ph idx="1"/>
          </p:nvPr>
        </p:nvSpPr>
        <p:spPr/>
        <p:txBody>
          <a:bodyPr>
            <a:normAutofit/>
          </a:bodyPr>
          <a:lstStyle/>
          <a:p>
            <a:r>
              <a:rPr lang="en-US" dirty="0" smtClean="0"/>
              <a:t>You </a:t>
            </a:r>
            <a:r>
              <a:rPr lang="en-US" dirty="0"/>
              <a:t>can receive an error if you rename a control after you write the code for </a:t>
            </a:r>
            <a:r>
              <a:rPr lang="en-US" dirty="0" smtClean="0"/>
              <a:t>its event</a:t>
            </a:r>
            <a:r>
              <a:rPr lang="en-US" dirty="0"/>
              <a:t>. For this example, assume that you add a button that is originally </a:t>
            </a:r>
            <a:r>
              <a:rPr lang="en-US" dirty="0" smtClean="0"/>
              <a:t>called </a:t>
            </a:r>
            <a:r>
              <a:rPr lang="en-US" i="1" dirty="0" smtClean="0"/>
              <a:t>button1 </a:t>
            </a:r>
            <a:r>
              <a:rPr lang="en-US" dirty="0"/>
              <a:t>. You write the code for the button1_Click event handler and then </a:t>
            </a:r>
            <a:r>
              <a:rPr lang="en-US" dirty="0" smtClean="0"/>
              <a:t>decide to </a:t>
            </a:r>
            <a:r>
              <a:rPr lang="en-US" dirty="0"/>
              <a:t>change the button’s name to </a:t>
            </a:r>
            <a:r>
              <a:rPr lang="en-US" dirty="0" err="1"/>
              <a:t>exitButton</a:t>
            </a:r>
            <a:r>
              <a:rPr lang="en-US" dirty="0"/>
              <a:t>. (This scenario occurs quite often</a:t>
            </a:r>
            <a:r>
              <a:rPr lang="en-US" dirty="0" smtClean="0"/>
              <a:t>, especially </a:t>
            </a:r>
            <a:r>
              <a:rPr lang="en-US" dirty="0"/>
              <a:t>with beginning programmers.)</a:t>
            </a:r>
          </a:p>
        </p:txBody>
      </p:sp>
    </p:spTree>
    <p:extLst>
      <p:ext uri="{BB962C8B-B14F-4D97-AF65-F5344CB8AC3E}">
        <p14:creationId xmlns:p14="http://schemas.microsoft.com/office/powerpoint/2010/main" val="42157775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pt-BR" b="1" dirty="0"/>
              <a:t>P r o g r a m m i n g E x e r c i s e s</a:t>
            </a:r>
            <a:endParaRPr lang="en-US" dirty="0"/>
          </a:p>
        </p:txBody>
      </p:sp>
      <p:sp>
        <p:nvSpPr>
          <p:cNvPr id="3" name="Content Placeholder 2"/>
          <p:cNvSpPr>
            <a:spLocks noGrp="1"/>
          </p:cNvSpPr>
          <p:nvPr>
            <p:ph idx="1"/>
          </p:nvPr>
        </p:nvSpPr>
        <p:spPr>
          <a:xfrm>
            <a:off x="152400" y="914400"/>
            <a:ext cx="8991600" cy="5791200"/>
          </a:xfrm>
        </p:spPr>
        <p:txBody>
          <a:bodyPr>
            <a:normAutofit fontScale="92500" lnSpcReduction="10000"/>
          </a:bodyPr>
          <a:lstStyle/>
          <a:p>
            <a:r>
              <a:rPr lang="en-US" dirty="0"/>
              <a:t>For your first C# exercise, you must first complete the Hello World project</a:t>
            </a:r>
            <a:r>
              <a:rPr lang="en-US" dirty="0" smtClean="0"/>
              <a:t>. Then </a:t>
            </a:r>
            <a:r>
              <a:rPr lang="en-US" dirty="0"/>
              <a:t>add buttons and event-handling methods to display the “</a:t>
            </a:r>
            <a:r>
              <a:rPr lang="en-US" dirty="0" smtClean="0"/>
              <a:t>Hello World</a:t>
            </a:r>
            <a:r>
              <a:rPr lang="en-US" dirty="0"/>
              <a:t>” message in two more languages. You may substitute any </a:t>
            </a:r>
            <a:r>
              <a:rPr lang="en-US" dirty="0" smtClean="0"/>
              <a:t>other languages </a:t>
            </a:r>
            <a:r>
              <a:rPr lang="en-US" dirty="0"/>
              <a:t>for those shown. Feel free to modify the user interface to </a:t>
            </a:r>
            <a:r>
              <a:rPr lang="en-US" dirty="0" smtClean="0"/>
              <a:t>suit yourself </a:t>
            </a:r>
            <a:r>
              <a:rPr lang="en-US" dirty="0"/>
              <a:t>(or your instructor).</a:t>
            </a:r>
          </a:p>
          <a:p>
            <a:r>
              <a:rPr lang="en-US" dirty="0"/>
              <a:t>Make sure to use meaningful names for your new buttons, </a:t>
            </a:r>
            <a:r>
              <a:rPr lang="en-US" dirty="0" smtClean="0"/>
              <a:t>following the </a:t>
            </a:r>
            <a:r>
              <a:rPr lang="en-US" dirty="0"/>
              <a:t>naming </a:t>
            </a:r>
            <a:r>
              <a:rPr lang="en-US" dirty="0" smtClean="0"/>
              <a:t>conventions. </a:t>
            </a:r>
            <a:r>
              <a:rPr lang="en-US" dirty="0"/>
              <a:t>Include comments at the top </a:t>
            </a:r>
            <a:r>
              <a:rPr lang="en-US" dirty="0" smtClean="0"/>
              <a:t>of every </a:t>
            </a:r>
            <a:r>
              <a:rPr lang="en-US" dirty="0"/>
              <a:t>method and at the top of the file.</a:t>
            </a:r>
          </a:p>
          <a:p>
            <a:r>
              <a:rPr lang="en-US" dirty="0"/>
              <a:t>“Hello World” in French: Bonjour tout le monde</a:t>
            </a:r>
          </a:p>
          <a:p>
            <a:r>
              <a:rPr lang="en-US" dirty="0"/>
              <a:t>“Hello World” in Italian: Ciao </a:t>
            </a:r>
            <a:r>
              <a:rPr lang="en-US" dirty="0" smtClean="0"/>
              <a:t>Mondo</a:t>
            </a:r>
            <a:endParaRPr lang="en-US" dirty="0"/>
          </a:p>
        </p:txBody>
      </p:sp>
    </p:spTree>
    <p:extLst>
      <p:ext uri="{BB962C8B-B14F-4D97-AF65-F5344CB8AC3E}">
        <p14:creationId xmlns:p14="http://schemas.microsoft.com/office/powerpoint/2010/main" val="35457237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Exercise 2</a:t>
            </a:r>
            <a:endParaRPr lang="en-US" dirty="0"/>
          </a:p>
        </p:txBody>
      </p:sp>
      <p:sp>
        <p:nvSpPr>
          <p:cNvPr id="3" name="Content Placeholder 2"/>
          <p:cNvSpPr>
            <a:spLocks noGrp="1"/>
          </p:cNvSpPr>
          <p:nvPr>
            <p:ph idx="1"/>
          </p:nvPr>
        </p:nvSpPr>
        <p:spPr>
          <a:xfrm>
            <a:off x="0" y="914400"/>
            <a:ext cx="9144000" cy="5791200"/>
          </a:xfrm>
        </p:spPr>
        <p:txBody>
          <a:bodyPr>
            <a:normAutofit lnSpcReduction="10000"/>
          </a:bodyPr>
          <a:lstStyle/>
          <a:p>
            <a:r>
              <a:rPr lang="en-US" dirty="0"/>
              <a:t>Create a project that displays the hours for each department on campus</a:t>
            </a:r>
            <a:r>
              <a:rPr lang="en-US" dirty="0" smtClean="0"/>
              <a:t>. Include </a:t>
            </a:r>
            <a:r>
              <a:rPr lang="en-US" dirty="0"/>
              <a:t>buttons for Student Learning, Financial Aid, Counseling, and </a:t>
            </a:r>
            <a:r>
              <a:rPr lang="en-US" dirty="0" smtClean="0"/>
              <a:t>the Bookstore</a:t>
            </a:r>
            <a:r>
              <a:rPr lang="en-US" dirty="0"/>
              <a:t>. Each button should display the hours for that department in </a:t>
            </a:r>
            <a:r>
              <a:rPr lang="en-US" dirty="0" smtClean="0"/>
              <a:t>a label</a:t>
            </a:r>
            <a:r>
              <a:rPr lang="en-US" dirty="0"/>
              <a:t>. The interface should have one label for the hours, one label for </a:t>
            </a:r>
            <a:r>
              <a:rPr lang="en-US" dirty="0" smtClean="0"/>
              <a:t>the programmer </a:t>
            </a:r>
            <a:r>
              <a:rPr lang="en-US" dirty="0"/>
              <a:t>name, buttons for each department, and an </a:t>
            </a:r>
            <a:r>
              <a:rPr lang="en-US" i="1" dirty="0"/>
              <a:t>Exit </a:t>
            </a:r>
            <a:r>
              <a:rPr lang="en-US" dirty="0"/>
              <a:t>button.</a:t>
            </a:r>
          </a:p>
          <a:p>
            <a:r>
              <a:rPr lang="en-US" dirty="0"/>
              <a:t>Make sure to use meaningful names for your new buttons, </a:t>
            </a:r>
            <a:r>
              <a:rPr lang="en-US" dirty="0" smtClean="0"/>
              <a:t>following the </a:t>
            </a:r>
            <a:r>
              <a:rPr lang="en-US" dirty="0"/>
              <a:t>naming </a:t>
            </a:r>
            <a:r>
              <a:rPr lang="en-US" dirty="0" smtClean="0"/>
              <a:t>conventions. </a:t>
            </a:r>
            <a:r>
              <a:rPr lang="en-US" dirty="0"/>
              <a:t>Include comments at the top </a:t>
            </a:r>
            <a:r>
              <a:rPr lang="en-US" dirty="0" smtClean="0"/>
              <a:t>of every </a:t>
            </a:r>
            <a:r>
              <a:rPr lang="en-US" dirty="0"/>
              <a:t>method and at the top of the file.</a:t>
            </a:r>
          </a:p>
          <a:p>
            <a:endParaRPr lang="en-US" dirty="0"/>
          </a:p>
        </p:txBody>
      </p:sp>
    </p:spTree>
    <p:extLst>
      <p:ext uri="{BB962C8B-B14F-4D97-AF65-F5344CB8AC3E}">
        <p14:creationId xmlns:p14="http://schemas.microsoft.com/office/powerpoint/2010/main" val="3618430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Exercise 3</a:t>
            </a:r>
            <a:endParaRPr lang="en-US" dirty="0"/>
          </a:p>
        </p:txBody>
      </p:sp>
      <p:sp>
        <p:nvSpPr>
          <p:cNvPr id="3" name="Content Placeholder 2"/>
          <p:cNvSpPr>
            <a:spLocks noGrp="1"/>
          </p:cNvSpPr>
          <p:nvPr>
            <p:ph idx="1"/>
          </p:nvPr>
        </p:nvSpPr>
        <p:spPr>
          <a:xfrm>
            <a:off x="0" y="533400"/>
            <a:ext cx="9144000" cy="6324600"/>
          </a:xfrm>
        </p:spPr>
        <p:txBody>
          <a:bodyPr>
            <a:normAutofit/>
          </a:bodyPr>
          <a:lstStyle/>
          <a:p>
            <a:r>
              <a:rPr lang="en-US" dirty="0"/>
              <a:t>Write a project that displays four sayings, such as “The early bird </a:t>
            </a:r>
            <a:r>
              <a:rPr lang="en-US" dirty="0" smtClean="0"/>
              <a:t>gets the </a:t>
            </a:r>
            <a:r>
              <a:rPr lang="en-US" dirty="0"/>
              <a:t>worm” or “A penny saved is a penny earned.” (You will want to </a:t>
            </a:r>
            <a:r>
              <a:rPr lang="en-US" dirty="0" smtClean="0"/>
              <a:t>keep the </a:t>
            </a:r>
            <a:r>
              <a:rPr lang="en-US" dirty="0"/>
              <a:t>sayings short, as each must be entered on one line. However, when </a:t>
            </a:r>
            <a:r>
              <a:rPr lang="en-US" dirty="0" smtClean="0"/>
              <a:t>the saying </a:t>
            </a:r>
            <a:r>
              <a:rPr lang="en-US" dirty="0"/>
              <a:t>displays on your form, you can set the label’s properties to </a:t>
            </a:r>
            <a:r>
              <a:rPr lang="en-US" dirty="0" smtClean="0"/>
              <a:t>allow long </a:t>
            </a:r>
            <a:r>
              <a:rPr lang="en-US" dirty="0"/>
              <a:t>lines to wrap within the label.)</a:t>
            </a:r>
          </a:p>
          <a:p>
            <a:r>
              <a:rPr lang="en-US" dirty="0"/>
              <a:t>Make a button for each saying with a descriptive Text property </a:t>
            </a:r>
            <a:r>
              <a:rPr lang="en-US" dirty="0" smtClean="0"/>
              <a:t>for each</a:t>
            </a:r>
            <a:r>
              <a:rPr lang="en-US" dirty="0"/>
              <a:t>, as well as a button to exit the project.</a:t>
            </a:r>
          </a:p>
          <a:p>
            <a:endParaRPr lang="en-US" dirty="0"/>
          </a:p>
        </p:txBody>
      </p:sp>
    </p:spTree>
    <p:extLst>
      <p:ext uri="{BB962C8B-B14F-4D97-AF65-F5344CB8AC3E}">
        <p14:creationId xmlns:p14="http://schemas.microsoft.com/office/powerpoint/2010/main" val="4137188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a:t>Include a label that holds your name at the bottom of the form. Also, make sure to change the form’s title bar to something meaningful. If your sayings are too long to display on one line, set the label’s Auto- Size property to False and resize the height of the label to hold multiple lines. You may change the Font properties of the label to the font and size of your choice.</a:t>
            </a:r>
          </a:p>
          <a:p>
            <a:r>
              <a:rPr lang="en-US" dirty="0"/>
              <a:t>Make sure the buttons are large enough to hold their entire Text properties.</a:t>
            </a:r>
          </a:p>
          <a:p>
            <a:r>
              <a:rPr lang="en-US" dirty="0"/>
              <a:t>Follow good naming conventions for object names; include comments at the top of every method and at the top of the file.</a:t>
            </a:r>
          </a:p>
        </p:txBody>
      </p:sp>
    </p:spTree>
    <p:extLst>
      <p:ext uri="{BB962C8B-B14F-4D97-AF65-F5344CB8AC3E}">
        <p14:creationId xmlns:p14="http://schemas.microsoft.com/office/powerpoint/2010/main" val="1090054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6629400"/>
          </a:xfrm>
        </p:spPr>
        <p:txBody>
          <a:bodyPr>
            <a:normAutofit fontScale="85000" lnSpcReduction="10000"/>
          </a:bodyPr>
          <a:lstStyle/>
          <a:p>
            <a:pPr marL="0" indent="0">
              <a:buNone/>
            </a:pPr>
            <a:r>
              <a:rPr lang="en-US" sz="2700" b="1" dirty="0"/>
              <a:t>An Analogy</a:t>
            </a:r>
          </a:p>
          <a:p>
            <a:r>
              <a:rPr lang="en-US" sz="2700" dirty="0"/>
              <a:t>If the concepts of classes, objects, properties, methods, and events are still </a:t>
            </a:r>
            <a:r>
              <a:rPr lang="en-US" sz="2700" dirty="0" smtClean="0"/>
              <a:t>a little </a:t>
            </a:r>
            <a:r>
              <a:rPr lang="en-US" sz="2700" dirty="0"/>
              <a:t>unclear, maybe an analogy will help. Consider an Automobile class. </a:t>
            </a:r>
            <a:r>
              <a:rPr lang="en-US" sz="2700" dirty="0" smtClean="0"/>
              <a:t>When we </a:t>
            </a:r>
            <a:r>
              <a:rPr lang="en-US" sz="2700" dirty="0"/>
              <a:t>say </a:t>
            </a:r>
            <a:r>
              <a:rPr lang="en-US" sz="2700" i="1" dirty="0"/>
              <a:t>automobile, </a:t>
            </a:r>
            <a:r>
              <a:rPr lang="en-US" sz="2700" dirty="0"/>
              <a:t>we are not referring to a particular auto, but we know </a:t>
            </a:r>
            <a:r>
              <a:rPr lang="en-US" sz="2700" dirty="0" smtClean="0"/>
              <a:t>that an </a:t>
            </a:r>
            <a:r>
              <a:rPr lang="en-US" sz="2700" dirty="0"/>
              <a:t>automobile has a make and model, a color, an engine, and a number </a:t>
            </a:r>
            <a:r>
              <a:rPr lang="en-US" sz="2700" dirty="0" smtClean="0"/>
              <a:t>of doors</a:t>
            </a:r>
            <a:r>
              <a:rPr lang="en-US" sz="2700" dirty="0"/>
              <a:t>. These elements are the </a:t>
            </a:r>
            <a:r>
              <a:rPr lang="en-US" sz="2700" i="1" dirty="0"/>
              <a:t>properties </a:t>
            </a:r>
            <a:r>
              <a:rPr lang="en-US" sz="2700" dirty="0"/>
              <a:t>of the Automobile class</a:t>
            </a:r>
            <a:r>
              <a:rPr lang="en-US" sz="2700" dirty="0" smtClean="0"/>
              <a:t>. Each </a:t>
            </a:r>
            <a:r>
              <a:rPr lang="en-US" sz="2700" dirty="0"/>
              <a:t>individual auto is an object, or an instance of the Automobile class</a:t>
            </a:r>
            <a:r>
              <a:rPr lang="en-US" sz="2700" dirty="0" smtClean="0"/>
              <a:t>. Each </a:t>
            </a:r>
            <a:r>
              <a:rPr lang="en-US" sz="2700" dirty="0"/>
              <a:t>Automobile object has its own settings for the available properties. </a:t>
            </a:r>
            <a:r>
              <a:rPr lang="en-US" sz="2700" dirty="0" smtClean="0"/>
              <a:t>For example</a:t>
            </a:r>
            <a:r>
              <a:rPr lang="en-US" sz="2700" dirty="0"/>
              <a:t>, each Automobile object has a Color property, such as </a:t>
            </a:r>
            <a:r>
              <a:rPr lang="en-US" sz="2700" dirty="0" err="1"/>
              <a:t>myAuto.Color</a:t>
            </a:r>
            <a:r>
              <a:rPr lang="en-US" sz="2700" dirty="0"/>
              <a:t> </a:t>
            </a:r>
            <a:r>
              <a:rPr lang="en-US" sz="2700" dirty="0" smtClean="0"/>
              <a:t>= Blue </a:t>
            </a:r>
            <a:r>
              <a:rPr lang="en-US" sz="2700" dirty="0"/>
              <a:t>and </a:t>
            </a:r>
            <a:r>
              <a:rPr lang="en-US" sz="2700" dirty="0" err="1"/>
              <a:t>yourAuto.Color</a:t>
            </a:r>
            <a:r>
              <a:rPr lang="en-US" sz="2700" dirty="0"/>
              <a:t> = Red</a:t>
            </a:r>
            <a:r>
              <a:rPr lang="en-US" sz="2700" dirty="0" smtClean="0"/>
              <a:t>. </a:t>
            </a:r>
          </a:p>
          <a:p>
            <a:r>
              <a:rPr lang="en-US" sz="2700" dirty="0" smtClean="0"/>
              <a:t>The methods, or actions, of the Automobile class might be Start , </a:t>
            </a:r>
            <a:r>
              <a:rPr lang="en-US" sz="2700" dirty="0" err="1" smtClean="0"/>
              <a:t>SpeedUp</a:t>
            </a:r>
            <a:r>
              <a:rPr lang="en-US" sz="2700" dirty="0" smtClean="0"/>
              <a:t> , </a:t>
            </a:r>
            <a:r>
              <a:rPr lang="en-US" sz="2700" dirty="0" err="1" smtClean="0"/>
              <a:t>SlowDown</a:t>
            </a:r>
            <a:r>
              <a:rPr lang="en-US" sz="2700" dirty="0" smtClean="0"/>
              <a:t> </a:t>
            </a:r>
            <a:r>
              <a:rPr lang="en-US" sz="2700" dirty="0"/>
              <a:t>, and </a:t>
            </a:r>
            <a:r>
              <a:rPr lang="en-US" sz="2700" dirty="0" smtClean="0"/>
              <a:t>Stop </a:t>
            </a:r>
            <a:r>
              <a:rPr lang="en-US" sz="2700" dirty="0"/>
              <a:t>. To refer to the methods of a specific object of the class</a:t>
            </a:r>
            <a:r>
              <a:rPr lang="en-US" sz="2700" dirty="0" smtClean="0"/>
              <a:t>, use </a:t>
            </a:r>
            <a:r>
              <a:rPr lang="en-US" sz="2700" dirty="0" err="1"/>
              <a:t>myAuto.Start</a:t>
            </a:r>
            <a:r>
              <a:rPr lang="en-US" sz="2700" dirty="0"/>
              <a:t> and </a:t>
            </a:r>
            <a:r>
              <a:rPr lang="en-US" sz="2700" dirty="0" err="1"/>
              <a:t>yourAuto.Stop</a:t>
            </a:r>
            <a:r>
              <a:rPr lang="en-US" sz="2700" dirty="0"/>
              <a:t> .</a:t>
            </a:r>
          </a:p>
          <a:p>
            <a:r>
              <a:rPr lang="en-US" sz="2700" dirty="0"/>
              <a:t>The events of an Automobile class could be Arrive or Crash. In a C# program</a:t>
            </a:r>
            <a:r>
              <a:rPr lang="en-US" sz="2700" dirty="0" smtClean="0"/>
              <a:t>, you </a:t>
            </a:r>
            <a:r>
              <a:rPr lang="en-US" sz="2700" dirty="0"/>
              <a:t>write event-handling methods that specify the actions you want </a:t>
            </a:r>
            <a:r>
              <a:rPr lang="en-US" sz="2700" dirty="0" smtClean="0"/>
              <a:t>to take </a:t>
            </a:r>
            <a:r>
              <a:rPr lang="en-US" sz="2700" dirty="0"/>
              <a:t>when a particular event occurs for an object. For example, you might </a:t>
            </a:r>
            <a:r>
              <a:rPr lang="en-US" sz="2700" dirty="0" smtClean="0"/>
              <a:t>write a </a:t>
            </a:r>
            <a:r>
              <a:rPr lang="en-US" sz="2700" dirty="0"/>
              <a:t>method to handle the </a:t>
            </a:r>
            <a:r>
              <a:rPr lang="en-US" sz="2700" dirty="0" err="1"/>
              <a:t>yourAuto.Crash</a:t>
            </a:r>
            <a:r>
              <a:rPr lang="en-US" sz="2700" dirty="0"/>
              <a:t> event.</a:t>
            </a:r>
          </a:p>
        </p:txBody>
      </p:sp>
    </p:spTree>
    <p:extLst>
      <p:ext uri="{BB962C8B-B14F-4D97-AF65-F5344CB8AC3E}">
        <p14:creationId xmlns:p14="http://schemas.microsoft.com/office/powerpoint/2010/main" val="11236082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Exercise 4</a:t>
            </a:r>
            <a:endParaRPr lang="en-US" dirty="0"/>
          </a:p>
        </p:txBody>
      </p:sp>
      <p:sp>
        <p:nvSpPr>
          <p:cNvPr id="3" name="Content Placeholder 2"/>
          <p:cNvSpPr>
            <a:spLocks noGrp="1"/>
          </p:cNvSpPr>
          <p:nvPr>
            <p:ph idx="1"/>
          </p:nvPr>
        </p:nvSpPr>
        <p:spPr>
          <a:xfrm>
            <a:off x="0" y="609600"/>
            <a:ext cx="9067800" cy="6248400"/>
          </a:xfrm>
        </p:spPr>
        <p:txBody>
          <a:bodyPr>
            <a:normAutofit fontScale="92500" lnSpcReduction="10000"/>
          </a:bodyPr>
          <a:lstStyle/>
          <a:p>
            <a:r>
              <a:rPr lang="en-US" dirty="0"/>
              <a:t>Write a project to display company contact information. Include </a:t>
            </a:r>
            <a:r>
              <a:rPr lang="en-US" dirty="0" smtClean="0"/>
              <a:t>buttons and </a:t>
            </a:r>
            <a:r>
              <a:rPr lang="en-US" dirty="0"/>
              <a:t>labels for the contact person, department, and phone. When the </a:t>
            </a:r>
            <a:r>
              <a:rPr lang="en-US" dirty="0" smtClean="0"/>
              <a:t>user clicks </a:t>
            </a:r>
            <a:r>
              <a:rPr lang="en-US" dirty="0"/>
              <a:t>on one of the buttons, display the contact information in the </a:t>
            </a:r>
            <a:r>
              <a:rPr lang="en-US" dirty="0" smtClean="0"/>
              <a:t>corresponding label</a:t>
            </a:r>
            <a:r>
              <a:rPr lang="en-US" dirty="0"/>
              <a:t>. Include a button to exit.</a:t>
            </a:r>
          </a:p>
          <a:p>
            <a:r>
              <a:rPr lang="en-US" dirty="0"/>
              <a:t>Include a label that holds your name at the bottom of the form </a:t>
            </a:r>
            <a:r>
              <a:rPr lang="en-US" dirty="0" smtClean="0"/>
              <a:t>and change </a:t>
            </a:r>
            <a:r>
              <a:rPr lang="en-US" dirty="0"/>
              <a:t>the title bar of the form to something meaningful.</a:t>
            </a:r>
          </a:p>
          <a:p>
            <a:r>
              <a:rPr lang="en-US" dirty="0"/>
              <a:t>You may change the Font properties of the labels to the font and size </a:t>
            </a:r>
            <a:r>
              <a:rPr lang="en-US" dirty="0" smtClean="0"/>
              <a:t>of your </a:t>
            </a:r>
            <a:r>
              <a:rPr lang="en-US" dirty="0"/>
              <a:t>choice.</a:t>
            </a:r>
          </a:p>
          <a:p>
            <a:r>
              <a:rPr lang="en-US" dirty="0"/>
              <a:t>Follow good naming conventions for object names; include </a:t>
            </a:r>
            <a:r>
              <a:rPr lang="en-US" dirty="0" smtClean="0"/>
              <a:t>comments at </a:t>
            </a:r>
            <a:r>
              <a:rPr lang="en-US" dirty="0"/>
              <a:t>the top of every method and at the top of the file.</a:t>
            </a:r>
          </a:p>
        </p:txBody>
      </p:sp>
    </p:spTree>
    <p:extLst>
      <p:ext uri="{BB962C8B-B14F-4D97-AF65-F5344CB8AC3E}">
        <p14:creationId xmlns:p14="http://schemas.microsoft.com/office/powerpoint/2010/main" val="210716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6284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Writing C# Programs</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3862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2332</TotalTime>
  <Words>5354</Words>
  <Application>Microsoft Office PowerPoint</Application>
  <PresentationFormat>On-screen Show (4:3)</PresentationFormat>
  <Paragraphs>180</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Introduction to C#</vt:lpstr>
      <vt:lpstr>Object Oriented Programming</vt:lpstr>
      <vt:lpstr>PowerPoint Presentation</vt:lpstr>
      <vt:lpstr>The Object Model</vt:lpstr>
      <vt:lpstr>PowerPoint Presentation</vt:lpstr>
      <vt:lpstr>PowerPoint Presentation</vt:lpstr>
      <vt:lpstr>PowerPoint Presentation</vt:lpstr>
      <vt:lpstr>PowerPoint Presentation</vt:lpstr>
      <vt:lpstr>Writing C# Programs</vt:lpstr>
      <vt:lpstr>The Three- Step Process</vt:lpstr>
      <vt:lpstr>C# Application files</vt:lpstr>
      <vt:lpstr>PowerPoint Presentation</vt:lpstr>
      <vt:lpstr>PowerPoint Presentation</vt:lpstr>
      <vt:lpstr>PowerPoint Presentation</vt:lpstr>
      <vt:lpstr>The New Project Dialog</vt:lpstr>
      <vt:lpstr>PowerPoint Presentation</vt:lpstr>
      <vt:lpstr>PowerPoint Presentation</vt:lpstr>
      <vt:lpstr>The IDE Main Window</vt:lpstr>
      <vt:lpstr>PowerPoint Presentation</vt:lpstr>
      <vt:lpstr>The Toolbars</vt:lpstr>
      <vt:lpstr>The Document Window</vt:lpstr>
      <vt:lpstr>The Form Designer</vt:lpstr>
      <vt:lpstr>The Solution Explorer Window</vt:lpstr>
      <vt:lpstr>The Properties Window</vt:lpstr>
      <vt:lpstr>The Toolbox</vt:lpstr>
      <vt:lpstr>PowerPoint Presentation</vt:lpstr>
      <vt:lpstr>Help</vt:lpstr>
      <vt:lpstr>PowerPoint Presentation</vt:lpstr>
      <vt:lpstr>Design Time, Run Time, and Debug Time</vt:lpstr>
      <vt:lpstr>Example (Try)</vt:lpstr>
      <vt:lpstr>Write Code</vt:lpstr>
      <vt:lpstr>C# Event Handlers </vt:lpstr>
      <vt:lpstr>C# Code Statements</vt:lpstr>
      <vt:lpstr>PowerPoint Presentation</vt:lpstr>
      <vt:lpstr>The Comment Statement—Examples </vt:lpstr>
      <vt:lpstr>Ending a Statement </vt:lpstr>
      <vt:lpstr> The Assignment Statement </vt:lpstr>
      <vt:lpstr>The Assignment Statement—General Form</vt:lpstr>
      <vt:lpstr> The Assignment Statement—Examples </vt:lpstr>
      <vt:lpstr> Ending a Program by Executing a Method </vt:lpstr>
      <vt:lpstr>PowerPoint Presentation</vt:lpstr>
      <vt:lpstr>The Label’s AutoSize Property </vt:lpstr>
      <vt:lpstr>PowerPoint Presentation</vt:lpstr>
      <vt:lpstr>Automatically Generated Code</vt:lpstr>
      <vt:lpstr> The Using Statements </vt:lpstr>
      <vt:lpstr> The Namespace Statement </vt:lpstr>
      <vt:lpstr>PowerPoint Presentation</vt:lpstr>
      <vt:lpstr> The Class Statement </vt:lpstr>
      <vt:lpstr>PowerPoint Presentation</vt:lpstr>
      <vt:lpstr>Finding and Fixing Errors</vt:lpstr>
      <vt:lpstr>Syntax Errors</vt:lpstr>
      <vt:lpstr>PowerPoint Presentation</vt:lpstr>
      <vt:lpstr>PowerPoint Presentation</vt:lpstr>
      <vt:lpstr>PowerPoint Presentation</vt:lpstr>
      <vt:lpstr> Run-Time Errors </vt:lpstr>
      <vt:lpstr> Logic Errors </vt:lpstr>
      <vt:lpstr> Project Debugging </vt:lpstr>
      <vt:lpstr> A Clean Compile </vt:lpstr>
      <vt:lpstr> Modifying an Event Handler </vt:lpstr>
      <vt:lpstr>PowerPoint Presentation</vt:lpstr>
      <vt:lpstr>PowerPoint Presentation</vt:lpstr>
      <vt:lpstr> Deleting an Event Handler </vt:lpstr>
      <vt:lpstr>PowerPoint Presentation</vt:lpstr>
      <vt:lpstr>PowerPoint Presentation</vt:lpstr>
      <vt:lpstr> Renaming a Control </vt:lpstr>
      <vt:lpstr>P r o g r a m m i n g E x e r c i s e s</vt:lpstr>
      <vt:lpstr>Exercise 2</vt:lpstr>
      <vt:lpstr>Exercise 3</vt:lpstr>
      <vt:lpstr>PowerPoint Presentation</vt:lpstr>
      <vt:lpstr>Exercise 4</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dc:title>
  <dc:creator>delves</dc:creator>
  <cp:lastModifiedBy>delves</cp:lastModifiedBy>
  <cp:revision>52</cp:revision>
  <dcterms:created xsi:type="dcterms:W3CDTF">2013-09-14T03:43:07Z</dcterms:created>
  <dcterms:modified xsi:type="dcterms:W3CDTF">2013-09-21T21:45:59Z</dcterms:modified>
</cp:coreProperties>
</file>