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9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29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9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0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8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7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5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4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0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EE38B-696B-4819-B140-431EF71920F5}" type="datetimeFigureOut">
              <a:rPr lang="en-US" smtClean="0"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93DF1-7F1D-4FFA-96B4-94D63171D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03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Normalization of Database 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Contn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Most designers consider the BCNF to be a special case of the 3NF.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if the techniques shown here are used, </a:t>
            </a:r>
            <a:r>
              <a:rPr lang="en-US" dirty="0" smtClean="0"/>
              <a:t>most tables </a:t>
            </a:r>
            <a:r>
              <a:rPr lang="en-US" dirty="0"/>
              <a:t>conform to the BCNF requirements once the 3NF is reached. </a:t>
            </a:r>
            <a:endParaRPr lang="en-US" dirty="0" smtClean="0"/>
          </a:p>
          <a:p>
            <a:r>
              <a:rPr lang="en-US" dirty="0" smtClean="0"/>
              <a:t>So </a:t>
            </a:r>
            <a:r>
              <a:rPr lang="en-US" dirty="0"/>
              <a:t>how can a table be in 3NF and not be </a:t>
            </a:r>
            <a:r>
              <a:rPr lang="en-US" dirty="0" smtClean="0"/>
              <a:t>in BCNF</a:t>
            </a:r>
            <a:r>
              <a:rPr lang="en-US" dirty="0"/>
              <a:t>? To answer that question, you must keep in mind that a transitive dependency exists when one </a:t>
            </a:r>
            <a:r>
              <a:rPr lang="en-US" dirty="0" smtClean="0"/>
              <a:t>nonprime attribute </a:t>
            </a:r>
            <a:r>
              <a:rPr lang="en-US" dirty="0"/>
              <a:t>is dependent on another nonprime attribute.</a:t>
            </a:r>
          </a:p>
          <a:p>
            <a:r>
              <a:rPr lang="en-US" dirty="0"/>
              <a:t>In other words, a table is in 3NF when it is in 2NF and there are no transitive dependencies.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what about a </a:t>
            </a:r>
            <a:r>
              <a:rPr lang="en-US" dirty="0" smtClean="0"/>
              <a:t>case in </a:t>
            </a:r>
            <a:r>
              <a:rPr lang="en-US" dirty="0"/>
              <a:t>which a </a:t>
            </a:r>
            <a:r>
              <a:rPr lang="en-US" dirty="0" err="1"/>
              <a:t>nonkey</a:t>
            </a:r>
            <a:r>
              <a:rPr lang="en-US" dirty="0"/>
              <a:t> attribute is the determinant of a key attribute? That condition does not violate 3NF, yet it fails </a:t>
            </a:r>
            <a:r>
              <a:rPr lang="en-US" dirty="0" smtClean="0"/>
              <a:t>to meet </a:t>
            </a:r>
            <a:r>
              <a:rPr lang="en-US" dirty="0"/>
              <a:t>the BCNF requirements because BCNF requires that every determinant in the table be a candidate key. </a:t>
            </a:r>
            <a:endParaRPr lang="en-US" dirty="0" smtClean="0"/>
          </a:p>
          <a:p>
            <a:r>
              <a:rPr lang="en-US" dirty="0" smtClean="0"/>
              <a:t>The situation </a:t>
            </a:r>
            <a:r>
              <a:rPr lang="en-US" dirty="0"/>
              <a:t>just described (a 3NF table that fails to meet BCNF requirements) is shown in Figure 6.7.</a:t>
            </a:r>
          </a:p>
        </p:txBody>
      </p:sp>
    </p:spTree>
    <p:extLst>
      <p:ext uri="{BB962C8B-B14F-4D97-AF65-F5344CB8AC3E}">
        <p14:creationId xmlns:p14="http://schemas.microsoft.com/office/powerpoint/2010/main" val="662395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1942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693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Note these functional dependencies in Figure 6.7:</a:t>
            </a:r>
          </a:p>
          <a:p>
            <a:r>
              <a:rPr lang="en-US" dirty="0"/>
              <a:t>A + B → C, D</a:t>
            </a:r>
          </a:p>
          <a:p>
            <a:r>
              <a:rPr lang="en-US" dirty="0"/>
              <a:t>A + C → B, D</a:t>
            </a:r>
          </a:p>
          <a:p>
            <a:r>
              <a:rPr lang="en-US" dirty="0"/>
              <a:t>C → B</a:t>
            </a:r>
          </a:p>
          <a:p>
            <a:r>
              <a:rPr lang="en-US" dirty="0"/>
              <a:t>Notice that this structure has two candidate keys: (A + B) </a:t>
            </a:r>
            <a:r>
              <a:rPr lang="en-US" dirty="0" smtClean="0"/>
              <a:t>and (</a:t>
            </a:r>
            <a:r>
              <a:rPr lang="en-US" dirty="0"/>
              <a:t>A + C).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table structure shown in Figure 6.7 has no </a:t>
            </a:r>
            <a:r>
              <a:rPr lang="en-US" dirty="0" smtClean="0"/>
              <a:t>partial dependencies</a:t>
            </a:r>
            <a:r>
              <a:rPr lang="en-US" dirty="0"/>
              <a:t>, nor does it contain transitive dependencies.</a:t>
            </a:r>
          </a:p>
          <a:p>
            <a:r>
              <a:rPr lang="en-US" dirty="0"/>
              <a:t>(The condition C → B indicates that </a:t>
            </a:r>
            <a:r>
              <a:rPr lang="en-US" i="1" dirty="0"/>
              <a:t>a </a:t>
            </a:r>
            <a:r>
              <a:rPr lang="en-US" i="1" dirty="0" err="1"/>
              <a:t>nonkey</a:t>
            </a:r>
            <a:r>
              <a:rPr lang="en-US" i="1" dirty="0"/>
              <a:t> </a:t>
            </a:r>
            <a:r>
              <a:rPr lang="en-US" i="1" dirty="0" smtClean="0"/>
              <a:t>attribute determines </a:t>
            </a:r>
            <a:r>
              <a:rPr lang="en-US" i="1" dirty="0"/>
              <a:t>part of the primary key—</a:t>
            </a:r>
            <a:r>
              <a:rPr lang="en-US" dirty="0"/>
              <a:t>and </a:t>
            </a:r>
            <a:r>
              <a:rPr lang="en-US" i="1" dirty="0"/>
              <a:t>that </a:t>
            </a:r>
            <a:r>
              <a:rPr lang="en-US" dirty="0" smtClean="0"/>
              <a:t>dependency is </a:t>
            </a:r>
            <a:r>
              <a:rPr lang="en-US" i="1" dirty="0"/>
              <a:t>not </a:t>
            </a:r>
            <a:r>
              <a:rPr lang="en-US" dirty="0"/>
              <a:t>transitive or partial because the dependent is a </a:t>
            </a:r>
            <a:r>
              <a:rPr lang="en-US" dirty="0" smtClean="0"/>
              <a:t>prime attribute</a:t>
            </a:r>
            <a:r>
              <a:rPr lang="en-US" dirty="0"/>
              <a:t>!) </a:t>
            </a:r>
            <a:endParaRPr lang="en-US" dirty="0" smtClean="0"/>
          </a:p>
          <a:p>
            <a:r>
              <a:rPr lang="en-US" dirty="0" smtClean="0"/>
              <a:t>Thus</a:t>
            </a:r>
            <a:r>
              <a:rPr lang="en-US" dirty="0"/>
              <a:t>, the table structure in Figure 6.7 meets </a:t>
            </a:r>
            <a:r>
              <a:rPr lang="en-US" dirty="0" smtClean="0"/>
              <a:t>the 3NF </a:t>
            </a:r>
            <a:r>
              <a:rPr lang="en-US" dirty="0"/>
              <a:t>requirements. </a:t>
            </a:r>
            <a:endParaRPr lang="en-US" dirty="0" smtClean="0"/>
          </a:p>
          <a:p>
            <a:r>
              <a:rPr lang="en-US" dirty="0" smtClean="0"/>
              <a:t>Yet </a:t>
            </a:r>
            <a:r>
              <a:rPr lang="en-US" dirty="0"/>
              <a:t>the condition C → B causes the table to fail to meet the BCNF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64471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To convert the table structure in Figure 6.7 into table structures that are in 3NF and in BCNF, first change the </a:t>
            </a:r>
            <a:r>
              <a:rPr lang="en-US" dirty="0" smtClean="0"/>
              <a:t>primary key </a:t>
            </a:r>
            <a:r>
              <a:rPr lang="en-US" dirty="0"/>
              <a:t>to A + C.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is an appropriate action because the dependency C → B means that C is, in effect, a superset </a:t>
            </a:r>
            <a:r>
              <a:rPr lang="en-US" dirty="0" smtClean="0"/>
              <a:t>of B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this point, the table is in 1NF because it contains a partial dependency, C → B. </a:t>
            </a:r>
            <a:endParaRPr lang="en-US" dirty="0" smtClean="0"/>
          </a:p>
          <a:p>
            <a:r>
              <a:rPr lang="en-US" dirty="0" smtClean="0"/>
              <a:t>Next</a:t>
            </a:r>
            <a:r>
              <a:rPr lang="en-US" dirty="0"/>
              <a:t>, follow the </a:t>
            </a:r>
            <a:r>
              <a:rPr lang="en-US" dirty="0" smtClean="0"/>
              <a:t>standard decomposition </a:t>
            </a:r>
            <a:r>
              <a:rPr lang="en-US" dirty="0"/>
              <a:t>procedures to produce the results shown in Figure 6.8.</a:t>
            </a:r>
          </a:p>
          <a:p>
            <a:r>
              <a:rPr lang="en-US" dirty="0"/>
              <a:t>To see how this procedure can be applied to an actual problem, examine the sample data in Table 6.5.</a:t>
            </a:r>
          </a:p>
        </p:txBody>
      </p:sp>
    </p:spTree>
    <p:extLst>
      <p:ext uri="{BB962C8B-B14F-4D97-AF65-F5344CB8AC3E}">
        <p14:creationId xmlns:p14="http://schemas.microsoft.com/office/powerpoint/2010/main" val="3412507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99727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214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6944"/>
            <a:ext cx="7239000" cy="647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75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6.5 reflects the following conditions: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Each CLASS_CODE identifies a class uniquely. This condition illustrates the case in which a course </a:t>
            </a:r>
            <a:r>
              <a:rPr lang="en-US" dirty="0" smtClean="0"/>
              <a:t>might generate </a:t>
            </a:r>
            <a:r>
              <a:rPr lang="en-US" dirty="0"/>
              <a:t>many classes. For example, a course labeled INFS 420 might be taught in two classes (sections), </a:t>
            </a:r>
            <a:r>
              <a:rPr lang="en-US" dirty="0" smtClean="0"/>
              <a:t>each identified </a:t>
            </a:r>
            <a:r>
              <a:rPr lang="en-US" dirty="0"/>
              <a:t>by a unique code to facilitate registration. Thus, the CLASS_CODE 32456 might identify INFS 420</a:t>
            </a:r>
            <a:r>
              <a:rPr lang="en-US" dirty="0" smtClean="0"/>
              <a:t>, class </a:t>
            </a:r>
            <a:r>
              <a:rPr lang="en-US" dirty="0"/>
              <a:t>section 1, while the CLASS_CODE 32457 might identify INFS 420, class section 2. Or </a:t>
            </a:r>
            <a:r>
              <a:rPr lang="en-US" dirty="0" smtClean="0"/>
              <a:t>the CLASS_CODE </a:t>
            </a:r>
            <a:r>
              <a:rPr lang="en-US" dirty="0"/>
              <a:t>28458 might identify QM 362, class section 5.</a:t>
            </a:r>
          </a:p>
          <a:p>
            <a:r>
              <a:rPr lang="en-US" dirty="0"/>
              <a:t> A student can take many classes. Note, for example, that student 125 has taken both 21334 and 32456</a:t>
            </a:r>
            <a:r>
              <a:rPr lang="en-US" dirty="0" smtClean="0"/>
              <a:t>, earning </a:t>
            </a:r>
            <a:r>
              <a:rPr lang="en-US" dirty="0"/>
              <a:t>the grades A and C, respectively.</a:t>
            </a:r>
          </a:p>
          <a:p>
            <a:r>
              <a:rPr lang="en-US" dirty="0"/>
              <a:t> A staff member can teach many classes, but each class is taught by only one staff member. Note that </a:t>
            </a:r>
            <a:r>
              <a:rPr lang="en-US" dirty="0" smtClean="0"/>
              <a:t>staff member </a:t>
            </a:r>
            <a:r>
              <a:rPr lang="en-US" dirty="0"/>
              <a:t>20 teaches the classes identified as 32456 and 28458.</a:t>
            </a:r>
          </a:p>
        </p:txBody>
      </p:sp>
    </p:spTree>
    <p:extLst>
      <p:ext uri="{BB962C8B-B14F-4D97-AF65-F5344CB8AC3E}">
        <p14:creationId xmlns:p14="http://schemas.microsoft.com/office/powerpoint/2010/main" val="24396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structure shown in Table 6.5 is reflected in Panel A of Figure 6.9:</a:t>
            </a:r>
          </a:p>
          <a:p>
            <a:r>
              <a:rPr lang="en-US" dirty="0"/>
              <a:t>STU_ID + STAFF_ID → CLASS_CODE, ENROLL_GRADE</a:t>
            </a:r>
          </a:p>
          <a:p>
            <a:r>
              <a:rPr lang="en-US" dirty="0"/>
              <a:t>CLASS_CODE → STAFF_ID</a:t>
            </a:r>
          </a:p>
          <a:p>
            <a:r>
              <a:rPr lang="en-US" dirty="0"/>
              <a:t>Panel A of Figure 6.9 shows a structure that is clearly in 3NF, but the table represented by this structure has a </a:t>
            </a:r>
            <a:r>
              <a:rPr lang="en-US" dirty="0" smtClean="0"/>
              <a:t>major problem</a:t>
            </a:r>
            <a:r>
              <a:rPr lang="en-US" dirty="0"/>
              <a:t>, because it is trying to describe two things: staff assignments to classes and student enrollment information.</a:t>
            </a:r>
          </a:p>
          <a:p>
            <a:r>
              <a:rPr lang="en-US" dirty="0"/>
              <a:t>Such a dual-purpose table structure will cause anomalies.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if a different staff member is assigned to </a:t>
            </a:r>
            <a:r>
              <a:rPr lang="en-US" dirty="0" smtClean="0"/>
              <a:t>teach class </a:t>
            </a:r>
            <a:r>
              <a:rPr lang="en-US" dirty="0"/>
              <a:t>32456, two rows will require updates, thus producing an update anomaly. And if student 135 drops class 28458</a:t>
            </a:r>
            <a:r>
              <a:rPr lang="en-US" dirty="0" smtClean="0"/>
              <a:t>, </a:t>
            </a:r>
            <a:r>
              <a:rPr lang="en-US" dirty="0"/>
              <a:t>information about who taught that class is lost, thus producing a deletion anomaly.</a:t>
            </a:r>
          </a:p>
        </p:txBody>
      </p:sp>
    </p:spTree>
    <p:extLst>
      <p:ext uri="{BB962C8B-B14F-4D97-AF65-F5344CB8AC3E}">
        <p14:creationId xmlns:p14="http://schemas.microsoft.com/office/powerpoint/2010/main" val="135761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4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44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information about who taught that class is lost, thus producing a deletion anomaly.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solution to the problem is </a:t>
            </a:r>
            <a:r>
              <a:rPr lang="en-US" dirty="0" smtClean="0"/>
              <a:t>to decompose </a:t>
            </a:r>
            <a:r>
              <a:rPr lang="en-US" dirty="0"/>
              <a:t>the table structure, following the procedure outlined earlier.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the decomposition of Panel B </a:t>
            </a:r>
            <a:r>
              <a:rPr lang="en-US" dirty="0" smtClean="0"/>
              <a:t>shown in </a:t>
            </a:r>
            <a:r>
              <a:rPr lang="en-US" dirty="0"/>
              <a:t>Figure 6.9 yields two table structures that conform to both 3NF and BCNF requirements.</a:t>
            </a:r>
          </a:p>
          <a:p>
            <a:r>
              <a:rPr lang="en-US" dirty="0"/>
              <a:t>Remember that a table is in BCNF when every determinant in that table is a candidate key.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when a </a:t>
            </a:r>
            <a:r>
              <a:rPr lang="en-US" dirty="0" smtClean="0"/>
              <a:t>table contains </a:t>
            </a:r>
            <a:r>
              <a:rPr lang="en-US" dirty="0"/>
              <a:t>only one candidate key, 3NF and BCNF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40438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SURROGATE 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Although this design meets the vital entity and referential integrity requirements, the designer must still address </a:t>
            </a:r>
            <a:r>
              <a:rPr lang="en-US" dirty="0" smtClean="0"/>
              <a:t>some concerns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 composite primary key might become too cumbersome to use as the number of </a:t>
            </a:r>
            <a:r>
              <a:rPr lang="en-US" dirty="0" smtClean="0"/>
              <a:t>attributes grows</a:t>
            </a:r>
            <a:r>
              <a:rPr lang="en-US" dirty="0"/>
              <a:t>. (It becomes difficult to create a suitable foreign key when the related table uses a composite primary key. </a:t>
            </a:r>
            <a:r>
              <a:rPr lang="en-US" dirty="0" smtClean="0"/>
              <a:t>In addition</a:t>
            </a:r>
            <a:r>
              <a:rPr lang="en-US" dirty="0"/>
              <a:t>, a composite primary key makes it more difficult to write search routines.) </a:t>
            </a:r>
            <a:endParaRPr lang="en-US" dirty="0" smtClean="0"/>
          </a:p>
          <a:p>
            <a:r>
              <a:rPr lang="en-US" dirty="0" smtClean="0"/>
              <a:t>Or </a:t>
            </a:r>
            <a:r>
              <a:rPr lang="en-US" dirty="0"/>
              <a:t>a primary key attribute </a:t>
            </a:r>
            <a:r>
              <a:rPr lang="en-US" dirty="0" smtClean="0"/>
              <a:t>might simply </a:t>
            </a:r>
            <a:r>
              <a:rPr lang="en-US" dirty="0"/>
              <a:t>have too much descriptive content to be usable—which is why the JOB_CODE attribute was added to the </a:t>
            </a:r>
            <a:r>
              <a:rPr lang="en-US" dirty="0" smtClean="0"/>
              <a:t>JOB table </a:t>
            </a:r>
            <a:r>
              <a:rPr lang="en-US" dirty="0"/>
              <a:t>to serve as that table’s primary key. </a:t>
            </a:r>
            <a:endParaRPr lang="en-US" dirty="0" smtClean="0"/>
          </a:p>
          <a:p>
            <a:r>
              <a:rPr lang="en-US" dirty="0" smtClean="0"/>
              <a:t>When</a:t>
            </a:r>
            <a:r>
              <a:rPr lang="en-US" dirty="0"/>
              <a:t>, for whatever reason, the primary key is considered to be unsuitable</a:t>
            </a:r>
            <a:r>
              <a:rPr lang="en-US" dirty="0" smtClean="0"/>
              <a:t>, designers </a:t>
            </a:r>
            <a:r>
              <a:rPr lang="en-US" dirty="0"/>
              <a:t>use surrogate keys</a:t>
            </a:r>
          </a:p>
        </p:txBody>
      </p:sp>
    </p:spTree>
    <p:extLst>
      <p:ext uri="{BB962C8B-B14F-4D97-AF65-F5344CB8AC3E}">
        <p14:creationId xmlns:p14="http://schemas.microsoft.com/office/powerpoint/2010/main" val="1151265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Fourth Normal Form (4NF)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might encounter poorly designed databases, or you might be asked to convert spreadsheets into a database </a:t>
            </a:r>
            <a:r>
              <a:rPr lang="en-US" dirty="0" smtClean="0"/>
              <a:t>format in </a:t>
            </a:r>
            <a:r>
              <a:rPr lang="en-US" dirty="0"/>
              <a:t>which multiple multivalued attributes exist.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consider the possibility that an employee can have </a:t>
            </a:r>
            <a:r>
              <a:rPr lang="en-US" dirty="0" smtClean="0"/>
              <a:t>multiple assignments </a:t>
            </a:r>
            <a:r>
              <a:rPr lang="en-US" dirty="0"/>
              <a:t>and can also be involved in multiple service organizations. </a:t>
            </a:r>
            <a:endParaRPr lang="en-US" dirty="0" smtClean="0"/>
          </a:p>
          <a:p>
            <a:r>
              <a:rPr lang="en-US" dirty="0" smtClean="0"/>
              <a:t>Suppose </a:t>
            </a:r>
            <a:r>
              <a:rPr lang="en-US" dirty="0"/>
              <a:t>employee 10123 does volunteer </a:t>
            </a:r>
            <a:r>
              <a:rPr lang="en-US" dirty="0" smtClean="0"/>
              <a:t>work for </a:t>
            </a:r>
            <a:r>
              <a:rPr lang="en-US" dirty="0"/>
              <a:t>the Red Cross and United Way.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addition, the same employee might be assigned to work on three projects: 1</a:t>
            </a:r>
            <a:r>
              <a:rPr lang="en-US" dirty="0" smtClean="0"/>
              <a:t>, 3</a:t>
            </a:r>
            <a:r>
              <a:rPr lang="en-US" dirty="0"/>
              <a:t>, and 4. Figure 6.10 illustrates how that set of facts can be recorded in very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72211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9030539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08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05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There is a problem with the tables in Figure 6.10.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attributes ORG_CODE and ASSIGN_NUM each may </a:t>
            </a:r>
            <a:r>
              <a:rPr lang="en-US" dirty="0" smtClean="0"/>
              <a:t>have many </a:t>
            </a:r>
            <a:r>
              <a:rPr lang="en-US" dirty="0"/>
              <a:t>different values.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normalization terminology, this situation is referred to as a multivalued dependency. </a:t>
            </a:r>
            <a:endParaRPr lang="en-US" dirty="0" smtClean="0"/>
          </a:p>
          <a:p>
            <a:r>
              <a:rPr lang="en-US" dirty="0" smtClean="0"/>
              <a:t>A multivalued </a:t>
            </a:r>
            <a:r>
              <a:rPr lang="en-US" dirty="0"/>
              <a:t>dependency occurs when one key determines multiple values of two other attributes and those </a:t>
            </a:r>
            <a:r>
              <a:rPr lang="en-US" dirty="0" smtClean="0"/>
              <a:t>attributes are </a:t>
            </a:r>
            <a:r>
              <a:rPr lang="en-US" dirty="0"/>
              <a:t>independent of each other. (One employee can have many service entries and many assignment entries. Therefore,</a:t>
            </a:r>
          </a:p>
          <a:p>
            <a:r>
              <a:rPr lang="en-US" dirty="0"/>
              <a:t>one EMP_NUM can determine multiple values of ORG_CODE and multiple values of ASSIGN_NUM; however</a:t>
            </a:r>
            <a:r>
              <a:rPr lang="en-US" dirty="0" smtClean="0"/>
              <a:t>, ORG_CODE </a:t>
            </a:r>
            <a:r>
              <a:rPr lang="en-US" dirty="0"/>
              <a:t>and ASSIGN_NUM are independent of each other.)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presence of a multivalued dependency </a:t>
            </a:r>
            <a:r>
              <a:rPr lang="en-US" dirty="0" smtClean="0"/>
              <a:t>means that </a:t>
            </a:r>
            <a:r>
              <a:rPr lang="en-US" dirty="0"/>
              <a:t>if versions 1 and 2 are implemented, the tables are likely to contain quite a few null values; in fact, the tables </a:t>
            </a:r>
            <a:r>
              <a:rPr lang="en-US" dirty="0" smtClean="0"/>
              <a:t>do not </a:t>
            </a:r>
            <a:r>
              <a:rPr lang="en-US" dirty="0"/>
              <a:t>even have a viable candidate key. (The EMP_NUM values are not unique, so they cannot be PKs. No </a:t>
            </a:r>
            <a:r>
              <a:rPr lang="en-US" dirty="0" smtClean="0"/>
              <a:t>combination of </a:t>
            </a:r>
            <a:r>
              <a:rPr lang="en-US" dirty="0"/>
              <a:t>the attributes in table versions 1 and 2 can be used to create a PK because some of them contain nulls.) </a:t>
            </a:r>
            <a:endParaRPr lang="en-US" dirty="0" smtClean="0"/>
          </a:p>
          <a:p>
            <a:r>
              <a:rPr lang="en-US" dirty="0" smtClean="0"/>
              <a:t>Such a condition </a:t>
            </a:r>
            <a:r>
              <a:rPr lang="en-US" dirty="0"/>
              <a:t>is not desirable, especially when there are thousands of employees, many of whom may have multiple </a:t>
            </a:r>
            <a:r>
              <a:rPr lang="en-US" dirty="0" smtClean="0"/>
              <a:t>job assignments </a:t>
            </a:r>
            <a:r>
              <a:rPr lang="en-US" dirty="0"/>
              <a:t>and many service activities. </a:t>
            </a:r>
            <a:endParaRPr lang="en-US" dirty="0" smtClean="0"/>
          </a:p>
          <a:p>
            <a:r>
              <a:rPr lang="en-US" dirty="0" smtClean="0"/>
              <a:t>Version </a:t>
            </a:r>
            <a:r>
              <a:rPr lang="en-US" dirty="0"/>
              <a:t>3 at least has a PK, but it is composed of all of the attributes in </a:t>
            </a:r>
            <a:r>
              <a:rPr lang="en-US" dirty="0" smtClean="0"/>
              <a:t>the table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fact, version 3 meets 3NF requirements, yet it contains many redundancies that are clearly undesirable.</a:t>
            </a:r>
          </a:p>
        </p:txBody>
      </p:sp>
    </p:spTree>
    <p:extLst>
      <p:ext uri="{BB962C8B-B14F-4D97-AF65-F5344CB8AC3E}">
        <p14:creationId xmlns:p14="http://schemas.microsoft.com/office/powerpoint/2010/main" val="121066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 solution is to eliminate the problems caused by the multivalued dependency.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do this by creating new </a:t>
            </a:r>
            <a:r>
              <a:rPr lang="en-US" dirty="0" smtClean="0"/>
              <a:t>tables for </a:t>
            </a:r>
            <a:r>
              <a:rPr lang="en-US" dirty="0"/>
              <a:t>the components of the multivalued dependency.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example, the multivalued dependency is resolved by </a:t>
            </a:r>
            <a:r>
              <a:rPr lang="en-US" dirty="0" smtClean="0"/>
              <a:t>creating the </a:t>
            </a:r>
            <a:r>
              <a:rPr lang="en-US" dirty="0"/>
              <a:t>ASSIGNMENT and SERVICE_V1 tables depicted in Figure 6.11. </a:t>
            </a:r>
            <a:endParaRPr lang="en-US" dirty="0" smtClean="0"/>
          </a:p>
          <a:p>
            <a:r>
              <a:rPr lang="en-US" dirty="0" smtClean="0"/>
              <a:t>Note </a:t>
            </a:r>
            <a:r>
              <a:rPr lang="en-US" dirty="0"/>
              <a:t>that in Figure 6.11, neither </a:t>
            </a:r>
            <a:r>
              <a:rPr lang="en-US" dirty="0" smtClean="0"/>
              <a:t>the ASSIGNMENT </a:t>
            </a:r>
            <a:r>
              <a:rPr lang="en-US" dirty="0"/>
              <a:t>nor the SERVICE_V1 table contains a multivalued dependency. </a:t>
            </a: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tables are said to be in 4NF.</a:t>
            </a:r>
          </a:p>
          <a:p>
            <a:r>
              <a:rPr lang="en-US" dirty="0"/>
              <a:t>If you follow the proper design procedures illustrated in this book, you shouldn’t encounter the previously </a:t>
            </a:r>
            <a:r>
              <a:rPr lang="en-US" dirty="0" smtClean="0"/>
              <a:t>described problem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Specifically</a:t>
            </a:r>
            <a:r>
              <a:rPr lang="en-US" dirty="0"/>
              <a:t>, the discussion of 4NF is largely academic if you make sure that your tables conform to </a:t>
            </a:r>
            <a:r>
              <a:rPr lang="en-US" dirty="0" smtClean="0"/>
              <a:t>the following </a:t>
            </a:r>
            <a:r>
              <a:rPr lang="en-US" dirty="0"/>
              <a:t>two rules: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attributes must be dependent on the primary key, but they must be independent of each other.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row may contain two or more multivalued facts about an entity.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2617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077200" cy="661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23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is in </a:t>
            </a:r>
            <a:r>
              <a:rPr lang="en-US" b="1" dirty="0"/>
              <a:t>fourth normal form (4NF) </a:t>
            </a:r>
            <a:r>
              <a:rPr lang="en-US" dirty="0"/>
              <a:t>when it is in 3NF and has no multivalued dependencies.</a:t>
            </a:r>
          </a:p>
        </p:txBody>
      </p:sp>
    </p:spTree>
    <p:extLst>
      <p:ext uri="{BB962C8B-B14F-4D97-AF65-F5344CB8AC3E}">
        <p14:creationId xmlns:p14="http://schemas.microsoft.com/office/powerpoint/2010/main" val="3600311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NORMALIZATION AND DATABASE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tables shown in Figure 6.6 illustrate how normalization procedures can be used to produce good tables from </a:t>
            </a:r>
            <a:r>
              <a:rPr lang="en-US" dirty="0" smtClean="0"/>
              <a:t>poor ones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likely have ample opportunity to put this skill into practice when you begin to work with </a:t>
            </a:r>
            <a:r>
              <a:rPr lang="en-US" dirty="0" smtClean="0"/>
              <a:t>real-world databases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i="1" dirty="0" smtClean="0"/>
              <a:t>Normalization </a:t>
            </a:r>
            <a:r>
              <a:rPr lang="en-US" i="1" dirty="0"/>
              <a:t>should be part of the design proces</a:t>
            </a:r>
            <a:r>
              <a:rPr lang="en-US" dirty="0"/>
              <a:t>s.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make sure that proposed entities </a:t>
            </a:r>
            <a:r>
              <a:rPr lang="en-US" dirty="0" smtClean="0"/>
              <a:t>meet the </a:t>
            </a:r>
            <a:r>
              <a:rPr lang="en-US" dirty="0"/>
              <a:t>required normal form </a:t>
            </a:r>
            <a:r>
              <a:rPr lang="en-US" i="1" dirty="0"/>
              <a:t>before </a:t>
            </a:r>
            <a:r>
              <a:rPr lang="en-US" dirty="0"/>
              <a:t>the table structures are created. 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/>
              <a:t>in mind that if you follow the design </a:t>
            </a:r>
            <a:r>
              <a:rPr lang="en-US" dirty="0" smtClean="0"/>
              <a:t>procedures discussed, </a:t>
            </a:r>
            <a:r>
              <a:rPr lang="en-US" dirty="0"/>
              <a:t>the likelihood of data anomalies will be small.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even the best </a:t>
            </a:r>
            <a:r>
              <a:rPr lang="en-US" dirty="0" smtClean="0"/>
              <a:t>database designers </a:t>
            </a:r>
            <a:r>
              <a:rPr lang="en-US" dirty="0"/>
              <a:t>are known to make occasional mistakes that come to light during normalization checks.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many </a:t>
            </a:r>
            <a:r>
              <a:rPr lang="en-US" dirty="0" smtClean="0"/>
              <a:t>of the </a:t>
            </a:r>
            <a:r>
              <a:rPr lang="en-US" dirty="0"/>
              <a:t>real-world databases you encounter will have been improperly designed or burdened with anomalies if they </a:t>
            </a:r>
            <a:r>
              <a:rPr lang="en-US" dirty="0" smtClean="0"/>
              <a:t>were improperly </a:t>
            </a:r>
            <a:r>
              <a:rPr lang="en-US" dirty="0"/>
              <a:t>modified over the course of time.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that means you might be asked to redesign and modify </a:t>
            </a:r>
            <a:r>
              <a:rPr lang="en-US" dirty="0" smtClean="0"/>
              <a:t>existing databases </a:t>
            </a:r>
            <a:r>
              <a:rPr lang="en-US" dirty="0"/>
              <a:t>that are, in effect, anomaly traps.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you should be aware of good design principles and </a:t>
            </a:r>
            <a:r>
              <a:rPr lang="en-US" dirty="0" smtClean="0"/>
              <a:t>procedures as </a:t>
            </a:r>
            <a:r>
              <a:rPr lang="en-US" dirty="0"/>
              <a:t>well as normalization procedures.</a:t>
            </a:r>
          </a:p>
        </p:txBody>
      </p:sp>
    </p:spTree>
    <p:extLst>
      <p:ext uri="{BB962C8B-B14F-4D97-AF65-F5344CB8AC3E}">
        <p14:creationId xmlns:p14="http://schemas.microsoft.com/office/powerpoint/2010/main" val="3610445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ERD is created through an iterative process.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begin by identifying relevant entities, their attributes, </a:t>
            </a:r>
            <a:r>
              <a:rPr lang="en-US" dirty="0" smtClean="0"/>
              <a:t>and their </a:t>
            </a:r>
            <a:r>
              <a:rPr lang="en-US" dirty="0"/>
              <a:t>relationships.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you use the results to identify additional entities and attributes.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ERD provides the </a:t>
            </a:r>
            <a:r>
              <a:rPr lang="en-US" dirty="0" smtClean="0"/>
              <a:t>big picture</a:t>
            </a:r>
            <a:r>
              <a:rPr lang="en-US" dirty="0"/>
              <a:t>, or macro view, of an organization’s data requirements and operations.</a:t>
            </a:r>
          </a:p>
        </p:txBody>
      </p:sp>
    </p:spTree>
    <p:extLst>
      <p:ext uri="{BB962C8B-B14F-4D97-AF65-F5344CB8AC3E}">
        <p14:creationId xmlns:p14="http://schemas.microsoft.com/office/powerpoint/2010/main" val="2151975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Normalization </a:t>
            </a:r>
            <a:r>
              <a:rPr lang="en-US" dirty="0"/>
              <a:t>focuses on the characteristics of specific entities; that is, normalization represents a micro </a:t>
            </a:r>
            <a:r>
              <a:rPr lang="en-US" dirty="0" smtClean="0"/>
              <a:t>view of </a:t>
            </a:r>
            <a:r>
              <a:rPr lang="en-US" dirty="0"/>
              <a:t>the entities within the ERD.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as you learned in the previous </a:t>
            </a:r>
            <a:r>
              <a:rPr lang="en-US" dirty="0" smtClean="0"/>
              <a:t>sections, </a:t>
            </a:r>
            <a:r>
              <a:rPr lang="en-US" dirty="0"/>
              <a:t>the normalization </a:t>
            </a:r>
            <a:r>
              <a:rPr lang="en-US" dirty="0" smtClean="0"/>
              <a:t>process might </a:t>
            </a:r>
            <a:r>
              <a:rPr lang="en-US" dirty="0"/>
              <a:t>yield additional entities and attributes to be incorporated into the ERD.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it is difficult to separate </a:t>
            </a:r>
            <a:r>
              <a:rPr lang="en-US" dirty="0" smtClean="0"/>
              <a:t>the normalization </a:t>
            </a:r>
            <a:r>
              <a:rPr lang="en-US" dirty="0"/>
              <a:t>process from the ER modeling process; the two techniques are used in an iterative and </a:t>
            </a:r>
            <a:r>
              <a:rPr lang="en-US" dirty="0" smtClean="0"/>
              <a:t>incremental process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70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To illustrate the proper role of normalization in the design process, let’s reexamine the operations of the </a:t>
            </a:r>
            <a:r>
              <a:rPr lang="en-US" dirty="0" smtClean="0"/>
              <a:t>contracting company </a:t>
            </a:r>
            <a:r>
              <a:rPr lang="en-US" dirty="0"/>
              <a:t>whose tables were normalized in the preceding sections. </a:t>
            </a:r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operations can be summarized by using </a:t>
            </a:r>
            <a:r>
              <a:rPr lang="en-US" dirty="0" smtClean="0"/>
              <a:t>the following </a:t>
            </a:r>
            <a:r>
              <a:rPr lang="en-US" dirty="0"/>
              <a:t>business rules: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company manages many projects.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project requires the services of many employees.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employee may be assigned to several different projects.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employees are not assigned to a project and perform duties not specifically related to a project. </a:t>
            </a:r>
            <a:r>
              <a:rPr lang="en-US" dirty="0" smtClean="0"/>
              <a:t>Some employees </a:t>
            </a:r>
            <a:r>
              <a:rPr lang="en-US" dirty="0"/>
              <a:t>are part of a labor pool, to be shared by all project teams. For example, the company’s </a:t>
            </a:r>
            <a:r>
              <a:rPr lang="en-US" dirty="0" smtClean="0"/>
              <a:t>executive secretary </a:t>
            </a:r>
            <a:r>
              <a:rPr lang="en-US" dirty="0"/>
              <a:t>would not be assigned to any one particular project.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employee has a single primary job classification. That job classification determines the hourly billing rate.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employees can have the same job classification. For example, the company employs more than </a:t>
            </a:r>
            <a:r>
              <a:rPr lang="en-US" dirty="0" smtClean="0"/>
              <a:t>one electrical </a:t>
            </a:r>
            <a:r>
              <a:rPr lang="en-US" dirty="0"/>
              <a:t>engineer.</a:t>
            </a:r>
          </a:p>
        </p:txBody>
      </p:sp>
    </p:spTree>
    <p:extLst>
      <p:ext uri="{BB962C8B-B14F-4D97-AF65-F5344CB8AC3E}">
        <p14:creationId xmlns:p14="http://schemas.microsoft.com/office/powerpoint/2010/main" val="267104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At the implementation level, a surrogate key is a system-defined attribute generally created and managed via </a:t>
            </a:r>
            <a:r>
              <a:rPr lang="en-US" dirty="0" smtClean="0"/>
              <a:t>the DBMS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Usually</a:t>
            </a:r>
            <a:r>
              <a:rPr lang="en-US" dirty="0"/>
              <a:t>, a system-defined surrogate key is numeric, and its value is automatically incremented for each </a:t>
            </a:r>
            <a:r>
              <a:rPr lang="en-US" dirty="0" smtClean="0"/>
              <a:t>new row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Microsoft Access uses an AutoNumber data type, Microsoft SQL Server uses an identity column</a:t>
            </a:r>
            <a:r>
              <a:rPr lang="en-US" dirty="0" smtClean="0"/>
              <a:t>, and </a:t>
            </a:r>
            <a:r>
              <a:rPr lang="en-US" dirty="0"/>
              <a:t>Oracle uses a sequence object.</a:t>
            </a:r>
          </a:p>
          <a:p>
            <a:r>
              <a:rPr lang="en-US" dirty="0"/>
              <a:t>Recall from Section 6.4 that the JOB_CODE attribute was designated to be the JOB table’s primary key. </a:t>
            </a:r>
            <a:endParaRPr lang="en-US" dirty="0" smtClean="0"/>
          </a:p>
          <a:p>
            <a:r>
              <a:rPr lang="en-US" dirty="0" smtClean="0"/>
              <a:t>However, remember </a:t>
            </a:r>
            <a:r>
              <a:rPr lang="en-US" dirty="0"/>
              <a:t>that the JOB_CODE does not prevent duplicate entries from being made, as shown in the JOB table </a:t>
            </a:r>
            <a:r>
              <a:rPr lang="en-US" dirty="0" smtClean="0"/>
              <a:t>in Table </a:t>
            </a:r>
            <a:r>
              <a:rPr lang="en-US" dirty="0"/>
              <a:t>6.4.</a:t>
            </a:r>
          </a:p>
        </p:txBody>
      </p:sp>
    </p:spTree>
    <p:extLst>
      <p:ext uri="{BB962C8B-B14F-4D97-AF65-F5344CB8AC3E}">
        <p14:creationId xmlns:p14="http://schemas.microsoft.com/office/powerpoint/2010/main" val="2926102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that simple description of </a:t>
            </a:r>
            <a:r>
              <a:rPr lang="en-US" dirty="0" smtClean="0"/>
              <a:t>the company’s </a:t>
            </a:r>
            <a:r>
              <a:rPr lang="en-US" dirty="0"/>
              <a:t>operations, two entities and their attributes are initially defined:</a:t>
            </a:r>
          </a:p>
          <a:p>
            <a:r>
              <a:rPr lang="en-US" dirty="0"/>
              <a:t> PROJECT (</a:t>
            </a:r>
            <a:r>
              <a:rPr lang="en-US" b="1" dirty="0"/>
              <a:t>PROJ_NUM</a:t>
            </a:r>
            <a:r>
              <a:rPr lang="en-US" dirty="0"/>
              <a:t>, PROJ_NAME)</a:t>
            </a:r>
          </a:p>
          <a:p>
            <a:r>
              <a:rPr lang="en-US" dirty="0"/>
              <a:t> EMPLOYEE (</a:t>
            </a:r>
            <a:r>
              <a:rPr lang="en-US" b="1" dirty="0"/>
              <a:t>EMP_NUM</a:t>
            </a:r>
            <a:r>
              <a:rPr lang="en-US" dirty="0"/>
              <a:t>, EMP_LNAME, EMP_FNAME, EMP_INITIAL, JOB_DESCRIPTION</a:t>
            </a:r>
            <a:r>
              <a:rPr lang="en-US" dirty="0" smtClean="0"/>
              <a:t>, JOB_CHG_HOUR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804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7505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222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After creating the initial ERD shown in Figure 6.12, </a:t>
            </a:r>
            <a:r>
              <a:rPr lang="en-US" dirty="0" smtClean="0"/>
              <a:t>the normal </a:t>
            </a:r>
            <a:r>
              <a:rPr lang="en-US" dirty="0"/>
              <a:t>forms are defined:</a:t>
            </a:r>
          </a:p>
          <a:p>
            <a:pPr lvl="1"/>
            <a:r>
              <a:rPr lang="en-US" dirty="0" smtClean="0"/>
              <a:t>PROJECT </a:t>
            </a:r>
            <a:r>
              <a:rPr lang="en-US" dirty="0"/>
              <a:t>is in 3NF and needs no modification </a:t>
            </a:r>
            <a:r>
              <a:rPr lang="en-US" dirty="0" smtClean="0"/>
              <a:t>at this </a:t>
            </a:r>
            <a:r>
              <a:rPr lang="en-US" dirty="0"/>
              <a:t>point.</a:t>
            </a:r>
          </a:p>
          <a:p>
            <a:pPr lvl="1"/>
            <a:r>
              <a:rPr lang="en-US" dirty="0" smtClean="0"/>
              <a:t>EMPLOYEE </a:t>
            </a:r>
            <a:r>
              <a:rPr lang="en-US" dirty="0"/>
              <a:t>requires additional scrutiny. The </a:t>
            </a:r>
            <a:r>
              <a:rPr lang="en-US" dirty="0" smtClean="0"/>
              <a:t>JOB_</a:t>
            </a:r>
            <a:r>
              <a:rPr lang="fr-FR" dirty="0" smtClean="0"/>
              <a:t>DESCRIPTION </a:t>
            </a:r>
            <a:r>
              <a:rPr lang="fr-FR" dirty="0" err="1"/>
              <a:t>attribute</a:t>
            </a:r>
            <a:r>
              <a:rPr lang="fr-FR" dirty="0"/>
              <a:t> </a:t>
            </a:r>
            <a:r>
              <a:rPr lang="fr-FR" dirty="0" err="1"/>
              <a:t>defines</a:t>
            </a:r>
            <a:r>
              <a:rPr lang="fr-FR" dirty="0"/>
              <a:t> job </a:t>
            </a:r>
            <a:r>
              <a:rPr lang="fr-FR" dirty="0" smtClean="0"/>
              <a:t>classifications </a:t>
            </a:r>
            <a:r>
              <a:rPr lang="en-US" dirty="0" smtClean="0"/>
              <a:t>such </a:t>
            </a:r>
            <a:r>
              <a:rPr lang="en-US" dirty="0"/>
              <a:t>as Systems Analyst, Database Designer, </a:t>
            </a:r>
            <a:r>
              <a:rPr lang="en-US" dirty="0" smtClean="0"/>
              <a:t>and Programmer</a:t>
            </a:r>
            <a:r>
              <a:rPr lang="en-US" dirty="0"/>
              <a:t>. In turn, those classifications </a:t>
            </a:r>
            <a:r>
              <a:rPr lang="en-US" dirty="0" smtClean="0"/>
              <a:t>determine the </a:t>
            </a:r>
            <a:r>
              <a:rPr lang="en-US" dirty="0"/>
              <a:t>billing rate, JOB_CHG_HOUR. Therefore</a:t>
            </a:r>
            <a:r>
              <a:rPr lang="en-US" dirty="0" smtClean="0"/>
              <a:t>, EMPLOYEE </a:t>
            </a:r>
            <a:r>
              <a:rPr lang="en-US" dirty="0"/>
              <a:t>contains a transitive dependency.</a:t>
            </a:r>
          </a:p>
          <a:p>
            <a:r>
              <a:rPr lang="en-US" dirty="0"/>
              <a:t>The removal of EMPLOYEE’s transitive dependency yields three entities</a:t>
            </a:r>
            <a:r>
              <a:rPr lang="en-US" dirty="0" smtClean="0"/>
              <a:t>:</a:t>
            </a:r>
          </a:p>
          <a:p>
            <a:r>
              <a:rPr lang="en-US" dirty="0"/>
              <a:t>PROJECT (</a:t>
            </a:r>
            <a:r>
              <a:rPr lang="en-US" b="1" dirty="0"/>
              <a:t>PROJ_NUM</a:t>
            </a:r>
            <a:r>
              <a:rPr lang="en-US" dirty="0"/>
              <a:t>, PROJ_NAME)</a:t>
            </a:r>
          </a:p>
          <a:p>
            <a:r>
              <a:rPr lang="en-US" dirty="0"/>
              <a:t> EMPLOYEE (</a:t>
            </a:r>
            <a:r>
              <a:rPr lang="en-US" b="1" dirty="0"/>
              <a:t>EMP_NUM</a:t>
            </a:r>
            <a:r>
              <a:rPr lang="en-US" dirty="0"/>
              <a:t>, EMP_LNAME, EMP_FNAME, EMP_INITIAL, JOB_CODE)</a:t>
            </a:r>
          </a:p>
          <a:p>
            <a:r>
              <a:rPr lang="en-US" dirty="0"/>
              <a:t> JOB (</a:t>
            </a:r>
            <a:r>
              <a:rPr lang="en-US" b="1" dirty="0"/>
              <a:t>JOB_CODE</a:t>
            </a:r>
            <a:r>
              <a:rPr lang="en-US" dirty="0"/>
              <a:t>, JOB_DESCRIPTION, JOB_CHG_HOUR)</a:t>
            </a:r>
          </a:p>
        </p:txBody>
      </p:sp>
    </p:spTree>
    <p:extLst>
      <p:ext uri="{BB962C8B-B14F-4D97-AF65-F5344CB8AC3E}">
        <p14:creationId xmlns:p14="http://schemas.microsoft.com/office/powerpoint/2010/main" val="3514506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Because the normalization process yields an additional entity (JOB), the initial ERD is modified as shown </a:t>
            </a:r>
            <a:r>
              <a:rPr lang="en-US" dirty="0" smtClean="0"/>
              <a:t>in Figure </a:t>
            </a:r>
            <a:r>
              <a:rPr lang="en-US" dirty="0"/>
              <a:t>6.13.</a:t>
            </a:r>
          </a:p>
          <a:p>
            <a:r>
              <a:rPr lang="en-US" dirty="0"/>
              <a:t>To represent the M:N relationship between EMPLOYEE and PROJECT, you might think that two 1:M </a:t>
            </a:r>
            <a:r>
              <a:rPr lang="en-US" dirty="0" smtClean="0"/>
              <a:t>relationships could </a:t>
            </a:r>
            <a:r>
              <a:rPr lang="en-US" dirty="0"/>
              <a:t>be used—an employee can be assigned to many projects, and each project can have many employees </a:t>
            </a:r>
            <a:r>
              <a:rPr lang="en-US" dirty="0" smtClean="0"/>
              <a:t>assigned to </a:t>
            </a:r>
            <a:r>
              <a:rPr lang="en-US" dirty="0"/>
              <a:t>it. (See Figure 6.14.) </a:t>
            </a:r>
            <a:endParaRPr lang="en-US" dirty="0" smtClean="0"/>
          </a:p>
          <a:p>
            <a:r>
              <a:rPr lang="en-US" dirty="0" smtClean="0"/>
              <a:t>Unfortunately</a:t>
            </a:r>
            <a:r>
              <a:rPr lang="en-US" dirty="0"/>
              <a:t>, that representation yields a design that cannot be correctly implemented.</a:t>
            </a:r>
          </a:p>
          <a:p>
            <a:r>
              <a:rPr lang="en-US" dirty="0"/>
              <a:t>Because the M:N relationship between EMPLOYEE and PROJECT cannot be implemented, the ERD in Figure </a:t>
            </a:r>
            <a:r>
              <a:rPr lang="en-US" dirty="0" smtClean="0"/>
              <a:t>6.14 must </a:t>
            </a:r>
            <a:r>
              <a:rPr lang="en-US" dirty="0"/>
              <a:t>be modified to include the ASSIGNMENT entity to track the assignment of employees to projects, thus </a:t>
            </a:r>
            <a:r>
              <a:rPr lang="en-US" dirty="0" smtClean="0"/>
              <a:t>yielding </a:t>
            </a:r>
            <a:r>
              <a:rPr lang="en-US" dirty="0" smtClean="0"/>
              <a:t>the ERD shown in Figure 6.15.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44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818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72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804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57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ASSIGNMENT entity in Figure 6.15 uses the primary keys from the </a:t>
            </a:r>
            <a:r>
              <a:rPr lang="en-US" dirty="0" smtClean="0"/>
              <a:t>entities PROJECT </a:t>
            </a:r>
            <a:r>
              <a:rPr lang="en-US" dirty="0"/>
              <a:t>and EMPLOYEE to serve as its foreign keys.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note that in this implementation, the </a:t>
            </a:r>
            <a:r>
              <a:rPr lang="en-US" dirty="0" smtClean="0"/>
              <a:t>ASSIGNMENT entity’s </a:t>
            </a:r>
            <a:r>
              <a:rPr lang="en-US" dirty="0"/>
              <a:t>surrogate primary key is ASSIGN_NUM, to avoid the use of a composite primary key.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“enters</a:t>
            </a:r>
            <a:r>
              <a:rPr lang="en-US" dirty="0" smtClean="0"/>
              <a:t>” relationship </a:t>
            </a:r>
            <a:r>
              <a:rPr lang="en-US" dirty="0"/>
              <a:t>between EMPLOYEE and ASSIGNMENT and the “requires” relationship between PROJECT </a:t>
            </a:r>
            <a:r>
              <a:rPr lang="en-US" dirty="0" smtClean="0"/>
              <a:t>and ASSIGNMENT </a:t>
            </a:r>
            <a:r>
              <a:rPr lang="en-US" dirty="0"/>
              <a:t>are shown as weak or </a:t>
            </a:r>
            <a:r>
              <a:rPr lang="en-US" dirty="0" err="1"/>
              <a:t>nonidentifying</a:t>
            </a:r>
            <a:r>
              <a:rPr lang="en-US" dirty="0"/>
              <a:t>.</a:t>
            </a:r>
          </a:p>
          <a:p>
            <a:r>
              <a:rPr lang="en-US" dirty="0"/>
              <a:t>Note that in Figure 6.15, the ASSIGN_HOURS attribute is assigned to the composite entity named ASSIGNMENT.</a:t>
            </a:r>
          </a:p>
          <a:p>
            <a:r>
              <a:rPr lang="en-US" dirty="0"/>
              <a:t>Because you will likely need detailed information about each project’s manager, the creation of a “manages</a:t>
            </a:r>
            <a:r>
              <a:rPr lang="en-US" dirty="0" smtClean="0"/>
              <a:t>” relationship </a:t>
            </a:r>
            <a:r>
              <a:rPr lang="en-US" dirty="0"/>
              <a:t>is useful.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“manages” relationship is implemented through the foreign key in PROJECT. </a:t>
            </a:r>
            <a:endParaRPr lang="en-US" dirty="0" smtClean="0"/>
          </a:p>
          <a:p>
            <a:r>
              <a:rPr lang="en-US" dirty="0" smtClean="0"/>
              <a:t>Finally</a:t>
            </a:r>
            <a:r>
              <a:rPr lang="en-US" dirty="0"/>
              <a:t>, </a:t>
            </a:r>
            <a:r>
              <a:rPr lang="en-US" dirty="0" smtClean="0"/>
              <a:t>some additional </a:t>
            </a:r>
            <a:r>
              <a:rPr lang="en-US" dirty="0"/>
              <a:t>attributes may be created to improve the system’s ability to generate additional information. </a:t>
            </a:r>
          </a:p>
        </p:txBody>
      </p:sp>
    </p:spTree>
    <p:extLst>
      <p:ext uri="{BB962C8B-B14F-4D97-AF65-F5344CB8AC3E}">
        <p14:creationId xmlns:p14="http://schemas.microsoft.com/office/powerpoint/2010/main" val="2103662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2931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41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example, </a:t>
            </a:r>
            <a:r>
              <a:rPr lang="en-US" dirty="0"/>
              <a:t>you may want to include the date on which the employee was hired (EMP_HIREDATE) to keep track of </a:t>
            </a:r>
            <a:r>
              <a:rPr lang="en-US" dirty="0" smtClean="0"/>
              <a:t>worker longevity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/>
              <a:t>on this last modification, the model should include four entities and their attributes:</a:t>
            </a:r>
          </a:p>
          <a:p>
            <a:r>
              <a:rPr lang="en-US" dirty="0"/>
              <a:t>PROJECT (</a:t>
            </a:r>
            <a:r>
              <a:rPr lang="en-US" b="1" dirty="0"/>
              <a:t>PROJ_NUM</a:t>
            </a:r>
            <a:r>
              <a:rPr lang="en-US" dirty="0"/>
              <a:t>, PROJ_NAME, EMP_NUM)</a:t>
            </a:r>
          </a:p>
          <a:p>
            <a:r>
              <a:rPr lang="en-US" dirty="0"/>
              <a:t>EMPLOYEE (</a:t>
            </a:r>
            <a:r>
              <a:rPr lang="en-US" b="1" dirty="0"/>
              <a:t>EMP_NUM</a:t>
            </a:r>
            <a:r>
              <a:rPr lang="en-US" dirty="0"/>
              <a:t>, EMP_LNAME, EMP_FNAME, EMP_INITIAL, EMP_HIREDATE, JOB_CODE)</a:t>
            </a:r>
          </a:p>
          <a:p>
            <a:r>
              <a:rPr lang="en-US" dirty="0"/>
              <a:t>JOB (</a:t>
            </a:r>
            <a:r>
              <a:rPr lang="en-US" b="1" dirty="0"/>
              <a:t>JOB_CODE</a:t>
            </a:r>
            <a:r>
              <a:rPr lang="en-US" dirty="0"/>
              <a:t>, JOB_DESCRIPTION, JOB_CHG_HOUR)</a:t>
            </a:r>
          </a:p>
          <a:p>
            <a:r>
              <a:rPr lang="en-US" dirty="0"/>
              <a:t>ASSIGNMENT (</a:t>
            </a:r>
            <a:r>
              <a:rPr lang="en-US" b="1" dirty="0"/>
              <a:t>ASSIGN_NUM</a:t>
            </a:r>
            <a:r>
              <a:rPr lang="en-US" dirty="0"/>
              <a:t>, ASSIGN_DATE, PROJ_NUM, EMP_NUM, ASSIGN_HOURS, </a:t>
            </a:r>
            <a:r>
              <a:rPr lang="en-US" dirty="0" smtClean="0"/>
              <a:t>ASSIGN_CHG_HOUR</a:t>
            </a:r>
            <a:r>
              <a:rPr lang="en-US" dirty="0"/>
              <a:t>, ASSIGN_CHARGE)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14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design process is now on the right track.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ERD represents the operations accurately, and the entities now</a:t>
            </a:r>
          </a:p>
          <a:p>
            <a:r>
              <a:rPr lang="en-US" dirty="0"/>
              <a:t>reflect their conformance to 3NF.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combination of normalization and ER modeling yields a useful ERD, </a:t>
            </a:r>
            <a:r>
              <a:rPr lang="en-US" dirty="0" smtClean="0"/>
              <a:t>whose entities </a:t>
            </a:r>
            <a:r>
              <a:rPr lang="en-US" dirty="0"/>
              <a:t>may now be translated into appropriate table structures.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Figure 6.15, note that PROJECT is optional </a:t>
            </a:r>
            <a:r>
              <a:rPr lang="en-US" dirty="0" smtClean="0"/>
              <a:t>to EMPLOYEE </a:t>
            </a:r>
            <a:r>
              <a:rPr lang="en-US" dirty="0"/>
              <a:t>in the “manages” relationship.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optionality exists because not all employees manage projects. </a:t>
            </a:r>
            <a:endParaRPr lang="en-US" dirty="0" smtClean="0"/>
          </a:p>
          <a:p>
            <a:r>
              <a:rPr lang="en-US" dirty="0" smtClean="0"/>
              <a:t>The final </a:t>
            </a:r>
            <a:r>
              <a:rPr lang="en-US" dirty="0"/>
              <a:t>database contents are shown in Figure 6.16.</a:t>
            </a:r>
          </a:p>
        </p:txBody>
      </p:sp>
    </p:spTree>
    <p:extLst>
      <p:ext uri="{BB962C8B-B14F-4D97-AF65-F5344CB8AC3E}">
        <p14:creationId xmlns:p14="http://schemas.microsoft.com/office/powerpoint/2010/main" val="346810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Clearly, the data entries in Table 6.4 are inappropriate because they duplicate existing records—yet there has been </a:t>
            </a:r>
            <a:r>
              <a:rPr lang="en-US" dirty="0" smtClean="0"/>
              <a:t>no violation </a:t>
            </a:r>
            <a:r>
              <a:rPr lang="en-US" dirty="0"/>
              <a:t>of either entity integrity or referential integrity.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“multiple duplicate records” problem was created </a:t>
            </a:r>
            <a:r>
              <a:rPr lang="en-US" dirty="0" smtClean="0"/>
              <a:t>when the </a:t>
            </a:r>
            <a:r>
              <a:rPr lang="en-US" dirty="0"/>
              <a:t>JOB_CODE attribute was added as the PK. (When the JOB_DESCRIPTION was initially designated to be the PK</a:t>
            </a:r>
            <a:r>
              <a:rPr lang="en-US" dirty="0" smtClean="0"/>
              <a:t>, the </a:t>
            </a:r>
            <a:r>
              <a:rPr lang="en-US" dirty="0"/>
              <a:t>DBMS would ensure unique values for all job description entries when it was asked to enforce entity integrity. </a:t>
            </a:r>
            <a:r>
              <a:rPr lang="en-US" dirty="0" smtClean="0"/>
              <a:t>But that </a:t>
            </a:r>
            <a:r>
              <a:rPr lang="en-US" dirty="0"/>
              <a:t>option created the problems that caused the use of the JOB_CODE attribute in the first place!)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any case, </a:t>
            </a:r>
            <a:r>
              <a:rPr lang="en-US" dirty="0" smtClean="0"/>
              <a:t>if JOB_CODE </a:t>
            </a:r>
            <a:r>
              <a:rPr lang="en-US" dirty="0"/>
              <a:t>is to be the surrogate PK, you still must ensure the existence of unique values in the </a:t>
            </a:r>
            <a:r>
              <a:rPr lang="en-US" dirty="0" smtClean="0"/>
              <a:t>JOB_DESCRIPTION </a:t>
            </a:r>
            <a:r>
              <a:rPr lang="en-US" i="1" dirty="0" smtClean="0"/>
              <a:t>through </a:t>
            </a:r>
            <a:r>
              <a:rPr lang="en-US" i="1" dirty="0"/>
              <a:t>the use of a unique index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61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37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DENORMALIZATION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It’s important to remember that the optimal relational database implementation requires that all tables be at least </a:t>
            </a:r>
            <a:r>
              <a:rPr lang="en-US" dirty="0" smtClean="0"/>
              <a:t>in third </a:t>
            </a:r>
            <a:r>
              <a:rPr lang="en-US" dirty="0"/>
              <a:t>normal form (3NF).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good relational DBMS excels at managing normalized relations; that is, relations void </a:t>
            </a:r>
            <a:r>
              <a:rPr lang="en-US" dirty="0" smtClean="0"/>
              <a:t>of any </a:t>
            </a:r>
            <a:r>
              <a:rPr lang="en-US" dirty="0"/>
              <a:t>unnecessary redundancies that might cause data anomalies.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/>
              <a:t>the creation of normalized relations is </a:t>
            </a:r>
            <a:r>
              <a:rPr lang="en-US" dirty="0" smtClean="0"/>
              <a:t>an important </a:t>
            </a:r>
            <a:r>
              <a:rPr lang="en-US" dirty="0"/>
              <a:t>database design goal, it is only one of many such goals. </a:t>
            </a:r>
            <a:endParaRPr lang="en-US" dirty="0" smtClean="0"/>
          </a:p>
          <a:p>
            <a:r>
              <a:rPr lang="en-US" dirty="0" smtClean="0"/>
              <a:t>Good </a:t>
            </a:r>
            <a:r>
              <a:rPr lang="en-US" dirty="0"/>
              <a:t>database design also considers processing (</a:t>
            </a:r>
            <a:r>
              <a:rPr lang="en-US" dirty="0" smtClean="0"/>
              <a:t>or reporting</a:t>
            </a:r>
            <a:r>
              <a:rPr lang="en-US" dirty="0"/>
              <a:t>) requirements and processing speed.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problem with normalization is that as tables are decomposed </a:t>
            </a:r>
            <a:r>
              <a:rPr lang="en-US" dirty="0" smtClean="0"/>
              <a:t>to conform </a:t>
            </a:r>
            <a:r>
              <a:rPr lang="en-US" dirty="0"/>
              <a:t>to normalization requirements, the number of database tables expands.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in order to </a:t>
            </a:r>
            <a:r>
              <a:rPr lang="en-US" dirty="0" smtClean="0"/>
              <a:t>generate information</a:t>
            </a:r>
            <a:r>
              <a:rPr lang="en-US" dirty="0"/>
              <a:t>, data must be put together from various tables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Joining a large number of tables takes </a:t>
            </a:r>
            <a:r>
              <a:rPr lang="en-US" dirty="0" smtClean="0"/>
              <a:t>additional input/output </a:t>
            </a:r>
            <a:r>
              <a:rPr lang="en-US" dirty="0"/>
              <a:t>(I/O) operations and processing logic, thereby reducing system speed.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relational database </a:t>
            </a:r>
            <a:r>
              <a:rPr lang="en-US" dirty="0" smtClean="0"/>
              <a:t>systems are </a:t>
            </a:r>
            <a:r>
              <a:rPr lang="en-US" dirty="0"/>
              <a:t>able to handle joins very efficiently.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rare and occasional circumstances may allow some degree </a:t>
            </a:r>
            <a:r>
              <a:rPr lang="en-US" dirty="0" smtClean="0"/>
              <a:t>of </a:t>
            </a:r>
            <a:r>
              <a:rPr lang="en-US" dirty="0" err="1" smtClean="0"/>
              <a:t>denormalization</a:t>
            </a:r>
            <a:r>
              <a:rPr lang="en-US" dirty="0" smtClean="0"/>
              <a:t> </a:t>
            </a:r>
            <a:r>
              <a:rPr lang="en-US" dirty="0"/>
              <a:t>so processing speed can be increased.</a:t>
            </a:r>
          </a:p>
        </p:txBody>
      </p:sp>
    </p:spTree>
    <p:extLst>
      <p:ext uri="{BB962C8B-B14F-4D97-AF65-F5344CB8AC3E}">
        <p14:creationId xmlns:p14="http://schemas.microsoft.com/office/powerpoint/2010/main" val="4082309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58200" cy="652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486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Keep in mind that the advantage of higher processing speed must be carefully weighed against the disadvantage of </a:t>
            </a:r>
            <a:r>
              <a:rPr lang="en-US" dirty="0" smtClean="0"/>
              <a:t>data anomalies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the other hand, some anomalies are of only theoretical interest.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should people in </a:t>
            </a:r>
            <a:r>
              <a:rPr lang="en-US" dirty="0" smtClean="0"/>
              <a:t>a real-world </a:t>
            </a:r>
            <a:r>
              <a:rPr lang="en-US" dirty="0"/>
              <a:t>database environment worry that a ZIP_CODE determines CITY in a CUSTOMER table whose primary </a:t>
            </a:r>
            <a:r>
              <a:rPr lang="en-US" dirty="0" smtClean="0"/>
              <a:t>key is </a:t>
            </a:r>
            <a:r>
              <a:rPr lang="en-US" dirty="0"/>
              <a:t>the customer number? Is it really practical to produce a separate table </a:t>
            </a:r>
            <a:r>
              <a:rPr lang="en-US" dirty="0" smtClean="0"/>
              <a:t>for ZIP </a:t>
            </a:r>
            <a:r>
              <a:rPr lang="en-US" dirty="0"/>
              <a:t>(</a:t>
            </a:r>
            <a:r>
              <a:rPr lang="en-US" b="1" dirty="0"/>
              <a:t>ZIP_CODE</a:t>
            </a:r>
            <a:r>
              <a:rPr lang="en-US" dirty="0"/>
              <a:t>, CITY)</a:t>
            </a:r>
          </a:p>
          <a:p>
            <a:r>
              <a:rPr lang="en-US" dirty="0"/>
              <a:t>to eliminate a transitive dependency from the CUSTOMER table? (Perhaps your answer to that question changes if </a:t>
            </a:r>
            <a:r>
              <a:rPr lang="en-US" dirty="0" smtClean="0"/>
              <a:t>you are </a:t>
            </a:r>
            <a:r>
              <a:rPr lang="en-US" dirty="0"/>
              <a:t>in the business of producing mailing lists.)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explained earlier, the problem with </a:t>
            </a:r>
            <a:r>
              <a:rPr lang="en-US" dirty="0" err="1"/>
              <a:t>denormalized</a:t>
            </a:r>
            <a:r>
              <a:rPr lang="en-US" dirty="0"/>
              <a:t> relations </a:t>
            </a:r>
            <a:r>
              <a:rPr lang="en-US" dirty="0" smtClean="0"/>
              <a:t>and redundant </a:t>
            </a:r>
            <a:r>
              <a:rPr lang="en-US" dirty="0"/>
              <a:t>data is that the data integrity could be compromised due to the possibility of data anomalies (insert, update</a:t>
            </a:r>
            <a:r>
              <a:rPr lang="en-US" dirty="0" smtClean="0"/>
              <a:t>, and </a:t>
            </a:r>
            <a:r>
              <a:rPr lang="en-US" dirty="0"/>
              <a:t>deletion anomalies).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advice is simple: use common sense during the normalization process</a:t>
            </a:r>
            <a:r>
              <a:rPr lang="en-US" dirty="0" smtClean="0"/>
              <a:t>.</a:t>
            </a:r>
          </a:p>
          <a:p>
            <a:r>
              <a:rPr lang="en-US" dirty="0"/>
              <a:t>Furthermore, the database design process could, in some cases, introduce some small degree of redundant data in </a:t>
            </a:r>
            <a:r>
              <a:rPr lang="en-US" dirty="0" smtClean="0"/>
              <a:t>the model </a:t>
            </a:r>
            <a:r>
              <a:rPr lang="en-US" dirty="0"/>
              <a:t>(as seen in the previous example). 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dirty="0"/>
              <a:t>, in effect, creates “</a:t>
            </a:r>
            <a:r>
              <a:rPr lang="en-US" dirty="0" err="1"/>
              <a:t>denormalized</a:t>
            </a:r>
            <a:r>
              <a:rPr lang="en-US" dirty="0"/>
              <a:t>” relations. Table 6.6 shows </a:t>
            </a:r>
            <a:r>
              <a:rPr lang="en-US" dirty="0" smtClean="0"/>
              <a:t>some common </a:t>
            </a:r>
            <a:r>
              <a:rPr lang="en-US" dirty="0"/>
              <a:t>examples of data redundancy that are generally found in database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2497077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25192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21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comprehensive example of the need for </a:t>
            </a:r>
            <a:r>
              <a:rPr lang="en-US" dirty="0" err="1"/>
              <a:t>denormalization</a:t>
            </a:r>
            <a:r>
              <a:rPr lang="en-US" dirty="0"/>
              <a:t> due to reporting requirements is the case of a </a:t>
            </a:r>
            <a:r>
              <a:rPr lang="en-US" dirty="0" smtClean="0"/>
              <a:t>faculty evaluation </a:t>
            </a:r>
            <a:r>
              <a:rPr lang="en-US" dirty="0"/>
              <a:t>report in which each row list the scores obtained during the last four semesters taught. (See Figure 6.17.)</a:t>
            </a:r>
          </a:p>
        </p:txBody>
      </p:sp>
    </p:spTree>
    <p:extLst>
      <p:ext uri="{BB962C8B-B14F-4D97-AF65-F5344CB8AC3E}">
        <p14:creationId xmlns:p14="http://schemas.microsoft.com/office/powerpoint/2010/main" val="6109832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55792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25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Although this report seems simple enough, the problem arises from the fact that the data are stored in a </a:t>
            </a:r>
            <a:r>
              <a:rPr lang="en-US" dirty="0" smtClean="0"/>
              <a:t>normalized table </a:t>
            </a:r>
            <a:r>
              <a:rPr lang="en-US" dirty="0"/>
              <a:t>in which each row represents a different score for a given faculty member in a given semester. (See Figure 6.18.)</a:t>
            </a:r>
          </a:p>
          <a:p>
            <a:r>
              <a:rPr lang="en-US" dirty="0"/>
              <a:t>The difficulty of transposing </a:t>
            </a:r>
            <a:r>
              <a:rPr lang="en-US" dirty="0" err="1"/>
              <a:t>multirow</a:t>
            </a:r>
            <a:r>
              <a:rPr lang="en-US" dirty="0"/>
              <a:t> data to </a:t>
            </a:r>
            <a:r>
              <a:rPr lang="en-US" dirty="0" err="1"/>
              <a:t>multicolumnar</a:t>
            </a:r>
            <a:r>
              <a:rPr lang="en-US" dirty="0"/>
              <a:t> data is compounded by the fact that the last four </a:t>
            </a:r>
            <a:r>
              <a:rPr lang="en-US" dirty="0" smtClean="0"/>
              <a:t>semesters taught </a:t>
            </a:r>
            <a:r>
              <a:rPr lang="en-US" dirty="0"/>
              <a:t>are not necessarily the same for all faculty members (some might have taken sabbaticals, some might have </a:t>
            </a:r>
            <a:r>
              <a:rPr lang="en-US" dirty="0" smtClean="0"/>
              <a:t>had </a:t>
            </a:r>
            <a:r>
              <a:rPr lang="en-US" dirty="0" smtClean="0"/>
              <a:t>research appointments, some might be new faculty with only two semesters on the job, etc.).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425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8755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0032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</a:t>
            </a:r>
            <a:r>
              <a:rPr lang="en-US" dirty="0"/>
              <a:t>generate this report</a:t>
            </a:r>
            <a:r>
              <a:rPr lang="en-US" dirty="0" smtClean="0"/>
              <a:t>, the </a:t>
            </a:r>
            <a:r>
              <a:rPr lang="en-US" dirty="0"/>
              <a:t>two tables you see in Figure 6.18 were used.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EVALDATA table is the master data table containing </a:t>
            </a:r>
            <a:r>
              <a:rPr lang="en-US" dirty="0" smtClean="0"/>
              <a:t>the evaluation </a:t>
            </a:r>
            <a:r>
              <a:rPr lang="en-US" dirty="0"/>
              <a:t>scores for each faculty member for each semester taught; this table is normalized.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FACHIST </a:t>
            </a:r>
            <a:r>
              <a:rPr lang="en-US" dirty="0" smtClean="0"/>
              <a:t>table contains </a:t>
            </a:r>
            <a:r>
              <a:rPr lang="en-US" dirty="0"/>
              <a:t>the last four data points—that is, evaluation score and semester—for each faculty member. </a:t>
            </a:r>
            <a:endParaRPr lang="en-US" dirty="0" smtClean="0"/>
          </a:p>
          <a:p>
            <a:r>
              <a:rPr lang="en-US" dirty="0" smtClean="0"/>
              <a:t>The FACHIST table </a:t>
            </a:r>
            <a:r>
              <a:rPr lang="en-US" dirty="0"/>
              <a:t>is a temporary </a:t>
            </a:r>
            <a:r>
              <a:rPr lang="en-US" dirty="0" err="1"/>
              <a:t>denormalized</a:t>
            </a:r>
            <a:r>
              <a:rPr lang="en-US" dirty="0"/>
              <a:t> table created from the EVALDATA table via a series of queries. (The FACHIST </a:t>
            </a:r>
            <a:r>
              <a:rPr lang="en-US" dirty="0" smtClean="0"/>
              <a:t>table is </a:t>
            </a:r>
            <a:r>
              <a:rPr lang="en-US" dirty="0"/>
              <a:t>the basis for the report shown in Figure 6.17.)</a:t>
            </a:r>
          </a:p>
        </p:txBody>
      </p:sp>
    </p:spTree>
    <p:extLst>
      <p:ext uri="{BB962C8B-B14F-4D97-AF65-F5344CB8AC3E}">
        <p14:creationId xmlns:p14="http://schemas.microsoft.com/office/powerpoint/2010/main" val="1500277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As seen in the faculty evaluation report, the conflicts between design efficiency, information requirements, </a:t>
            </a:r>
            <a:r>
              <a:rPr lang="en-US" dirty="0" smtClean="0"/>
              <a:t>and performance </a:t>
            </a:r>
            <a:r>
              <a:rPr lang="en-US" dirty="0"/>
              <a:t>are often resolved through compromises that may include </a:t>
            </a:r>
            <a:r>
              <a:rPr lang="en-US" dirty="0" err="1"/>
              <a:t>denormalization</a:t>
            </a:r>
            <a:r>
              <a:rPr lang="en-US" dirty="0"/>
              <a:t>. In this case, and </a:t>
            </a:r>
            <a:r>
              <a:rPr lang="en-US" dirty="0" smtClean="0"/>
              <a:t>assuming there </a:t>
            </a:r>
            <a:r>
              <a:rPr lang="en-US" dirty="0"/>
              <a:t>is enough storage space, the designer’s choices could be narrowed down to:</a:t>
            </a:r>
          </a:p>
          <a:p>
            <a:pPr lvl="1"/>
            <a:r>
              <a:rPr lang="en-US" dirty="0" smtClean="0"/>
              <a:t>Store </a:t>
            </a:r>
            <a:r>
              <a:rPr lang="en-US" dirty="0"/>
              <a:t>the data in a permanent </a:t>
            </a:r>
            <a:r>
              <a:rPr lang="en-US" dirty="0" err="1"/>
              <a:t>denormalized</a:t>
            </a:r>
            <a:r>
              <a:rPr lang="en-US" dirty="0"/>
              <a:t> table. This is not the recommended solution, because </a:t>
            </a:r>
            <a:r>
              <a:rPr lang="en-US" dirty="0" smtClean="0"/>
              <a:t>the </a:t>
            </a:r>
            <a:r>
              <a:rPr lang="en-US" dirty="0" err="1" smtClean="0"/>
              <a:t>denormalized</a:t>
            </a:r>
            <a:r>
              <a:rPr lang="en-US" dirty="0" smtClean="0"/>
              <a:t> </a:t>
            </a:r>
            <a:r>
              <a:rPr lang="en-US" dirty="0"/>
              <a:t>table is subject to data anomalies (insert, update, and delete). This solution is viable only </a:t>
            </a:r>
            <a:r>
              <a:rPr lang="en-US" dirty="0" smtClean="0"/>
              <a:t>if performance </a:t>
            </a:r>
            <a:r>
              <a:rPr lang="en-US" dirty="0"/>
              <a:t>is an issue.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temporary </a:t>
            </a:r>
            <a:r>
              <a:rPr lang="en-US" dirty="0" err="1"/>
              <a:t>denormalized</a:t>
            </a:r>
            <a:r>
              <a:rPr lang="en-US" dirty="0"/>
              <a:t> table from the permanent normalized table(s). Because the </a:t>
            </a:r>
            <a:r>
              <a:rPr lang="en-US" dirty="0" err="1" smtClean="0"/>
              <a:t>denormalized</a:t>
            </a:r>
            <a:r>
              <a:rPr lang="en-US" dirty="0" smtClean="0"/>
              <a:t> table </a:t>
            </a:r>
            <a:r>
              <a:rPr lang="en-US" dirty="0"/>
              <a:t>exists only as long as it takes to generate the report, it disappears after the report is produced. Therefore</a:t>
            </a:r>
            <a:r>
              <a:rPr lang="en-US" dirty="0" smtClean="0"/>
              <a:t>, there </a:t>
            </a:r>
            <a:r>
              <a:rPr lang="en-US" dirty="0"/>
              <a:t>are no data anomaly problems. This solution is practical only if performance is not an issue and </a:t>
            </a:r>
            <a:r>
              <a:rPr lang="en-US" dirty="0" smtClean="0"/>
              <a:t>there are </a:t>
            </a:r>
            <a:r>
              <a:rPr lang="en-US" dirty="0"/>
              <a:t>no other viable processing options.</a:t>
            </a:r>
          </a:p>
        </p:txBody>
      </p:sp>
    </p:spTree>
    <p:extLst>
      <p:ext uri="{BB962C8B-B14F-4D97-AF65-F5344CB8AC3E}">
        <p14:creationId xmlns:p14="http://schemas.microsoft.com/office/powerpoint/2010/main" val="426824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Note that all of the remaining tables (PROJECT, ASSIGNMENT, and EMPLOYEE) are subject to the same limitations.</a:t>
            </a:r>
          </a:p>
          <a:p>
            <a:r>
              <a:rPr lang="en-US" dirty="0"/>
              <a:t>For example, if you use the EMP_NUM attribute in the EMPLOYEE table as the PK, you can make multiple </a:t>
            </a:r>
            <a:r>
              <a:rPr lang="en-US" dirty="0" smtClean="0"/>
              <a:t>entries for </a:t>
            </a:r>
            <a:r>
              <a:rPr lang="en-US" dirty="0"/>
              <a:t>the same employee.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avoid that problem, you might create a unique index for EMP_LNAME, EMP_FNAME, </a:t>
            </a:r>
            <a:r>
              <a:rPr lang="en-US" dirty="0" smtClean="0"/>
              <a:t>and EMP_INITIAL</a:t>
            </a:r>
            <a:r>
              <a:rPr lang="en-US" dirty="0"/>
              <a:t>. But how would you then deal with two employees named Joe B. Smith? In that case, you might </a:t>
            </a:r>
            <a:r>
              <a:rPr lang="en-US" dirty="0" smtClean="0"/>
              <a:t>use another </a:t>
            </a:r>
            <a:r>
              <a:rPr lang="en-US" dirty="0"/>
              <a:t>(preferably externally defined) attribute to serve as the basis for a unique index.</a:t>
            </a:r>
          </a:p>
        </p:txBody>
      </p:sp>
    </p:spTree>
    <p:extLst>
      <p:ext uri="{BB962C8B-B14F-4D97-AF65-F5344CB8AC3E}">
        <p14:creationId xmlns:p14="http://schemas.microsoft.com/office/powerpoint/2010/main" val="1255933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i="1" dirty="0"/>
              <a:t>As shown, normalization purity is often difficult to sustain in the modern database environment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Business </a:t>
            </a:r>
            <a:r>
              <a:rPr lang="en-US" dirty="0"/>
              <a:t>Intelligence and Data Warehouses, </a:t>
            </a:r>
            <a:r>
              <a:rPr lang="en-US" dirty="0" smtClean="0"/>
              <a:t>lower </a:t>
            </a:r>
            <a:r>
              <a:rPr lang="en-US" dirty="0"/>
              <a:t>normalization forms occur (and are </a:t>
            </a:r>
            <a:r>
              <a:rPr lang="en-US" dirty="0" smtClean="0"/>
              <a:t>even required</a:t>
            </a:r>
            <a:r>
              <a:rPr lang="en-US" dirty="0"/>
              <a:t>) in specialized databases known as data warehouses. </a:t>
            </a:r>
            <a:endParaRPr lang="en-US" dirty="0" smtClean="0"/>
          </a:p>
          <a:p>
            <a:r>
              <a:rPr lang="en-US" dirty="0" smtClean="0"/>
              <a:t>Such </a:t>
            </a:r>
            <a:r>
              <a:rPr lang="en-US" dirty="0"/>
              <a:t>specialized databases reflect the </a:t>
            </a:r>
            <a:r>
              <a:rPr lang="en-US" dirty="0" smtClean="0"/>
              <a:t>ever-growing demand </a:t>
            </a:r>
            <a:r>
              <a:rPr lang="en-US" dirty="0"/>
              <a:t>for greater scope and depth in the data on which decision support systems increasingly rely.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</a:t>
            </a:r>
            <a:r>
              <a:rPr lang="en-US" dirty="0" smtClean="0"/>
              <a:t>discover that </a:t>
            </a:r>
            <a:r>
              <a:rPr lang="en-US" dirty="0"/>
              <a:t>the data warehouse routinely uses 2NF structures in its complex, multilevel, multisource data environment. </a:t>
            </a:r>
            <a:endParaRPr lang="en-US" dirty="0" smtClean="0"/>
          </a:p>
          <a:p>
            <a:r>
              <a:rPr lang="en-US" dirty="0" smtClean="0"/>
              <a:t>In short</a:t>
            </a:r>
            <a:r>
              <a:rPr lang="en-US" dirty="0"/>
              <a:t>, although normalization is very important, especially in the so-called production database environment, 2NF </a:t>
            </a:r>
            <a:r>
              <a:rPr lang="en-US" dirty="0" smtClean="0"/>
              <a:t>is no </a:t>
            </a:r>
            <a:r>
              <a:rPr lang="en-US" dirty="0"/>
              <a:t>longer disregarded as it once was.</a:t>
            </a:r>
          </a:p>
        </p:txBody>
      </p:sp>
    </p:spTree>
    <p:extLst>
      <p:ext uri="{BB962C8B-B14F-4D97-AF65-F5344CB8AC3E}">
        <p14:creationId xmlns:p14="http://schemas.microsoft.com/office/powerpoint/2010/main" val="36550866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Although 2NF tables cannot always be avoided, the problem of working with tables that contain partial </a:t>
            </a:r>
            <a:r>
              <a:rPr lang="en-US" dirty="0" smtClean="0"/>
              <a:t>and/or transitive </a:t>
            </a:r>
            <a:r>
              <a:rPr lang="en-US" dirty="0"/>
              <a:t>dependencies in a production database environment should not be minimized. </a:t>
            </a:r>
            <a:endParaRPr lang="en-US" dirty="0" smtClean="0"/>
          </a:p>
          <a:p>
            <a:r>
              <a:rPr lang="en-US" dirty="0" smtClean="0"/>
              <a:t>Aside </a:t>
            </a:r>
            <a:r>
              <a:rPr lang="en-US" dirty="0"/>
              <a:t>from the possibility </a:t>
            </a:r>
            <a:r>
              <a:rPr lang="en-US" dirty="0" smtClean="0"/>
              <a:t>of troublesome </a:t>
            </a:r>
            <a:r>
              <a:rPr lang="en-US" dirty="0"/>
              <a:t>data anomalies being created, </a:t>
            </a:r>
            <a:r>
              <a:rPr lang="en-US" dirty="0" err="1"/>
              <a:t>unnormalized</a:t>
            </a:r>
            <a:r>
              <a:rPr lang="en-US" dirty="0"/>
              <a:t> tables in a production database tend to suffer from </a:t>
            </a:r>
            <a:r>
              <a:rPr lang="en-US" dirty="0" smtClean="0"/>
              <a:t>these defects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updates are less efficient because programs that read and update tables must deal with larger tables.</a:t>
            </a:r>
          </a:p>
          <a:p>
            <a:pPr lvl="1"/>
            <a:r>
              <a:rPr lang="en-US" dirty="0" smtClean="0"/>
              <a:t>Indexing </a:t>
            </a:r>
            <a:r>
              <a:rPr lang="en-US" dirty="0"/>
              <a:t>is more cumbersome. It is simply not practical to build all of the indexes required for the </a:t>
            </a:r>
            <a:r>
              <a:rPr lang="en-US" dirty="0" smtClean="0"/>
              <a:t>many attributes </a:t>
            </a:r>
            <a:r>
              <a:rPr lang="en-US" dirty="0"/>
              <a:t>that might be located in a single </a:t>
            </a:r>
            <a:r>
              <a:rPr lang="en-US" dirty="0" err="1"/>
              <a:t>unnormalized</a:t>
            </a:r>
            <a:r>
              <a:rPr lang="en-US" dirty="0"/>
              <a:t> table.</a:t>
            </a:r>
          </a:p>
          <a:p>
            <a:pPr lvl="1"/>
            <a:r>
              <a:rPr lang="en-US" dirty="0" err="1" smtClean="0"/>
              <a:t>Unnormalized</a:t>
            </a:r>
            <a:r>
              <a:rPr lang="en-US" dirty="0" smtClean="0"/>
              <a:t> </a:t>
            </a:r>
            <a:r>
              <a:rPr lang="en-US" dirty="0"/>
              <a:t>tables yield no simple strategies for creating virtual tables known as </a:t>
            </a:r>
            <a:r>
              <a:rPr lang="en-US" i="1" dirty="0"/>
              <a:t>views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9782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 that good design cannot be created in the application programs that use a database. 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keep in mind </a:t>
            </a:r>
            <a:r>
              <a:rPr lang="en-US" dirty="0" smtClean="0"/>
              <a:t>that </a:t>
            </a:r>
            <a:r>
              <a:rPr lang="en-US" dirty="0" err="1" smtClean="0"/>
              <a:t>unnormalized</a:t>
            </a:r>
            <a:r>
              <a:rPr lang="en-US" dirty="0" smtClean="0"/>
              <a:t> </a:t>
            </a:r>
            <a:r>
              <a:rPr lang="en-US" dirty="0"/>
              <a:t>database tables often lead to various data redundancy disasters in production databases such as the </a:t>
            </a:r>
            <a:r>
              <a:rPr lang="en-US" dirty="0" smtClean="0"/>
              <a:t>ones examined </a:t>
            </a:r>
            <a:r>
              <a:rPr lang="en-US" dirty="0"/>
              <a:t>thus far.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use </a:t>
            </a:r>
            <a:r>
              <a:rPr lang="en-US" dirty="0" err="1"/>
              <a:t>denormalization</a:t>
            </a:r>
            <a:r>
              <a:rPr lang="en-US" dirty="0"/>
              <a:t> cautiously and make sure that you can explain why </a:t>
            </a:r>
            <a:r>
              <a:rPr lang="en-US" dirty="0" smtClean="0"/>
              <a:t>the </a:t>
            </a:r>
            <a:r>
              <a:rPr lang="en-US" dirty="0" err="1" smtClean="0"/>
              <a:t>unnormalized</a:t>
            </a:r>
            <a:r>
              <a:rPr lang="en-US" dirty="0" smtClean="0"/>
              <a:t> </a:t>
            </a:r>
            <a:r>
              <a:rPr lang="en-US" dirty="0"/>
              <a:t>tables are a better choice in certain situations than their normalized counterparts.</a:t>
            </a:r>
          </a:p>
        </p:txBody>
      </p:sp>
    </p:spTree>
    <p:extLst>
      <p:ext uri="{BB962C8B-B14F-4D97-AF65-F5344CB8AC3E}">
        <p14:creationId xmlns:p14="http://schemas.microsoft.com/office/powerpoint/2010/main" val="42683901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DATA-MODELING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You </a:t>
            </a:r>
            <a:r>
              <a:rPr lang="en-US" dirty="0"/>
              <a:t>have learned how data modeling translates a specific real-world environment into a </a:t>
            </a:r>
            <a:r>
              <a:rPr lang="en-US" dirty="0" smtClean="0"/>
              <a:t>data model </a:t>
            </a:r>
            <a:r>
              <a:rPr lang="en-US" dirty="0"/>
              <a:t>that represents the real-world data, users, processes, and interactions.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modeling techniques you </a:t>
            </a:r>
            <a:r>
              <a:rPr lang="en-US" dirty="0" smtClean="0"/>
              <a:t>have learned </a:t>
            </a:r>
            <a:r>
              <a:rPr lang="en-US" dirty="0"/>
              <a:t>thus far give you the tools needed to produce successful database designs.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just as any good pilot </a:t>
            </a:r>
            <a:r>
              <a:rPr lang="en-US" dirty="0" smtClean="0"/>
              <a:t>uses a </a:t>
            </a:r>
            <a:r>
              <a:rPr lang="en-US" dirty="0"/>
              <a:t>checklist to ensure that all is in order for a successful flight, the data-modeling checklist shown in Table 6.7 will </a:t>
            </a:r>
            <a:r>
              <a:rPr lang="en-US" dirty="0" smtClean="0"/>
              <a:t>help ensure </a:t>
            </a:r>
            <a:r>
              <a:rPr lang="en-US" dirty="0"/>
              <a:t>that you perform data-modeling tasks successfully based on the concepts and tools you have learned in this text.</a:t>
            </a:r>
          </a:p>
        </p:txBody>
      </p:sp>
    </p:spTree>
    <p:extLst>
      <p:ext uri="{BB962C8B-B14F-4D97-AF65-F5344CB8AC3E}">
        <p14:creationId xmlns:p14="http://schemas.microsoft.com/office/powerpoint/2010/main" val="26701279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5562600" cy="675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075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94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 is worth repeating that database design often involves trade-offs and the exercise of professional judgment. </a:t>
            </a:r>
            <a:endParaRPr lang="en-US" dirty="0" smtClean="0"/>
          </a:p>
          <a:p>
            <a:r>
              <a:rPr lang="en-US" dirty="0" smtClean="0"/>
              <a:t>In a real-world </a:t>
            </a:r>
            <a:r>
              <a:rPr lang="en-US" dirty="0"/>
              <a:t>environment, you must strike a balance between design integrity and flexibility.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you </a:t>
            </a:r>
            <a:r>
              <a:rPr lang="en-US" dirty="0" smtClean="0"/>
              <a:t>might design </a:t>
            </a:r>
            <a:r>
              <a:rPr lang="en-US" dirty="0"/>
              <a:t>the ASSIGNMENT table to use a unique index on PROJ_NUM, EMP_NUM, and ASSIGN_DATE if you </a:t>
            </a:r>
            <a:r>
              <a:rPr lang="en-US" dirty="0" smtClean="0"/>
              <a:t>want to </a:t>
            </a:r>
            <a:r>
              <a:rPr lang="en-US" dirty="0"/>
              <a:t>limit an employee to only one ASSIGN_HOURS entry per date. </a:t>
            </a:r>
            <a:endParaRPr lang="en-US" dirty="0" smtClean="0"/>
          </a:p>
          <a:p>
            <a:r>
              <a:rPr lang="en-US" dirty="0" smtClean="0"/>
              <a:t>That </a:t>
            </a:r>
            <a:r>
              <a:rPr lang="en-US" dirty="0"/>
              <a:t>limitation would ensure that </a:t>
            </a:r>
            <a:r>
              <a:rPr lang="en-US" dirty="0" smtClean="0"/>
              <a:t>employees couldn’t </a:t>
            </a:r>
            <a:r>
              <a:rPr lang="en-US" dirty="0"/>
              <a:t>enter the same hours multiple times for any given date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Unfortunately, that limitation is likely to be </a:t>
            </a:r>
            <a:r>
              <a:rPr lang="en-US" dirty="0" smtClean="0"/>
              <a:t>undesirable from </a:t>
            </a:r>
            <a:r>
              <a:rPr lang="en-US" dirty="0"/>
              <a:t>a managerial point of view.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all, if an employee works several different times on a project during any </a:t>
            </a:r>
            <a:r>
              <a:rPr lang="en-US" dirty="0" smtClean="0"/>
              <a:t>given day</a:t>
            </a:r>
            <a:r>
              <a:rPr lang="en-US" dirty="0"/>
              <a:t>, it must be possible to make multiple entries for that same employee and the same project during that day. </a:t>
            </a:r>
            <a:endParaRPr lang="en-US" dirty="0" smtClean="0"/>
          </a:p>
          <a:p>
            <a:r>
              <a:rPr lang="en-US" dirty="0" smtClean="0"/>
              <a:t>In that case</a:t>
            </a:r>
            <a:r>
              <a:rPr lang="en-US" dirty="0"/>
              <a:t>, the best solution might be to add a new externally defined attribute—such as a stub, voucher, or </a:t>
            </a:r>
            <a:r>
              <a:rPr lang="en-US" dirty="0" smtClean="0"/>
              <a:t>ticket number—to </a:t>
            </a:r>
            <a:r>
              <a:rPr lang="en-US" dirty="0"/>
              <a:t>ensure uniqueness.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any case, frequent data audits would be appropriate.</a:t>
            </a:r>
          </a:p>
        </p:txBody>
      </p:sp>
    </p:spTree>
    <p:extLst>
      <p:ext uri="{BB962C8B-B14F-4D97-AF65-F5344CB8AC3E}">
        <p14:creationId xmlns:p14="http://schemas.microsoft.com/office/powerpoint/2010/main" val="12837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HIGHER-LEVEL NORMAL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Tables in 3NF will perform suitably in business transactional databases. </a:t>
            </a:r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there are occasions when </a:t>
            </a:r>
            <a:r>
              <a:rPr lang="en-US" dirty="0" smtClean="0"/>
              <a:t>higher normal </a:t>
            </a:r>
            <a:r>
              <a:rPr lang="en-US" dirty="0"/>
              <a:t>forms are useful.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section, you will learn about a special case of 3NF, known as Boyce-</a:t>
            </a:r>
            <a:r>
              <a:rPr lang="en-US" dirty="0" err="1"/>
              <a:t>Codd</a:t>
            </a:r>
            <a:r>
              <a:rPr lang="en-US" dirty="0"/>
              <a:t> normal </a:t>
            </a:r>
            <a:r>
              <a:rPr lang="en-US" dirty="0" smtClean="0"/>
              <a:t>form (</a:t>
            </a:r>
            <a:r>
              <a:rPr lang="en-US" dirty="0"/>
              <a:t>BCNF), and about fourth normal form (4NF).</a:t>
            </a:r>
          </a:p>
        </p:txBody>
      </p:sp>
    </p:spTree>
    <p:extLst>
      <p:ext uri="{BB962C8B-B14F-4D97-AF65-F5344CB8AC3E}">
        <p14:creationId xmlns:p14="http://schemas.microsoft.com/office/powerpoint/2010/main" val="65380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Boyce-</a:t>
            </a:r>
            <a:r>
              <a:rPr lang="en-US" dirty="0" err="1"/>
              <a:t>Codd</a:t>
            </a:r>
            <a:r>
              <a:rPr lang="en-US" dirty="0"/>
              <a:t> Normal Form (BCNF)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table is in </a:t>
            </a:r>
            <a:r>
              <a:rPr lang="en-US" b="1" dirty="0"/>
              <a:t>Boyce-</a:t>
            </a:r>
            <a:r>
              <a:rPr lang="en-US" b="1" dirty="0" err="1"/>
              <a:t>Codd</a:t>
            </a:r>
            <a:r>
              <a:rPr lang="en-US" b="1" dirty="0"/>
              <a:t> normal form </a:t>
            </a:r>
            <a:r>
              <a:rPr lang="en-US" dirty="0"/>
              <a:t>(</a:t>
            </a:r>
            <a:r>
              <a:rPr lang="en-US" b="1" dirty="0"/>
              <a:t>BCNF</a:t>
            </a:r>
            <a:r>
              <a:rPr lang="en-US" dirty="0"/>
              <a:t>) when every determinant in the table is a candidate key. </a:t>
            </a:r>
            <a:r>
              <a:rPr lang="en-US" dirty="0" smtClean="0"/>
              <a:t>(A </a:t>
            </a:r>
            <a:r>
              <a:rPr lang="en-US" dirty="0"/>
              <a:t>candidate key has the same characteristics as a primary key, but for some reason, it was not </a:t>
            </a:r>
            <a:r>
              <a:rPr lang="en-US" dirty="0" smtClean="0"/>
              <a:t>chosen to </a:t>
            </a:r>
            <a:r>
              <a:rPr lang="en-US" dirty="0"/>
              <a:t>be the primary key.) </a:t>
            </a:r>
          </a:p>
          <a:p>
            <a:r>
              <a:rPr lang="en-US" dirty="0" smtClean="0"/>
              <a:t>Clearly</a:t>
            </a:r>
            <a:r>
              <a:rPr lang="en-US" dirty="0"/>
              <a:t>, when a table contains only one candidate key, the 3NF and the BCNF are equivalent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Putting </a:t>
            </a:r>
            <a:r>
              <a:rPr lang="en-US" dirty="0"/>
              <a:t>that proposition another way, BCNF can be violated only when the table contains more than </a:t>
            </a:r>
            <a:r>
              <a:rPr lang="en-US" dirty="0" smtClean="0"/>
              <a:t>one candidate </a:t>
            </a:r>
            <a:r>
              <a:rPr lang="en-US" dirty="0"/>
              <a:t>key.</a:t>
            </a:r>
          </a:p>
        </p:txBody>
      </p:sp>
    </p:spTree>
    <p:extLst>
      <p:ext uri="{BB962C8B-B14F-4D97-AF65-F5344CB8AC3E}">
        <p14:creationId xmlns:p14="http://schemas.microsoft.com/office/powerpoint/2010/main" val="142528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table is in </a:t>
            </a:r>
            <a:r>
              <a:rPr lang="en-US" b="1" dirty="0"/>
              <a:t>Boyce-</a:t>
            </a:r>
            <a:r>
              <a:rPr lang="en-US" b="1" dirty="0" err="1"/>
              <a:t>Codd</a:t>
            </a:r>
            <a:r>
              <a:rPr lang="en-US" b="1" dirty="0"/>
              <a:t> normal form (BCNF) </a:t>
            </a:r>
            <a:r>
              <a:rPr lang="en-US" dirty="0"/>
              <a:t>when every determinant in the table is a candidate key.</a:t>
            </a:r>
          </a:p>
        </p:txBody>
      </p:sp>
    </p:spTree>
    <p:extLst>
      <p:ext uri="{BB962C8B-B14F-4D97-AF65-F5344CB8AC3E}">
        <p14:creationId xmlns:p14="http://schemas.microsoft.com/office/powerpoint/2010/main" val="2186659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4418</Words>
  <Application>Microsoft Office PowerPoint</Application>
  <PresentationFormat>On-screen Show (4:3)</PresentationFormat>
  <Paragraphs>202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Normalization of Database Tables</vt:lpstr>
      <vt:lpstr>SURROGATE KEY CONSIDERATIONS</vt:lpstr>
      <vt:lpstr>PowerPoint Presentation</vt:lpstr>
      <vt:lpstr>PowerPoint Presentation</vt:lpstr>
      <vt:lpstr>PowerPoint Presentation</vt:lpstr>
      <vt:lpstr>PowerPoint Presentation</vt:lpstr>
      <vt:lpstr>HIGHER-LEVEL NORMAL FORMS</vt:lpstr>
      <vt:lpstr>The Boyce-Codd Normal Form (BCNF)</vt:lpstr>
      <vt:lpstr>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 6.5 reflects the following conditions:</vt:lpstr>
      <vt:lpstr>PowerPoint Presentation</vt:lpstr>
      <vt:lpstr>PowerPoint Presentation</vt:lpstr>
      <vt:lpstr>PowerPoint Presentation</vt:lpstr>
      <vt:lpstr>Fourth Normal Form (4NF)</vt:lpstr>
      <vt:lpstr>PowerPoint Presentation</vt:lpstr>
      <vt:lpstr>PowerPoint Presentation</vt:lpstr>
      <vt:lpstr>PowerPoint Presentation</vt:lpstr>
      <vt:lpstr>PowerPoint Presentation</vt:lpstr>
      <vt:lpstr>Note</vt:lpstr>
      <vt:lpstr>NORMALIZATION AND DATABASE DESIGN</vt:lpstr>
      <vt:lpstr>First</vt:lpstr>
      <vt:lpstr>Second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DENORMALIZATION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DATA-MODELING CHECKLIST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delves</dc:creator>
  <cp:lastModifiedBy>delves</cp:lastModifiedBy>
  <cp:revision>24</cp:revision>
  <dcterms:created xsi:type="dcterms:W3CDTF">2013-11-29T22:06:52Z</dcterms:created>
  <dcterms:modified xsi:type="dcterms:W3CDTF">2013-11-29T23:19:09Z</dcterms:modified>
</cp:coreProperties>
</file>