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8" r:id="rId23"/>
    <p:sldId id="279" r:id="rId24"/>
    <p:sldId id="280" r:id="rId25"/>
    <p:sldId id="277"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5" r:id="rId70"/>
    <p:sldId id="324" r:id="rId7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4DA2DF1-C7D2-4B17-B2E3-89CAA6FCD231}" type="datetimeFigureOut">
              <a:rPr lang="en-US" smtClean="0"/>
              <a:t>11/29/2013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43EB88-7C19-42B3-831E-DB3BDB61A1D4}" type="slidenum">
              <a:rPr lang="en-US" smtClean="0"/>
              <a:t>‹#›</a:t>
            </a:fld>
            <a:endParaRPr lang="en-US"/>
          </a:p>
        </p:txBody>
      </p:sp>
    </p:spTree>
    <p:extLst>
      <p:ext uri="{BB962C8B-B14F-4D97-AF65-F5344CB8AC3E}">
        <p14:creationId xmlns:p14="http://schemas.microsoft.com/office/powerpoint/2010/main" val="2515649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DA2DF1-C7D2-4B17-B2E3-89CAA6FCD231}" type="datetimeFigureOut">
              <a:rPr lang="en-US" smtClean="0"/>
              <a:t>11/29/2013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43EB88-7C19-42B3-831E-DB3BDB61A1D4}" type="slidenum">
              <a:rPr lang="en-US" smtClean="0"/>
              <a:t>‹#›</a:t>
            </a:fld>
            <a:endParaRPr lang="en-US"/>
          </a:p>
        </p:txBody>
      </p:sp>
    </p:spTree>
    <p:extLst>
      <p:ext uri="{BB962C8B-B14F-4D97-AF65-F5344CB8AC3E}">
        <p14:creationId xmlns:p14="http://schemas.microsoft.com/office/powerpoint/2010/main" val="2024623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DA2DF1-C7D2-4B17-B2E3-89CAA6FCD231}" type="datetimeFigureOut">
              <a:rPr lang="en-US" smtClean="0"/>
              <a:t>11/29/2013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43EB88-7C19-42B3-831E-DB3BDB61A1D4}" type="slidenum">
              <a:rPr lang="en-US" smtClean="0"/>
              <a:t>‹#›</a:t>
            </a:fld>
            <a:endParaRPr lang="en-US"/>
          </a:p>
        </p:txBody>
      </p:sp>
    </p:spTree>
    <p:extLst>
      <p:ext uri="{BB962C8B-B14F-4D97-AF65-F5344CB8AC3E}">
        <p14:creationId xmlns:p14="http://schemas.microsoft.com/office/powerpoint/2010/main" val="1072704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DA2DF1-C7D2-4B17-B2E3-89CAA6FCD231}" type="datetimeFigureOut">
              <a:rPr lang="en-US" smtClean="0"/>
              <a:t>11/29/2013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43EB88-7C19-42B3-831E-DB3BDB61A1D4}" type="slidenum">
              <a:rPr lang="en-US" smtClean="0"/>
              <a:t>‹#›</a:t>
            </a:fld>
            <a:endParaRPr lang="en-US"/>
          </a:p>
        </p:txBody>
      </p:sp>
    </p:spTree>
    <p:extLst>
      <p:ext uri="{BB962C8B-B14F-4D97-AF65-F5344CB8AC3E}">
        <p14:creationId xmlns:p14="http://schemas.microsoft.com/office/powerpoint/2010/main" val="3045475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DA2DF1-C7D2-4B17-B2E3-89CAA6FCD231}" type="datetimeFigureOut">
              <a:rPr lang="en-US" smtClean="0"/>
              <a:t>11/29/2013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43EB88-7C19-42B3-831E-DB3BDB61A1D4}" type="slidenum">
              <a:rPr lang="en-US" smtClean="0"/>
              <a:t>‹#›</a:t>
            </a:fld>
            <a:endParaRPr lang="en-US"/>
          </a:p>
        </p:txBody>
      </p:sp>
    </p:spTree>
    <p:extLst>
      <p:ext uri="{BB962C8B-B14F-4D97-AF65-F5344CB8AC3E}">
        <p14:creationId xmlns:p14="http://schemas.microsoft.com/office/powerpoint/2010/main" val="3977877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4DA2DF1-C7D2-4B17-B2E3-89CAA6FCD231}" type="datetimeFigureOut">
              <a:rPr lang="en-US" smtClean="0"/>
              <a:t>11/29/2013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43EB88-7C19-42B3-831E-DB3BDB61A1D4}" type="slidenum">
              <a:rPr lang="en-US" smtClean="0"/>
              <a:t>‹#›</a:t>
            </a:fld>
            <a:endParaRPr lang="en-US"/>
          </a:p>
        </p:txBody>
      </p:sp>
    </p:spTree>
    <p:extLst>
      <p:ext uri="{BB962C8B-B14F-4D97-AF65-F5344CB8AC3E}">
        <p14:creationId xmlns:p14="http://schemas.microsoft.com/office/powerpoint/2010/main" val="32979895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4DA2DF1-C7D2-4B17-B2E3-89CAA6FCD231}" type="datetimeFigureOut">
              <a:rPr lang="en-US" smtClean="0"/>
              <a:t>11/29/2013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43EB88-7C19-42B3-831E-DB3BDB61A1D4}" type="slidenum">
              <a:rPr lang="en-US" smtClean="0"/>
              <a:t>‹#›</a:t>
            </a:fld>
            <a:endParaRPr lang="en-US"/>
          </a:p>
        </p:txBody>
      </p:sp>
    </p:spTree>
    <p:extLst>
      <p:ext uri="{BB962C8B-B14F-4D97-AF65-F5344CB8AC3E}">
        <p14:creationId xmlns:p14="http://schemas.microsoft.com/office/powerpoint/2010/main" val="31217222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4DA2DF1-C7D2-4B17-B2E3-89CAA6FCD231}" type="datetimeFigureOut">
              <a:rPr lang="en-US" smtClean="0"/>
              <a:t>11/29/2013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43EB88-7C19-42B3-831E-DB3BDB61A1D4}" type="slidenum">
              <a:rPr lang="en-US" smtClean="0"/>
              <a:t>‹#›</a:t>
            </a:fld>
            <a:endParaRPr lang="en-US"/>
          </a:p>
        </p:txBody>
      </p:sp>
    </p:spTree>
    <p:extLst>
      <p:ext uri="{BB962C8B-B14F-4D97-AF65-F5344CB8AC3E}">
        <p14:creationId xmlns:p14="http://schemas.microsoft.com/office/powerpoint/2010/main" val="37656538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DA2DF1-C7D2-4B17-B2E3-89CAA6FCD231}" type="datetimeFigureOut">
              <a:rPr lang="en-US" smtClean="0"/>
              <a:t>11/29/2013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43EB88-7C19-42B3-831E-DB3BDB61A1D4}" type="slidenum">
              <a:rPr lang="en-US" smtClean="0"/>
              <a:t>‹#›</a:t>
            </a:fld>
            <a:endParaRPr lang="en-US"/>
          </a:p>
        </p:txBody>
      </p:sp>
    </p:spTree>
    <p:extLst>
      <p:ext uri="{BB962C8B-B14F-4D97-AF65-F5344CB8AC3E}">
        <p14:creationId xmlns:p14="http://schemas.microsoft.com/office/powerpoint/2010/main" val="3169751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DA2DF1-C7D2-4B17-B2E3-89CAA6FCD231}" type="datetimeFigureOut">
              <a:rPr lang="en-US" smtClean="0"/>
              <a:t>11/29/2013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43EB88-7C19-42B3-831E-DB3BDB61A1D4}" type="slidenum">
              <a:rPr lang="en-US" smtClean="0"/>
              <a:t>‹#›</a:t>
            </a:fld>
            <a:endParaRPr lang="en-US"/>
          </a:p>
        </p:txBody>
      </p:sp>
    </p:spTree>
    <p:extLst>
      <p:ext uri="{BB962C8B-B14F-4D97-AF65-F5344CB8AC3E}">
        <p14:creationId xmlns:p14="http://schemas.microsoft.com/office/powerpoint/2010/main" val="11879439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DA2DF1-C7D2-4B17-B2E3-89CAA6FCD231}" type="datetimeFigureOut">
              <a:rPr lang="en-US" smtClean="0"/>
              <a:t>11/29/2013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43EB88-7C19-42B3-831E-DB3BDB61A1D4}" type="slidenum">
              <a:rPr lang="en-US" smtClean="0"/>
              <a:t>‹#›</a:t>
            </a:fld>
            <a:endParaRPr lang="en-US"/>
          </a:p>
        </p:txBody>
      </p:sp>
    </p:spTree>
    <p:extLst>
      <p:ext uri="{BB962C8B-B14F-4D97-AF65-F5344CB8AC3E}">
        <p14:creationId xmlns:p14="http://schemas.microsoft.com/office/powerpoint/2010/main" val="39820473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DA2DF1-C7D2-4B17-B2E3-89CAA6FCD231}" type="datetimeFigureOut">
              <a:rPr lang="en-US" smtClean="0"/>
              <a:t>11/29/2013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43EB88-7C19-42B3-831E-DB3BDB61A1D4}" type="slidenum">
              <a:rPr lang="en-US" smtClean="0"/>
              <a:t>‹#›</a:t>
            </a:fld>
            <a:endParaRPr lang="en-US"/>
          </a:p>
        </p:txBody>
      </p:sp>
    </p:spTree>
    <p:extLst>
      <p:ext uri="{BB962C8B-B14F-4D97-AF65-F5344CB8AC3E}">
        <p14:creationId xmlns:p14="http://schemas.microsoft.com/office/powerpoint/2010/main" val="5986746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Normalization of Database Tables</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0124965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8991600" cy="5574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3427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r>
              <a:rPr lang="en-US" dirty="0"/>
              <a:t>Unfortunately, the structure of the dataset in Figure 6.1 does not conform to the requirements discussed </a:t>
            </a:r>
            <a:r>
              <a:rPr lang="en-US" dirty="0" smtClean="0"/>
              <a:t>earlier, nor </a:t>
            </a:r>
            <a:r>
              <a:rPr lang="en-US" dirty="0"/>
              <a:t>does it handle data very well. </a:t>
            </a:r>
            <a:endParaRPr lang="en-US" dirty="0" smtClean="0"/>
          </a:p>
          <a:p>
            <a:r>
              <a:rPr lang="en-US" dirty="0" smtClean="0"/>
              <a:t>Consider </a:t>
            </a:r>
            <a:r>
              <a:rPr lang="en-US" dirty="0"/>
              <a:t>the following deficiencies</a:t>
            </a:r>
            <a:r>
              <a:rPr lang="en-US" dirty="0" smtClean="0"/>
              <a:t>:</a:t>
            </a:r>
          </a:p>
          <a:p>
            <a:pPr lvl="1"/>
            <a:r>
              <a:rPr lang="en-US" dirty="0"/>
              <a:t>1. The project number (PROJ_NUM) is apparently intended to be a primary key or at least a part of a PK, but </a:t>
            </a:r>
            <a:r>
              <a:rPr lang="en-US" dirty="0" smtClean="0"/>
              <a:t>it contains </a:t>
            </a:r>
            <a:r>
              <a:rPr lang="en-US" dirty="0"/>
              <a:t>nulls. (Given the preceding discussion, you know that PROJ_NUM + EMP_NUM will define each row.)</a:t>
            </a:r>
          </a:p>
          <a:p>
            <a:pPr lvl="1"/>
            <a:r>
              <a:rPr lang="en-US" dirty="0"/>
              <a:t>2. The table entries invite data inconsistencies. For </a:t>
            </a:r>
            <a:r>
              <a:rPr lang="en-US" dirty="0" smtClean="0"/>
              <a:t>example</a:t>
            </a:r>
            <a:r>
              <a:rPr lang="en-US" dirty="0"/>
              <a:t>, the JOB_CLASS value “Elect. Engineer” might </a:t>
            </a:r>
            <a:r>
              <a:rPr lang="en-US" dirty="0" smtClean="0"/>
              <a:t>be entered as “</a:t>
            </a:r>
            <a:r>
              <a:rPr lang="en-US" dirty="0" err="1" smtClean="0"/>
              <a:t>Elect.Eng</a:t>
            </a:r>
            <a:r>
              <a:rPr lang="en-US" dirty="0" smtClean="0"/>
              <a:t>.” in some cases, “El. Eng.” in others, and “EE” in still others.</a:t>
            </a:r>
            <a:endParaRPr lang="en-US" dirty="0"/>
          </a:p>
        </p:txBody>
      </p:sp>
    </p:spTree>
    <p:extLst>
      <p:ext uri="{BB962C8B-B14F-4D97-AF65-F5344CB8AC3E}">
        <p14:creationId xmlns:p14="http://schemas.microsoft.com/office/powerpoint/2010/main" val="9490672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r>
              <a:rPr lang="en-US" dirty="0"/>
              <a:t>3. The table displays data redundancies. Those data redundancies yield the following anomalies:</a:t>
            </a:r>
          </a:p>
          <a:p>
            <a:pPr lvl="1"/>
            <a:r>
              <a:rPr lang="en-US" dirty="0"/>
              <a:t>a. </a:t>
            </a:r>
            <a:r>
              <a:rPr lang="en-US" i="1" dirty="0"/>
              <a:t>Update anomalies</a:t>
            </a:r>
            <a:r>
              <a:rPr lang="en-US" dirty="0"/>
              <a:t>. Modifying the JOB_CLASS for employee number 105 requires (potentially) </a:t>
            </a:r>
            <a:r>
              <a:rPr lang="en-US" dirty="0" smtClean="0"/>
              <a:t>many alterations</a:t>
            </a:r>
            <a:r>
              <a:rPr lang="en-US" dirty="0"/>
              <a:t>, one for each EMP_NUM = 105.</a:t>
            </a:r>
          </a:p>
          <a:p>
            <a:pPr lvl="1"/>
            <a:r>
              <a:rPr lang="en-US" dirty="0"/>
              <a:t>b. </a:t>
            </a:r>
            <a:r>
              <a:rPr lang="en-US" i="1" dirty="0"/>
              <a:t>Insertion anomalies</a:t>
            </a:r>
            <a:r>
              <a:rPr lang="en-US" dirty="0"/>
              <a:t>. Just to complete a row definition, a new employee must be assigned to a project. </a:t>
            </a:r>
            <a:r>
              <a:rPr lang="en-US" dirty="0" smtClean="0"/>
              <a:t>If the </a:t>
            </a:r>
            <a:r>
              <a:rPr lang="en-US" dirty="0"/>
              <a:t>employee is not yet assigned, a phantom project must be created to complete the employee data entry.</a:t>
            </a:r>
          </a:p>
          <a:p>
            <a:pPr lvl="1"/>
            <a:r>
              <a:rPr lang="en-US" dirty="0"/>
              <a:t>c. </a:t>
            </a:r>
            <a:r>
              <a:rPr lang="en-US" i="1" dirty="0"/>
              <a:t>Deletion anomalies</a:t>
            </a:r>
            <a:r>
              <a:rPr lang="en-US" dirty="0"/>
              <a:t>. Suppose that only one employee is associated with a given project. If that </a:t>
            </a:r>
            <a:r>
              <a:rPr lang="en-US" dirty="0" smtClean="0"/>
              <a:t>employee leaves </a:t>
            </a:r>
            <a:r>
              <a:rPr lang="en-US" dirty="0"/>
              <a:t>the company and the employee data are deleted, the project information will also be deleted. </a:t>
            </a:r>
            <a:r>
              <a:rPr lang="en-US" dirty="0" smtClean="0"/>
              <a:t>To prevent </a:t>
            </a:r>
            <a:r>
              <a:rPr lang="en-US" dirty="0"/>
              <a:t>the loss of the project information, a fictitious employee must be created just to save the </a:t>
            </a:r>
            <a:r>
              <a:rPr lang="en-US" dirty="0" smtClean="0"/>
              <a:t>project information</a:t>
            </a:r>
            <a:r>
              <a:rPr lang="en-US" dirty="0"/>
              <a:t>.</a:t>
            </a:r>
            <a:endParaRPr lang="en-US" dirty="0"/>
          </a:p>
        </p:txBody>
      </p:sp>
    </p:spTree>
    <p:extLst>
      <p:ext uri="{BB962C8B-B14F-4D97-AF65-F5344CB8AC3E}">
        <p14:creationId xmlns:p14="http://schemas.microsoft.com/office/powerpoint/2010/main" val="16551489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r>
              <a:rPr lang="en-US" dirty="0"/>
              <a:t>In spite of those structural deficiencies, the table structure </a:t>
            </a:r>
            <a:r>
              <a:rPr lang="en-US" i="1" dirty="0"/>
              <a:t>appears </a:t>
            </a:r>
            <a:r>
              <a:rPr lang="en-US" dirty="0"/>
              <a:t>to work; the report is generated with ease.</a:t>
            </a:r>
          </a:p>
          <a:p>
            <a:r>
              <a:rPr lang="en-US" dirty="0"/>
              <a:t>Unfortunately, the report might yield varying results depending on what data anomaly has occurred. </a:t>
            </a:r>
            <a:endParaRPr lang="en-US" dirty="0" smtClean="0"/>
          </a:p>
          <a:p>
            <a:r>
              <a:rPr lang="en-US" dirty="0" smtClean="0"/>
              <a:t>For </a:t>
            </a:r>
            <a:r>
              <a:rPr lang="en-US" dirty="0"/>
              <a:t>example, </a:t>
            </a:r>
            <a:r>
              <a:rPr lang="en-US" dirty="0" smtClean="0"/>
              <a:t>if you </a:t>
            </a:r>
            <a:r>
              <a:rPr lang="en-US" dirty="0"/>
              <a:t>want to print a report to show the total “hours worked” value by the job classification “Database Designer,” </a:t>
            </a:r>
            <a:r>
              <a:rPr lang="en-US" dirty="0" smtClean="0"/>
              <a:t>that report </a:t>
            </a:r>
            <a:r>
              <a:rPr lang="en-US" dirty="0"/>
              <a:t>will not include data for “DB Design” and “Database Design” data entries. </a:t>
            </a:r>
            <a:endParaRPr lang="en-US" dirty="0" smtClean="0"/>
          </a:p>
          <a:p>
            <a:r>
              <a:rPr lang="en-US" dirty="0" smtClean="0"/>
              <a:t>Such </a:t>
            </a:r>
            <a:r>
              <a:rPr lang="en-US" dirty="0"/>
              <a:t>reporting anomalies cause </a:t>
            </a:r>
            <a:r>
              <a:rPr lang="en-US" dirty="0" smtClean="0"/>
              <a:t>a multitude </a:t>
            </a:r>
            <a:r>
              <a:rPr lang="en-US" dirty="0"/>
              <a:t>of problems for managers—and cannot be fixed through applications programming.</a:t>
            </a:r>
            <a:endParaRPr lang="en-US" dirty="0"/>
          </a:p>
        </p:txBody>
      </p:sp>
    </p:spTree>
    <p:extLst>
      <p:ext uri="{BB962C8B-B14F-4D97-AF65-F5344CB8AC3E}">
        <p14:creationId xmlns:p14="http://schemas.microsoft.com/office/powerpoint/2010/main" val="7563936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0200"/>
            <a:ext cx="8229600" cy="5105400"/>
          </a:xfrm>
        </p:spPr>
        <p:txBody>
          <a:bodyPr>
            <a:normAutofit fontScale="70000" lnSpcReduction="20000"/>
          </a:bodyPr>
          <a:lstStyle/>
          <a:p>
            <a:r>
              <a:rPr lang="en-US" dirty="0"/>
              <a:t>Even if very careful data-entry auditing can eliminate most of the reporting problems (at a high cost), it is easy </a:t>
            </a:r>
            <a:r>
              <a:rPr lang="en-US" dirty="0" smtClean="0"/>
              <a:t>to demonstrate </a:t>
            </a:r>
            <a:r>
              <a:rPr lang="en-US" dirty="0"/>
              <a:t>that even a simple data entry becomes inefficient. </a:t>
            </a:r>
            <a:endParaRPr lang="en-US" dirty="0" smtClean="0"/>
          </a:p>
          <a:p>
            <a:r>
              <a:rPr lang="en-US" dirty="0" smtClean="0"/>
              <a:t>Given </a:t>
            </a:r>
            <a:r>
              <a:rPr lang="en-US" dirty="0"/>
              <a:t>the existence of update anomalies, </a:t>
            </a:r>
            <a:r>
              <a:rPr lang="en-US" dirty="0" smtClean="0"/>
              <a:t>suppose Darlene </a:t>
            </a:r>
            <a:r>
              <a:rPr lang="en-US" dirty="0"/>
              <a:t>M. Smithson is assigned to work on the Evergreen project. </a:t>
            </a:r>
            <a:endParaRPr lang="en-US" dirty="0" smtClean="0"/>
          </a:p>
          <a:p>
            <a:r>
              <a:rPr lang="en-US" dirty="0" smtClean="0"/>
              <a:t>The </a:t>
            </a:r>
            <a:r>
              <a:rPr lang="en-US" dirty="0"/>
              <a:t>data-entry clerk must update the </a:t>
            </a:r>
            <a:r>
              <a:rPr lang="en-US" dirty="0" smtClean="0"/>
              <a:t>PROJECT file </a:t>
            </a:r>
            <a:r>
              <a:rPr lang="en-US" dirty="0"/>
              <a:t>with the entry:</a:t>
            </a:r>
          </a:p>
          <a:p>
            <a:endParaRPr lang="nb-NO" dirty="0" smtClean="0"/>
          </a:p>
          <a:p>
            <a:r>
              <a:rPr lang="nb-NO" dirty="0" smtClean="0"/>
              <a:t>15 </a:t>
            </a:r>
            <a:r>
              <a:rPr lang="nb-NO" dirty="0"/>
              <a:t>Evergreen 112 Darlene M Smithson DSS Analyst $45.95 </a:t>
            </a:r>
            <a:r>
              <a:rPr lang="nb-NO" dirty="0" smtClean="0"/>
              <a:t>0.0</a:t>
            </a:r>
          </a:p>
          <a:p>
            <a:endParaRPr lang="nb-NO" dirty="0"/>
          </a:p>
          <a:p>
            <a:r>
              <a:rPr lang="en-US" dirty="0"/>
              <a:t>to match the attributes PROJ_NUM, PROJ_NAME, EMP_NUM, EMP_NAME, JOB_CLASS, CHG_HOUR, </a:t>
            </a:r>
            <a:r>
              <a:rPr lang="en-US" dirty="0" smtClean="0"/>
              <a:t>and HOURS</a:t>
            </a:r>
            <a:r>
              <a:rPr lang="en-US" dirty="0"/>
              <a:t>. (When Ms. Smithson has just been assigned to the project, she has not yet worked, so the total number </a:t>
            </a:r>
            <a:r>
              <a:rPr lang="en-US" dirty="0" smtClean="0"/>
              <a:t>of hours </a:t>
            </a:r>
            <a:r>
              <a:rPr lang="en-US" dirty="0"/>
              <a:t>worked is 0.0.)</a:t>
            </a:r>
            <a:endParaRPr lang="en-US" dirty="0"/>
          </a:p>
        </p:txBody>
      </p:sp>
    </p:spTree>
    <p:extLst>
      <p:ext uri="{BB962C8B-B14F-4D97-AF65-F5344CB8AC3E}">
        <p14:creationId xmlns:p14="http://schemas.microsoft.com/office/powerpoint/2010/main" val="15844137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Note</a:t>
            </a:r>
            <a:endParaRPr lang="en-US" dirty="0"/>
          </a:p>
        </p:txBody>
      </p:sp>
      <p:sp>
        <p:nvSpPr>
          <p:cNvPr id="3" name="Content Placeholder 2"/>
          <p:cNvSpPr>
            <a:spLocks noGrp="1"/>
          </p:cNvSpPr>
          <p:nvPr>
            <p:ph idx="1"/>
          </p:nvPr>
        </p:nvSpPr>
        <p:spPr/>
        <p:txBody>
          <a:bodyPr>
            <a:normAutofit fontScale="85000" lnSpcReduction="20000"/>
          </a:bodyPr>
          <a:lstStyle/>
          <a:p>
            <a:r>
              <a:rPr lang="en-US" dirty="0"/>
              <a:t>Remember that the naming convention makes it easy to see what each attribute stands for and what its </a:t>
            </a:r>
            <a:r>
              <a:rPr lang="en-US" dirty="0" smtClean="0"/>
              <a:t>likely origin </a:t>
            </a:r>
            <a:r>
              <a:rPr lang="en-US" dirty="0"/>
              <a:t>is. </a:t>
            </a:r>
            <a:endParaRPr lang="en-US" dirty="0" smtClean="0"/>
          </a:p>
          <a:p>
            <a:r>
              <a:rPr lang="en-US" dirty="0" smtClean="0"/>
              <a:t>For </a:t>
            </a:r>
            <a:r>
              <a:rPr lang="en-US" dirty="0"/>
              <a:t>example, PROJ_NAME uses the prefix PROJ to indicate that the attribute is associated with </a:t>
            </a:r>
            <a:r>
              <a:rPr lang="en-US" dirty="0" smtClean="0"/>
              <a:t>the PROJECT </a:t>
            </a:r>
            <a:r>
              <a:rPr lang="en-US" dirty="0"/>
              <a:t>table, while the NAME component is self-documenting, too. </a:t>
            </a:r>
            <a:endParaRPr lang="en-US" dirty="0" smtClean="0"/>
          </a:p>
          <a:p>
            <a:r>
              <a:rPr lang="en-US" dirty="0" smtClean="0"/>
              <a:t>However</a:t>
            </a:r>
            <a:r>
              <a:rPr lang="en-US" dirty="0"/>
              <a:t>, keep in mind that name </a:t>
            </a:r>
            <a:r>
              <a:rPr lang="en-US" dirty="0" smtClean="0"/>
              <a:t>length is </a:t>
            </a:r>
            <a:r>
              <a:rPr lang="en-US" dirty="0"/>
              <a:t>also an issue, especially in the prefix designation. </a:t>
            </a:r>
            <a:endParaRPr lang="en-US" dirty="0" smtClean="0"/>
          </a:p>
          <a:p>
            <a:r>
              <a:rPr lang="en-US" dirty="0" smtClean="0"/>
              <a:t>For </a:t>
            </a:r>
            <a:r>
              <a:rPr lang="en-US" dirty="0"/>
              <a:t>that reason, the prefix CHG was used rather </a:t>
            </a:r>
            <a:r>
              <a:rPr lang="en-US" dirty="0" smtClean="0"/>
              <a:t>than CHARGE</a:t>
            </a:r>
            <a:r>
              <a:rPr lang="en-US" dirty="0"/>
              <a:t>. (Given the database</a:t>
            </a:r>
            <a:r>
              <a:rPr lang="en-US" i="1" dirty="0"/>
              <a:t>’</a:t>
            </a:r>
            <a:r>
              <a:rPr lang="en-US" dirty="0"/>
              <a:t>s context, it is not likely that that prefix will be misunderstood.)</a:t>
            </a:r>
            <a:endParaRPr lang="en-US" dirty="0"/>
          </a:p>
        </p:txBody>
      </p:sp>
    </p:spTree>
    <p:extLst>
      <p:ext uri="{BB962C8B-B14F-4D97-AF65-F5344CB8AC3E}">
        <p14:creationId xmlns:p14="http://schemas.microsoft.com/office/powerpoint/2010/main" val="1096600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r>
              <a:rPr lang="en-US" dirty="0"/>
              <a:t>Each time another employee is assigned to a project, some data entries (such as PROJ_NAME, EMP_NAME, </a:t>
            </a:r>
            <a:r>
              <a:rPr lang="en-US" dirty="0" smtClean="0"/>
              <a:t>and CHG_HOUR</a:t>
            </a:r>
            <a:r>
              <a:rPr lang="en-US" dirty="0"/>
              <a:t>) are unnecessarily repeated. </a:t>
            </a:r>
            <a:endParaRPr lang="en-US" dirty="0" smtClean="0"/>
          </a:p>
          <a:p>
            <a:r>
              <a:rPr lang="en-US" dirty="0" smtClean="0"/>
              <a:t>Imagine </a:t>
            </a:r>
            <a:r>
              <a:rPr lang="en-US" dirty="0"/>
              <a:t>the data-entry chore when 200 or 300 table entries must be made!</a:t>
            </a:r>
          </a:p>
          <a:p>
            <a:r>
              <a:rPr lang="en-US" dirty="0"/>
              <a:t>Note that the entry of the employee number should be sufficient to identify Darlene M. Smithson, her job description</a:t>
            </a:r>
            <a:r>
              <a:rPr lang="en-US" dirty="0" smtClean="0"/>
              <a:t>, and </a:t>
            </a:r>
            <a:r>
              <a:rPr lang="en-US" dirty="0"/>
              <a:t>her hourly charge. </a:t>
            </a:r>
            <a:endParaRPr lang="en-US" dirty="0" smtClean="0"/>
          </a:p>
          <a:p>
            <a:r>
              <a:rPr lang="en-US" dirty="0" smtClean="0"/>
              <a:t>Because </a:t>
            </a:r>
            <a:r>
              <a:rPr lang="en-US" dirty="0"/>
              <a:t>there is only one person identified by the number 112, that person’s </a:t>
            </a:r>
            <a:r>
              <a:rPr lang="en-US" dirty="0" smtClean="0"/>
              <a:t>characteristics (</a:t>
            </a:r>
            <a:r>
              <a:rPr lang="en-US" dirty="0"/>
              <a:t>name, job classification, and so on) should not have to be typed in each time the main file is updated. </a:t>
            </a:r>
            <a:endParaRPr lang="en-US" dirty="0" smtClean="0"/>
          </a:p>
          <a:p>
            <a:r>
              <a:rPr lang="en-US" dirty="0" smtClean="0"/>
              <a:t>Unfortunately, the </a:t>
            </a:r>
            <a:r>
              <a:rPr lang="en-US" dirty="0"/>
              <a:t>structure displayed in Figure 6.1 does not make allowances for that possibility</a:t>
            </a:r>
            <a:r>
              <a:rPr lang="en-US" dirty="0" smtClean="0"/>
              <a:t>.</a:t>
            </a:r>
          </a:p>
          <a:p>
            <a:r>
              <a:rPr lang="en-US" dirty="0"/>
              <a:t>The data redundancy evident in Figure 6.1 leads to wasted disk space. </a:t>
            </a:r>
          </a:p>
          <a:p>
            <a:endParaRPr lang="en-US" dirty="0"/>
          </a:p>
        </p:txBody>
      </p:sp>
    </p:spTree>
    <p:extLst>
      <p:ext uri="{BB962C8B-B14F-4D97-AF65-F5344CB8AC3E}">
        <p14:creationId xmlns:p14="http://schemas.microsoft.com/office/powerpoint/2010/main" val="41416011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r>
              <a:rPr lang="en-US" dirty="0" smtClean="0"/>
              <a:t>What’s </a:t>
            </a:r>
            <a:r>
              <a:rPr lang="en-US" dirty="0"/>
              <a:t>more, data redundancy produces </a:t>
            </a:r>
            <a:r>
              <a:rPr lang="en-US" dirty="0" smtClean="0"/>
              <a:t>data anomalies</a:t>
            </a:r>
            <a:r>
              <a:rPr lang="en-US" dirty="0"/>
              <a:t>. For example, suppose the data-entry clerk had entered the data as</a:t>
            </a:r>
            <a:r>
              <a:rPr lang="en-US" dirty="0" smtClean="0"/>
              <a:t>:</a:t>
            </a:r>
          </a:p>
          <a:p>
            <a:endParaRPr lang="en-US" dirty="0"/>
          </a:p>
          <a:p>
            <a:r>
              <a:rPr lang="sv-SE" dirty="0"/>
              <a:t>15 Evergeen 112 Darla Smithson DCS Analyst $45.95 </a:t>
            </a:r>
            <a:r>
              <a:rPr lang="sv-SE" dirty="0" smtClean="0"/>
              <a:t>0.0</a:t>
            </a:r>
          </a:p>
          <a:p>
            <a:endParaRPr lang="sv-SE" dirty="0"/>
          </a:p>
          <a:p>
            <a:r>
              <a:rPr lang="en-US" dirty="0"/>
              <a:t>At first glance, the data entry appears to be correct. But is </a:t>
            </a:r>
            <a:r>
              <a:rPr lang="en-US" dirty="0" err="1"/>
              <a:t>Evergeen</a:t>
            </a:r>
            <a:r>
              <a:rPr lang="en-US" dirty="0"/>
              <a:t> the same project as Evergreen? And is </a:t>
            </a:r>
            <a:r>
              <a:rPr lang="en-US" dirty="0" smtClean="0"/>
              <a:t>DCS Analyst </a:t>
            </a:r>
            <a:r>
              <a:rPr lang="en-US" dirty="0"/>
              <a:t>supposed to be DSS Analyst? Is Darla Smithson the same person as Darlene M. Smithson? Such </a:t>
            </a:r>
            <a:r>
              <a:rPr lang="en-US" dirty="0" smtClean="0"/>
              <a:t>confusion is </a:t>
            </a:r>
            <a:r>
              <a:rPr lang="en-US" dirty="0"/>
              <a:t>a data integrity problem that was caused because the data entry failed to conform to the rule that all copies </a:t>
            </a:r>
            <a:r>
              <a:rPr lang="en-US" dirty="0" smtClean="0"/>
              <a:t>of redundant </a:t>
            </a:r>
            <a:r>
              <a:rPr lang="en-US" dirty="0"/>
              <a:t>data must be identical.</a:t>
            </a:r>
          </a:p>
          <a:p>
            <a:r>
              <a:rPr lang="en-US" dirty="0"/>
              <a:t>The possibility of introducing data integrity problems caused by data redundancy must be considered when a </a:t>
            </a:r>
            <a:r>
              <a:rPr lang="en-US" dirty="0" smtClean="0"/>
              <a:t>database is </a:t>
            </a:r>
            <a:r>
              <a:rPr lang="en-US" dirty="0"/>
              <a:t>designed. </a:t>
            </a:r>
            <a:endParaRPr lang="en-US" dirty="0" smtClean="0"/>
          </a:p>
          <a:p>
            <a:r>
              <a:rPr lang="en-US" dirty="0" smtClean="0"/>
              <a:t>The </a:t>
            </a:r>
            <a:r>
              <a:rPr lang="en-US" dirty="0"/>
              <a:t>relational database environment is especially well suited to help the designer overcome </a:t>
            </a:r>
            <a:r>
              <a:rPr lang="en-US" dirty="0" smtClean="0"/>
              <a:t>those problems</a:t>
            </a:r>
            <a:r>
              <a:rPr lang="en-US" dirty="0"/>
              <a:t>.</a:t>
            </a:r>
            <a:endParaRPr lang="en-US" dirty="0"/>
          </a:p>
        </p:txBody>
      </p:sp>
    </p:spTree>
    <p:extLst>
      <p:ext uri="{BB962C8B-B14F-4D97-AF65-F5344CB8AC3E}">
        <p14:creationId xmlns:p14="http://schemas.microsoft.com/office/powerpoint/2010/main" val="7267443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NORMALIZATION PROCESS</a:t>
            </a:r>
            <a:endParaRPr lang="en-US" dirty="0"/>
          </a:p>
        </p:txBody>
      </p:sp>
      <p:sp>
        <p:nvSpPr>
          <p:cNvPr id="3" name="Content Placeholder 2"/>
          <p:cNvSpPr>
            <a:spLocks noGrp="1"/>
          </p:cNvSpPr>
          <p:nvPr>
            <p:ph idx="1"/>
          </p:nvPr>
        </p:nvSpPr>
        <p:spPr/>
        <p:txBody>
          <a:bodyPr>
            <a:normAutofit fontScale="70000" lnSpcReduction="20000"/>
          </a:bodyPr>
          <a:lstStyle/>
          <a:p>
            <a:r>
              <a:rPr lang="en-US" dirty="0"/>
              <a:t>The objective of normalization is to ensure that each table conforms </a:t>
            </a:r>
            <a:r>
              <a:rPr lang="en-US" dirty="0" smtClean="0"/>
              <a:t>to the </a:t>
            </a:r>
            <a:r>
              <a:rPr lang="en-US" dirty="0"/>
              <a:t>concept of well-formed relations—that is, tables that have the following characteristics</a:t>
            </a:r>
            <a:r>
              <a:rPr lang="en-US" dirty="0" smtClean="0"/>
              <a:t>:</a:t>
            </a:r>
          </a:p>
          <a:p>
            <a:pPr lvl="1"/>
            <a:r>
              <a:rPr lang="en-US" dirty="0"/>
              <a:t>Each table represents a single subject. For example, a course table will contain only data that directly </a:t>
            </a:r>
            <a:r>
              <a:rPr lang="en-US" dirty="0" smtClean="0"/>
              <a:t>pertain to </a:t>
            </a:r>
            <a:r>
              <a:rPr lang="en-US" dirty="0"/>
              <a:t>courses. Similarly, a student table will contain only student data.</a:t>
            </a:r>
          </a:p>
          <a:p>
            <a:pPr lvl="1"/>
            <a:r>
              <a:rPr lang="en-US" dirty="0" smtClean="0"/>
              <a:t>No </a:t>
            </a:r>
            <a:r>
              <a:rPr lang="en-US" dirty="0"/>
              <a:t>data item will be </a:t>
            </a:r>
            <a:r>
              <a:rPr lang="en-US" i="1" dirty="0"/>
              <a:t>unnecessarily </a:t>
            </a:r>
            <a:r>
              <a:rPr lang="en-US" dirty="0"/>
              <a:t>stored in more than one table (in short, tables have minimum </a:t>
            </a:r>
            <a:r>
              <a:rPr lang="en-US" dirty="0" smtClean="0"/>
              <a:t>controlled redundancy</a:t>
            </a:r>
            <a:r>
              <a:rPr lang="en-US" dirty="0"/>
              <a:t>). The reason for this requirement is to ensure that the data are updated in only one place.</a:t>
            </a:r>
          </a:p>
          <a:p>
            <a:pPr lvl="1"/>
            <a:r>
              <a:rPr lang="en-US" dirty="0" smtClean="0"/>
              <a:t>All </a:t>
            </a:r>
            <a:r>
              <a:rPr lang="en-US" dirty="0"/>
              <a:t>nonprime attributes in a table are dependent on the primary key—the entire primary key and nothing </a:t>
            </a:r>
            <a:r>
              <a:rPr lang="en-US" dirty="0" smtClean="0"/>
              <a:t>but the </a:t>
            </a:r>
            <a:r>
              <a:rPr lang="en-US" dirty="0"/>
              <a:t>primary key. The reason for this requirement is to ensure that the data are uniquely identifiable by a </a:t>
            </a:r>
            <a:r>
              <a:rPr lang="en-US" dirty="0" smtClean="0"/>
              <a:t>primary key </a:t>
            </a:r>
            <a:r>
              <a:rPr lang="en-US" dirty="0"/>
              <a:t>value.</a:t>
            </a:r>
          </a:p>
          <a:p>
            <a:pPr lvl="1"/>
            <a:r>
              <a:rPr lang="en-US" dirty="0" smtClean="0"/>
              <a:t>Each </a:t>
            </a:r>
            <a:r>
              <a:rPr lang="en-US" dirty="0"/>
              <a:t>table is void of insertion, update, or deletion anomalies. This is to ensure the integrity and </a:t>
            </a:r>
            <a:r>
              <a:rPr lang="en-US" dirty="0" smtClean="0"/>
              <a:t>consistency of </a:t>
            </a:r>
            <a:r>
              <a:rPr lang="en-US" dirty="0"/>
              <a:t>the data.</a:t>
            </a:r>
            <a:endParaRPr lang="en-US" dirty="0"/>
          </a:p>
        </p:txBody>
      </p:sp>
    </p:spTree>
    <p:extLst>
      <p:ext uri="{BB962C8B-B14F-4D97-AF65-F5344CB8AC3E}">
        <p14:creationId xmlns:p14="http://schemas.microsoft.com/office/powerpoint/2010/main" val="6758386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To accomplish the objective, the normalization process takes you through the steps that lead to successively </a:t>
            </a:r>
            <a:r>
              <a:rPr lang="en-US" dirty="0" smtClean="0"/>
              <a:t>higher normal </a:t>
            </a:r>
            <a:r>
              <a:rPr lang="en-US" dirty="0"/>
              <a:t>forms. The most common normal forms and their basic characteristic are listed in Table 6.2.</a:t>
            </a:r>
            <a:endParaRPr lang="en-US" dirty="0"/>
          </a:p>
        </p:txBody>
      </p:sp>
    </p:spTree>
    <p:extLst>
      <p:ext uri="{BB962C8B-B14F-4D97-AF65-F5344CB8AC3E}">
        <p14:creationId xmlns:p14="http://schemas.microsoft.com/office/powerpoint/2010/main" val="39896301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a:t>Normalization </a:t>
            </a:r>
            <a:r>
              <a:rPr lang="en-US" dirty="0"/>
              <a:t>is a process for evaluating and correcting table structures to minimize data redundancies, </a:t>
            </a:r>
            <a:r>
              <a:rPr lang="en-US" dirty="0" smtClean="0"/>
              <a:t>thereby reducing </a:t>
            </a:r>
            <a:r>
              <a:rPr lang="en-US" dirty="0"/>
              <a:t>the likelihood of data anomalies. </a:t>
            </a:r>
            <a:endParaRPr lang="en-US" dirty="0" smtClean="0"/>
          </a:p>
          <a:p>
            <a:r>
              <a:rPr lang="en-US" dirty="0" smtClean="0"/>
              <a:t>The </a:t>
            </a:r>
            <a:r>
              <a:rPr lang="en-US" dirty="0"/>
              <a:t>normalization process involves assigning attributes to tables based </a:t>
            </a:r>
            <a:r>
              <a:rPr lang="en-US" dirty="0" smtClean="0"/>
              <a:t>on the </a:t>
            </a:r>
            <a:r>
              <a:rPr lang="en-US" dirty="0"/>
              <a:t>concept of determination</a:t>
            </a:r>
          </a:p>
        </p:txBody>
      </p:sp>
    </p:spTree>
    <p:extLst>
      <p:ext uri="{BB962C8B-B14F-4D97-AF65-F5344CB8AC3E}">
        <p14:creationId xmlns:p14="http://schemas.microsoft.com/office/powerpoint/2010/main" val="24734116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514600"/>
            <a:ext cx="8229600" cy="4191000"/>
          </a:xfrm>
        </p:spPr>
        <p:txBody>
          <a:bodyPr>
            <a:normAutofit fontScale="70000" lnSpcReduction="20000"/>
          </a:bodyPr>
          <a:lstStyle/>
          <a:p>
            <a:r>
              <a:rPr lang="en-US" dirty="0"/>
              <a:t>The concept of keys is central to the discussion of normalization. </a:t>
            </a:r>
            <a:endParaRPr lang="en-US" dirty="0" smtClean="0"/>
          </a:p>
          <a:p>
            <a:r>
              <a:rPr lang="en-US" dirty="0" smtClean="0"/>
              <a:t>Recall </a:t>
            </a:r>
            <a:r>
              <a:rPr lang="en-US" dirty="0"/>
              <a:t>that a candidate key is </a:t>
            </a:r>
            <a:r>
              <a:rPr lang="en-US" dirty="0" smtClean="0"/>
              <a:t>a minimal </a:t>
            </a:r>
            <a:r>
              <a:rPr lang="en-US" dirty="0"/>
              <a:t>(irreducible) </a:t>
            </a:r>
            <a:r>
              <a:rPr lang="en-US" dirty="0" err="1"/>
              <a:t>superkey</a:t>
            </a:r>
            <a:r>
              <a:rPr lang="en-US" dirty="0"/>
              <a:t>. </a:t>
            </a:r>
            <a:endParaRPr lang="en-US" dirty="0" smtClean="0"/>
          </a:p>
          <a:p>
            <a:r>
              <a:rPr lang="en-US" dirty="0" smtClean="0"/>
              <a:t>The </a:t>
            </a:r>
            <a:r>
              <a:rPr lang="en-US" dirty="0"/>
              <a:t>primary key is the candidate key that is selected to be the primary means used </a:t>
            </a:r>
            <a:r>
              <a:rPr lang="en-US" dirty="0" smtClean="0"/>
              <a:t>to identify </a:t>
            </a:r>
            <a:r>
              <a:rPr lang="en-US" dirty="0"/>
              <a:t>the rows in the table. </a:t>
            </a:r>
            <a:endParaRPr lang="en-US" dirty="0" smtClean="0"/>
          </a:p>
          <a:p>
            <a:r>
              <a:rPr lang="en-US" dirty="0" smtClean="0"/>
              <a:t>Although </a:t>
            </a:r>
            <a:r>
              <a:rPr lang="en-US" dirty="0"/>
              <a:t>normalization is typically presented from the perspective of candidate keys, </a:t>
            </a:r>
            <a:r>
              <a:rPr lang="en-US" dirty="0" smtClean="0"/>
              <a:t>for the </a:t>
            </a:r>
            <a:r>
              <a:rPr lang="en-US" dirty="0"/>
              <a:t>sake of simplicity while initially explaining the normalization process, we will make the assumption that for </a:t>
            </a:r>
            <a:r>
              <a:rPr lang="en-US" dirty="0" smtClean="0"/>
              <a:t>each table </a:t>
            </a:r>
            <a:r>
              <a:rPr lang="en-US" dirty="0"/>
              <a:t>there is only one candidate key, and therefore, that candidate key is the primary key.</a:t>
            </a:r>
          </a:p>
          <a:p>
            <a:r>
              <a:rPr lang="en-US" dirty="0"/>
              <a:t>From the data modeler’s point of view, the objective of normalization is to ensure that all tables are at least in </a:t>
            </a:r>
            <a:r>
              <a:rPr lang="en-US" dirty="0" smtClean="0"/>
              <a:t>third normal </a:t>
            </a:r>
            <a:r>
              <a:rPr lang="en-US" dirty="0"/>
              <a:t>form (3NF). Even higher-level normal forms exist. </a:t>
            </a:r>
            <a:endParaRPr 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59" y="0"/>
            <a:ext cx="9118879"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17624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r>
              <a:rPr lang="en-US" dirty="0"/>
              <a:t>However, normal forms such as the fifth normal form (5NF</a:t>
            </a:r>
            <a:r>
              <a:rPr lang="en-US" dirty="0" smtClean="0"/>
              <a:t>) </a:t>
            </a:r>
            <a:r>
              <a:rPr lang="en-US" dirty="0"/>
              <a:t>and domain-key normal form (DKNF) are not likely to be encountered in a business environment and are mainly </a:t>
            </a:r>
            <a:r>
              <a:rPr lang="en-US" dirty="0" smtClean="0"/>
              <a:t>of theoretical </a:t>
            </a:r>
            <a:r>
              <a:rPr lang="en-US" dirty="0"/>
              <a:t>interest. </a:t>
            </a:r>
            <a:endParaRPr lang="en-US" dirty="0" smtClean="0"/>
          </a:p>
          <a:p>
            <a:r>
              <a:rPr lang="en-US" dirty="0" smtClean="0"/>
              <a:t>More </a:t>
            </a:r>
            <a:r>
              <a:rPr lang="en-US" dirty="0"/>
              <a:t>often than not, such higher normal forms increase joins (slowing performance) </a:t>
            </a:r>
            <a:r>
              <a:rPr lang="en-US" dirty="0" smtClean="0"/>
              <a:t>without adding </a:t>
            </a:r>
            <a:r>
              <a:rPr lang="en-US" dirty="0"/>
              <a:t>any value in the elimination of data redundancy. </a:t>
            </a:r>
            <a:endParaRPr lang="en-US" dirty="0" smtClean="0"/>
          </a:p>
          <a:p>
            <a:r>
              <a:rPr lang="en-US" dirty="0" smtClean="0"/>
              <a:t>Some </a:t>
            </a:r>
            <a:r>
              <a:rPr lang="en-US" dirty="0"/>
              <a:t>very specialized applications, such as statistical research</a:t>
            </a:r>
            <a:r>
              <a:rPr lang="en-US" dirty="0" smtClean="0"/>
              <a:t>, might </a:t>
            </a:r>
            <a:r>
              <a:rPr lang="en-US" dirty="0"/>
              <a:t>require normalization beyond the 4NF, but those applications fall outside the scope of most business operations.</a:t>
            </a:r>
            <a:endParaRPr lang="en-US" dirty="0"/>
          </a:p>
        </p:txBody>
      </p:sp>
    </p:spTree>
    <p:extLst>
      <p:ext uri="{BB962C8B-B14F-4D97-AF65-F5344CB8AC3E}">
        <p14:creationId xmlns:p14="http://schemas.microsoft.com/office/powerpoint/2010/main" val="4997308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Functional Dependence</a:t>
            </a:r>
            <a:endParaRPr lang="en-US" dirty="0"/>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690" y="1752600"/>
            <a:ext cx="9171709"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36725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r>
              <a:rPr lang="en-US" dirty="0"/>
              <a:t>It is crucial to understand these concepts because they are used to derive the set of functional dependencies for a </a:t>
            </a:r>
            <a:r>
              <a:rPr lang="en-US" dirty="0" smtClean="0"/>
              <a:t>given relation</a:t>
            </a:r>
            <a:r>
              <a:rPr lang="en-US" dirty="0"/>
              <a:t>. </a:t>
            </a:r>
            <a:endParaRPr lang="en-US" dirty="0" smtClean="0"/>
          </a:p>
          <a:p>
            <a:r>
              <a:rPr lang="en-US" dirty="0" smtClean="0"/>
              <a:t>The </a:t>
            </a:r>
            <a:r>
              <a:rPr lang="en-US" dirty="0"/>
              <a:t>normalization process works one relation at a time, identifying the dependencies on that relation </a:t>
            </a:r>
            <a:r>
              <a:rPr lang="en-US" dirty="0" smtClean="0"/>
              <a:t>and normalizing </a:t>
            </a:r>
            <a:r>
              <a:rPr lang="en-US" dirty="0"/>
              <a:t>the relation. </a:t>
            </a:r>
            <a:endParaRPr lang="en-US" dirty="0" smtClean="0"/>
          </a:p>
          <a:p>
            <a:r>
              <a:rPr lang="en-US" dirty="0" smtClean="0"/>
              <a:t>As </a:t>
            </a:r>
            <a:r>
              <a:rPr lang="en-US" dirty="0"/>
              <a:t>you will see in the following sections, normalization starts by identifying the </a:t>
            </a:r>
            <a:r>
              <a:rPr lang="en-US" dirty="0" smtClean="0"/>
              <a:t>dependencies of </a:t>
            </a:r>
            <a:r>
              <a:rPr lang="en-US" dirty="0"/>
              <a:t>a given relation and progressively breaking up the relation (table) into a set of new relations (tables) based on </a:t>
            </a:r>
            <a:r>
              <a:rPr lang="en-US" dirty="0" smtClean="0"/>
              <a:t>the identified </a:t>
            </a:r>
            <a:r>
              <a:rPr lang="en-US" dirty="0"/>
              <a:t>dependencies.</a:t>
            </a:r>
            <a:endParaRPr lang="en-US" dirty="0"/>
          </a:p>
        </p:txBody>
      </p:sp>
    </p:spTree>
    <p:extLst>
      <p:ext uri="{BB962C8B-B14F-4D97-AF65-F5344CB8AC3E}">
        <p14:creationId xmlns:p14="http://schemas.microsoft.com/office/powerpoint/2010/main" val="10033141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r>
              <a:rPr lang="en-US" dirty="0"/>
              <a:t>Two types of functional dependencies that are of special interest in normalization are partial dependencies </a:t>
            </a:r>
            <a:r>
              <a:rPr lang="en-US" dirty="0" smtClean="0"/>
              <a:t>and transitive </a:t>
            </a:r>
            <a:r>
              <a:rPr lang="en-US" dirty="0"/>
              <a:t>dependencies. </a:t>
            </a:r>
            <a:endParaRPr lang="en-US" dirty="0" smtClean="0"/>
          </a:p>
          <a:p>
            <a:r>
              <a:rPr lang="en-US" dirty="0" smtClean="0"/>
              <a:t>A </a:t>
            </a:r>
            <a:r>
              <a:rPr lang="en-US" b="1" dirty="0"/>
              <a:t>partial dependency </a:t>
            </a:r>
            <a:r>
              <a:rPr lang="en-US" dirty="0"/>
              <a:t>exists when there is a functional dependence in which </a:t>
            </a:r>
            <a:r>
              <a:rPr lang="en-US" dirty="0" smtClean="0"/>
              <a:t>the determinant </a:t>
            </a:r>
            <a:r>
              <a:rPr lang="en-US" dirty="0"/>
              <a:t>is only part of the primary key (remember we are assuming there is only one candidate key). </a:t>
            </a:r>
            <a:endParaRPr lang="en-US" dirty="0" smtClean="0"/>
          </a:p>
          <a:p>
            <a:r>
              <a:rPr lang="en-US" dirty="0" smtClean="0"/>
              <a:t>For </a:t>
            </a:r>
            <a:r>
              <a:rPr lang="en-US" dirty="0"/>
              <a:t>example</a:t>
            </a:r>
            <a:r>
              <a:rPr lang="en-US" dirty="0" smtClean="0"/>
              <a:t>, if </a:t>
            </a:r>
            <a:r>
              <a:rPr lang="en-US" dirty="0"/>
              <a:t>(A, B) → (C,D), B → C, and (A, B) is the primary key, then the functional dependence B → C is a partial </a:t>
            </a:r>
            <a:r>
              <a:rPr lang="en-US" dirty="0" smtClean="0"/>
              <a:t>dependency because </a:t>
            </a:r>
            <a:r>
              <a:rPr lang="en-US" dirty="0"/>
              <a:t>only part of the primary key (B) is needed to determine the value of C. </a:t>
            </a:r>
            <a:endParaRPr lang="en-US" dirty="0" smtClean="0"/>
          </a:p>
          <a:p>
            <a:r>
              <a:rPr lang="en-US" dirty="0" smtClean="0"/>
              <a:t>Partial </a:t>
            </a:r>
            <a:r>
              <a:rPr lang="en-US" dirty="0"/>
              <a:t>dependencies tend to be </a:t>
            </a:r>
            <a:r>
              <a:rPr lang="en-US" dirty="0" smtClean="0"/>
              <a:t>rather straightforward </a:t>
            </a:r>
            <a:r>
              <a:rPr lang="en-US" dirty="0"/>
              <a:t>and easy to identify.</a:t>
            </a:r>
            <a:endParaRPr lang="en-US" dirty="0"/>
          </a:p>
        </p:txBody>
      </p:sp>
    </p:spTree>
    <p:extLst>
      <p:ext uri="{BB962C8B-B14F-4D97-AF65-F5344CB8AC3E}">
        <p14:creationId xmlns:p14="http://schemas.microsoft.com/office/powerpoint/2010/main" val="13013147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553200"/>
          </a:xfrm>
        </p:spPr>
        <p:txBody>
          <a:bodyPr>
            <a:normAutofit fontScale="62500" lnSpcReduction="20000"/>
          </a:bodyPr>
          <a:lstStyle/>
          <a:p>
            <a:r>
              <a:rPr lang="en-US" dirty="0"/>
              <a:t>A </a:t>
            </a:r>
            <a:r>
              <a:rPr lang="en-US" b="1" dirty="0"/>
              <a:t>transitive dependency </a:t>
            </a:r>
            <a:r>
              <a:rPr lang="en-US" dirty="0"/>
              <a:t>exists when there are functional dependencies such that X → Y, Y → Z, and X is </a:t>
            </a:r>
            <a:r>
              <a:rPr lang="en-US" dirty="0" smtClean="0"/>
              <a:t>the primary </a:t>
            </a:r>
            <a:r>
              <a:rPr lang="en-US" dirty="0"/>
              <a:t>key. </a:t>
            </a:r>
            <a:endParaRPr lang="en-US" dirty="0" smtClean="0"/>
          </a:p>
          <a:p>
            <a:r>
              <a:rPr lang="en-US" dirty="0" smtClean="0"/>
              <a:t>In </a:t>
            </a:r>
            <a:r>
              <a:rPr lang="en-US" dirty="0"/>
              <a:t>that case, the dependency X → Z is a transitive dependency because X determines the value of Z </a:t>
            </a:r>
            <a:r>
              <a:rPr lang="en-US" dirty="0" smtClean="0"/>
              <a:t>via Y</a:t>
            </a:r>
            <a:r>
              <a:rPr lang="en-US" dirty="0"/>
              <a:t>. </a:t>
            </a:r>
            <a:endParaRPr lang="en-US" dirty="0" smtClean="0"/>
          </a:p>
          <a:p>
            <a:r>
              <a:rPr lang="en-US" dirty="0" smtClean="0"/>
              <a:t>Unlike </a:t>
            </a:r>
            <a:r>
              <a:rPr lang="en-US" dirty="0"/>
              <a:t>partial dependencies, transitive dependencies are more difficult to identify among a set of data. </a:t>
            </a:r>
            <a:endParaRPr lang="en-US" dirty="0" smtClean="0"/>
          </a:p>
          <a:p>
            <a:r>
              <a:rPr lang="en-US" dirty="0" smtClean="0"/>
              <a:t>Fortunately, there </a:t>
            </a:r>
            <a:r>
              <a:rPr lang="en-US" dirty="0"/>
              <a:t>is an easier way to identify transitive dependencies. </a:t>
            </a:r>
            <a:endParaRPr lang="en-US" dirty="0" smtClean="0"/>
          </a:p>
          <a:p>
            <a:r>
              <a:rPr lang="en-US" dirty="0" smtClean="0"/>
              <a:t>A </a:t>
            </a:r>
            <a:r>
              <a:rPr lang="en-US" dirty="0"/>
              <a:t>transitive dependency will occur only when a </a:t>
            </a:r>
            <a:r>
              <a:rPr lang="en-US" dirty="0" smtClean="0"/>
              <a:t>functional dependence </a:t>
            </a:r>
            <a:r>
              <a:rPr lang="en-US" dirty="0"/>
              <a:t>exists among nonprime attributes. </a:t>
            </a:r>
            <a:endParaRPr lang="en-US" dirty="0" smtClean="0"/>
          </a:p>
          <a:p>
            <a:r>
              <a:rPr lang="en-US" dirty="0" smtClean="0"/>
              <a:t>In </a:t>
            </a:r>
            <a:r>
              <a:rPr lang="en-US" dirty="0"/>
              <a:t>the previous example, the actual transitive dependency is X → Z.</a:t>
            </a:r>
          </a:p>
          <a:p>
            <a:r>
              <a:rPr lang="en-US" dirty="0"/>
              <a:t>However, the dependency Y → Z signals that a transitive dependency exists</a:t>
            </a:r>
            <a:r>
              <a:rPr lang="en-US" dirty="0" smtClean="0"/>
              <a:t>.</a:t>
            </a:r>
          </a:p>
          <a:p>
            <a:r>
              <a:rPr lang="en-US" dirty="0" smtClean="0"/>
              <a:t> </a:t>
            </a:r>
            <a:r>
              <a:rPr lang="en-US" dirty="0"/>
              <a:t>Hence, throughout the discussion of </a:t>
            </a:r>
            <a:r>
              <a:rPr lang="en-US" dirty="0" smtClean="0"/>
              <a:t>the normalization </a:t>
            </a:r>
            <a:r>
              <a:rPr lang="en-US" dirty="0"/>
              <a:t>process, the existence of a functional dependence among nonprime attributes will be considered a </a:t>
            </a:r>
            <a:r>
              <a:rPr lang="en-US" dirty="0" smtClean="0"/>
              <a:t>sign of </a:t>
            </a:r>
            <a:r>
              <a:rPr lang="en-US" dirty="0"/>
              <a:t>a transitive dependency. </a:t>
            </a:r>
            <a:endParaRPr lang="en-US" dirty="0" smtClean="0"/>
          </a:p>
          <a:p>
            <a:r>
              <a:rPr lang="en-US" dirty="0" smtClean="0"/>
              <a:t>To </a:t>
            </a:r>
            <a:r>
              <a:rPr lang="en-US" dirty="0"/>
              <a:t>address the problems related to transitive dependencies, changes to the table </a:t>
            </a:r>
            <a:r>
              <a:rPr lang="en-US" dirty="0" smtClean="0"/>
              <a:t>structure are </a:t>
            </a:r>
            <a:r>
              <a:rPr lang="en-US" dirty="0"/>
              <a:t>made based on the functional dependence that signals the transitive dependency’s existence. </a:t>
            </a:r>
            <a:endParaRPr lang="en-US" dirty="0" smtClean="0"/>
          </a:p>
          <a:p>
            <a:r>
              <a:rPr lang="en-US" dirty="0" smtClean="0"/>
              <a:t>Therefore</a:t>
            </a:r>
            <a:r>
              <a:rPr lang="en-US" dirty="0"/>
              <a:t>, to </a:t>
            </a:r>
            <a:r>
              <a:rPr lang="en-US" dirty="0" smtClean="0"/>
              <a:t>simplify the </a:t>
            </a:r>
            <a:r>
              <a:rPr lang="en-US" dirty="0"/>
              <a:t>description of normalization, from this point forward we will refer to the signaling dependency as the </a:t>
            </a:r>
            <a:r>
              <a:rPr lang="en-US" dirty="0" smtClean="0"/>
              <a:t>transitive dependency</a:t>
            </a:r>
            <a:r>
              <a:rPr lang="en-US" dirty="0"/>
              <a:t>.</a:t>
            </a:r>
            <a:endParaRPr lang="en-US" dirty="0"/>
          </a:p>
        </p:txBody>
      </p:sp>
    </p:spTree>
    <p:extLst>
      <p:ext uri="{BB962C8B-B14F-4D97-AF65-F5344CB8AC3E}">
        <p14:creationId xmlns:p14="http://schemas.microsoft.com/office/powerpoint/2010/main" val="22220931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Conversion to First Normal Form</a:t>
            </a:r>
            <a:endParaRPr lang="en-US" dirty="0"/>
          </a:p>
        </p:txBody>
      </p:sp>
      <p:sp>
        <p:nvSpPr>
          <p:cNvPr id="3" name="Content Placeholder 2"/>
          <p:cNvSpPr>
            <a:spLocks noGrp="1"/>
          </p:cNvSpPr>
          <p:nvPr>
            <p:ph idx="1"/>
          </p:nvPr>
        </p:nvSpPr>
        <p:spPr/>
        <p:txBody>
          <a:bodyPr>
            <a:normAutofit fontScale="70000" lnSpcReduction="20000"/>
          </a:bodyPr>
          <a:lstStyle/>
          <a:p>
            <a:r>
              <a:rPr lang="en-US" dirty="0"/>
              <a:t>Because the relational model views data as part of a table or a collection of tables in which all key values must </a:t>
            </a:r>
            <a:r>
              <a:rPr lang="en-US" dirty="0" smtClean="0"/>
              <a:t>be identified</a:t>
            </a:r>
            <a:r>
              <a:rPr lang="en-US" dirty="0"/>
              <a:t>, the data depicted in Figure 6.1 might not be stored as shown. </a:t>
            </a:r>
            <a:endParaRPr lang="en-US" dirty="0" smtClean="0"/>
          </a:p>
          <a:p>
            <a:r>
              <a:rPr lang="en-US" dirty="0" smtClean="0"/>
              <a:t>Note </a:t>
            </a:r>
            <a:r>
              <a:rPr lang="en-US" dirty="0"/>
              <a:t>that Figure 6.1 contains what is </a:t>
            </a:r>
            <a:r>
              <a:rPr lang="en-US" dirty="0" smtClean="0"/>
              <a:t>known as </a:t>
            </a:r>
            <a:r>
              <a:rPr lang="en-US" dirty="0"/>
              <a:t>repeating groups. </a:t>
            </a:r>
            <a:endParaRPr lang="en-US" dirty="0" smtClean="0"/>
          </a:p>
          <a:p>
            <a:r>
              <a:rPr lang="en-US" dirty="0" smtClean="0"/>
              <a:t>A </a:t>
            </a:r>
            <a:r>
              <a:rPr lang="en-US" b="1" dirty="0"/>
              <a:t>repeating group </a:t>
            </a:r>
            <a:r>
              <a:rPr lang="en-US" dirty="0"/>
              <a:t>derives its name from the fact that a group of multiple entries of the </a:t>
            </a:r>
            <a:r>
              <a:rPr lang="en-US" dirty="0" smtClean="0"/>
              <a:t>same type </a:t>
            </a:r>
            <a:r>
              <a:rPr lang="en-US" dirty="0"/>
              <a:t>can exist for any </a:t>
            </a:r>
            <a:r>
              <a:rPr lang="en-US" i="1" dirty="0"/>
              <a:t>single </a:t>
            </a:r>
            <a:r>
              <a:rPr lang="en-US" dirty="0"/>
              <a:t>key attribute occurrence. </a:t>
            </a:r>
            <a:endParaRPr lang="en-US" dirty="0" smtClean="0"/>
          </a:p>
          <a:p>
            <a:r>
              <a:rPr lang="en-US" dirty="0" smtClean="0"/>
              <a:t>In </a:t>
            </a:r>
            <a:r>
              <a:rPr lang="en-US" dirty="0"/>
              <a:t>Figure 6.1, note that each single project </a:t>
            </a:r>
            <a:r>
              <a:rPr lang="en-US" dirty="0" smtClean="0"/>
              <a:t>number (</a:t>
            </a:r>
            <a:r>
              <a:rPr lang="en-US" dirty="0"/>
              <a:t>PROJ_NUM) occurrence can reference a group of related data entries. </a:t>
            </a:r>
            <a:endParaRPr lang="en-US" dirty="0" smtClean="0"/>
          </a:p>
          <a:p>
            <a:r>
              <a:rPr lang="en-US" dirty="0" smtClean="0"/>
              <a:t>For </a:t>
            </a:r>
            <a:r>
              <a:rPr lang="en-US" dirty="0"/>
              <a:t>example, the Evergreen </a:t>
            </a:r>
            <a:r>
              <a:rPr lang="en-US" dirty="0" smtClean="0"/>
              <a:t>project (</a:t>
            </a:r>
            <a:r>
              <a:rPr lang="en-US" dirty="0"/>
              <a:t>PROJ_NUM = 15) shows five entries at this point—and those entries are related because they each share </a:t>
            </a:r>
            <a:r>
              <a:rPr lang="en-US" dirty="0" smtClean="0"/>
              <a:t>the PROJ_NUM </a:t>
            </a:r>
            <a:r>
              <a:rPr lang="en-US" dirty="0"/>
              <a:t>= 15 characteristic. </a:t>
            </a:r>
            <a:endParaRPr lang="en-US" dirty="0" smtClean="0"/>
          </a:p>
          <a:p>
            <a:r>
              <a:rPr lang="en-US" dirty="0" smtClean="0"/>
              <a:t>Each </a:t>
            </a:r>
            <a:r>
              <a:rPr lang="en-US" dirty="0"/>
              <a:t>time a new record is entered for the Evergreen project, the number of </a:t>
            </a:r>
            <a:r>
              <a:rPr lang="en-US" dirty="0" smtClean="0"/>
              <a:t>entries in </a:t>
            </a:r>
            <a:r>
              <a:rPr lang="en-US" dirty="0"/>
              <a:t>the group grows by one</a:t>
            </a:r>
            <a:r>
              <a:rPr lang="en-US" dirty="0" smtClean="0"/>
              <a:t>.</a:t>
            </a:r>
            <a:endParaRPr lang="en-US" dirty="0"/>
          </a:p>
        </p:txBody>
      </p:sp>
    </p:spTree>
    <p:extLst>
      <p:ext uri="{BB962C8B-B14F-4D97-AF65-F5344CB8AC3E}">
        <p14:creationId xmlns:p14="http://schemas.microsoft.com/office/powerpoint/2010/main" val="41745454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r>
              <a:rPr lang="en-US" dirty="0"/>
              <a:t>A relational table must not contain repeating groups. </a:t>
            </a:r>
          </a:p>
          <a:p>
            <a:r>
              <a:rPr lang="en-US" dirty="0"/>
              <a:t>The existence of repeating groups provides evidence that the RPT_FORMAT table in Figure 6.1 fails to meet even the lowest normal form requirements, thus reflecting data redundancies.</a:t>
            </a:r>
          </a:p>
          <a:p>
            <a:r>
              <a:rPr lang="en-US" dirty="0"/>
              <a:t>Normalizing the table structure will reduce the data redundancies. </a:t>
            </a:r>
          </a:p>
          <a:p>
            <a:r>
              <a:rPr lang="en-US" dirty="0"/>
              <a:t>If repeating groups do exist, they must be eliminated  by making sure that each row defines a single entity. </a:t>
            </a:r>
            <a:endParaRPr lang="en-US" dirty="0" smtClean="0"/>
          </a:p>
          <a:p>
            <a:r>
              <a:rPr lang="en-US" dirty="0" smtClean="0"/>
              <a:t>In </a:t>
            </a:r>
            <a:r>
              <a:rPr lang="en-US" dirty="0"/>
              <a:t>addition, the dependencies must be identified to diagnose </a:t>
            </a:r>
            <a:r>
              <a:rPr lang="en-US" dirty="0" smtClean="0"/>
              <a:t>the normal </a:t>
            </a:r>
            <a:r>
              <a:rPr lang="en-US" dirty="0"/>
              <a:t>form. </a:t>
            </a:r>
          </a:p>
          <a:p>
            <a:r>
              <a:rPr lang="en-US" dirty="0"/>
              <a:t>Identification of the normal form will let you know where you are in the normalization process. </a:t>
            </a:r>
            <a:endParaRPr lang="en-US" dirty="0" smtClean="0"/>
          </a:p>
          <a:p>
            <a:r>
              <a:rPr lang="en-US" dirty="0" smtClean="0"/>
              <a:t>The normalization </a:t>
            </a:r>
            <a:r>
              <a:rPr lang="en-US" dirty="0"/>
              <a:t>process starts with a simple three-step procedure.</a:t>
            </a:r>
          </a:p>
          <a:p>
            <a:endParaRPr lang="en-US" dirty="0"/>
          </a:p>
        </p:txBody>
      </p:sp>
    </p:spTree>
    <p:extLst>
      <p:ext uri="{BB962C8B-B14F-4D97-AF65-F5344CB8AC3E}">
        <p14:creationId xmlns:p14="http://schemas.microsoft.com/office/powerpoint/2010/main" val="27559304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Step 1: Eliminate the Repeating Groups</a:t>
            </a:r>
            <a:endParaRPr lang="en-US" sz="3600" dirty="0"/>
          </a:p>
        </p:txBody>
      </p:sp>
      <p:sp>
        <p:nvSpPr>
          <p:cNvPr id="3" name="Content Placeholder 2"/>
          <p:cNvSpPr>
            <a:spLocks noGrp="1"/>
          </p:cNvSpPr>
          <p:nvPr>
            <p:ph idx="1"/>
          </p:nvPr>
        </p:nvSpPr>
        <p:spPr/>
        <p:txBody>
          <a:bodyPr>
            <a:normAutofit lnSpcReduction="10000"/>
          </a:bodyPr>
          <a:lstStyle/>
          <a:p>
            <a:r>
              <a:rPr lang="en-US" dirty="0"/>
              <a:t>Start by presenting the data in a tabular format, where each cell has a single value and there are no repeating groups.</a:t>
            </a:r>
          </a:p>
          <a:p>
            <a:r>
              <a:rPr lang="en-US" dirty="0"/>
              <a:t>To eliminate the repeating groups, eliminate the nulls by making sure that each repeating group attribute contains </a:t>
            </a:r>
            <a:r>
              <a:rPr lang="en-US" dirty="0" smtClean="0"/>
              <a:t>an appropriate </a:t>
            </a:r>
            <a:r>
              <a:rPr lang="en-US" dirty="0"/>
              <a:t>data value. </a:t>
            </a:r>
            <a:endParaRPr lang="en-US" dirty="0" smtClean="0"/>
          </a:p>
          <a:p>
            <a:r>
              <a:rPr lang="en-US" dirty="0" smtClean="0"/>
              <a:t>That </a:t>
            </a:r>
            <a:r>
              <a:rPr lang="en-US" dirty="0"/>
              <a:t>change converts the table in Figure 6.1 to 1NF in Figure 6.2.</a:t>
            </a:r>
            <a:endParaRPr lang="en-US" dirty="0"/>
          </a:p>
        </p:txBody>
      </p:sp>
    </p:spTree>
    <p:extLst>
      <p:ext uri="{BB962C8B-B14F-4D97-AF65-F5344CB8AC3E}">
        <p14:creationId xmlns:p14="http://schemas.microsoft.com/office/powerpoint/2010/main" val="24898368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8875972"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49463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r>
              <a:rPr lang="en-US" dirty="0"/>
              <a:t>Normalization works through a series of stages called normal forms. </a:t>
            </a:r>
            <a:endParaRPr lang="en-US" dirty="0" smtClean="0"/>
          </a:p>
          <a:p>
            <a:r>
              <a:rPr lang="en-US" dirty="0" smtClean="0"/>
              <a:t>The </a:t>
            </a:r>
            <a:r>
              <a:rPr lang="en-US" dirty="0"/>
              <a:t>first three stages are described as first </a:t>
            </a:r>
            <a:r>
              <a:rPr lang="en-US" dirty="0" smtClean="0"/>
              <a:t>normal form </a:t>
            </a:r>
            <a:r>
              <a:rPr lang="en-US" dirty="0"/>
              <a:t>(1NF), second normal form (2NF), and third normal form (3NF). </a:t>
            </a:r>
            <a:endParaRPr lang="en-US" dirty="0" smtClean="0"/>
          </a:p>
          <a:p>
            <a:r>
              <a:rPr lang="en-US" dirty="0" smtClean="0"/>
              <a:t>From </a:t>
            </a:r>
            <a:r>
              <a:rPr lang="en-US" dirty="0"/>
              <a:t>a structural point of view, 2NF is </a:t>
            </a:r>
            <a:r>
              <a:rPr lang="en-US" dirty="0" smtClean="0"/>
              <a:t>better than </a:t>
            </a:r>
            <a:r>
              <a:rPr lang="en-US" dirty="0"/>
              <a:t>1NF, and 3NF is better than 2NF. </a:t>
            </a:r>
            <a:endParaRPr lang="en-US" dirty="0" smtClean="0"/>
          </a:p>
          <a:p>
            <a:r>
              <a:rPr lang="en-US" dirty="0" smtClean="0"/>
              <a:t>For </a:t>
            </a:r>
            <a:r>
              <a:rPr lang="en-US" dirty="0"/>
              <a:t>most purposes in business database design, 3NF is as high as you </a:t>
            </a:r>
            <a:r>
              <a:rPr lang="en-US" dirty="0" smtClean="0"/>
              <a:t>need to </a:t>
            </a:r>
            <a:r>
              <a:rPr lang="en-US" dirty="0"/>
              <a:t>go in the normalization process. </a:t>
            </a:r>
            <a:endParaRPr lang="en-US" dirty="0" smtClean="0"/>
          </a:p>
          <a:p>
            <a:r>
              <a:rPr lang="en-US" dirty="0" smtClean="0"/>
              <a:t>However</a:t>
            </a:r>
            <a:r>
              <a:rPr lang="en-US" dirty="0"/>
              <a:t>, you will discover that properly designed 3NF structures also meet </a:t>
            </a:r>
            <a:r>
              <a:rPr lang="en-US" dirty="0" smtClean="0"/>
              <a:t>the requirements </a:t>
            </a:r>
            <a:r>
              <a:rPr lang="en-US" dirty="0"/>
              <a:t>of fourth normal form (4NF).</a:t>
            </a:r>
          </a:p>
        </p:txBody>
      </p:sp>
    </p:spTree>
    <p:extLst>
      <p:ext uri="{BB962C8B-B14F-4D97-AF65-F5344CB8AC3E}">
        <p14:creationId xmlns:p14="http://schemas.microsoft.com/office/powerpoint/2010/main" val="6099027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Step 2: Identify the Primary Key</a:t>
            </a:r>
            <a:endParaRPr lang="en-US" dirty="0"/>
          </a:p>
        </p:txBody>
      </p:sp>
      <p:sp>
        <p:nvSpPr>
          <p:cNvPr id="3" name="Content Placeholder 2"/>
          <p:cNvSpPr>
            <a:spLocks noGrp="1"/>
          </p:cNvSpPr>
          <p:nvPr>
            <p:ph idx="1"/>
          </p:nvPr>
        </p:nvSpPr>
        <p:spPr/>
        <p:txBody>
          <a:bodyPr>
            <a:normAutofit fontScale="70000" lnSpcReduction="20000"/>
          </a:bodyPr>
          <a:lstStyle/>
          <a:p>
            <a:r>
              <a:rPr lang="en-US" dirty="0"/>
              <a:t>The layout in Figure 6.2 represents more than a mere cosmetic change. </a:t>
            </a:r>
            <a:endParaRPr lang="en-US" dirty="0" smtClean="0"/>
          </a:p>
          <a:p>
            <a:r>
              <a:rPr lang="en-US" dirty="0" smtClean="0"/>
              <a:t>Even </a:t>
            </a:r>
            <a:r>
              <a:rPr lang="en-US" dirty="0"/>
              <a:t>a casual observer will note </a:t>
            </a:r>
            <a:r>
              <a:rPr lang="en-US" dirty="0" smtClean="0"/>
              <a:t>that PROJ_NUM </a:t>
            </a:r>
            <a:r>
              <a:rPr lang="en-US" dirty="0"/>
              <a:t>is not an adequate primary key because the project number does not uniquely identify all of the </a:t>
            </a:r>
            <a:r>
              <a:rPr lang="en-US" dirty="0" smtClean="0"/>
              <a:t>remaining entity </a:t>
            </a:r>
            <a:r>
              <a:rPr lang="en-US" dirty="0"/>
              <a:t>(row) attributes. </a:t>
            </a:r>
            <a:endParaRPr lang="en-US" dirty="0" smtClean="0"/>
          </a:p>
          <a:p>
            <a:r>
              <a:rPr lang="en-US" dirty="0" smtClean="0"/>
              <a:t>For </a:t>
            </a:r>
            <a:r>
              <a:rPr lang="en-US" dirty="0"/>
              <a:t>example, the PROJ_NUM value 15 can identify any one of five employees. </a:t>
            </a:r>
            <a:endParaRPr lang="en-US" dirty="0" smtClean="0"/>
          </a:p>
          <a:p>
            <a:r>
              <a:rPr lang="en-US" dirty="0" smtClean="0"/>
              <a:t>To </a:t>
            </a:r>
            <a:r>
              <a:rPr lang="en-US" dirty="0"/>
              <a:t>maintain </a:t>
            </a:r>
            <a:r>
              <a:rPr lang="en-US" dirty="0" smtClean="0"/>
              <a:t>a </a:t>
            </a:r>
            <a:r>
              <a:rPr lang="en-US" dirty="0"/>
              <a:t>proper primary key that will </a:t>
            </a:r>
            <a:r>
              <a:rPr lang="en-US" i="1" dirty="0"/>
              <a:t>uniquely </a:t>
            </a:r>
            <a:r>
              <a:rPr lang="en-US" dirty="0"/>
              <a:t>identify any attribute value, the new key must be composed of a </a:t>
            </a:r>
            <a:r>
              <a:rPr lang="en-US" i="1" dirty="0" smtClean="0"/>
              <a:t>combination </a:t>
            </a:r>
            <a:r>
              <a:rPr lang="en-US" dirty="0" smtClean="0"/>
              <a:t>of </a:t>
            </a:r>
            <a:r>
              <a:rPr lang="en-US" dirty="0"/>
              <a:t>PROJ_NUM and EMP_NUM. </a:t>
            </a:r>
            <a:endParaRPr lang="en-US" dirty="0" smtClean="0"/>
          </a:p>
          <a:p>
            <a:r>
              <a:rPr lang="en-US" dirty="0" smtClean="0"/>
              <a:t>For </a:t>
            </a:r>
            <a:r>
              <a:rPr lang="en-US" dirty="0"/>
              <a:t>example, using the data shown in Figure 6.2, if you know that PROJ_NUM </a:t>
            </a:r>
            <a:r>
              <a:rPr lang="en-US" dirty="0" smtClean="0"/>
              <a:t>= 15 </a:t>
            </a:r>
            <a:r>
              <a:rPr lang="en-US" dirty="0"/>
              <a:t>and EMP_NUM = 103, the entries for the attributes PROJ_NAME, EMP_NAME, JOB_CLASS, CHG_HOUR, </a:t>
            </a:r>
            <a:r>
              <a:rPr lang="en-US" dirty="0" smtClean="0"/>
              <a:t>and HOURS </a:t>
            </a:r>
            <a:r>
              <a:rPr lang="en-US" dirty="0"/>
              <a:t>must be Evergreen, June E. </a:t>
            </a:r>
            <a:r>
              <a:rPr lang="en-US" dirty="0" err="1"/>
              <a:t>Arbough</a:t>
            </a:r>
            <a:r>
              <a:rPr lang="en-US" dirty="0"/>
              <a:t>, Elect. Engineer, $84.50, and 23.8, respectively.</a:t>
            </a:r>
            <a:endParaRPr lang="en-US" dirty="0"/>
          </a:p>
        </p:txBody>
      </p:sp>
    </p:spTree>
    <p:extLst>
      <p:ext uri="{BB962C8B-B14F-4D97-AF65-F5344CB8AC3E}">
        <p14:creationId xmlns:p14="http://schemas.microsoft.com/office/powerpoint/2010/main" val="30632077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Step 3: Identify All Dependencies</a:t>
            </a:r>
            <a:endParaRPr lang="en-US" dirty="0"/>
          </a:p>
        </p:txBody>
      </p:sp>
      <p:sp>
        <p:nvSpPr>
          <p:cNvPr id="3" name="Content Placeholder 2"/>
          <p:cNvSpPr>
            <a:spLocks noGrp="1"/>
          </p:cNvSpPr>
          <p:nvPr>
            <p:ph idx="1"/>
          </p:nvPr>
        </p:nvSpPr>
        <p:spPr/>
        <p:txBody>
          <a:bodyPr>
            <a:normAutofit fontScale="70000" lnSpcReduction="20000"/>
          </a:bodyPr>
          <a:lstStyle/>
          <a:p>
            <a:r>
              <a:rPr lang="en-US" dirty="0"/>
              <a:t>The identification of the PK in Step 2 means that you have already identified the following dependency:</a:t>
            </a:r>
          </a:p>
          <a:p>
            <a:r>
              <a:rPr lang="en-US" dirty="0"/>
              <a:t>PROJ_NUM, EMP_NUM → PROJ_NAME, EMP_NAME, JOB_CLASS, CHG_HOUR, </a:t>
            </a:r>
            <a:r>
              <a:rPr lang="en-US" dirty="0" smtClean="0"/>
              <a:t>HOURS</a:t>
            </a:r>
          </a:p>
          <a:p>
            <a:endParaRPr lang="en-US" dirty="0"/>
          </a:p>
          <a:p>
            <a:r>
              <a:rPr lang="en-US" dirty="0"/>
              <a:t>That is, the PROJ_NAME, EMP_NAME, JOB_CLASS, CHG_HOUR, and HOURS values are all dependent </a:t>
            </a:r>
            <a:r>
              <a:rPr lang="en-US" dirty="0" smtClean="0"/>
              <a:t>on—that is</a:t>
            </a:r>
            <a:r>
              <a:rPr lang="en-US" dirty="0"/>
              <a:t>, they are determined by—the combination of PROJ_NUM and EMP_NUM. </a:t>
            </a:r>
            <a:endParaRPr lang="en-US" dirty="0" smtClean="0"/>
          </a:p>
          <a:p>
            <a:r>
              <a:rPr lang="en-US" dirty="0" smtClean="0"/>
              <a:t>There </a:t>
            </a:r>
            <a:r>
              <a:rPr lang="en-US" dirty="0"/>
              <a:t>are additional dependencies. </a:t>
            </a:r>
            <a:r>
              <a:rPr lang="en-US" dirty="0" smtClean="0"/>
              <a:t>For example</a:t>
            </a:r>
            <a:r>
              <a:rPr lang="en-US" dirty="0"/>
              <a:t>, the project number identifies (determines) the project name. In other words, the project name is </a:t>
            </a:r>
            <a:r>
              <a:rPr lang="en-US" dirty="0" smtClean="0"/>
              <a:t>dependent on </a:t>
            </a:r>
            <a:r>
              <a:rPr lang="en-US" dirty="0"/>
              <a:t>the project number. You can write that dependency as:</a:t>
            </a:r>
          </a:p>
          <a:p>
            <a:r>
              <a:rPr lang="en-US" dirty="0"/>
              <a:t>PROJ_NUM → </a:t>
            </a:r>
            <a:r>
              <a:rPr lang="en-US" dirty="0" smtClean="0"/>
              <a:t>PROJ_NAME</a:t>
            </a:r>
          </a:p>
          <a:p>
            <a:endParaRPr lang="en-US" dirty="0"/>
          </a:p>
        </p:txBody>
      </p:sp>
    </p:spTree>
    <p:extLst>
      <p:ext uri="{BB962C8B-B14F-4D97-AF65-F5344CB8AC3E}">
        <p14:creationId xmlns:p14="http://schemas.microsoft.com/office/powerpoint/2010/main" val="33108928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r>
              <a:rPr lang="en-US" dirty="0"/>
              <a:t>Also, if you know an employee number, you also know that employee’s name, that employee’s job classification, and that employee’s charge per hour. Therefore, you can identify the dependency shown next:</a:t>
            </a:r>
          </a:p>
          <a:p>
            <a:r>
              <a:rPr lang="en-US" dirty="0"/>
              <a:t>EMP_NUM → EMP_NAME, JOB_CLASS, CHG_HOUR</a:t>
            </a:r>
          </a:p>
          <a:p>
            <a:endParaRPr lang="en-US" dirty="0"/>
          </a:p>
          <a:p>
            <a:r>
              <a:rPr lang="en-US" dirty="0"/>
              <a:t>However, given the previous dependency components, you can see that knowing the job classification means knowing the charge per hour for that job classification. In other words, you can identify one last dependency:</a:t>
            </a:r>
          </a:p>
          <a:p>
            <a:r>
              <a:rPr lang="en-US" dirty="0"/>
              <a:t>JOB_CLASS → CHG_HOUR</a:t>
            </a:r>
          </a:p>
          <a:p>
            <a:endParaRPr lang="en-US" dirty="0"/>
          </a:p>
        </p:txBody>
      </p:sp>
    </p:spTree>
    <p:extLst>
      <p:ext uri="{BB962C8B-B14F-4D97-AF65-F5344CB8AC3E}">
        <p14:creationId xmlns:p14="http://schemas.microsoft.com/office/powerpoint/2010/main" val="8023442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r>
              <a:rPr lang="en-US" dirty="0"/>
              <a:t>This dependency exists between two nonprime attributes; therefore it is a signal that a transitive dependency exists</a:t>
            </a:r>
            <a:r>
              <a:rPr lang="en-US" dirty="0" smtClean="0"/>
              <a:t>, and </a:t>
            </a:r>
            <a:r>
              <a:rPr lang="en-US" dirty="0"/>
              <a:t>we will refer to it as a transitive dependency. </a:t>
            </a:r>
            <a:endParaRPr lang="en-US" dirty="0" smtClean="0"/>
          </a:p>
          <a:p>
            <a:r>
              <a:rPr lang="en-US" dirty="0" smtClean="0"/>
              <a:t>The </a:t>
            </a:r>
            <a:r>
              <a:rPr lang="en-US" dirty="0"/>
              <a:t>dependencies you have just examined can also be depicted </a:t>
            </a:r>
            <a:r>
              <a:rPr lang="en-US" dirty="0" smtClean="0"/>
              <a:t>with the </a:t>
            </a:r>
            <a:r>
              <a:rPr lang="en-US" dirty="0"/>
              <a:t>help of the diagram shown in Figure 6.3. </a:t>
            </a:r>
            <a:endParaRPr lang="en-US" dirty="0" smtClean="0"/>
          </a:p>
          <a:p>
            <a:r>
              <a:rPr lang="en-US" dirty="0" smtClean="0"/>
              <a:t>Because </a:t>
            </a:r>
            <a:r>
              <a:rPr lang="en-US" dirty="0"/>
              <a:t>such a diagram depicts all dependencies found within a </a:t>
            </a:r>
            <a:r>
              <a:rPr lang="en-US" dirty="0" smtClean="0"/>
              <a:t>given table </a:t>
            </a:r>
            <a:r>
              <a:rPr lang="en-US" dirty="0"/>
              <a:t>structure, it is known as a </a:t>
            </a:r>
            <a:r>
              <a:rPr lang="en-US" b="1" dirty="0"/>
              <a:t>dependency diagram</a:t>
            </a:r>
            <a:r>
              <a:rPr lang="en-US" dirty="0"/>
              <a:t>. </a:t>
            </a:r>
            <a:endParaRPr lang="en-US" dirty="0" smtClean="0"/>
          </a:p>
          <a:p>
            <a:r>
              <a:rPr lang="en-US" dirty="0" smtClean="0"/>
              <a:t>Dependency </a:t>
            </a:r>
            <a:r>
              <a:rPr lang="en-US" dirty="0"/>
              <a:t>diagrams are very helpful in getting a </a:t>
            </a:r>
            <a:r>
              <a:rPr lang="en-US" dirty="0" smtClean="0"/>
              <a:t>bird’s-eye view </a:t>
            </a:r>
            <a:r>
              <a:rPr lang="en-US" dirty="0"/>
              <a:t>of all of the relationships among a table’s attributes, and their use makes it less likely that you will overlook </a:t>
            </a:r>
            <a:r>
              <a:rPr lang="en-US" dirty="0" smtClean="0"/>
              <a:t>an important </a:t>
            </a:r>
            <a:r>
              <a:rPr lang="en-US" dirty="0"/>
              <a:t>dependency.</a:t>
            </a:r>
            <a:endParaRPr lang="en-US" dirty="0"/>
          </a:p>
        </p:txBody>
      </p:sp>
    </p:spTree>
    <p:extLst>
      <p:ext uri="{BB962C8B-B14F-4D97-AF65-F5344CB8AC3E}">
        <p14:creationId xmlns:p14="http://schemas.microsoft.com/office/powerpoint/2010/main" val="259189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534400" cy="6705600"/>
          </a:xfrm>
        </p:spPr>
        <p:txBody>
          <a:bodyPr>
            <a:normAutofit fontScale="77500" lnSpcReduction="20000"/>
          </a:bodyPr>
          <a:lstStyle/>
          <a:p>
            <a:r>
              <a:rPr lang="en-US" dirty="0"/>
              <a:t>As you examine Figure 6.3, note the following dependency diagram features:</a:t>
            </a:r>
          </a:p>
          <a:p>
            <a:pPr lvl="1"/>
            <a:r>
              <a:rPr lang="en-US" dirty="0"/>
              <a:t>1. The primary key attributes are bold, underlined, and shaded in a different color.</a:t>
            </a:r>
          </a:p>
          <a:p>
            <a:pPr lvl="1"/>
            <a:r>
              <a:rPr lang="en-US" dirty="0"/>
              <a:t>2. The arrows above the attributes indicate all desirable dependencies, that is, dependencies that are based on </a:t>
            </a:r>
            <a:r>
              <a:rPr lang="en-US" dirty="0" smtClean="0"/>
              <a:t>the primary </a:t>
            </a:r>
            <a:r>
              <a:rPr lang="en-US" dirty="0"/>
              <a:t>key. In this case, note that the entity’s attributes are dependent on the </a:t>
            </a:r>
            <a:r>
              <a:rPr lang="en-US" i="1" dirty="0"/>
              <a:t>combination </a:t>
            </a:r>
            <a:r>
              <a:rPr lang="en-US" dirty="0"/>
              <a:t>of </a:t>
            </a:r>
            <a:r>
              <a:rPr lang="en-US" dirty="0" smtClean="0"/>
              <a:t>PROJ_NUM and </a:t>
            </a:r>
            <a:r>
              <a:rPr lang="en-US" dirty="0"/>
              <a:t>EMP_NUM.</a:t>
            </a:r>
          </a:p>
          <a:p>
            <a:pPr lvl="1"/>
            <a:r>
              <a:rPr lang="en-US" dirty="0"/>
              <a:t>3. The arrows below the dependency diagram indicate less desirable dependencies. Two types of </a:t>
            </a:r>
            <a:r>
              <a:rPr lang="en-US" dirty="0" smtClean="0"/>
              <a:t>such dependencies </a:t>
            </a:r>
            <a:r>
              <a:rPr lang="en-US" dirty="0"/>
              <a:t>exist:</a:t>
            </a:r>
          </a:p>
          <a:p>
            <a:pPr lvl="2"/>
            <a:r>
              <a:rPr lang="en-US" dirty="0"/>
              <a:t>a. </a:t>
            </a:r>
            <a:r>
              <a:rPr lang="en-US" i="1" dirty="0"/>
              <a:t>Partial dependencies</a:t>
            </a:r>
            <a:r>
              <a:rPr lang="en-US" dirty="0"/>
              <a:t>. You need to know only the PROJ_NUM to determine the PROJ_NAME; that is, </a:t>
            </a:r>
            <a:r>
              <a:rPr lang="en-US" dirty="0" smtClean="0"/>
              <a:t>the PROJ_NAME </a:t>
            </a:r>
            <a:r>
              <a:rPr lang="en-US" dirty="0"/>
              <a:t>is dependent on only part of the primary key. And you need to know only the </a:t>
            </a:r>
            <a:r>
              <a:rPr lang="en-US" dirty="0" smtClean="0"/>
              <a:t>EMP_NUM to </a:t>
            </a:r>
            <a:r>
              <a:rPr lang="en-US" dirty="0"/>
              <a:t>find the EMP_NAME, the JOB_CLASS, and the CHG_HOUR. A dependency based on only a part </a:t>
            </a:r>
            <a:r>
              <a:rPr lang="en-US" dirty="0" smtClean="0"/>
              <a:t>of a </a:t>
            </a:r>
            <a:r>
              <a:rPr lang="en-US" dirty="0"/>
              <a:t>composite primary key is a partial dependency.</a:t>
            </a:r>
          </a:p>
          <a:p>
            <a:pPr lvl="2"/>
            <a:r>
              <a:rPr lang="en-US" dirty="0"/>
              <a:t>b. </a:t>
            </a:r>
            <a:r>
              <a:rPr lang="en-US" i="1" dirty="0"/>
              <a:t>Transitive dependencies</a:t>
            </a:r>
            <a:r>
              <a:rPr lang="en-US" dirty="0"/>
              <a:t>. Note that CHG_HOUR is dependent on JOB_CLASS. Because </a:t>
            </a:r>
            <a:r>
              <a:rPr lang="en-US" dirty="0" smtClean="0"/>
              <a:t>neither CHG_HOUR </a:t>
            </a:r>
            <a:r>
              <a:rPr lang="en-US" dirty="0"/>
              <a:t>nor JOB_CLASS is a prime attribute—that is, neither attribute is at least part of a </a:t>
            </a:r>
            <a:r>
              <a:rPr lang="en-US" dirty="0" smtClean="0"/>
              <a:t>key—the condition </a:t>
            </a:r>
            <a:r>
              <a:rPr lang="en-US" dirty="0"/>
              <a:t>is a transitive dependency. In other words, a transitive dependency is a dependency of </a:t>
            </a:r>
            <a:r>
              <a:rPr lang="en-US" dirty="0" smtClean="0"/>
              <a:t>one nonprime </a:t>
            </a:r>
            <a:r>
              <a:rPr lang="en-US" dirty="0"/>
              <a:t>attribute on another nonprime attribute. The problem with transitive dependencies is that </a:t>
            </a:r>
            <a:r>
              <a:rPr lang="en-US" dirty="0" smtClean="0"/>
              <a:t>they still </a:t>
            </a:r>
            <a:r>
              <a:rPr lang="en-US" dirty="0"/>
              <a:t>yield data anomalies.</a:t>
            </a:r>
            <a:endParaRPr lang="en-US" dirty="0"/>
          </a:p>
        </p:txBody>
      </p:sp>
    </p:spTree>
    <p:extLst>
      <p:ext uri="{BB962C8B-B14F-4D97-AF65-F5344CB8AC3E}">
        <p14:creationId xmlns:p14="http://schemas.microsoft.com/office/powerpoint/2010/main" val="16638519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399" y="152400"/>
            <a:ext cx="9037131"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32256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Note</a:t>
            </a:r>
            <a:endParaRPr lang="en-US" dirty="0"/>
          </a:p>
        </p:txBody>
      </p:sp>
      <p:sp>
        <p:nvSpPr>
          <p:cNvPr id="3" name="Content Placeholder 2"/>
          <p:cNvSpPr>
            <a:spLocks noGrp="1"/>
          </p:cNvSpPr>
          <p:nvPr>
            <p:ph idx="1"/>
          </p:nvPr>
        </p:nvSpPr>
        <p:spPr/>
        <p:txBody>
          <a:bodyPr>
            <a:normAutofit fontScale="92500" lnSpcReduction="10000"/>
          </a:bodyPr>
          <a:lstStyle/>
          <a:p>
            <a:r>
              <a:rPr lang="en-US" dirty="0"/>
              <a:t>Figure 6.3 includes the relational schema for the table in 1NF and a textual notation for each </a:t>
            </a:r>
            <a:r>
              <a:rPr lang="en-US" dirty="0" smtClean="0"/>
              <a:t>identified dependency.</a:t>
            </a:r>
          </a:p>
          <a:p>
            <a:r>
              <a:rPr lang="en-US" dirty="0"/>
              <a:t>The term </a:t>
            </a:r>
            <a:r>
              <a:rPr lang="en-US" b="1" dirty="0"/>
              <a:t>first normal form </a:t>
            </a:r>
            <a:r>
              <a:rPr lang="en-US" dirty="0"/>
              <a:t>(</a:t>
            </a:r>
            <a:r>
              <a:rPr lang="en-US" b="1" dirty="0"/>
              <a:t>1NF</a:t>
            </a:r>
            <a:r>
              <a:rPr lang="en-US" dirty="0"/>
              <a:t>) describes the tabular format in which</a:t>
            </a:r>
            <a:r>
              <a:rPr lang="en-US" dirty="0" smtClean="0"/>
              <a:t>:</a:t>
            </a:r>
          </a:p>
          <a:p>
            <a:pPr lvl="1"/>
            <a:r>
              <a:rPr lang="en-US" dirty="0" smtClean="0"/>
              <a:t>All </a:t>
            </a:r>
            <a:r>
              <a:rPr lang="en-US" dirty="0"/>
              <a:t>of the key attributes are defined</a:t>
            </a:r>
            <a:r>
              <a:rPr lang="en-US" dirty="0" smtClean="0"/>
              <a:t>.</a:t>
            </a:r>
          </a:p>
          <a:p>
            <a:pPr lvl="1"/>
            <a:r>
              <a:rPr lang="en-US" dirty="0" smtClean="0"/>
              <a:t>There </a:t>
            </a:r>
            <a:r>
              <a:rPr lang="en-US" dirty="0"/>
              <a:t>are no repeating groups in the table. </a:t>
            </a:r>
            <a:r>
              <a:rPr lang="en-US" dirty="0" smtClean="0"/>
              <a:t>In other </a:t>
            </a:r>
            <a:r>
              <a:rPr lang="en-US" dirty="0"/>
              <a:t>words, each row/column intersection </a:t>
            </a:r>
            <a:r>
              <a:rPr lang="en-US" dirty="0" smtClean="0"/>
              <a:t>contains </a:t>
            </a:r>
            <a:r>
              <a:rPr lang="en-US" dirty="0"/>
              <a:t>one </a:t>
            </a:r>
            <a:r>
              <a:rPr lang="en-US" dirty="0" smtClean="0"/>
              <a:t>and only </a:t>
            </a:r>
            <a:r>
              <a:rPr lang="en-US" dirty="0"/>
              <a:t>one value, not a set of </a:t>
            </a:r>
            <a:r>
              <a:rPr lang="en-US" dirty="0" smtClean="0"/>
              <a:t>values.</a:t>
            </a:r>
          </a:p>
          <a:p>
            <a:pPr lvl="1"/>
            <a:r>
              <a:rPr lang="en-US" dirty="0" smtClean="0"/>
              <a:t> </a:t>
            </a:r>
            <a:r>
              <a:rPr lang="en-US" dirty="0"/>
              <a:t>All attributes are dependent on the primary key.</a:t>
            </a:r>
            <a:endParaRPr lang="en-US" dirty="0"/>
          </a:p>
        </p:txBody>
      </p:sp>
    </p:spTree>
    <p:extLst>
      <p:ext uri="{BB962C8B-B14F-4D97-AF65-F5344CB8AC3E}">
        <p14:creationId xmlns:p14="http://schemas.microsoft.com/office/powerpoint/2010/main" val="798661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92500" lnSpcReduction="20000"/>
          </a:bodyPr>
          <a:lstStyle/>
          <a:p>
            <a:r>
              <a:rPr lang="en-US" dirty="0"/>
              <a:t>All relational tables satisfy the 1NF requirements. </a:t>
            </a:r>
            <a:endParaRPr lang="en-US" dirty="0" smtClean="0"/>
          </a:p>
          <a:p>
            <a:r>
              <a:rPr lang="en-US" dirty="0" smtClean="0"/>
              <a:t>The </a:t>
            </a:r>
            <a:r>
              <a:rPr lang="en-US" dirty="0"/>
              <a:t>problem with the 1NF table structure shown in Figure 6.3 is </a:t>
            </a:r>
            <a:r>
              <a:rPr lang="en-US" dirty="0" smtClean="0"/>
              <a:t>that it </a:t>
            </a:r>
            <a:r>
              <a:rPr lang="en-US" dirty="0"/>
              <a:t>contains partial dependencies—that is, dependencies based on only a part of the primary key</a:t>
            </a:r>
            <a:r>
              <a:rPr lang="en-US" dirty="0" smtClean="0"/>
              <a:t>.</a:t>
            </a:r>
          </a:p>
          <a:p>
            <a:r>
              <a:rPr lang="en-US" dirty="0"/>
              <a:t>While partial dependencies are sometimes used for performance reasons, they should be used with caution. (If </a:t>
            </a:r>
            <a:r>
              <a:rPr lang="en-US" dirty="0" smtClean="0"/>
              <a:t>the information </a:t>
            </a:r>
            <a:r>
              <a:rPr lang="en-US" dirty="0"/>
              <a:t>requirements seem to dictate the use of partial dependencies, it is time to evaluate the need for a </a:t>
            </a:r>
            <a:r>
              <a:rPr lang="en-US" dirty="0" smtClean="0"/>
              <a:t>data warehouse </a:t>
            </a:r>
            <a:r>
              <a:rPr lang="en-US" dirty="0"/>
              <a:t>design</a:t>
            </a:r>
            <a:endParaRPr lang="en-US" dirty="0"/>
          </a:p>
        </p:txBody>
      </p:sp>
    </p:spTree>
    <p:extLst>
      <p:ext uri="{BB962C8B-B14F-4D97-AF65-F5344CB8AC3E}">
        <p14:creationId xmlns:p14="http://schemas.microsoft.com/office/powerpoint/2010/main" val="8506828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553200"/>
          </a:xfrm>
        </p:spPr>
        <p:txBody>
          <a:bodyPr>
            <a:normAutofit fontScale="70000" lnSpcReduction="20000"/>
          </a:bodyPr>
          <a:lstStyle/>
          <a:p>
            <a:r>
              <a:rPr lang="en-US" dirty="0"/>
              <a:t>Such caution is </a:t>
            </a:r>
            <a:r>
              <a:rPr lang="en-US" dirty="0" smtClean="0"/>
              <a:t>warranted because </a:t>
            </a:r>
            <a:r>
              <a:rPr lang="en-US" dirty="0"/>
              <a:t>a table that contains partial dependencies is still subject to data redundancies, and therefore, to </a:t>
            </a:r>
            <a:r>
              <a:rPr lang="en-US" dirty="0" smtClean="0"/>
              <a:t>various anomalies</a:t>
            </a:r>
            <a:r>
              <a:rPr lang="en-US" dirty="0"/>
              <a:t>. </a:t>
            </a:r>
            <a:endParaRPr lang="en-US" dirty="0" smtClean="0"/>
          </a:p>
          <a:p>
            <a:r>
              <a:rPr lang="en-US" dirty="0" smtClean="0"/>
              <a:t>The </a:t>
            </a:r>
            <a:r>
              <a:rPr lang="en-US" dirty="0"/>
              <a:t>data redundancies occur because every row entry requires duplication of data. </a:t>
            </a:r>
            <a:endParaRPr lang="en-US" dirty="0" smtClean="0"/>
          </a:p>
          <a:p>
            <a:r>
              <a:rPr lang="en-US" dirty="0" smtClean="0"/>
              <a:t>For </a:t>
            </a:r>
            <a:r>
              <a:rPr lang="en-US" dirty="0"/>
              <a:t>example, if </a:t>
            </a:r>
            <a:r>
              <a:rPr lang="en-US" dirty="0" smtClean="0"/>
              <a:t>Alice K</a:t>
            </a:r>
            <a:r>
              <a:rPr lang="en-US" dirty="0"/>
              <a:t>. Johnson submits her work log, then the user would have to make multiple entries during the course of a day. </a:t>
            </a:r>
            <a:endParaRPr lang="en-US" dirty="0" smtClean="0"/>
          </a:p>
          <a:p>
            <a:r>
              <a:rPr lang="en-US" dirty="0" smtClean="0"/>
              <a:t>For each </a:t>
            </a:r>
            <a:r>
              <a:rPr lang="en-US" dirty="0"/>
              <a:t>entry, the EMP_NAME, JOB_CLASS, and CHG_HOUR must be entered each time, even though the </a:t>
            </a:r>
            <a:r>
              <a:rPr lang="en-US" dirty="0" smtClean="0"/>
              <a:t>attribute values </a:t>
            </a:r>
            <a:r>
              <a:rPr lang="en-US" dirty="0"/>
              <a:t>are identical for each row entered. </a:t>
            </a:r>
            <a:endParaRPr lang="en-US" dirty="0" smtClean="0"/>
          </a:p>
          <a:p>
            <a:r>
              <a:rPr lang="en-US" dirty="0" smtClean="0"/>
              <a:t>Such </a:t>
            </a:r>
            <a:r>
              <a:rPr lang="en-US" dirty="0"/>
              <a:t>duplication of effort is very inefficient. </a:t>
            </a:r>
            <a:endParaRPr lang="en-US" dirty="0" smtClean="0"/>
          </a:p>
          <a:p>
            <a:r>
              <a:rPr lang="en-US" dirty="0" smtClean="0"/>
              <a:t>What’s </a:t>
            </a:r>
            <a:r>
              <a:rPr lang="en-US" dirty="0"/>
              <a:t>more, the </a:t>
            </a:r>
            <a:r>
              <a:rPr lang="en-US" dirty="0" smtClean="0"/>
              <a:t>duplication of </a:t>
            </a:r>
            <a:r>
              <a:rPr lang="en-US" dirty="0"/>
              <a:t>effort helps create data anomalies; nothing prevents the user from typing slightly different versions of the </a:t>
            </a:r>
            <a:r>
              <a:rPr lang="en-US" dirty="0" smtClean="0"/>
              <a:t>employee name</a:t>
            </a:r>
            <a:r>
              <a:rPr lang="en-US" dirty="0"/>
              <a:t>, the position, or the hourly pay. </a:t>
            </a:r>
            <a:endParaRPr lang="en-US" dirty="0" smtClean="0"/>
          </a:p>
          <a:p>
            <a:r>
              <a:rPr lang="en-US" dirty="0" smtClean="0"/>
              <a:t>For </a:t>
            </a:r>
            <a:r>
              <a:rPr lang="en-US" dirty="0"/>
              <a:t>instance, the employee name for EMP_NUM = 102 might be entered </a:t>
            </a:r>
            <a:r>
              <a:rPr lang="en-US" dirty="0" smtClean="0"/>
              <a:t>as Dave </a:t>
            </a:r>
            <a:r>
              <a:rPr lang="en-US" dirty="0"/>
              <a:t>Senior or D. Senior. </a:t>
            </a:r>
            <a:endParaRPr lang="en-US" dirty="0" smtClean="0"/>
          </a:p>
          <a:p>
            <a:r>
              <a:rPr lang="en-US" dirty="0" smtClean="0"/>
              <a:t>The </a:t>
            </a:r>
            <a:r>
              <a:rPr lang="en-US" dirty="0"/>
              <a:t>project name might also be entered correctly as Evergreen or misspelled as </a:t>
            </a:r>
            <a:r>
              <a:rPr lang="en-US" dirty="0" err="1"/>
              <a:t>Evergeen</a:t>
            </a:r>
            <a:r>
              <a:rPr lang="en-US" dirty="0"/>
              <a:t>.</a:t>
            </a:r>
          </a:p>
          <a:p>
            <a:r>
              <a:rPr lang="en-US" dirty="0"/>
              <a:t>Such data anomalies violate the relational database’s integrity and consistency rules.</a:t>
            </a:r>
            <a:endParaRPr lang="en-US" dirty="0"/>
          </a:p>
        </p:txBody>
      </p:sp>
    </p:spTree>
    <p:extLst>
      <p:ext uri="{BB962C8B-B14F-4D97-AF65-F5344CB8AC3E}">
        <p14:creationId xmlns:p14="http://schemas.microsoft.com/office/powerpoint/2010/main" val="11299915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Conversion to Second Normal Form</a:t>
            </a:r>
            <a:endParaRPr lang="en-US" dirty="0"/>
          </a:p>
        </p:txBody>
      </p:sp>
      <p:sp>
        <p:nvSpPr>
          <p:cNvPr id="3" name="Content Placeholder 2"/>
          <p:cNvSpPr>
            <a:spLocks noGrp="1"/>
          </p:cNvSpPr>
          <p:nvPr>
            <p:ph idx="1"/>
          </p:nvPr>
        </p:nvSpPr>
        <p:spPr/>
        <p:txBody>
          <a:bodyPr/>
          <a:lstStyle/>
          <a:p>
            <a:r>
              <a:rPr lang="en-US" dirty="0"/>
              <a:t>Converting to 2NF is done only when the 1NF has a composite primary key. </a:t>
            </a:r>
            <a:endParaRPr lang="en-US" dirty="0" smtClean="0"/>
          </a:p>
          <a:p>
            <a:r>
              <a:rPr lang="en-US" dirty="0" smtClean="0"/>
              <a:t>If </a:t>
            </a:r>
            <a:r>
              <a:rPr lang="en-US" dirty="0"/>
              <a:t>the 1NF has a single-attribute </a:t>
            </a:r>
            <a:r>
              <a:rPr lang="en-US" dirty="0" smtClean="0"/>
              <a:t>primary key</a:t>
            </a:r>
            <a:r>
              <a:rPr lang="en-US" dirty="0"/>
              <a:t>, then the table is automatically in 2NF. </a:t>
            </a:r>
            <a:endParaRPr lang="en-US" dirty="0" smtClean="0"/>
          </a:p>
          <a:p>
            <a:r>
              <a:rPr lang="en-US" dirty="0" smtClean="0"/>
              <a:t>The </a:t>
            </a:r>
            <a:r>
              <a:rPr lang="en-US" dirty="0"/>
              <a:t>1NF-to-2NF conversion is simple. </a:t>
            </a:r>
            <a:endParaRPr lang="en-US" dirty="0" smtClean="0"/>
          </a:p>
          <a:p>
            <a:r>
              <a:rPr lang="en-US" dirty="0" smtClean="0"/>
              <a:t>Starting </a:t>
            </a:r>
            <a:r>
              <a:rPr lang="en-US" dirty="0"/>
              <a:t>with the 1NF </a:t>
            </a:r>
            <a:r>
              <a:rPr lang="en-US" dirty="0" smtClean="0"/>
              <a:t>format displayed </a:t>
            </a:r>
            <a:r>
              <a:rPr lang="en-US" dirty="0"/>
              <a:t>in Figure 6.3, you do the following:</a:t>
            </a:r>
            <a:endParaRPr lang="en-US" dirty="0"/>
          </a:p>
        </p:txBody>
      </p:sp>
    </p:spTree>
    <p:extLst>
      <p:ext uri="{BB962C8B-B14F-4D97-AF65-F5344CB8AC3E}">
        <p14:creationId xmlns:p14="http://schemas.microsoft.com/office/powerpoint/2010/main" val="21649656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0200"/>
            <a:ext cx="8229600" cy="5105400"/>
          </a:xfrm>
        </p:spPr>
        <p:txBody>
          <a:bodyPr>
            <a:normAutofit fontScale="70000" lnSpcReduction="20000"/>
          </a:bodyPr>
          <a:lstStyle/>
          <a:p>
            <a:r>
              <a:rPr lang="en-US" dirty="0"/>
              <a:t>Although normalization is a very important database design ingredient, you should not assume that the highest </a:t>
            </a:r>
            <a:r>
              <a:rPr lang="en-US" dirty="0" smtClean="0"/>
              <a:t>level of </a:t>
            </a:r>
            <a:r>
              <a:rPr lang="en-US" dirty="0"/>
              <a:t>normalization is always the most desirable. </a:t>
            </a:r>
            <a:endParaRPr lang="en-US" dirty="0" smtClean="0"/>
          </a:p>
          <a:p>
            <a:r>
              <a:rPr lang="en-US" dirty="0" smtClean="0"/>
              <a:t>Generally</a:t>
            </a:r>
            <a:r>
              <a:rPr lang="en-US" dirty="0"/>
              <a:t>, the higher the normal form, the more relational </a:t>
            </a:r>
            <a:r>
              <a:rPr lang="en-US" dirty="0" smtClean="0"/>
              <a:t>join operations </a:t>
            </a:r>
            <a:r>
              <a:rPr lang="en-US" dirty="0"/>
              <a:t>are required to produce a specified output and the more resources are required by the database system </a:t>
            </a:r>
            <a:r>
              <a:rPr lang="en-US" dirty="0" smtClean="0"/>
              <a:t>to respond </a:t>
            </a:r>
            <a:r>
              <a:rPr lang="en-US" dirty="0"/>
              <a:t>to end-user queries. </a:t>
            </a:r>
            <a:endParaRPr lang="en-US" dirty="0" smtClean="0"/>
          </a:p>
          <a:p>
            <a:r>
              <a:rPr lang="en-US" dirty="0" smtClean="0"/>
              <a:t>A </a:t>
            </a:r>
            <a:r>
              <a:rPr lang="en-US" dirty="0"/>
              <a:t>successful design must also consider end-user demand for fast performance. </a:t>
            </a:r>
            <a:endParaRPr lang="en-US" dirty="0" smtClean="0"/>
          </a:p>
          <a:p>
            <a:r>
              <a:rPr lang="en-US" dirty="0" smtClean="0"/>
              <a:t>Therefore, you </a:t>
            </a:r>
            <a:r>
              <a:rPr lang="en-US" dirty="0"/>
              <a:t>will occasionally be expected to </a:t>
            </a:r>
            <a:r>
              <a:rPr lang="en-US" i="1" dirty="0" err="1"/>
              <a:t>denormalize</a:t>
            </a:r>
            <a:r>
              <a:rPr lang="en-US" i="1" dirty="0"/>
              <a:t> </a:t>
            </a:r>
            <a:r>
              <a:rPr lang="en-US" dirty="0"/>
              <a:t>some portions of a database design in order to meet </a:t>
            </a:r>
            <a:r>
              <a:rPr lang="en-US" dirty="0" smtClean="0"/>
              <a:t>performance requirements.</a:t>
            </a:r>
          </a:p>
          <a:p>
            <a:r>
              <a:rPr lang="en-US" dirty="0" smtClean="0"/>
              <a:t> </a:t>
            </a:r>
            <a:r>
              <a:rPr lang="en-US" b="1" dirty="0" err="1"/>
              <a:t>Denormalization</a:t>
            </a:r>
            <a:r>
              <a:rPr lang="en-US" b="1" dirty="0"/>
              <a:t> </a:t>
            </a:r>
            <a:r>
              <a:rPr lang="en-US" dirty="0"/>
              <a:t>produces a lower normal form; that is, a 3NF will be converted to a 2NF </a:t>
            </a:r>
            <a:r>
              <a:rPr lang="en-US" dirty="0" smtClean="0"/>
              <a:t>through </a:t>
            </a:r>
            <a:r>
              <a:rPr lang="en-US" dirty="0" err="1" smtClean="0"/>
              <a:t>denormalization</a:t>
            </a:r>
            <a:r>
              <a:rPr lang="en-US" dirty="0"/>
              <a:t>. </a:t>
            </a:r>
            <a:endParaRPr lang="en-US" dirty="0" smtClean="0"/>
          </a:p>
          <a:p>
            <a:r>
              <a:rPr lang="en-US" dirty="0" smtClean="0"/>
              <a:t>However</a:t>
            </a:r>
            <a:r>
              <a:rPr lang="en-US" dirty="0"/>
              <a:t>, </a:t>
            </a:r>
            <a:r>
              <a:rPr lang="en-US" i="1" dirty="0"/>
              <a:t>the price you pay for increased performance through </a:t>
            </a:r>
            <a:r>
              <a:rPr lang="en-US" i="1" dirty="0" err="1"/>
              <a:t>denormalization</a:t>
            </a:r>
            <a:r>
              <a:rPr lang="en-US" i="1" dirty="0"/>
              <a:t> is greater </a:t>
            </a:r>
            <a:r>
              <a:rPr lang="en-US" i="1" dirty="0" smtClean="0"/>
              <a:t>data redundancy</a:t>
            </a:r>
            <a:r>
              <a:rPr lang="en-US" dirty="0"/>
              <a:t>.</a:t>
            </a:r>
          </a:p>
        </p:txBody>
      </p:sp>
    </p:spTree>
    <p:extLst>
      <p:ext uri="{BB962C8B-B14F-4D97-AF65-F5344CB8AC3E}">
        <p14:creationId xmlns:p14="http://schemas.microsoft.com/office/powerpoint/2010/main" val="12445779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Step 1: Make New Tables to Eliminate Partial Dependencies</a:t>
            </a:r>
            <a:endParaRPr lang="en-US" dirty="0"/>
          </a:p>
        </p:txBody>
      </p:sp>
      <p:sp>
        <p:nvSpPr>
          <p:cNvPr id="3" name="Content Placeholder 2"/>
          <p:cNvSpPr>
            <a:spLocks noGrp="1"/>
          </p:cNvSpPr>
          <p:nvPr>
            <p:ph idx="1"/>
          </p:nvPr>
        </p:nvSpPr>
        <p:spPr>
          <a:xfrm>
            <a:off x="457200" y="1600200"/>
            <a:ext cx="8229600" cy="5105400"/>
          </a:xfrm>
        </p:spPr>
        <p:txBody>
          <a:bodyPr>
            <a:normAutofit fontScale="62500" lnSpcReduction="20000"/>
          </a:bodyPr>
          <a:lstStyle/>
          <a:p>
            <a:r>
              <a:rPr lang="en-US" dirty="0"/>
              <a:t>For each component of the primary key that acts as a determinant in a partial dependency, create a new table </a:t>
            </a:r>
            <a:r>
              <a:rPr lang="en-US" dirty="0" smtClean="0"/>
              <a:t>with a </a:t>
            </a:r>
            <a:r>
              <a:rPr lang="en-US" dirty="0"/>
              <a:t>copy of that component as the primary key. </a:t>
            </a:r>
            <a:endParaRPr lang="en-US" dirty="0" smtClean="0"/>
          </a:p>
          <a:p>
            <a:r>
              <a:rPr lang="en-US" dirty="0" smtClean="0"/>
              <a:t>While </a:t>
            </a:r>
            <a:r>
              <a:rPr lang="en-US" dirty="0"/>
              <a:t>these components are placed in the new tables, it is </a:t>
            </a:r>
            <a:r>
              <a:rPr lang="en-US" dirty="0" smtClean="0"/>
              <a:t>important that </a:t>
            </a:r>
            <a:r>
              <a:rPr lang="en-US" dirty="0"/>
              <a:t>they also remain in the original table as well. </a:t>
            </a:r>
            <a:endParaRPr lang="en-US" dirty="0" smtClean="0"/>
          </a:p>
          <a:p>
            <a:r>
              <a:rPr lang="en-US" dirty="0" smtClean="0"/>
              <a:t>It </a:t>
            </a:r>
            <a:r>
              <a:rPr lang="en-US" dirty="0"/>
              <a:t>is important that the determinants remain in the original </a:t>
            </a:r>
            <a:r>
              <a:rPr lang="en-US" dirty="0" smtClean="0"/>
              <a:t>table because </a:t>
            </a:r>
            <a:r>
              <a:rPr lang="en-US" dirty="0"/>
              <a:t>they will be the foreign keys for the relationships that are needed to relate these new tables to the </a:t>
            </a:r>
            <a:r>
              <a:rPr lang="en-US" dirty="0" smtClean="0"/>
              <a:t>original table</a:t>
            </a:r>
            <a:r>
              <a:rPr lang="en-US" dirty="0"/>
              <a:t>. </a:t>
            </a:r>
            <a:endParaRPr lang="en-US" dirty="0" smtClean="0"/>
          </a:p>
          <a:p>
            <a:r>
              <a:rPr lang="en-US" dirty="0" smtClean="0"/>
              <a:t>For </a:t>
            </a:r>
            <a:r>
              <a:rPr lang="en-US" dirty="0"/>
              <a:t>the construction of our revised dependency diagram, write each key component on a separate line; </a:t>
            </a:r>
            <a:r>
              <a:rPr lang="en-US" dirty="0" smtClean="0"/>
              <a:t>then write </a:t>
            </a:r>
            <a:r>
              <a:rPr lang="en-US" dirty="0"/>
              <a:t>the original (composite) key on the last line. For example:</a:t>
            </a:r>
          </a:p>
          <a:p>
            <a:r>
              <a:rPr lang="en-US" dirty="0"/>
              <a:t>PROJ_NUM</a:t>
            </a:r>
          </a:p>
          <a:p>
            <a:r>
              <a:rPr lang="en-US" dirty="0"/>
              <a:t>EMP_NUM</a:t>
            </a:r>
          </a:p>
          <a:p>
            <a:r>
              <a:rPr lang="en-US" dirty="0"/>
              <a:t>PROJ_NUM EMP_NUM</a:t>
            </a:r>
          </a:p>
          <a:p>
            <a:r>
              <a:rPr lang="en-US" dirty="0"/>
              <a:t>Each component will become the key in a new table. In other words, the original table is now divided into three </a:t>
            </a:r>
            <a:r>
              <a:rPr lang="en-US" dirty="0" smtClean="0"/>
              <a:t>tables (</a:t>
            </a:r>
            <a:r>
              <a:rPr lang="en-US" dirty="0"/>
              <a:t>PROJECT, EMPLOYEE, and ASSIGNMENT).</a:t>
            </a:r>
            <a:endParaRPr lang="en-US" dirty="0"/>
          </a:p>
        </p:txBody>
      </p:sp>
    </p:spTree>
    <p:extLst>
      <p:ext uri="{BB962C8B-B14F-4D97-AF65-F5344CB8AC3E}">
        <p14:creationId xmlns:p14="http://schemas.microsoft.com/office/powerpoint/2010/main" val="41979626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Step 2: Reassign Corresponding Dependent Attributes</a:t>
            </a:r>
            <a:endParaRPr lang="en-US" dirty="0"/>
          </a:p>
        </p:txBody>
      </p:sp>
      <p:sp>
        <p:nvSpPr>
          <p:cNvPr id="3" name="Content Placeholder 2"/>
          <p:cNvSpPr>
            <a:spLocks noGrp="1"/>
          </p:cNvSpPr>
          <p:nvPr>
            <p:ph idx="1"/>
          </p:nvPr>
        </p:nvSpPr>
        <p:spPr>
          <a:xfrm>
            <a:off x="457200" y="1524000"/>
            <a:ext cx="8229600" cy="5181600"/>
          </a:xfrm>
        </p:spPr>
        <p:txBody>
          <a:bodyPr>
            <a:normAutofit fontScale="70000" lnSpcReduction="20000"/>
          </a:bodyPr>
          <a:lstStyle/>
          <a:p>
            <a:r>
              <a:rPr lang="en-US" dirty="0"/>
              <a:t>Use Figure 6.3 to determine those attributes that are dependent in the partial dependencies. </a:t>
            </a:r>
            <a:endParaRPr lang="en-US" dirty="0" smtClean="0"/>
          </a:p>
          <a:p>
            <a:r>
              <a:rPr lang="en-US" dirty="0" smtClean="0"/>
              <a:t>The </a:t>
            </a:r>
            <a:r>
              <a:rPr lang="en-US" dirty="0"/>
              <a:t>dependencies for </a:t>
            </a:r>
            <a:r>
              <a:rPr lang="en-US" dirty="0" smtClean="0"/>
              <a:t>the original </a:t>
            </a:r>
            <a:r>
              <a:rPr lang="en-US" dirty="0"/>
              <a:t>key components are found by examining the arrows below the dependency diagram shown in Figure 6.3. </a:t>
            </a:r>
            <a:endParaRPr lang="en-US" dirty="0" smtClean="0"/>
          </a:p>
          <a:p>
            <a:r>
              <a:rPr lang="en-US" dirty="0" smtClean="0"/>
              <a:t>The attributes </a:t>
            </a:r>
            <a:r>
              <a:rPr lang="en-US" dirty="0"/>
              <a:t>that are dependent in a partial dependency are removed from the original table and placed in the new </a:t>
            </a:r>
            <a:r>
              <a:rPr lang="en-US" dirty="0" smtClean="0"/>
              <a:t>table with </a:t>
            </a:r>
            <a:r>
              <a:rPr lang="en-US" dirty="0"/>
              <a:t>its determinant. </a:t>
            </a:r>
            <a:endParaRPr lang="en-US" dirty="0" smtClean="0"/>
          </a:p>
          <a:p>
            <a:r>
              <a:rPr lang="en-US" dirty="0" smtClean="0"/>
              <a:t>Any </a:t>
            </a:r>
            <a:r>
              <a:rPr lang="en-US" dirty="0"/>
              <a:t>attributes that are not dependent in a partial dependency will remain in the original table.</a:t>
            </a:r>
          </a:p>
          <a:p>
            <a:r>
              <a:rPr lang="en-US" dirty="0"/>
              <a:t>In other words, the three tables that result from the conversion to 2NF are given appropriate names (PROJECT</a:t>
            </a:r>
            <a:r>
              <a:rPr lang="en-US" dirty="0" smtClean="0"/>
              <a:t>, EMPLOYEE</a:t>
            </a:r>
            <a:r>
              <a:rPr lang="en-US" dirty="0"/>
              <a:t>, and ASSIGNMENT) and are described by the following relational schemas:</a:t>
            </a:r>
          </a:p>
          <a:p>
            <a:r>
              <a:rPr lang="en-US" dirty="0"/>
              <a:t>PROJECT (</a:t>
            </a:r>
            <a:r>
              <a:rPr lang="en-US" b="1" dirty="0"/>
              <a:t>PROJ_NUM</a:t>
            </a:r>
            <a:r>
              <a:rPr lang="en-US" dirty="0"/>
              <a:t>, PROJ_NAME)</a:t>
            </a:r>
          </a:p>
          <a:p>
            <a:r>
              <a:rPr lang="en-US" dirty="0"/>
              <a:t>EMPLOYEE (</a:t>
            </a:r>
            <a:r>
              <a:rPr lang="en-US" b="1" dirty="0"/>
              <a:t>EMP_NUM</a:t>
            </a:r>
            <a:r>
              <a:rPr lang="en-US" dirty="0"/>
              <a:t>, EMP_NAME, JOB_CLASS, CHG_HOUR)</a:t>
            </a:r>
          </a:p>
          <a:p>
            <a:r>
              <a:rPr lang="en-US" dirty="0"/>
              <a:t>ASSIGNMENT (</a:t>
            </a:r>
            <a:r>
              <a:rPr lang="en-US" b="1" dirty="0"/>
              <a:t>PROJ_NUM</a:t>
            </a:r>
            <a:r>
              <a:rPr lang="en-US" dirty="0"/>
              <a:t>, </a:t>
            </a:r>
            <a:r>
              <a:rPr lang="en-US" b="1" dirty="0"/>
              <a:t>EMP_NUM</a:t>
            </a:r>
            <a:r>
              <a:rPr lang="en-US" dirty="0"/>
              <a:t>, ASSIGN_HOURS)</a:t>
            </a:r>
            <a:endParaRPr lang="en-US" dirty="0"/>
          </a:p>
        </p:txBody>
      </p:sp>
    </p:spTree>
    <p:extLst>
      <p:ext uri="{BB962C8B-B14F-4D97-AF65-F5344CB8AC3E}">
        <p14:creationId xmlns:p14="http://schemas.microsoft.com/office/powerpoint/2010/main" val="18025004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r>
              <a:rPr lang="en-US" dirty="0"/>
              <a:t>Because the number of hours spent on each project by each employee is dependent on both PROJ_NUM </a:t>
            </a:r>
            <a:r>
              <a:rPr lang="en-US" dirty="0" smtClean="0"/>
              <a:t>and EMP_NUM </a:t>
            </a:r>
            <a:r>
              <a:rPr lang="en-US" dirty="0"/>
              <a:t>in the ASSIGNMENT table, you leave those hours in the ASSIGNMENT table as ASSIGN_HOURS.</a:t>
            </a:r>
          </a:p>
          <a:p>
            <a:r>
              <a:rPr lang="en-US" dirty="0"/>
              <a:t>Notice that the ASSIGNMENT table contains a composite primary key composed of the attributes PROJ_NUM </a:t>
            </a:r>
            <a:r>
              <a:rPr lang="en-US" dirty="0" smtClean="0"/>
              <a:t>and EMP_NUM</a:t>
            </a:r>
            <a:r>
              <a:rPr lang="en-US" dirty="0"/>
              <a:t>. Notice that by leaving the determinants in the original table as well as making them the primary keys </a:t>
            </a:r>
            <a:r>
              <a:rPr lang="en-US" dirty="0" smtClean="0"/>
              <a:t>of the </a:t>
            </a:r>
            <a:r>
              <a:rPr lang="en-US" dirty="0"/>
              <a:t>new tables, primary key/foreign key relationships have been created. </a:t>
            </a:r>
            <a:r>
              <a:rPr lang="en-US" dirty="0" smtClean="0"/>
              <a:t>F</a:t>
            </a:r>
          </a:p>
          <a:p>
            <a:r>
              <a:rPr lang="en-US" dirty="0" smtClean="0"/>
              <a:t>or </a:t>
            </a:r>
            <a:r>
              <a:rPr lang="en-US" dirty="0"/>
              <a:t>example, in the EMPLOYEE table,</a:t>
            </a:r>
          </a:p>
          <a:p>
            <a:r>
              <a:rPr lang="en-US" dirty="0"/>
              <a:t>EMP_NUM is the primary key. </a:t>
            </a:r>
            <a:endParaRPr lang="en-US" dirty="0" smtClean="0"/>
          </a:p>
          <a:p>
            <a:r>
              <a:rPr lang="en-US" dirty="0" smtClean="0"/>
              <a:t>In </a:t>
            </a:r>
            <a:r>
              <a:rPr lang="en-US" dirty="0"/>
              <a:t>the ASSIGNMENT table, EMP_NUM is part of the composite primary key</a:t>
            </a:r>
          </a:p>
          <a:p>
            <a:r>
              <a:rPr lang="en-US" dirty="0"/>
              <a:t>(PROJ_NUM, EMP_NUM) and is a foreign key relating the EMPLOYEE table to the ASSIGNMENT table</a:t>
            </a:r>
            <a:r>
              <a:rPr lang="en-US" dirty="0" smtClean="0"/>
              <a:t>.</a:t>
            </a:r>
            <a:endParaRPr lang="en-US" dirty="0"/>
          </a:p>
        </p:txBody>
      </p:sp>
    </p:spTree>
    <p:extLst>
      <p:ext uri="{BB962C8B-B14F-4D97-AF65-F5344CB8AC3E}">
        <p14:creationId xmlns:p14="http://schemas.microsoft.com/office/powerpoint/2010/main" val="24185529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0200"/>
            <a:ext cx="8229600" cy="5029200"/>
          </a:xfrm>
        </p:spPr>
        <p:txBody>
          <a:bodyPr>
            <a:normAutofit fontScale="70000" lnSpcReduction="20000"/>
          </a:bodyPr>
          <a:lstStyle/>
          <a:p>
            <a:r>
              <a:rPr lang="en-US" dirty="0"/>
              <a:t>The results of Steps 1 and 2 are displayed in Figure 6.4. </a:t>
            </a:r>
            <a:endParaRPr lang="en-US" dirty="0" smtClean="0"/>
          </a:p>
          <a:p>
            <a:r>
              <a:rPr lang="en-US" dirty="0" smtClean="0"/>
              <a:t>At </a:t>
            </a:r>
            <a:r>
              <a:rPr lang="en-US" dirty="0"/>
              <a:t>this point, most of the anomalies discussed earlier </a:t>
            </a:r>
            <a:r>
              <a:rPr lang="en-US" dirty="0" smtClean="0"/>
              <a:t>have been </a:t>
            </a:r>
            <a:r>
              <a:rPr lang="en-US" dirty="0"/>
              <a:t>eliminated. </a:t>
            </a:r>
            <a:endParaRPr lang="en-US" dirty="0" smtClean="0"/>
          </a:p>
          <a:p>
            <a:r>
              <a:rPr lang="en-US" dirty="0" smtClean="0"/>
              <a:t>For </a:t>
            </a:r>
            <a:r>
              <a:rPr lang="en-US" dirty="0"/>
              <a:t>example, if you now want to add, change, or delete a PROJECT record, you need to go only </a:t>
            </a:r>
            <a:r>
              <a:rPr lang="en-US" dirty="0" smtClean="0"/>
              <a:t>to the </a:t>
            </a:r>
            <a:r>
              <a:rPr lang="en-US" dirty="0"/>
              <a:t>PROJECT table and make the change to only one row.</a:t>
            </a:r>
          </a:p>
          <a:p>
            <a:r>
              <a:rPr lang="en-US" dirty="0"/>
              <a:t>Because a partial dependency can exist only when a table’s primary key is composed of several attributes, a </a:t>
            </a:r>
            <a:r>
              <a:rPr lang="en-US" dirty="0" smtClean="0"/>
              <a:t>table whose </a:t>
            </a:r>
            <a:r>
              <a:rPr lang="en-US" dirty="0"/>
              <a:t>primary key consists of only a single attribute is automatically in 2NF once it is in 1NF.</a:t>
            </a:r>
          </a:p>
          <a:p>
            <a:r>
              <a:rPr lang="en-US" dirty="0"/>
              <a:t>Figure 6.4 still shows a transitive dependency, which can generate anomalies. For example, if the charge per </a:t>
            </a:r>
            <a:r>
              <a:rPr lang="en-US" dirty="0" smtClean="0"/>
              <a:t>hour changes </a:t>
            </a:r>
            <a:r>
              <a:rPr lang="en-US" dirty="0"/>
              <a:t>for a job classification held by many employees, that change must be made for </a:t>
            </a:r>
            <a:r>
              <a:rPr lang="en-US" i="1" dirty="0"/>
              <a:t>each </a:t>
            </a:r>
            <a:r>
              <a:rPr lang="en-US" dirty="0"/>
              <a:t>of those employees</a:t>
            </a:r>
            <a:r>
              <a:rPr lang="en-US" dirty="0" smtClean="0"/>
              <a:t>.</a:t>
            </a:r>
          </a:p>
          <a:p>
            <a:r>
              <a:rPr lang="en-US" dirty="0"/>
              <a:t>you forget to update some of the employee records that are affected by the charge per hour change, </a:t>
            </a:r>
            <a:r>
              <a:rPr lang="en-US" dirty="0" smtClean="0"/>
              <a:t>different employees </a:t>
            </a:r>
            <a:r>
              <a:rPr lang="en-US" dirty="0"/>
              <a:t>with the same job description will generate different hourly charges.</a:t>
            </a:r>
            <a:endParaRPr lang="en-US" dirty="0"/>
          </a:p>
          <a:p>
            <a:endParaRPr lang="en-US" dirty="0"/>
          </a:p>
        </p:txBody>
      </p:sp>
    </p:spTree>
    <p:extLst>
      <p:ext uri="{BB962C8B-B14F-4D97-AF65-F5344CB8AC3E}">
        <p14:creationId xmlns:p14="http://schemas.microsoft.com/office/powerpoint/2010/main" val="944493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8820556" cy="617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06793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Note</a:t>
            </a:r>
            <a:endParaRPr lang="en-US" dirty="0"/>
          </a:p>
        </p:txBody>
      </p:sp>
      <p:sp>
        <p:nvSpPr>
          <p:cNvPr id="3" name="Content Placeholder 2"/>
          <p:cNvSpPr>
            <a:spLocks noGrp="1"/>
          </p:cNvSpPr>
          <p:nvPr>
            <p:ph idx="1"/>
          </p:nvPr>
        </p:nvSpPr>
        <p:spPr/>
        <p:txBody>
          <a:bodyPr>
            <a:normAutofit fontScale="85000" lnSpcReduction="10000"/>
          </a:bodyPr>
          <a:lstStyle/>
          <a:p>
            <a:r>
              <a:rPr lang="en-US" dirty="0"/>
              <a:t>A table is in </a:t>
            </a:r>
            <a:r>
              <a:rPr lang="en-US" b="1" dirty="0"/>
              <a:t>second normal form </a:t>
            </a:r>
            <a:r>
              <a:rPr lang="en-US" dirty="0"/>
              <a:t>(</a:t>
            </a:r>
            <a:r>
              <a:rPr lang="en-US" b="1" dirty="0"/>
              <a:t>2NF</a:t>
            </a:r>
            <a:r>
              <a:rPr lang="en-US" dirty="0"/>
              <a:t>) when:</a:t>
            </a:r>
          </a:p>
          <a:p>
            <a:pPr lvl="1"/>
            <a:r>
              <a:rPr lang="en-US" dirty="0" smtClean="0"/>
              <a:t> </a:t>
            </a:r>
            <a:r>
              <a:rPr lang="en-US" dirty="0"/>
              <a:t>It is in 1NF.</a:t>
            </a:r>
          </a:p>
          <a:p>
            <a:pPr lvl="1"/>
            <a:r>
              <a:rPr lang="en-US" i="1" dirty="0"/>
              <a:t>and</a:t>
            </a:r>
          </a:p>
          <a:p>
            <a:pPr lvl="1"/>
            <a:r>
              <a:rPr lang="en-US" dirty="0" smtClean="0"/>
              <a:t> It </a:t>
            </a:r>
            <a:r>
              <a:rPr lang="en-US" dirty="0"/>
              <a:t>includes no partial dependencies; that is, no attribute is dependent on only a portion of the primary key.</a:t>
            </a:r>
          </a:p>
          <a:p>
            <a:r>
              <a:rPr lang="en-US" dirty="0"/>
              <a:t>Note that it is still possible for a table in 2NF to exhibit transitive dependency; that is, the primary key </a:t>
            </a:r>
            <a:r>
              <a:rPr lang="en-US" dirty="0" smtClean="0"/>
              <a:t>may rely </a:t>
            </a:r>
            <a:r>
              <a:rPr lang="en-US" dirty="0"/>
              <a:t>on one or more nonprime attributes to functionally determine other nonprime attributes, as is indicated </a:t>
            </a:r>
            <a:r>
              <a:rPr lang="en-US" dirty="0" smtClean="0"/>
              <a:t>by a </a:t>
            </a:r>
            <a:r>
              <a:rPr lang="en-US" dirty="0"/>
              <a:t>functional dependence among the nonprime attributes.</a:t>
            </a:r>
            <a:endParaRPr lang="en-US" dirty="0"/>
          </a:p>
        </p:txBody>
      </p:sp>
    </p:spTree>
    <p:extLst>
      <p:ext uri="{BB962C8B-B14F-4D97-AF65-F5344CB8AC3E}">
        <p14:creationId xmlns:p14="http://schemas.microsoft.com/office/powerpoint/2010/main" val="15210614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Conversion to Third Normal Form</a:t>
            </a:r>
            <a:endParaRPr lang="en-US" dirty="0"/>
          </a:p>
        </p:txBody>
      </p:sp>
      <p:sp>
        <p:nvSpPr>
          <p:cNvPr id="3" name="Content Placeholder 2"/>
          <p:cNvSpPr>
            <a:spLocks noGrp="1"/>
          </p:cNvSpPr>
          <p:nvPr>
            <p:ph idx="1"/>
          </p:nvPr>
        </p:nvSpPr>
        <p:spPr/>
        <p:txBody>
          <a:bodyPr/>
          <a:lstStyle/>
          <a:p>
            <a:r>
              <a:rPr lang="en-US" dirty="0"/>
              <a:t>The data anomalies created by the database organization shown in Figure 6.4 are easily eliminated by completing </a:t>
            </a:r>
            <a:r>
              <a:rPr lang="en-US" dirty="0" smtClean="0"/>
              <a:t>the following </a:t>
            </a:r>
            <a:r>
              <a:rPr lang="en-US" dirty="0"/>
              <a:t>two steps:</a:t>
            </a:r>
            <a:endParaRPr lang="en-US" dirty="0"/>
          </a:p>
        </p:txBody>
      </p:sp>
    </p:spTree>
    <p:extLst>
      <p:ext uri="{BB962C8B-B14F-4D97-AF65-F5344CB8AC3E}">
        <p14:creationId xmlns:p14="http://schemas.microsoft.com/office/powerpoint/2010/main" val="36358174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Step 1: Make New Tables to Eliminate Transitive Dependencies</a:t>
            </a:r>
            <a:endParaRPr lang="en-US" dirty="0"/>
          </a:p>
        </p:txBody>
      </p:sp>
      <p:sp>
        <p:nvSpPr>
          <p:cNvPr id="3" name="Content Placeholder 2"/>
          <p:cNvSpPr>
            <a:spLocks noGrp="1"/>
          </p:cNvSpPr>
          <p:nvPr>
            <p:ph idx="1"/>
          </p:nvPr>
        </p:nvSpPr>
        <p:spPr/>
        <p:txBody>
          <a:bodyPr>
            <a:normAutofit fontScale="77500" lnSpcReduction="20000"/>
          </a:bodyPr>
          <a:lstStyle/>
          <a:p>
            <a:r>
              <a:rPr lang="en-US" dirty="0"/>
              <a:t>For every transitive dependency, write a copy of its determinant as a primary key for a new table. </a:t>
            </a:r>
            <a:endParaRPr lang="en-US" dirty="0" smtClean="0"/>
          </a:p>
          <a:p>
            <a:r>
              <a:rPr lang="en-US" dirty="0" smtClean="0"/>
              <a:t>A </a:t>
            </a:r>
            <a:r>
              <a:rPr lang="en-US" b="1" dirty="0"/>
              <a:t>determinant </a:t>
            </a:r>
            <a:r>
              <a:rPr lang="en-US" dirty="0" smtClean="0"/>
              <a:t>is any </a:t>
            </a:r>
            <a:r>
              <a:rPr lang="en-US" dirty="0"/>
              <a:t>attribute whose value determines other values within a row. </a:t>
            </a:r>
            <a:endParaRPr lang="en-US" dirty="0" smtClean="0"/>
          </a:p>
          <a:p>
            <a:r>
              <a:rPr lang="en-US" dirty="0" smtClean="0"/>
              <a:t>If </a:t>
            </a:r>
            <a:r>
              <a:rPr lang="en-US" dirty="0"/>
              <a:t>you have three different transitive dependencies, </a:t>
            </a:r>
            <a:r>
              <a:rPr lang="en-US" dirty="0" smtClean="0"/>
              <a:t>you will </a:t>
            </a:r>
            <a:r>
              <a:rPr lang="en-US" dirty="0"/>
              <a:t>have three different determinants. </a:t>
            </a:r>
            <a:endParaRPr lang="en-US" dirty="0" smtClean="0"/>
          </a:p>
          <a:p>
            <a:r>
              <a:rPr lang="en-US" dirty="0" smtClean="0"/>
              <a:t>As </a:t>
            </a:r>
            <a:r>
              <a:rPr lang="en-US" dirty="0"/>
              <a:t>with the conversion to 2NF, it is important that the determinant remain </a:t>
            </a:r>
            <a:r>
              <a:rPr lang="en-US" dirty="0" smtClean="0"/>
              <a:t>in the </a:t>
            </a:r>
            <a:r>
              <a:rPr lang="en-US" dirty="0"/>
              <a:t>original table to serve as a foreign key. </a:t>
            </a:r>
            <a:endParaRPr lang="en-US" dirty="0" smtClean="0"/>
          </a:p>
          <a:p>
            <a:r>
              <a:rPr lang="en-US" dirty="0" smtClean="0"/>
              <a:t>Figure </a:t>
            </a:r>
            <a:r>
              <a:rPr lang="en-US" dirty="0"/>
              <a:t>6.4 shows only one table that contains a transitive dependency</a:t>
            </a:r>
            <a:r>
              <a:rPr lang="en-US" dirty="0" smtClean="0"/>
              <a:t>.</a:t>
            </a:r>
          </a:p>
          <a:p>
            <a:r>
              <a:rPr lang="en-US" dirty="0"/>
              <a:t>Therefore, write the determinant for this transitive dependency </a:t>
            </a:r>
            <a:r>
              <a:rPr lang="en-US" dirty="0" smtClean="0"/>
              <a:t>as: JOB_CLASS</a:t>
            </a:r>
            <a:endParaRPr lang="en-US" dirty="0"/>
          </a:p>
        </p:txBody>
      </p:sp>
    </p:spTree>
    <p:extLst>
      <p:ext uri="{BB962C8B-B14F-4D97-AF65-F5344CB8AC3E}">
        <p14:creationId xmlns:p14="http://schemas.microsoft.com/office/powerpoint/2010/main" val="4566445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Step 2: Reassign Corresponding Dependent Attributes</a:t>
            </a:r>
            <a:endParaRPr lang="en-US" dirty="0"/>
          </a:p>
        </p:txBody>
      </p:sp>
      <p:sp>
        <p:nvSpPr>
          <p:cNvPr id="3" name="Content Placeholder 2"/>
          <p:cNvSpPr>
            <a:spLocks noGrp="1"/>
          </p:cNvSpPr>
          <p:nvPr>
            <p:ph idx="1"/>
          </p:nvPr>
        </p:nvSpPr>
        <p:spPr>
          <a:xfrm>
            <a:off x="457200" y="1371600"/>
            <a:ext cx="8229600" cy="5257800"/>
          </a:xfrm>
        </p:spPr>
        <p:txBody>
          <a:bodyPr>
            <a:normAutofit fontScale="70000" lnSpcReduction="20000"/>
          </a:bodyPr>
          <a:lstStyle/>
          <a:p>
            <a:r>
              <a:rPr lang="en-US" dirty="0"/>
              <a:t>Using Figure 6.4, identify the attributes that are dependent on each determinant identified in Step 1. </a:t>
            </a:r>
            <a:endParaRPr lang="en-US" dirty="0" smtClean="0"/>
          </a:p>
          <a:p>
            <a:r>
              <a:rPr lang="en-US" dirty="0" smtClean="0"/>
              <a:t>Place the dependent </a:t>
            </a:r>
            <a:r>
              <a:rPr lang="en-US" dirty="0"/>
              <a:t>attributes in the new tables with their determinants and remove them from their original tables. </a:t>
            </a:r>
            <a:endParaRPr lang="en-US" dirty="0" smtClean="0"/>
          </a:p>
          <a:p>
            <a:r>
              <a:rPr lang="en-US" dirty="0" smtClean="0"/>
              <a:t>In this example</a:t>
            </a:r>
            <a:r>
              <a:rPr lang="en-US" dirty="0"/>
              <a:t>, eliminate CHG_HOUR from the EMPLOYEE table shown in Figure 6.4 to leave the EMPLOYEE </a:t>
            </a:r>
            <a:r>
              <a:rPr lang="en-US" dirty="0" smtClean="0"/>
              <a:t>table dependency </a:t>
            </a:r>
            <a:r>
              <a:rPr lang="en-US" dirty="0"/>
              <a:t>definition as:</a:t>
            </a:r>
          </a:p>
          <a:p>
            <a:r>
              <a:rPr lang="en-US" dirty="0"/>
              <a:t>EMP_NUM → EMP_NAME, JOB_CLASS</a:t>
            </a:r>
          </a:p>
          <a:p>
            <a:r>
              <a:rPr lang="en-US" dirty="0"/>
              <a:t>Draw a new dependency diagram to show all of the tables you have defined in Steps 1 and 2. </a:t>
            </a:r>
            <a:endParaRPr lang="en-US" dirty="0" smtClean="0"/>
          </a:p>
          <a:p>
            <a:r>
              <a:rPr lang="en-US" dirty="0" smtClean="0"/>
              <a:t>Name </a:t>
            </a:r>
            <a:r>
              <a:rPr lang="en-US" dirty="0"/>
              <a:t>the table to </a:t>
            </a:r>
            <a:r>
              <a:rPr lang="en-US" dirty="0" smtClean="0"/>
              <a:t>reflect its </a:t>
            </a:r>
            <a:r>
              <a:rPr lang="en-US" dirty="0"/>
              <a:t>contents and function. </a:t>
            </a:r>
            <a:endParaRPr lang="en-US" dirty="0" smtClean="0"/>
          </a:p>
          <a:p>
            <a:r>
              <a:rPr lang="en-US" dirty="0" smtClean="0"/>
              <a:t>In </a:t>
            </a:r>
            <a:r>
              <a:rPr lang="en-US" dirty="0"/>
              <a:t>this case, JOB seems appropriate. </a:t>
            </a:r>
            <a:endParaRPr lang="en-US" dirty="0" smtClean="0"/>
          </a:p>
          <a:p>
            <a:r>
              <a:rPr lang="en-US" dirty="0" smtClean="0"/>
              <a:t>Check </a:t>
            </a:r>
            <a:r>
              <a:rPr lang="en-US" dirty="0"/>
              <a:t>all of the tables to make sure that each </a:t>
            </a:r>
            <a:r>
              <a:rPr lang="en-US" dirty="0" smtClean="0"/>
              <a:t>table has </a:t>
            </a:r>
            <a:r>
              <a:rPr lang="en-US" dirty="0"/>
              <a:t>a determinant and that no table contains inappropriate dependencies. </a:t>
            </a:r>
            <a:endParaRPr lang="en-US" dirty="0" smtClean="0"/>
          </a:p>
          <a:p>
            <a:r>
              <a:rPr lang="en-US" dirty="0" smtClean="0"/>
              <a:t>When </a:t>
            </a:r>
            <a:r>
              <a:rPr lang="en-US" dirty="0"/>
              <a:t>you have completed these steps, </a:t>
            </a:r>
            <a:r>
              <a:rPr lang="en-US" dirty="0" smtClean="0"/>
              <a:t>you will </a:t>
            </a:r>
            <a:r>
              <a:rPr lang="en-US" dirty="0"/>
              <a:t>see the results in Figure 6.5.</a:t>
            </a:r>
            <a:endParaRPr lang="en-US" dirty="0"/>
          </a:p>
        </p:txBody>
      </p:sp>
    </p:spTree>
    <p:extLst>
      <p:ext uri="{BB962C8B-B14F-4D97-AF65-F5344CB8AC3E}">
        <p14:creationId xmlns:p14="http://schemas.microsoft.com/office/powerpoint/2010/main" val="1741024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8874736"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95638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Note</a:t>
            </a:r>
            <a:br>
              <a:rPr lang="en-US" dirty="0" smtClean="0"/>
            </a:br>
            <a:endParaRPr lang="en-US" dirty="0"/>
          </a:p>
        </p:txBody>
      </p:sp>
      <p:sp>
        <p:nvSpPr>
          <p:cNvPr id="3" name="Content Placeholder 2"/>
          <p:cNvSpPr>
            <a:spLocks noGrp="1"/>
          </p:cNvSpPr>
          <p:nvPr>
            <p:ph idx="1"/>
          </p:nvPr>
        </p:nvSpPr>
        <p:spPr>
          <a:xfrm>
            <a:off x="457200" y="1600200"/>
            <a:ext cx="8229600" cy="5105400"/>
          </a:xfrm>
        </p:spPr>
        <p:txBody>
          <a:bodyPr>
            <a:normAutofit fontScale="77500" lnSpcReduction="20000"/>
          </a:bodyPr>
          <a:lstStyle/>
          <a:p>
            <a:r>
              <a:rPr lang="en-US" dirty="0" smtClean="0"/>
              <a:t>Although </a:t>
            </a:r>
            <a:r>
              <a:rPr lang="en-US" dirty="0"/>
              <a:t>the word </a:t>
            </a:r>
            <a:r>
              <a:rPr lang="en-US" i="1" dirty="0"/>
              <a:t>table </a:t>
            </a:r>
            <a:r>
              <a:rPr lang="en-US" dirty="0"/>
              <a:t>is used throughout this chapter, formally, normalization is concerned with </a:t>
            </a:r>
            <a:r>
              <a:rPr lang="en-US" i="1" dirty="0"/>
              <a:t>relations</a:t>
            </a:r>
            <a:r>
              <a:rPr lang="en-US" dirty="0"/>
              <a:t>. </a:t>
            </a:r>
            <a:endParaRPr lang="en-US" dirty="0" smtClean="0"/>
          </a:p>
          <a:p>
            <a:r>
              <a:rPr lang="en-US" dirty="0" smtClean="0"/>
              <a:t>You </a:t>
            </a:r>
            <a:r>
              <a:rPr lang="en-US" dirty="0"/>
              <a:t>learned that the terms </a:t>
            </a:r>
            <a:r>
              <a:rPr lang="en-US" i="1" dirty="0"/>
              <a:t>table </a:t>
            </a:r>
            <a:r>
              <a:rPr lang="en-US" dirty="0"/>
              <a:t>and </a:t>
            </a:r>
            <a:r>
              <a:rPr lang="en-US" i="1" dirty="0"/>
              <a:t>relation </a:t>
            </a:r>
            <a:r>
              <a:rPr lang="en-US" dirty="0"/>
              <a:t>are frequently used interchangeably. </a:t>
            </a:r>
            <a:endParaRPr lang="en-US" dirty="0" smtClean="0"/>
          </a:p>
          <a:p>
            <a:r>
              <a:rPr lang="en-US" dirty="0" smtClean="0"/>
              <a:t>In </a:t>
            </a:r>
            <a:r>
              <a:rPr lang="en-US" dirty="0"/>
              <a:t>fact, you can </a:t>
            </a:r>
            <a:r>
              <a:rPr lang="en-US" dirty="0" smtClean="0"/>
              <a:t>say that </a:t>
            </a:r>
            <a:r>
              <a:rPr lang="en-US" dirty="0"/>
              <a:t>a table is the implementation view of a logical relation that meets some specific conditions. </a:t>
            </a:r>
          </a:p>
          <a:p>
            <a:r>
              <a:rPr lang="en-US" dirty="0" smtClean="0"/>
              <a:t>However</a:t>
            </a:r>
            <a:r>
              <a:rPr lang="en-US" dirty="0"/>
              <a:t>, being more rigorous, the mathematical relation does not allow duplicate tuples, whereas </a:t>
            </a:r>
            <a:r>
              <a:rPr lang="en-US" dirty="0" smtClean="0"/>
              <a:t>duplicate tuples </a:t>
            </a:r>
            <a:r>
              <a:rPr lang="en-US" dirty="0"/>
              <a:t>could exist in </a:t>
            </a:r>
            <a:r>
              <a:rPr lang="en-US" dirty="0" smtClean="0"/>
              <a:t>tables. </a:t>
            </a:r>
          </a:p>
          <a:p>
            <a:r>
              <a:rPr lang="en-US" dirty="0" smtClean="0"/>
              <a:t>Also</a:t>
            </a:r>
            <a:r>
              <a:rPr lang="en-US" dirty="0"/>
              <a:t>, in normalization terminology, any attribute that is at least </a:t>
            </a:r>
            <a:r>
              <a:rPr lang="en-US" dirty="0" smtClean="0"/>
              <a:t>part of </a:t>
            </a:r>
            <a:r>
              <a:rPr lang="en-US" dirty="0"/>
              <a:t>a key is known as a </a:t>
            </a:r>
            <a:r>
              <a:rPr lang="en-US" b="1" dirty="0"/>
              <a:t>prime attribute </a:t>
            </a:r>
            <a:r>
              <a:rPr lang="en-US" dirty="0"/>
              <a:t>instead of the more common term </a:t>
            </a:r>
            <a:r>
              <a:rPr lang="en-US" b="1" dirty="0"/>
              <a:t>key attribute</a:t>
            </a:r>
            <a:r>
              <a:rPr lang="en-US" dirty="0"/>
              <a:t>, which was </a:t>
            </a:r>
            <a:r>
              <a:rPr lang="en-US" dirty="0" smtClean="0"/>
              <a:t>introduced earlier</a:t>
            </a:r>
            <a:r>
              <a:rPr lang="en-US" dirty="0"/>
              <a:t>. </a:t>
            </a:r>
            <a:endParaRPr lang="en-US" dirty="0" smtClean="0"/>
          </a:p>
          <a:p>
            <a:r>
              <a:rPr lang="en-US" dirty="0" smtClean="0"/>
              <a:t>Conversely</a:t>
            </a:r>
            <a:r>
              <a:rPr lang="en-US" dirty="0"/>
              <a:t>, a </a:t>
            </a:r>
            <a:r>
              <a:rPr lang="en-US" b="1" dirty="0"/>
              <a:t>nonprime attribute</a:t>
            </a:r>
            <a:r>
              <a:rPr lang="en-US" dirty="0"/>
              <a:t>, or a </a:t>
            </a:r>
            <a:r>
              <a:rPr lang="en-US" b="1" dirty="0" err="1"/>
              <a:t>nonkey</a:t>
            </a:r>
            <a:r>
              <a:rPr lang="en-US" b="1" dirty="0"/>
              <a:t> attribute</a:t>
            </a:r>
            <a:r>
              <a:rPr lang="en-US" dirty="0"/>
              <a:t>, is not part of any candidate key.</a:t>
            </a:r>
          </a:p>
        </p:txBody>
      </p:sp>
    </p:spTree>
    <p:extLst>
      <p:ext uri="{BB962C8B-B14F-4D97-AF65-F5344CB8AC3E}">
        <p14:creationId xmlns:p14="http://schemas.microsoft.com/office/powerpoint/2010/main" val="240366148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r>
              <a:rPr lang="en-US" dirty="0"/>
              <a:t>In other words, after the 3NF conversion has been completed, your database will contain four tables:</a:t>
            </a:r>
          </a:p>
          <a:p>
            <a:r>
              <a:rPr lang="en-US" dirty="0"/>
              <a:t>PROJECT (</a:t>
            </a:r>
            <a:r>
              <a:rPr lang="en-US" b="1" dirty="0"/>
              <a:t>PROJ_NUM</a:t>
            </a:r>
            <a:r>
              <a:rPr lang="en-US" dirty="0"/>
              <a:t>, PROJ_NAME)</a:t>
            </a:r>
          </a:p>
          <a:p>
            <a:r>
              <a:rPr lang="en-US" dirty="0"/>
              <a:t>EMPLOYEE (</a:t>
            </a:r>
            <a:r>
              <a:rPr lang="en-US" b="1" dirty="0"/>
              <a:t>EMP_NUM</a:t>
            </a:r>
            <a:r>
              <a:rPr lang="en-US" dirty="0"/>
              <a:t>, EMP_NAME, JOB_CLASS)</a:t>
            </a:r>
          </a:p>
          <a:p>
            <a:r>
              <a:rPr lang="en-US" dirty="0"/>
              <a:t>JOB (</a:t>
            </a:r>
            <a:r>
              <a:rPr lang="en-US" b="1" dirty="0"/>
              <a:t>JOB_CLASS</a:t>
            </a:r>
            <a:r>
              <a:rPr lang="en-US" dirty="0"/>
              <a:t>, CHG_HOUR)</a:t>
            </a:r>
          </a:p>
          <a:p>
            <a:r>
              <a:rPr lang="en-US" dirty="0"/>
              <a:t>ASSIGNMENT (</a:t>
            </a:r>
            <a:r>
              <a:rPr lang="en-US" b="1" dirty="0"/>
              <a:t>PROJ_NUM</a:t>
            </a:r>
            <a:r>
              <a:rPr lang="en-US" dirty="0"/>
              <a:t>, </a:t>
            </a:r>
            <a:r>
              <a:rPr lang="en-US" b="1" dirty="0"/>
              <a:t>EMP_NUM</a:t>
            </a:r>
            <a:r>
              <a:rPr lang="en-US" dirty="0"/>
              <a:t>, ASSIGN_HOURS)</a:t>
            </a:r>
          </a:p>
          <a:p>
            <a:r>
              <a:rPr lang="en-US" dirty="0"/>
              <a:t>Note that this conversion has eliminated the original EMPLOYEE table’s transitive dependency; the tables are now </a:t>
            </a:r>
            <a:r>
              <a:rPr lang="en-US" dirty="0" smtClean="0"/>
              <a:t>said to </a:t>
            </a:r>
            <a:r>
              <a:rPr lang="en-US" dirty="0"/>
              <a:t>be in third normal form (3NF).</a:t>
            </a:r>
            <a:endParaRPr lang="en-US" dirty="0"/>
          </a:p>
        </p:txBody>
      </p:sp>
    </p:spTree>
    <p:extLst>
      <p:ext uri="{BB962C8B-B14F-4D97-AF65-F5344CB8AC3E}">
        <p14:creationId xmlns:p14="http://schemas.microsoft.com/office/powerpoint/2010/main" val="252736959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Note</a:t>
            </a:r>
            <a:endParaRPr lang="en-US" dirty="0"/>
          </a:p>
        </p:txBody>
      </p:sp>
      <p:sp>
        <p:nvSpPr>
          <p:cNvPr id="3" name="Content Placeholder 2"/>
          <p:cNvSpPr>
            <a:spLocks noGrp="1"/>
          </p:cNvSpPr>
          <p:nvPr>
            <p:ph idx="1"/>
          </p:nvPr>
        </p:nvSpPr>
        <p:spPr/>
        <p:txBody>
          <a:bodyPr/>
          <a:lstStyle/>
          <a:p>
            <a:r>
              <a:rPr lang="en-US" dirty="0"/>
              <a:t>A table is in </a:t>
            </a:r>
            <a:r>
              <a:rPr lang="en-US" b="1" dirty="0"/>
              <a:t>third normal form </a:t>
            </a:r>
            <a:r>
              <a:rPr lang="en-US" dirty="0"/>
              <a:t>(</a:t>
            </a:r>
            <a:r>
              <a:rPr lang="en-US" b="1" dirty="0"/>
              <a:t>3NF</a:t>
            </a:r>
            <a:r>
              <a:rPr lang="en-US" dirty="0"/>
              <a:t>) when:</a:t>
            </a:r>
          </a:p>
          <a:p>
            <a:pPr lvl="1"/>
            <a:r>
              <a:rPr lang="en-US" dirty="0" smtClean="0"/>
              <a:t> </a:t>
            </a:r>
            <a:r>
              <a:rPr lang="en-US" dirty="0"/>
              <a:t>It is in 2NF.</a:t>
            </a:r>
          </a:p>
          <a:p>
            <a:pPr lvl="1"/>
            <a:r>
              <a:rPr lang="en-US" i="1" dirty="0"/>
              <a:t>and</a:t>
            </a:r>
          </a:p>
          <a:p>
            <a:pPr lvl="1"/>
            <a:r>
              <a:rPr lang="en-US" dirty="0" smtClean="0"/>
              <a:t>It </a:t>
            </a:r>
            <a:r>
              <a:rPr lang="en-US" dirty="0"/>
              <a:t>contains no transitive dependencies.</a:t>
            </a:r>
            <a:endParaRPr lang="en-US" dirty="0"/>
          </a:p>
        </p:txBody>
      </p:sp>
    </p:spTree>
    <p:extLst>
      <p:ext uri="{BB962C8B-B14F-4D97-AF65-F5344CB8AC3E}">
        <p14:creationId xmlns:p14="http://schemas.microsoft.com/office/powerpoint/2010/main" val="366304827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r>
              <a:rPr lang="en-US" dirty="0"/>
              <a:t>It is interesting to note the similarities between resolving 2NF and 3NF problems. </a:t>
            </a:r>
            <a:endParaRPr lang="en-US" dirty="0" smtClean="0"/>
          </a:p>
          <a:p>
            <a:r>
              <a:rPr lang="en-US" dirty="0" smtClean="0"/>
              <a:t>To </a:t>
            </a:r>
            <a:r>
              <a:rPr lang="en-US" dirty="0"/>
              <a:t>convert a table from 1NF to 2NF</a:t>
            </a:r>
            <a:r>
              <a:rPr lang="en-US" dirty="0" smtClean="0"/>
              <a:t>, it </a:t>
            </a:r>
            <a:r>
              <a:rPr lang="en-US" dirty="0"/>
              <a:t>is necessary to remove the partial dependencies. </a:t>
            </a:r>
            <a:endParaRPr lang="en-US" dirty="0" smtClean="0"/>
          </a:p>
          <a:p>
            <a:r>
              <a:rPr lang="en-US" dirty="0" smtClean="0"/>
              <a:t>To </a:t>
            </a:r>
            <a:r>
              <a:rPr lang="en-US" dirty="0"/>
              <a:t>convert a table from 2NF to 3NF, it is necessary to remove </a:t>
            </a:r>
            <a:r>
              <a:rPr lang="en-US" dirty="0" smtClean="0"/>
              <a:t>the transitive </a:t>
            </a:r>
            <a:r>
              <a:rPr lang="en-US" dirty="0"/>
              <a:t>dependencies. </a:t>
            </a:r>
            <a:endParaRPr lang="en-US" dirty="0" smtClean="0"/>
          </a:p>
          <a:p>
            <a:r>
              <a:rPr lang="en-US" dirty="0" smtClean="0"/>
              <a:t>No </a:t>
            </a:r>
            <a:r>
              <a:rPr lang="en-US" dirty="0"/>
              <a:t>matter whether the “problem” dependency is a partial dependency or a </a:t>
            </a:r>
            <a:r>
              <a:rPr lang="en-US" dirty="0" smtClean="0"/>
              <a:t>transitive dependency</a:t>
            </a:r>
            <a:r>
              <a:rPr lang="en-US" dirty="0"/>
              <a:t>, the solution is the same. </a:t>
            </a:r>
            <a:endParaRPr lang="en-US" dirty="0" smtClean="0"/>
          </a:p>
          <a:p>
            <a:r>
              <a:rPr lang="en-US" dirty="0" smtClean="0"/>
              <a:t>Create </a:t>
            </a:r>
            <a:r>
              <a:rPr lang="en-US" dirty="0"/>
              <a:t>a new table for each problem dependency. </a:t>
            </a:r>
            <a:endParaRPr lang="en-US" dirty="0" smtClean="0"/>
          </a:p>
          <a:p>
            <a:r>
              <a:rPr lang="en-US" dirty="0" smtClean="0"/>
              <a:t>The </a:t>
            </a:r>
            <a:r>
              <a:rPr lang="en-US" dirty="0"/>
              <a:t>determinant of </a:t>
            </a:r>
            <a:r>
              <a:rPr lang="en-US" dirty="0" smtClean="0"/>
              <a:t>the problem </a:t>
            </a:r>
            <a:r>
              <a:rPr lang="en-US" dirty="0"/>
              <a:t>dependency remains in the original table and is placed as the primary key of the new table. </a:t>
            </a:r>
            <a:endParaRPr lang="en-US" dirty="0" smtClean="0"/>
          </a:p>
          <a:p>
            <a:r>
              <a:rPr lang="en-US" dirty="0" smtClean="0"/>
              <a:t>The dependents of </a:t>
            </a:r>
            <a:r>
              <a:rPr lang="en-US" dirty="0"/>
              <a:t>the problem dependency are removed from the original table and placed as nonprime attributes in the new table.</a:t>
            </a:r>
            <a:endParaRPr lang="en-US" dirty="0"/>
          </a:p>
        </p:txBody>
      </p:sp>
    </p:spTree>
    <p:extLst>
      <p:ext uri="{BB962C8B-B14F-4D97-AF65-F5344CB8AC3E}">
        <p14:creationId xmlns:p14="http://schemas.microsoft.com/office/powerpoint/2010/main" val="35158924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r>
              <a:rPr lang="en-US" dirty="0"/>
              <a:t>Be aware, however, that while the technique is the same, it is imperative that 2NF be achieved before moving on </a:t>
            </a:r>
            <a:r>
              <a:rPr lang="en-US" dirty="0" smtClean="0"/>
              <a:t>to 3NF</a:t>
            </a:r>
            <a:r>
              <a:rPr lang="en-US" dirty="0"/>
              <a:t>; be certain to resolve the partial dependencies before resolving the transitive dependencies. </a:t>
            </a:r>
            <a:endParaRPr lang="en-US" dirty="0" smtClean="0"/>
          </a:p>
          <a:p>
            <a:r>
              <a:rPr lang="en-US" dirty="0" smtClean="0"/>
              <a:t>Recall</a:t>
            </a:r>
            <a:r>
              <a:rPr lang="en-US" dirty="0"/>
              <a:t>, however, </a:t>
            </a:r>
            <a:r>
              <a:rPr lang="en-US" dirty="0" smtClean="0"/>
              <a:t>the assumption </a:t>
            </a:r>
            <a:r>
              <a:rPr lang="en-US" dirty="0"/>
              <a:t>that was made at the beginning of the discussion of the normalization process—that each table has </a:t>
            </a:r>
            <a:r>
              <a:rPr lang="en-US" dirty="0" smtClean="0"/>
              <a:t>only one </a:t>
            </a:r>
            <a:r>
              <a:rPr lang="en-US" dirty="0"/>
              <a:t>candidate key, which is the primary key. </a:t>
            </a:r>
            <a:endParaRPr lang="en-US" dirty="0" smtClean="0"/>
          </a:p>
          <a:p>
            <a:r>
              <a:rPr lang="en-US" dirty="0" smtClean="0"/>
              <a:t>If </a:t>
            </a:r>
            <a:r>
              <a:rPr lang="en-US" dirty="0"/>
              <a:t>a table has multiple candidate keys, then the overall process </a:t>
            </a:r>
            <a:r>
              <a:rPr lang="en-US" dirty="0" smtClean="0"/>
              <a:t>remains the </a:t>
            </a:r>
            <a:r>
              <a:rPr lang="en-US" dirty="0"/>
              <a:t>same, but there are additional considerations.</a:t>
            </a:r>
            <a:endParaRPr lang="en-US" dirty="0"/>
          </a:p>
        </p:txBody>
      </p:sp>
    </p:spTree>
    <p:extLst>
      <p:ext uri="{BB962C8B-B14F-4D97-AF65-F5344CB8AC3E}">
        <p14:creationId xmlns:p14="http://schemas.microsoft.com/office/powerpoint/2010/main" val="242025088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0"/>
            <a:ext cx="8229600" cy="6858000"/>
          </a:xfrm>
        </p:spPr>
        <p:txBody>
          <a:bodyPr>
            <a:normAutofit fontScale="70000" lnSpcReduction="20000"/>
          </a:bodyPr>
          <a:lstStyle/>
          <a:p>
            <a:r>
              <a:rPr lang="en-US" dirty="0"/>
              <a:t>For example, if a table has multiple candidate keys and one of those candidate keys is a composite key, the table </a:t>
            </a:r>
            <a:r>
              <a:rPr lang="en-US" dirty="0" smtClean="0"/>
              <a:t>can have </a:t>
            </a:r>
            <a:r>
              <a:rPr lang="en-US" dirty="0"/>
              <a:t>partial dependencies based on this composite candidate key, even when the primary key chosen is a </a:t>
            </a:r>
            <a:r>
              <a:rPr lang="en-US" dirty="0" smtClean="0"/>
              <a:t>single attribute</a:t>
            </a:r>
            <a:r>
              <a:rPr lang="en-US" dirty="0"/>
              <a:t>. </a:t>
            </a:r>
            <a:endParaRPr lang="en-US" dirty="0" smtClean="0"/>
          </a:p>
          <a:p>
            <a:r>
              <a:rPr lang="en-US" dirty="0" smtClean="0"/>
              <a:t>In </a:t>
            </a:r>
            <a:r>
              <a:rPr lang="en-US" dirty="0"/>
              <a:t>those cases, following the process described above, those dependencies would be perceived as </a:t>
            </a:r>
            <a:r>
              <a:rPr lang="en-US" dirty="0" smtClean="0"/>
              <a:t>transitive dependencies </a:t>
            </a:r>
            <a:r>
              <a:rPr lang="en-US" dirty="0"/>
              <a:t>and would not be resolved until 3NF. </a:t>
            </a:r>
            <a:endParaRPr lang="en-US" dirty="0" smtClean="0"/>
          </a:p>
          <a:p>
            <a:r>
              <a:rPr lang="en-US" dirty="0" smtClean="0"/>
              <a:t>The </a:t>
            </a:r>
            <a:r>
              <a:rPr lang="en-US" dirty="0"/>
              <a:t>simplified process described above will allow the designer </a:t>
            </a:r>
            <a:r>
              <a:rPr lang="en-US" dirty="0" smtClean="0"/>
              <a:t>to achieve </a:t>
            </a:r>
            <a:r>
              <a:rPr lang="en-US" dirty="0"/>
              <a:t>the correct result, but through practice, you should recognize all candidate keys and their dependencies </a:t>
            </a:r>
            <a:r>
              <a:rPr lang="en-US" dirty="0" smtClean="0"/>
              <a:t>as such</a:t>
            </a:r>
            <a:r>
              <a:rPr lang="en-US" dirty="0"/>
              <a:t>, and resolve them appropriately. </a:t>
            </a:r>
            <a:endParaRPr lang="en-US" dirty="0" smtClean="0"/>
          </a:p>
          <a:p>
            <a:r>
              <a:rPr lang="en-US" dirty="0" smtClean="0"/>
              <a:t>The </a:t>
            </a:r>
            <a:r>
              <a:rPr lang="en-US" dirty="0"/>
              <a:t>existence of multiple candidate keys can also influence the identification </a:t>
            </a:r>
            <a:r>
              <a:rPr lang="en-US" dirty="0" smtClean="0"/>
              <a:t>of transitive </a:t>
            </a:r>
            <a:r>
              <a:rPr lang="en-US" dirty="0"/>
              <a:t>dependencies. </a:t>
            </a:r>
            <a:endParaRPr lang="en-US" dirty="0" smtClean="0"/>
          </a:p>
          <a:p>
            <a:r>
              <a:rPr lang="en-US" dirty="0" smtClean="0"/>
              <a:t>Previously</a:t>
            </a:r>
            <a:r>
              <a:rPr lang="en-US" dirty="0"/>
              <a:t>, a transitive dependency was defined to exist when one nonprime </a:t>
            </a:r>
            <a:r>
              <a:rPr lang="en-US" dirty="0" smtClean="0"/>
              <a:t>attribute determined </a:t>
            </a:r>
            <a:r>
              <a:rPr lang="en-US" dirty="0"/>
              <a:t>another nonprime attribute. </a:t>
            </a:r>
            <a:endParaRPr lang="en-US" dirty="0" smtClean="0"/>
          </a:p>
          <a:p>
            <a:r>
              <a:rPr lang="en-US" dirty="0" smtClean="0"/>
              <a:t>In </a:t>
            </a:r>
            <a:r>
              <a:rPr lang="en-US" dirty="0"/>
              <a:t>the presence of multiple candidate keys, the definition of a </a:t>
            </a:r>
            <a:r>
              <a:rPr lang="en-US" dirty="0" smtClean="0"/>
              <a:t>nonprime attribute </a:t>
            </a:r>
            <a:r>
              <a:rPr lang="en-US" dirty="0"/>
              <a:t>as an attribute that is not a part of any candidate key is critical. </a:t>
            </a:r>
            <a:endParaRPr lang="en-US" dirty="0" smtClean="0"/>
          </a:p>
          <a:p>
            <a:r>
              <a:rPr lang="en-US" dirty="0" smtClean="0"/>
              <a:t>If </a:t>
            </a:r>
            <a:r>
              <a:rPr lang="en-US" dirty="0"/>
              <a:t>the determinant of a functional </a:t>
            </a:r>
            <a:r>
              <a:rPr lang="en-US" dirty="0" smtClean="0"/>
              <a:t>dependence is </a:t>
            </a:r>
            <a:r>
              <a:rPr lang="en-US" dirty="0"/>
              <a:t>not the primary key but is a part of another candidate key, then it is not a nonprime attribute and does not </a:t>
            </a:r>
            <a:r>
              <a:rPr lang="en-US" dirty="0" smtClean="0"/>
              <a:t>signal the </a:t>
            </a:r>
            <a:r>
              <a:rPr lang="en-US" dirty="0"/>
              <a:t>presence of a transitive dependency.</a:t>
            </a:r>
            <a:endParaRPr lang="en-US" dirty="0"/>
          </a:p>
        </p:txBody>
      </p:sp>
    </p:spTree>
    <p:extLst>
      <p:ext uri="{BB962C8B-B14F-4D97-AF65-F5344CB8AC3E}">
        <p14:creationId xmlns:p14="http://schemas.microsoft.com/office/powerpoint/2010/main" val="22022878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IMPROVING THE DESIGN</a:t>
            </a:r>
            <a:endParaRPr lang="en-US" dirty="0"/>
          </a:p>
        </p:txBody>
      </p:sp>
      <p:sp>
        <p:nvSpPr>
          <p:cNvPr id="3" name="Content Placeholder 2"/>
          <p:cNvSpPr>
            <a:spLocks noGrp="1"/>
          </p:cNvSpPr>
          <p:nvPr>
            <p:ph idx="1"/>
          </p:nvPr>
        </p:nvSpPr>
        <p:spPr/>
        <p:txBody>
          <a:bodyPr>
            <a:normAutofit fontScale="70000" lnSpcReduction="20000"/>
          </a:bodyPr>
          <a:lstStyle/>
          <a:p>
            <a:r>
              <a:rPr lang="en-US" dirty="0"/>
              <a:t>The table structures are cleaned up to eliminate the troublesome partial and transitive dependencies. </a:t>
            </a:r>
            <a:endParaRPr lang="en-US" dirty="0" smtClean="0"/>
          </a:p>
          <a:p>
            <a:r>
              <a:rPr lang="en-US" dirty="0" smtClean="0"/>
              <a:t>You </a:t>
            </a:r>
            <a:r>
              <a:rPr lang="en-US" dirty="0"/>
              <a:t>can </a:t>
            </a:r>
            <a:r>
              <a:rPr lang="en-US" dirty="0" smtClean="0"/>
              <a:t>now focus </a:t>
            </a:r>
            <a:r>
              <a:rPr lang="en-US" dirty="0"/>
              <a:t>on improving the database’s ability to provide information and on enhancing its operational characteristics. </a:t>
            </a:r>
            <a:endParaRPr lang="en-US" dirty="0" smtClean="0"/>
          </a:p>
          <a:p>
            <a:r>
              <a:rPr lang="en-US" dirty="0" smtClean="0"/>
              <a:t>In the </a:t>
            </a:r>
            <a:r>
              <a:rPr lang="en-US" dirty="0"/>
              <a:t>next few paragraphs, you will learn about the various types of issues you need to address to produce a </a:t>
            </a:r>
            <a:r>
              <a:rPr lang="en-US" dirty="0" smtClean="0"/>
              <a:t>good normalized </a:t>
            </a:r>
            <a:r>
              <a:rPr lang="en-US" dirty="0"/>
              <a:t>set of tables. </a:t>
            </a:r>
            <a:endParaRPr lang="en-US" dirty="0" smtClean="0"/>
          </a:p>
          <a:p>
            <a:r>
              <a:rPr lang="en-US" dirty="0" smtClean="0"/>
              <a:t>Please </a:t>
            </a:r>
            <a:r>
              <a:rPr lang="en-US" dirty="0"/>
              <a:t>note that for space issues, each section presents just one example—the designer </a:t>
            </a:r>
            <a:r>
              <a:rPr lang="en-US" dirty="0" smtClean="0"/>
              <a:t>must apply </a:t>
            </a:r>
            <a:r>
              <a:rPr lang="en-US" dirty="0"/>
              <a:t>the principle to all remaining tables in the design. </a:t>
            </a:r>
            <a:endParaRPr lang="en-US" dirty="0" smtClean="0"/>
          </a:p>
          <a:p>
            <a:r>
              <a:rPr lang="en-US" dirty="0" smtClean="0"/>
              <a:t>Remember </a:t>
            </a:r>
            <a:r>
              <a:rPr lang="en-US" dirty="0"/>
              <a:t>that normalization cannot, by itself, be relied </a:t>
            </a:r>
            <a:r>
              <a:rPr lang="en-US" dirty="0" smtClean="0"/>
              <a:t>on to </a:t>
            </a:r>
            <a:r>
              <a:rPr lang="en-US" dirty="0"/>
              <a:t>make good designs. </a:t>
            </a:r>
            <a:endParaRPr lang="en-US" dirty="0" smtClean="0"/>
          </a:p>
          <a:p>
            <a:r>
              <a:rPr lang="en-US" dirty="0" smtClean="0"/>
              <a:t>Instead</a:t>
            </a:r>
            <a:r>
              <a:rPr lang="en-US" dirty="0"/>
              <a:t>, normalization is valuable because its use helps eliminate data redundancies.</a:t>
            </a:r>
            <a:endParaRPr lang="en-US" dirty="0"/>
          </a:p>
        </p:txBody>
      </p:sp>
    </p:spTree>
    <p:extLst>
      <p:ext uri="{BB962C8B-B14F-4D97-AF65-F5344CB8AC3E}">
        <p14:creationId xmlns:p14="http://schemas.microsoft.com/office/powerpoint/2010/main" val="45793122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Evaluate PK Assignments</a:t>
            </a:r>
            <a:endParaRPr lang="en-US" dirty="0"/>
          </a:p>
        </p:txBody>
      </p:sp>
      <p:sp>
        <p:nvSpPr>
          <p:cNvPr id="3" name="Content Placeholder 2"/>
          <p:cNvSpPr>
            <a:spLocks noGrp="1"/>
          </p:cNvSpPr>
          <p:nvPr>
            <p:ph idx="1"/>
          </p:nvPr>
        </p:nvSpPr>
        <p:spPr/>
        <p:txBody>
          <a:bodyPr>
            <a:normAutofit fontScale="85000" lnSpcReduction="10000"/>
          </a:bodyPr>
          <a:lstStyle/>
          <a:p>
            <a:r>
              <a:rPr lang="en-US" dirty="0"/>
              <a:t>Each time a new employee is entered into the EMPLOYEE table, a JOB_CLASS value must be entered. </a:t>
            </a:r>
            <a:endParaRPr lang="en-US" dirty="0" smtClean="0"/>
          </a:p>
          <a:p>
            <a:r>
              <a:rPr lang="en-US" dirty="0" smtClean="0"/>
              <a:t>Unfortunately, it </a:t>
            </a:r>
            <a:r>
              <a:rPr lang="en-US" dirty="0"/>
              <a:t>is too easy to make data-entry errors that lead to referential integrity violations. </a:t>
            </a:r>
            <a:endParaRPr lang="en-US" dirty="0" smtClean="0"/>
          </a:p>
          <a:p>
            <a:r>
              <a:rPr lang="en-US" dirty="0" smtClean="0"/>
              <a:t>For </a:t>
            </a:r>
            <a:r>
              <a:rPr lang="en-US" dirty="0"/>
              <a:t>example, entering DB </a:t>
            </a:r>
            <a:r>
              <a:rPr lang="en-US" dirty="0" smtClean="0"/>
              <a:t>Designer instead </a:t>
            </a:r>
            <a:r>
              <a:rPr lang="en-US" dirty="0"/>
              <a:t>of Database Designer for the JOB_CLASS attribute in the EMPLOYEE table will trigger such a violation.</a:t>
            </a:r>
          </a:p>
          <a:p>
            <a:r>
              <a:rPr lang="en-US" dirty="0"/>
              <a:t>Therefore, it would be better to add a JOB_CODE attribute to create a unique identifier. The addition of a </a:t>
            </a:r>
            <a:r>
              <a:rPr lang="en-US" dirty="0" smtClean="0"/>
              <a:t>JOB_CODE attribute </a:t>
            </a:r>
            <a:r>
              <a:rPr lang="en-US" dirty="0"/>
              <a:t>produces the dependency:</a:t>
            </a:r>
          </a:p>
          <a:p>
            <a:r>
              <a:rPr lang="en-US" dirty="0"/>
              <a:t>JOB_CODE → JOB_CLASS, CHG_HOUR</a:t>
            </a:r>
            <a:endParaRPr lang="en-US" dirty="0"/>
          </a:p>
        </p:txBody>
      </p:sp>
    </p:spTree>
    <p:extLst>
      <p:ext uri="{BB962C8B-B14F-4D97-AF65-F5344CB8AC3E}">
        <p14:creationId xmlns:p14="http://schemas.microsoft.com/office/powerpoint/2010/main" val="120936924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0200"/>
            <a:ext cx="8229600" cy="5105400"/>
          </a:xfrm>
        </p:spPr>
        <p:txBody>
          <a:bodyPr>
            <a:normAutofit fontScale="62500" lnSpcReduction="20000"/>
          </a:bodyPr>
          <a:lstStyle/>
          <a:p>
            <a:r>
              <a:rPr lang="en-US" dirty="0"/>
              <a:t>If you assume that the JOB_CODE is a proper primary key, this new attribute does produce the dependency:</a:t>
            </a:r>
          </a:p>
          <a:p>
            <a:r>
              <a:rPr lang="en-US" dirty="0"/>
              <a:t>JOB_CLASS → CHG_HOUR</a:t>
            </a:r>
          </a:p>
          <a:p>
            <a:r>
              <a:rPr lang="en-US" dirty="0"/>
              <a:t>However, this dependency is not a transitive dependency because the determinant is a candidate key. </a:t>
            </a:r>
            <a:endParaRPr lang="en-US" dirty="0" smtClean="0"/>
          </a:p>
          <a:p>
            <a:r>
              <a:rPr lang="en-US" dirty="0" smtClean="0"/>
              <a:t>Further</a:t>
            </a:r>
            <a:r>
              <a:rPr lang="en-US" dirty="0"/>
              <a:t>, </a:t>
            </a:r>
            <a:r>
              <a:rPr lang="en-US" dirty="0" smtClean="0"/>
              <a:t>the presence </a:t>
            </a:r>
            <a:r>
              <a:rPr lang="en-US" dirty="0"/>
              <a:t>of JOB_CODE greatly decreases the likelihood of referential integrity violations. </a:t>
            </a:r>
            <a:endParaRPr lang="en-US" dirty="0" smtClean="0"/>
          </a:p>
          <a:p>
            <a:r>
              <a:rPr lang="en-US" dirty="0" smtClean="0"/>
              <a:t>Note </a:t>
            </a:r>
            <a:r>
              <a:rPr lang="en-US" dirty="0"/>
              <a:t>that the new JOB </a:t>
            </a:r>
            <a:r>
              <a:rPr lang="en-US" dirty="0" smtClean="0"/>
              <a:t>table now </a:t>
            </a:r>
            <a:r>
              <a:rPr lang="en-US" dirty="0"/>
              <a:t>has two candidate keys—JOB_CODE and JOB_CLASS. </a:t>
            </a:r>
            <a:endParaRPr lang="en-US" dirty="0" smtClean="0"/>
          </a:p>
          <a:p>
            <a:r>
              <a:rPr lang="en-US" dirty="0" smtClean="0"/>
              <a:t>In </a:t>
            </a:r>
            <a:r>
              <a:rPr lang="en-US" dirty="0"/>
              <a:t>this case, JOB_CODE is the chosen primary key </a:t>
            </a:r>
            <a:r>
              <a:rPr lang="en-US" dirty="0" smtClean="0"/>
              <a:t>as well </a:t>
            </a:r>
            <a:r>
              <a:rPr lang="en-US" dirty="0"/>
              <a:t>as a surrogate key. </a:t>
            </a:r>
            <a:endParaRPr lang="en-US" dirty="0" smtClean="0"/>
          </a:p>
          <a:p>
            <a:r>
              <a:rPr lang="en-US" dirty="0" smtClean="0"/>
              <a:t>A </a:t>
            </a:r>
            <a:r>
              <a:rPr lang="en-US" dirty="0"/>
              <a:t>surrogate key, as you should recall, is an artificial PK introduced by the designer with </a:t>
            </a:r>
            <a:r>
              <a:rPr lang="en-US" dirty="0" smtClean="0"/>
              <a:t>the purpose </a:t>
            </a:r>
            <a:r>
              <a:rPr lang="en-US" dirty="0"/>
              <a:t>of simplifying the assignment of primary keys to tables. </a:t>
            </a:r>
            <a:endParaRPr lang="en-US" dirty="0" smtClean="0"/>
          </a:p>
          <a:p>
            <a:r>
              <a:rPr lang="en-US" dirty="0" smtClean="0"/>
              <a:t>Surrogate </a:t>
            </a:r>
            <a:r>
              <a:rPr lang="en-US" dirty="0"/>
              <a:t>keys are usually numeric, they are </a:t>
            </a:r>
            <a:r>
              <a:rPr lang="en-US" dirty="0" smtClean="0"/>
              <a:t>often automatically </a:t>
            </a:r>
            <a:r>
              <a:rPr lang="en-US" dirty="0"/>
              <a:t>generated by the DBMS, they are free of semantic content (they have no special meaning), and they </a:t>
            </a:r>
            <a:r>
              <a:rPr lang="en-US" dirty="0" smtClean="0"/>
              <a:t>are usually </a:t>
            </a:r>
            <a:r>
              <a:rPr lang="en-US" dirty="0"/>
              <a:t>hidden from the end users.</a:t>
            </a:r>
            <a:endParaRPr lang="en-US" dirty="0"/>
          </a:p>
        </p:txBody>
      </p:sp>
    </p:spTree>
    <p:extLst>
      <p:ext uri="{BB962C8B-B14F-4D97-AF65-F5344CB8AC3E}">
        <p14:creationId xmlns:p14="http://schemas.microsoft.com/office/powerpoint/2010/main" val="319301866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Evaluate Naming Conventions</a:t>
            </a:r>
            <a:endParaRPr lang="en-US" dirty="0"/>
          </a:p>
        </p:txBody>
      </p:sp>
      <p:sp>
        <p:nvSpPr>
          <p:cNvPr id="3" name="Content Placeholder 2"/>
          <p:cNvSpPr>
            <a:spLocks noGrp="1"/>
          </p:cNvSpPr>
          <p:nvPr>
            <p:ph idx="1"/>
          </p:nvPr>
        </p:nvSpPr>
        <p:spPr/>
        <p:txBody>
          <a:bodyPr>
            <a:normAutofit fontScale="77500" lnSpcReduction="20000"/>
          </a:bodyPr>
          <a:lstStyle/>
          <a:p>
            <a:r>
              <a:rPr lang="en-US" dirty="0"/>
              <a:t>It is best to adhere to the naming conventions outlined </a:t>
            </a:r>
            <a:r>
              <a:rPr lang="en-US" dirty="0" smtClean="0"/>
              <a:t>earlier, </a:t>
            </a:r>
            <a:r>
              <a:rPr lang="en-US" dirty="0"/>
              <a:t>Data Models. </a:t>
            </a:r>
            <a:endParaRPr lang="en-US" dirty="0" smtClean="0"/>
          </a:p>
          <a:p>
            <a:r>
              <a:rPr lang="en-US" dirty="0" smtClean="0"/>
              <a:t>Therefore</a:t>
            </a:r>
            <a:r>
              <a:rPr lang="en-US" dirty="0"/>
              <a:t>, CHG_HOUR will </a:t>
            </a:r>
            <a:r>
              <a:rPr lang="en-US" dirty="0" smtClean="0"/>
              <a:t>be changed </a:t>
            </a:r>
            <a:r>
              <a:rPr lang="en-US" dirty="0"/>
              <a:t>to JOB_CHG_HOUR to indicate its association with the JOB table. </a:t>
            </a:r>
            <a:endParaRPr lang="en-US" dirty="0" smtClean="0"/>
          </a:p>
          <a:p>
            <a:r>
              <a:rPr lang="en-US" dirty="0" smtClean="0"/>
              <a:t>In </a:t>
            </a:r>
            <a:r>
              <a:rPr lang="en-US" dirty="0"/>
              <a:t>addition, the attribute name </a:t>
            </a:r>
            <a:r>
              <a:rPr lang="en-US" dirty="0" smtClean="0"/>
              <a:t>JOB_CLASS does </a:t>
            </a:r>
            <a:r>
              <a:rPr lang="en-US" dirty="0"/>
              <a:t>not quite describe entries such as Systems Analyst, Database Designer, and so on; the label </a:t>
            </a:r>
            <a:r>
              <a:rPr lang="en-US" dirty="0" smtClean="0"/>
              <a:t>JOB_DESCRIPTION fits </a:t>
            </a:r>
            <a:r>
              <a:rPr lang="en-US" dirty="0"/>
              <a:t>the entries better. </a:t>
            </a:r>
            <a:endParaRPr lang="en-US" dirty="0" smtClean="0"/>
          </a:p>
          <a:p>
            <a:r>
              <a:rPr lang="en-US" dirty="0" smtClean="0"/>
              <a:t>Also</a:t>
            </a:r>
            <a:r>
              <a:rPr lang="en-US" dirty="0"/>
              <a:t>, you might have noticed that HOURS was changed to ASSIGN_HOURS in the </a:t>
            </a:r>
            <a:r>
              <a:rPr lang="en-US" dirty="0" smtClean="0"/>
              <a:t>conversion from </a:t>
            </a:r>
            <a:r>
              <a:rPr lang="en-US" dirty="0"/>
              <a:t>1NF to 2NF. </a:t>
            </a:r>
            <a:endParaRPr lang="en-US" dirty="0" smtClean="0"/>
          </a:p>
          <a:p>
            <a:r>
              <a:rPr lang="en-US" dirty="0" smtClean="0"/>
              <a:t>That </a:t>
            </a:r>
            <a:r>
              <a:rPr lang="en-US" dirty="0"/>
              <a:t>change lets you associate the hours worked with the ASSIGNMENT table.</a:t>
            </a:r>
            <a:endParaRPr lang="en-US" dirty="0"/>
          </a:p>
        </p:txBody>
      </p:sp>
    </p:spTree>
    <p:extLst>
      <p:ext uri="{BB962C8B-B14F-4D97-AF65-F5344CB8AC3E}">
        <p14:creationId xmlns:p14="http://schemas.microsoft.com/office/powerpoint/2010/main" val="143386211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Refine Attribute Atomicity</a:t>
            </a:r>
            <a:endParaRPr lang="en-US" dirty="0"/>
          </a:p>
        </p:txBody>
      </p:sp>
      <p:sp>
        <p:nvSpPr>
          <p:cNvPr id="3" name="Content Placeholder 2"/>
          <p:cNvSpPr>
            <a:spLocks noGrp="1"/>
          </p:cNvSpPr>
          <p:nvPr>
            <p:ph idx="1"/>
          </p:nvPr>
        </p:nvSpPr>
        <p:spPr>
          <a:xfrm>
            <a:off x="457200" y="1600200"/>
            <a:ext cx="8229600" cy="5105400"/>
          </a:xfrm>
        </p:spPr>
        <p:txBody>
          <a:bodyPr>
            <a:normAutofit fontScale="70000" lnSpcReduction="20000"/>
          </a:bodyPr>
          <a:lstStyle/>
          <a:p>
            <a:r>
              <a:rPr lang="en-US" dirty="0"/>
              <a:t>It is generally good practice to pay attention to the </a:t>
            </a:r>
            <a:r>
              <a:rPr lang="en-US" i="1" dirty="0"/>
              <a:t>atomicity </a:t>
            </a:r>
            <a:r>
              <a:rPr lang="en-US" dirty="0"/>
              <a:t>requirement. </a:t>
            </a:r>
            <a:endParaRPr lang="en-US" dirty="0" smtClean="0"/>
          </a:p>
          <a:p>
            <a:r>
              <a:rPr lang="en-US" dirty="0" smtClean="0"/>
              <a:t>An </a:t>
            </a:r>
            <a:r>
              <a:rPr lang="en-US" b="1" dirty="0"/>
              <a:t>atomic attribute </a:t>
            </a:r>
            <a:r>
              <a:rPr lang="en-US" dirty="0"/>
              <a:t>is one that </a:t>
            </a:r>
            <a:r>
              <a:rPr lang="en-US" dirty="0" smtClean="0"/>
              <a:t>cannot be </a:t>
            </a:r>
            <a:r>
              <a:rPr lang="en-US" dirty="0"/>
              <a:t>further subdivided. Such an attribute is said to display </a:t>
            </a:r>
            <a:r>
              <a:rPr lang="en-US" b="1" dirty="0"/>
              <a:t>atomicity</a:t>
            </a:r>
            <a:r>
              <a:rPr lang="en-US" dirty="0"/>
              <a:t>. </a:t>
            </a:r>
            <a:endParaRPr lang="en-US" dirty="0" smtClean="0"/>
          </a:p>
          <a:p>
            <a:r>
              <a:rPr lang="en-US" dirty="0" smtClean="0"/>
              <a:t>Clearly</a:t>
            </a:r>
            <a:r>
              <a:rPr lang="en-US" dirty="0"/>
              <a:t>, the use of the EMP_NAME in </a:t>
            </a:r>
            <a:r>
              <a:rPr lang="en-US" dirty="0" smtClean="0"/>
              <a:t>the EMPLOYEE </a:t>
            </a:r>
            <a:r>
              <a:rPr lang="en-US" dirty="0"/>
              <a:t>table is not atomic because EMP_NAME can be decomposed into a last name, a first name, and an initial.</a:t>
            </a:r>
          </a:p>
          <a:p>
            <a:r>
              <a:rPr lang="en-US" dirty="0"/>
              <a:t>By improving the degree of atomicity, you also gain querying flexibility. </a:t>
            </a:r>
            <a:endParaRPr lang="en-US" dirty="0" smtClean="0"/>
          </a:p>
          <a:p>
            <a:r>
              <a:rPr lang="en-US" dirty="0" smtClean="0"/>
              <a:t>For </a:t>
            </a:r>
            <a:r>
              <a:rPr lang="en-US" dirty="0"/>
              <a:t>example, if you use EMP_LNAME</a:t>
            </a:r>
            <a:r>
              <a:rPr lang="en-US" dirty="0" smtClean="0"/>
              <a:t>, EMP_FNAME</a:t>
            </a:r>
            <a:r>
              <a:rPr lang="en-US" dirty="0"/>
              <a:t>, and EMP_INITIAL, you can easily generate phone lists by sorting last names, first names, and initials.</a:t>
            </a:r>
          </a:p>
          <a:p>
            <a:r>
              <a:rPr lang="en-US" dirty="0"/>
              <a:t>Such a task would be very difficult if the name components were within a single attribute. </a:t>
            </a:r>
            <a:endParaRPr lang="en-US" dirty="0" smtClean="0"/>
          </a:p>
          <a:p>
            <a:r>
              <a:rPr lang="en-US" dirty="0" smtClean="0"/>
              <a:t>In </a:t>
            </a:r>
            <a:r>
              <a:rPr lang="en-US" dirty="0"/>
              <a:t>general, designers </a:t>
            </a:r>
            <a:r>
              <a:rPr lang="en-US" dirty="0" smtClean="0"/>
              <a:t>prefer to </a:t>
            </a:r>
            <a:r>
              <a:rPr lang="en-US" dirty="0"/>
              <a:t>use simple, single-valued attributes as indicated by the business rules and processing requirements.</a:t>
            </a:r>
            <a:endParaRPr lang="en-US" dirty="0"/>
          </a:p>
        </p:txBody>
      </p:sp>
    </p:spTree>
    <p:extLst>
      <p:ext uri="{BB962C8B-B14F-4D97-AF65-F5344CB8AC3E}">
        <p14:creationId xmlns:p14="http://schemas.microsoft.com/office/powerpoint/2010/main" val="9329644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NEED FOR NORMALIZATION</a:t>
            </a:r>
          </a:p>
        </p:txBody>
      </p:sp>
      <p:sp>
        <p:nvSpPr>
          <p:cNvPr id="3" name="Content Placeholder 2"/>
          <p:cNvSpPr>
            <a:spLocks noGrp="1"/>
          </p:cNvSpPr>
          <p:nvPr>
            <p:ph idx="1"/>
          </p:nvPr>
        </p:nvSpPr>
        <p:spPr>
          <a:xfrm>
            <a:off x="457200" y="1219200"/>
            <a:ext cx="8229600" cy="5638800"/>
          </a:xfrm>
        </p:spPr>
        <p:txBody>
          <a:bodyPr>
            <a:normAutofit fontScale="62500" lnSpcReduction="20000"/>
          </a:bodyPr>
          <a:lstStyle/>
          <a:p>
            <a:r>
              <a:rPr lang="en-US" dirty="0"/>
              <a:t>Normalization is typically used in conjunction with the entity relationship </a:t>
            </a:r>
            <a:r>
              <a:rPr lang="en-US" dirty="0" smtClean="0"/>
              <a:t>modeling. </a:t>
            </a:r>
          </a:p>
          <a:p>
            <a:r>
              <a:rPr lang="en-US" dirty="0" smtClean="0"/>
              <a:t>There </a:t>
            </a:r>
            <a:r>
              <a:rPr lang="en-US" dirty="0"/>
              <a:t>are two common situations in which database designers use normalization. </a:t>
            </a:r>
            <a:endParaRPr lang="en-US" dirty="0" smtClean="0"/>
          </a:p>
          <a:p>
            <a:r>
              <a:rPr lang="en-US" dirty="0" smtClean="0"/>
              <a:t>When </a:t>
            </a:r>
            <a:r>
              <a:rPr lang="en-US" dirty="0"/>
              <a:t>designing a </a:t>
            </a:r>
            <a:r>
              <a:rPr lang="en-US" dirty="0" smtClean="0"/>
              <a:t>new database </a:t>
            </a:r>
            <a:r>
              <a:rPr lang="en-US" dirty="0"/>
              <a:t>structure based on the business requirements of the end users, the database designer will construct a </a:t>
            </a:r>
            <a:r>
              <a:rPr lang="en-US" dirty="0" smtClean="0"/>
              <a:t>data model </a:t>
            </a:r>
            <a:r>
              <a:rPr lang="en-US" dirty="0"/>
              <a:t>using a technique such as Crow’s Foot notation ERDs. </a:t>
            </a:r>
            <a:endParaRPr lang="en-US" dirty="0" smtClean="0"/>
          </a:p>
          <a:p>
            <a:r>
              <a:rPr lang="en-US" dirty="0" smtClean="0"/>
              <a:t>After </a:t>
            </a:r>
            <a:r>
              <a:rPr lang="en-US" dirty="0"/>
              <a:t>the initial design is complete, the designer can </a:t>
            </a:r>
            <a:r>
              <a:rPr lang="en-US" dirty="0" smtClean="0"/>
              <a:t>use normalization </a:t>
            </a:r>
            <a:r>
              <a:rPr lang="en-US" dirty="0"/>
              <a:t>to analyze the relationships that exist among the attributes within each entity, to determine if </a:t>
            </a:r>
            <a:r>
              <a:rPr lang="en-US" dirty="0" smtClean="0"/>
              <a:t>the structure </a:t>
            </a:r>
            <a:r>
              <a:rPr lang="en-US" dirty="0"/>
              <a:t>can be improved through normalization. </a:t>
            </a:r>
            <a:endParaRPr lang="en-US" dirty="0" smtClean="0"/>
          </a:p>
          <a:p>
            <a:r>
              <a:rPr lang="en-US" dirty="0" smtClean="0"/>
              <a:t>Alternatively</a:t>
            </a:r>
            <a:r>
              <a:rPr lang="en-US" dirty="0"/>
              <a:t>, database designers are often asked to modify </a:t>
            </a:r>
            <a:r>
              <a:rPr lang="en-US" dirty="0" smtClean="0"/>
              <a:t>existing data </a:t>
            </a:r>
            <a:r>
              <a:rPr lang="en-US" dirty="0"/>
              <a:t>structures that can be in the form of flat files, spreadsheets, or older database structures. </a:t>
            </a:r>
            <a:endParaRPr lang="en-US" dirty="0" smtClean="0"/>
          </a:p>
          <a:p>
            <a:r>
              <a:rPr lang="en-US" dirty="0" smtClean="0"/>
              <a:t>Again</a:t>
            </a:r>
            <a:r>
              <a:rPr lang="en-US" dirty="0"/>
              <a:t>, through </a:t>
            </a:r>
            <a:r>
              <a:rPr lang="en-US" dirty="0" smtClean="0"/>
              <a:t>an analysis </a:t>
            </a:r>
            <a:r>
              <a:rPr lang="en-US" dirty="0"/>
              <a:t>of the relationships among the attributes or fields in the data structure, the database designer can use </a:t>
            </a:r>
            <a:r>
              <a:rPr lang="en-US" dirty="0" smtClean="0"/>
              <a:t>the normalization </a:t>
            </a:r>
            <a:r>
              <a:rPr lang="en-US" dirty="0"/>
              <a:t>process to improve the existing data structure to create an appropriate database design. </a:t>
            </a:r>
            <a:endParaRPr lang="en-US" dirty="0" smtClean="0"/>
          </a:p>
          <a:p>
            <a:r>
              <a:rPr lang="en-US" dirty="0" smtClean="0"/>
              <a:t>Whether designing </a:t>
            </a:r>
            <a:r>
              <a:rPr lang="en-US" dirty="0"/>
              <a:t>a new database structure or modifying an existing one, the normalization process is the same.</a:t>
            </a:r>
          </a:p>
        </p:txBody>
      </p:sp>
    </p:spTree>
    <p:extLst>
      <p:ext uri="{BB962C8B-B14F-4D97-AF65-F5344CB8AC3E}">
        <p14:creationId xmlns:p14="http://schemas.microsoft.com/office/powerpoint/2010/main" val="121481204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Identify New Attributes</a:t>
            </a:r>
            <a:endParaRPr lang="en-US" dirty="0"/>
          </a:p>
        </p:txBody>
      </p:sp>
      <p:sp>
        <p:nvSpPr>
          <p:cNvPr id="3" name="Content Placeholder 2"/>
          <p:cNvSpPr>
            <a:spLocks noGrp="1"/>
          </p:cNvSpPr>
          <p:nvPr>
            <p:ph idx="1"/>
          </p:nvPr>
        </p:nvSpPr>
        <p:spPr/>
        <p:txBody>
          <a:bodyPr>
            <a:normAutofit fontScale="85000" lnSpcReduction="20000"/>
          </a:bodyPr>
          <a:lstStyle/>
          <a:p>
            <a:r>
              <a:rPr lang="en-US" dirty="0"/>
              <a:t>If the EMPLOYEE table were used in a real-world environment, several other attributes would have to be added. </a:t>
            </a:r>
            <a:endParaRPr lang="en-US" dirty="0" smtClean="0"/>
          </a:p>
          <a:p>
            <a:r>
              <a:rPr lang="en-US" dirty="0" smtClean="0"/>
              <a:t>For example</a:t>
            </a:r>
            <a:r>
              <a:rPr lang="en-US" dirty="0"/>
              <a:t>, year-to-date gross salary payments, Social Security payments, and Medicare payments would be desirable.</a:t>
            </a:r>
          </a:p>
          <a:p>
            <a:r>
              <a:rPr lang="en-US" dirty="0"/>
              <a:t>An employee hire date attribute (EMP_HIREDATE) could be used to track an employee’s job longevity and serve </a:t>
            </a:r>
            <a:r>
              <a:rPr lang="en-US" dirty="0" smtClean="0"/>
              <a:t>as a </a:t>
            </a:r>
            <a:r>
              <a:rPr lang="en-US" dirty="0"/>
              <a:t>basis for awarding bonuses to long-term employees and for other morale-enhancing measures. </a:t>
            </a:r>
            <a:endParaRPr lang="en-US" dirty="0" smtClean="0"/>
          </a:p>
          <a:p>
            <a:r>
              <a:rPr lang="en-US" dirty="0" smtClean="0"/>
              <a:t>The </a:t>
            </a:r>
            <a:r>
              <a:rPr lang="en-US" dirty="0"/>
              <a:t>same </a:t>
            </a:r>
            <a:r>
              <a:rPr lang="en-US" dirty="0" smtClean="0"/>
              <a:t>principle must </a:t>
            </a:r>
            <a:r>
              <a:rPr lang="en-US" dirty="0"/>
              <a:t>be applied to all other tables in your design.</a:t>
            </a:r>
            <a:endParaRPr lang="en-US" dirty="0"/>
          </a:p>
        </p:txBody>
      </p:sp>
    </p:spTree>
    <p:extLst>
      <p:ext uri="{BB962C8B-B14F-4D97-AF65-F5344CB8AC3E}">
        <p14:creationId xmlns:p14="http://schemas.microsoft.com/office/powerpoint/2010/main" val="391770151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Identify New Relationships</a:t>
            </a:r>
            <a:endParaRPr lang="en-US" dirty="0"/>
          </a:p>
        </p:txBody>
      </p:sp>
      <p:sp>
        <p:nvSpPr>
          <p:cNvPr id="3" name="Content Placeholder 2"/>
          <p:cNvSpPr>
            <a:spLocks noGrp="1"/>
          </p:cNvSpPr>
          <p:nvPr>
            <p:ph idx="1"/>
          </p:nvPr>
        </p:nvSpPr>
        <p:spPr/>
        <p:txBody>
          <a:bodyPr>
            <a:normAutofit fontScale="70000" lnSpcReduction="20000"/>
          </a:bodyPr>
          <a:lstStyle/>
          <a:p>
            <a:r>
              <a:rPr lang="en-US" dirty="0"/>
              <a:t>According to the original report, the users need to track which employee is acting as the manager of each project. </a:t>
            </a:r>
            <a:endParaRPr lang="en-US" dirty="0" smtClean="0"/>
          </a:p>
          <a:p>
            <a:r>
              <a:rPr lang="en-US" dirty="0" smtClean="0"/>
              <a:t>This can </a:t>
            </a:r>
            <a:r>
              <a:rPr lang="en-US" dirty="0"/>
              <a:t>be implemented as a relationship between EMPLOYEE and PROJECT. </a:t>
            </a:r>
            <a:endParaRPr lang="en-US" dirty="0" smtClean="0"/>
          </a:p>
          <a:p>
            <a:r>
              <a:rPr lang="en-US" dirty="0" smtClean="0"/>
              <a:t>From </a:t>
            </a:r>
            <a:r>
              <a:rPr lang="en-US" dirty="0"/>
              <a:t>the original report, it is clear </a:t>
            </a:r>
            <a:r>
              <a:rPr lang="en-US" dirty="0" smtClean="0"/>
              <a:t>that each </a:t>
            </a:r>
            <a:r>
              <a:rPr lang="en-US" dirty="0"/>
              <a:t>project has only one manager. </a:t>
            </a:r>
            <a:endParaRPr lang="en-US" dirty="0" smtClean="0"/>
          </a:p>
          <a:p>
            <a:r>
              <a:rPr lang="en-US" dirty="0" smtClean="0"/>
              <a:t>Therefore</a:t>
            </a:r>
            <a:r>
              <a:rPr lang="en-US" dirty="0"/>
              <a:t>, the system’s ability to supply detailed information about each </a:t>
            </a:r>
            <a:r>
              <a:rPr lang="en-US" dirty="0" smtClean="0"/>
              <a:t>project’s manager </a:t>
            </a:r>
            <a:r>
              <a:rPr lang="en-US" dirty="0"/>
              <a:t>is ensured by using the EMP_NUM as a foreign key in PROJECT. </a:t>
            </a:r>
            <a:endParaRPr lang="en-US" dirty="0" smtClean="0"/>
          </a:p>
          <a:p>
            <a:r>
              <a:rPr lang="en-US" dirty="0" smtClean="0"/>
              <a:t>That </a:t>
            </a:r>
            <a:r>
              <a:rPr lang="en-US" dirty="0"/>
              <a:t>action ensures that you can </a:t>
            </a:r>
            <a:r>
              <a:rPr lang="en-US" dirty="0" smtClean="0"/>
              <a:t>access the </a:t>
            </a:r>
            <a:r>
              <a:rPr lang="en-US" dirty="0"/>
              <a:t>details of each PROJECT’s manager data without producing unnecessary and undesirable data duplication. </a:t>
            </a:r>
            <a:endParaRPr lang="en-US" dirty="0" smtClean="0"/>
          </a:p>
          <a:p>
            <a:r>
              <a:rPr lang="en-US" dirty="0" smtClean="0"/>
              <a:t>The designer </a:t>
            </a:r>
            <a:r>
              <a:rPr lang="en-US" dirty="0"/>
              <a:t>must take care to place the right attributes in the right tables by using normalization principles.</a:t>
            </a:r>
            <a:endParaRPr lang="en-US" dirty="0"/>
          </a:p>
        </p:txBody>
      </p:sp>
    </p:spTree>
    <p:extLst>
      <p:ext uri="{BB962C8B-B14F-4D97-AF65-F5344CB8AC3E}">
        <p14:creationId xmlns:p14="http://schemas.microsoft.com/office/powerpoint/2010/main" val="35613097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Refine Primary Keys as Required for Data Granularity</a:t>
            </a:r>
            <a:endParaRPr lang="en-US" dirty="0"/>
          </a:p>
        </p:txBody>
      </p:sp>
      <p:sp>
        <p:nvSpPr>
          <p:cNvPr id="3" name="Content Placeholder 2"/>
          <p:cNvSpPr>
            <a:spLocks noGrp="1"/>
          </p:cNvSpPr>
          <p:nvPr>
            <p:ph idx="1"/>
          </p:nvPr>
        </p:nvSpPr>
        <p:spPr/>
        <p:txBody>
          <a:bodyPr>
            <a:normAutofit fontScale="85000" lnSpcReduction="20000"/>
          </a:bodyPr>
          <a:lstStyle/>
          <a:p>
            <a:r>
              <a:rPr lang="en-US" b="1" dirty="0"/>
              <a:t>Granularity </a:t>
            </a:r>
            <a:r>
              <a:rPr lang="en-US" dirty="0"/>
              <a:t>refers to the level of detail represented by the values stored in a table’s row. </a:t>
            </a:r>
            <a:endParaRPr lang="en-US" dirty="0" smtClean="0"/>
          </a:p>
          <a:p>
            <a:r>
              <a:rPr lang="en-US" dirty="0" smtClean="0"/>
              <a:t>Data </a:t>
            </a:r>
            <a:r>
              <a:rPr lang="en-US" dirty="0"/>
              <a:t>stored at their </a:t>
            </a:r>
            <a:r>
              <a:rPr lang="en-US" dirty="0" smtClean="0"/>
              <a:t>lowest level </a:t>
            </a:r>
            <a:r>
              <a:rPr lang="en-US" dirty="0"/>
              <a:t>of granularity are said to be </a:t>
            </a:r>
            <a:r>
              <a:rPr lang="en-US" i="1" dirty="0"/>
              <a:t>atomic data</a:t>
            </a:r>
            <a:r>
              <a:rPr lang="en-US" dirty="0"/>
              <a:t>, as explained earlier. </a:t>
            </a:r>
            <a:endParaRPr lang="en-US" dirty="0" smtClean="0"/>
          </a:p>
          <a:p>
            <a:r>
              <a:rPr lang="en-US" dirty="0" smtClean="0"/>
              <a:t>In </a:t>
            </a:r>
            <a:r>
              <a:rPr lang="en-US" dirty="0"/>
              <a:t>Figure 6.5, the ASSIGNMENT table in 3NF </a:t>
            </a:r>
            <a:r>
              <a:rPr lang="en-US" dirty="0" smtClean="0"/>
              <a:t>uses the </a:t>
            </a:r>
            <a:r>
              <a:rPr lang="en-US" dirty="0"/>
              <a:t>ASSIGN_HOURS attribute to represent the hours worked by a given employee on a given project. </a:t>
            </a:r>
            <a:endParaRPr lang="en-US" dirty="0" smtClean="0"/>
          </a:p>
          <a:p>
            <a:r>
              <a:rPr lang="en-US" dirty="0" smtClean="0"/>
              <a:t>However</a:t>
            </a:r>
            <a:r>
              <a:rPr lang="en-US" dirty="0"/>
              <a:t>, </a:t>
            </a:r>
            <a:r>
              <a:rPr lang="en-US" dirty="0" smtClean="0"/>
              <a:t>are those </a:t>
            </a:r>
            <a:r>
              <a:rPr lang="en-US" dirty="0"/>
              <a:t>values recorded at their lowest level of granularity? In other words, does ASSIGN_HOURS represent the </a:t>
            </a:r>
            <a:r>
              <a:rPr lang="en-US" i="1" dirty="0" smtClean="0"/>
              <a:t>hourly </a:t>
            </a:r>
            <a:r>
              <a:rPr lang="en-US" dirty="0" smtClean="0"/>
              <a:t>total</a:t>
            </a:r>
            <a:r>
              <a:rPr lang="en-US" dirty="0"/>
              <a:t>, </a:t>
            </a:r>
            <a:r>
              <a:rPr lang="en-US" i="1" dirty="0"/>
              <a:t>daily </a:t>
            </a:r>
            <a:r>
              <a:rPr lang="en-US" dirty="0"/>
              <a:t>total, </a:t>
            </a:r>
            <a:r>
              <a:rPr lang="en-US" i="1" dirty="0"/>
              <a:t>weekly </a:t>
            </a:r>
            <a:r>
              <a:rPr lang="en-US" dirty="0"/>
              <a:t>total, </a:t>
            </a:r>
            <a:r>
              <a:rPr lang="en-US" i="1" dirty="0"/>
              <a:t>monthly </a:t>
            </a:r>
            <a:r>
              <a:rPr lang="en-US" dirty="0"/>
              <a:t>total, or </a:t>
            </a:r>
            <a:r>
              <a:rPr lang="en-US" i="1" dirty="0"/>
              <a:t>yearly </a:t>
            </a:r>
            <a:r>
              <a:rPr lang="en-US" dirty="0"/>
              <a:t>total? Clearly, ASSIGN_HOURS requires more </a:t>
            </a:r>
            <a:r>
              <a:rPr lang="en-US" dirty="0" smtClean="0"/>
              <a:t>careful </a:t>
            </a:r>
            <a:r>
              <a:rPr lang="en-US" dirty="0"/>
              <a:t>definition.</a:t>
            </a:r>
            <a:endParaRPr lang="en-US" dirty="0"/>
          </a:p>
        </p:txBody>
      </p:sp>
    </p:spTree>
    <p:extLst>
      <p:ext uri="{BB962C8B-B14F-4D97-AF65-F5344CB8AC3E}">
        <p14:creationId xmlns:p14="http://schemas.microsoft.com/office/powerpoint/2010/main" val="324278316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477000"/>
          </a:xfrm>
        </p:spPr>
        <p:txBody>
          <a:bodyPr>
            <a:normAutofit fontScale="70000" lnSpcReduction="20000"/>
          </a:bodyPr>
          <a:lstStyle/>
          <a:p>
            <a:r>
              <a:rPr lang="en-US" dirty="0"/>
              <a:t>In this case, the relevant question would be as follows: For what time frame—hour, day, week, month, </a:t>
            </a:r>
            <a:r>
              <a:rPr lang="en-US" dirty="0" smtClean="0"/>
              <a:t>and so </a:t>
            </a:r>
            <a:r>
              <a:rPr lang="en-US" dirty="0"/>
              <a:t>on—do you want to record the ASSIGN_HOURS data?</a:t>
            </a:r>
          </a:p>
          <a:p>
            <a:r>
              <a:rPr lang="en-US" dirty="0"/>
              <a:t>For example, assume that the combination of EMP_NUM and PROJ_NUM is an acceptable (composite) primary </a:t>
            </a:r>
            <a:r>
              <a:rPr lang="en-US" dirty="0" smtClean="0"/>
              <a:t>key in </a:t>
            </a:r>
            <a:r>
              <a:rPr lang="en-US" dirty="0"/>
              <a:t>the ASSIGNMENT table. </a:t>
            </a:r>
            <a:endParaRPr lang="en-US" dirty="0" smtClean="0"/>
          </a:p>
          <a:p>
            <a:r>
              <a:rPr lang="en-US" dirty="0" smtClean="0"/>
              <a:t>That </a:t>
            </a:r>
            <a:r>
              <a:rPr lang="en-US" dirty="0"/>
              <a:t>primary key is useful in representing only the total number of hours an </a:t>
            </a:r>
            <a:r>
              <a:rPr lang="en-US" dirty="0" smtClean="0"/>
              <a:t>employee worked </a:t>
            </a:r>
            <a:r>
              <a:rPr lang="en-US" dirty="0"/>
              <a:t>on a project since its start. </a:t>
            </a:r>
            <a:endParaRPr lang="en-US" dirty="0"/>
          </a:p>
          <a:p>
            <a:r>
              <a:rPr lang="en-US" dirty="0" smtClean="0"/>
              <a:t>Using </a:t>
            </a:r>
            <a:r>
              <a:rPr lang="en-US" dirty="0"/>
              <a:t>a surrogate primary key such as ASSIGN_NUM provides lower </a:t>
            </a:r>
            <a:r>
              <a:rPr lang="en-US" dirty="0" smtClean="0"/>
              <a:t>granularity and </a:t>
            </a:r>
            <a:r>
              <a:rPr lang="en-US" dirty="0"/>
              <a:t>yields greater flexibility. </a:t>
            </a:r>
            <a:endParaRPr lang="en-US" dirty="0" smtClean="0"/>
          </a:p>
          <a:p>
            <a:r>
              <a:rPr lang="en-US" dirty="0" smtClean="0"/>
              <a:t>For </a:t>
            </a:r>
            <a:r>
              <a:rPr lang="en-US" dirty="0"/>
              <a:t>example, assume that the EMP_NUM and PROJ_NUM combination is used as </a:t>
            </a:r>
            <a:r>
              <a:rPr lang="en-US" dirty="0" smtClean="0"/>
              <a:t>the primary </a:t>
            </a:r>
            <a:r>
              <a:rPr lang="en-US" dirty="0"/>
              <a:t>key, and then an employee makes two “hours worked” entries in the ASSIGNMENT table. </a:t>
            </a:r>
            <a:endParaRPr lang="en-US" dirty="0" smtClean="0"/>
          </a:p>
          <a:p>
            <a:r>
              <a:rPr lang="en-US" dirty="0" smtClean="0"/>
              <a:t>That </a:t>
            </a:r>
            <a:r>
              <a:rPr lang="en-US" dirty="0"/>
              <a:t>action </a:t>
            </a:r>
            <a:r>
              <a:rPr lang="en-US" dirty="0" smtClean="0"/>
              <a:t>violates the </a:t>
            </a:r>
            <a:r>
              <a:rPr lang="en-US" dirty="0"/>
              <a:t>entity integrity requirement. </a:t>
            </a:r>
            <a:endParaRPr lang="en-US" dirty="0" smtClean="0"/>
          </a:p>
          <a:p>
            <a:r>
              <a:rPr lang="en-US" dirty="0" smtClean="0"/>
              <a:t>Even </a:t>
            </a:r>
            <a:r>
              <a:rPr lang="en-US" dirty="0"/>
              <a:t>if you add the ASSIGN_DATE as part of a composite PK, an entity </a:t>
            </a:r>
            <a:r>
              <a:rPr lang="en-US" dirty="0" smtClean="0"/>
              <a:t>integrity violation </a:t>
            </a:r>
            <a:r>
              <a:rPr lang="en-US" dirty="0"/>
              <a:t>is still generated if any employee makes two or more entries for the same project on the same day. (</a:t>
            </a:r>
            <a:r>
              <a:rPr lang="en-US" dirty="0" smtClean="0"/>
              <a:t>The employee </a:t>
            </a:r>
            <a:r>
              <a:rPr lang="en-US" dirty="0"/>
              <a:t>might have worked on the project a few hours in the morning and then worked on it again later in the day.)</a:t>
            </a:r>
          </a:p>
          <a:p>
            <a:r>
              <a:rPr lang="en-US" dirty="0"/>
              <a:t>The same data entry yields no problems when ASSIGN_NUM is used as the primary key.</a:t>
            </a:r>
            <a:endParaRPr lang="en-US" dirty="0"/>
          </a:p>
        </p:txBody>
      </p:sp>
    </p:spTree>
    <p:extLst>
      <p:ext uri="{BB962C8B-B14F-4D97-AF65-F5344CB8AC3E}">
        <p14:creationId xmlns:p14="http://schemas.microsoft.com/office/powerpoint/2010/main" val="175176167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Note</a:t>
            </a:r>
            <a:endParaRPr lang="en-US" dirty="0"/>
          </a:p>
        </p:txBody>
      </p:sp>
      <p:sp>
        <p:nvSpPr>
          <p:cNvPr id="3" name="Content Placeholder 2"/>
          <p:cNvSpPr>
            <a:spLocks noGrp="1"/>
          </p:cNvSpPr>
          <p:nvPr>
            <p:ph idx="1"/>
          </p:nvPr>
        </p:nvSpPr>
        <p:spPr/>
        <p:txBody>
          <a:bodyPr>
            <a:normAutofit fontScale="85000" lnSpcReduction="10000"/>
          </a:bodyPr>
          <a:lstStyle/>
          <a:p>
            <a:r>
              <a:rPr lang="en-US" dirty="0"/>
              <a:t>In an ideal (database design) world, the level of desired granularity is determined at the conceptual design or </a:t>
            </a:r>
            <a:r>
              <a:rPr lang="en-US" dirty="0" smtClean="0"/>
              <a:t>at the </a:t>
            </a:r>
            <a:r>
              <a:rPr lang="en-US" dirty="0"/>
              <a:t>requirements-gathering phase. </a:t>
            </a:r>
            <a:endParaRPr lang="en-US" dirty="0" smtClean="0"/>
          </a:p>
          <a:p>
            <a:r>
              <a:rPr lang="en-US" dirty="0" smtClean="0"/>
              <a:t>However</a:t>
            </a:r>
            <a:r>
              <a:rPr lang="en-US" dirty="0"/>
              <a:t>, as you have already seen in this chapter, many database </a:t>
            </a:r>
            <a:r>
              <a:rPr lang="en-US" dirty="0" smtClean="0"/>
              <a:t>designs involve </a:t>
            </a:r>
            <a:r>
              <a:rPr lang="en-US" dirty="0"/>
              <a:t>the refinement of existing data requirements, thus triggering design modifications. </a:t>
            </a:r>
            <a:endParaRPr lang="en-US" dirty="0" smtClean="0"/>
          </a:p>
          <a:p>
            <a:r>
              <a:rPr lang="en-US" dirty="0" smtClean="0"/>
              <a:t>In </a:t>
            </a:r>
            <a:r>
              <a:rPr lang="en-US" dirty="0"/>
              <a:t>a </a:t>
            </a:r>
            <a:r>
              <a:rPr lang="en-US" dirty="0" smtClean="0"/>
              <a:t>real-world environment</a:t>
            </a:r>
            <a:r>
              <a:rPr lang="en-US" dirty="0"/>
              <a:t>, changing granularity requirements might dictate changes in primary key selection, and </a:t>
            </a:r>
            <a:r>
              <a:rPr lang="en-US" dirty="0" smtClean="0"/>
              <a:t>those changes </a:t>
            </a:r>
            <a:r>
              <a:rPr lang="en-US" dirty="0"/>
              <a:t>might ultimately require the use of surrogate keys.</a:t>
            </a:r>
            <a:endParaRPr lang="en-US" dirty="0"/>
          </a:p>
        </p:txBody>
      </p:sp>
    </p:spTree>
    <p:extLst>
      <p:ext uri="{BB962C8B-B14F-4D97-AF65-F5344CB8AC3E}">
        <p14:creationId xmlns:p14="http://schemas.microsoft.com/office/powerpoint/2010/main" val="233312081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Maintain Historical Accuracy</a:t>
            </a:r>
            <a:endParaRPr lang="en-US" dirty="0"/>
          </a:p>
        </p:txBody>
      </p:sp>
      <p:sp>
        <p:nvSpPr>
          <p:cNvPr id="3" name="Content Placeholder 2"/>
          <p:cNvSpPr>
            <a:spLocks noGrp="1"/>
          </p:cNvSpPr>
          <p:nvPr>
            <p:ph idx="1"/>
          </p:nvPr>
        </p:nvSpPr>
        <p:spPr/>
        <p:txBody>
          <a:bodyPr>
            <a:normAutofit fontScale="70000" lnSpcReduction="20000"/>
          </a:bodyPr>
          <a:lstStyle/>
          <a:p>
            <a:r>
              <a:rPr lang="en-US" dirty="0"/>
              <a:t>Writing the job charge per hour into the ASSIGNMENT table is crucial to maintaining the historical accuracy of the </a:t>
            </a:r>
            <a:r>
              <a:rPr lang="en-US" dirty="0" smtClean="0"/>
              <a:t>data in </a:t>
            </a:r>
            <a:r>
              <a:rPr lang="en-US" dirty="0"/>
              <a:t>the ASSIGNMENT table. </a:t>
            </a:r>
            <a:endParaRPr lang="en-US" dirty="0" smtClean="0"/>
          </a:p>
          <a:p>
            <a:r>
              <a:rPr lang="en-US" dirty="0" smtClean="0"/>
              <a:t>It </a:t>
            </a:r>
            <a:r>
              <a:rPr lang="en-US" dirty="0"/>
              <a:t>would be appropriate to name this attribute ASSIGN_CHG_HOUR. </a:t>
            </a:r>
            <a:endParaRPr lang="en-US" dirty="0" smtClean="0"/>
          </a:p>
          <a:p>
            <a:r>
              <a:rPr lang="en-US" dirty="0" smtClean="0"/>
              <a:t>Although </a:t>
            </a:r>
            <a:r>
              <a:rPr lang="en-US" dirty="0"/>
              <a:t>this </a:t>
            </a:r>
            <a:r>
              <a:rPr lang="en-US" dirty="0" smtClean="0"/>
              <a:t>attribute would </a:t>
            </a:r>
            <a:r>
              <a:rPr lang="en-US" dirty="0"/>
              <a:t>appear to have the same value as JOB_CHG_HOUR, this is true </a:t>
            </a:r>
            <a:r>
              <a:rPr lang="en-US" i="1" dirty="0"/>
              <a:t>only </a:t>
            </a:r>
            <a:r>
              <a:rPr lang="en-US" dirty="0"/>
              <a:t>if the JOB_CHG_HOUR value </a:t>
            </a:r>
            <a:r>
              <a:rPr lang="en-US" dirty="0" smtClean="0"/>
              <a:t>remains the </a:t>
            </a:r>
            <a:r>
              <a:rPr lang="en-US" dirty="0"/>
              <a:t>same forever. </a:t>
            </a:r>
            <a:endParaRPr lang="en-US" dirty="0" smtClean="0"/>
          </a:p>
          <a:p>
            <a:r>
              <a:rPr lang="en-US" dirty="0" smtClean="0"/>
              <a:t>However</a:t>
            </a:r>
            <a:r>
              <a:rPr lang="en-US" dirty="0"/>
              <a:t>, it is reasonable to assume that the job charge per hour will change over time. </a:t>
            </a:r>
            <a:endParaRPr lang="en-US" dirty="0" smtClean="0"/>
          </a:p>
          <a:p>
            <a:r>
              <a:rPr lang="en-US" dirty="0" smtClean="0"/>
              <a:t>But suppose that </a:t>
            </a:r>
            <a:r>
              <a:rPr lang="en-US" dirty="0"/>
              <a:t>the charges to each project were figured (and billed) by multiplying the hours worked on the project, found in </a:t>
            </a:r>
            <a:r>
              <a:rPr lang="en-US" dirty="0" smtClean="0"/>
              <a:t>the ASSIGNMENT </a:t>
            </a:r>
            <a:r>
              <a:rPr lang="en-US" dirty="0"/>
              <a:t>table, by the charge per hour, found in the JOB table. </a:t>
            </a:r>
            <a:endParaRPr lang="en-US" dirty="0" smtClean="0"/>
          </a:p>
          <a:p>
            <a:r>
              <a:rPr lang="en-US" dirty="0" smtClean="0"/>
              <a:t>Those </a:t>
            </a:r>
            <a:r>
              <a:rPr lang="en-US" dirty="0"/>
              <a:t>charges would always show the </a:t>
            </a:r>
            <a:r>
              <a:rPr lang="en-US" dirty="0" smtClean="0"/>
              <a:t>current charge </a:t>
            </a:r>
            <a:r>
              <a:rPr lang="en-US" dirty="0"/>
              <a:t>per hour stored in the JOB table, rather than the charge per hour that was in effect at the time of </a:t>
            </a:r>
            <a:r>
              <a:rPr lang="en-US" dirty="0" smtClean="0"/>
              <a:t>the assignment</a:t>
            </a:r>
            <a:r>
              <a:rPr lang="en-US" dirty="0"/>
              <a:t>.</a:t>
            </a:r>
            <a:endParaRPr lang="en-US" dirty="0"/>
          </a:p>
        </p:txBody>
      </p:sp>
    </p:spTree>
    <p:extLst>
      <p:ext uri="{BB962C8B-B14F-4D97-AF65-F5344CB8AC3E}">
        <p14:creationId xmlns:p14="http://schemas.microsoft.com/office/powerpoint/2010/main" val="50790909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Evaluate Using Derived Attributes</a:t>
            </a:r>
            <a:endParaRPr lang="en-US" dirty="0"/>
          </a:p>
        </p:txBody>
      </p:sp>
      <p:sp>
        <p:nvSpPr>
          <p:cNvPr id="3" name="Content Placeholder 2"/>
          <p:cNvSpPr>
            <a:spLocks noGrp="1"/>
          </p:cNvSpPr>
          <p:nvPr>
            <p:ph idx="1"/>
          </p:nvPr>
        </p:nvSpPr>
        <p:spPr/>
        <p:txBody>
          <a:bodyPr>
            <a:normAutofit fontScale="62500" lnSpcReduction="20000"/>
          </a:bodyPr>
          <a:lstStyle/>
          <a:p>
            <a:r>
              <a:rPr lang="en-US" dirty="0"/>
              <a:t>Finally, you can use a derived attribute in the ASSIGNMENT table to store the actual charge made to a project. </a:t>
            </a:r>
            <a:endParaRPr lang="en-US" dirty="0" smtClean="0"/>
          </a:p>
          <a:p>
            <a:r>
              <a:rPr lang="en-US" dirty="0" smtClean="0"/>
              <a:t>That derived </a:t>
            </a:r>
            <a:r>
              <a:rPr lang="en-US" dirty="0"/>
              <a:t>attribute, to be named ASSIGN_CHARGE, is the result of multiplying ASSIGN_HOURS by </a:t>
            </a:r>
            <a:r>
              <a:rPr lang="en-US" dirty="0" smtClean="0"/>
              <a:t>ASSIGN_CHG_HOUR</a:t>
            </a:r>
            <a:r>
              <a:rPr lang="en-US" dirty="0"/>
              <a:t>. </a:t>
            </a:r>
            <a:endParaRPr lang="en-US" dirty="0" smtClean="0"/>
          </a:p>
          <a:p>
            <a:r>
              <a:rPr lang="en-US" dirty="0" smtClean="0"/>
              <a:t>This </a:t>
            </a:r>
            <a:r>
              <a:rPr lang="en-US" dirty="0"/>
              <a:t>creates a transitive dependency such that</a:t>
            </a:r>
          </a:p>
          <a:p>
            <a:r>
              <a:rPr lang="en-US" dirty="0"/>
              <a:t>(ASSIGN_CHARGE + ASSIGN_HOURS) → ASSIGN_CHG_HOUR.</a:t>
            </a:r>
          </a:p>
          <a:p>
            <a:r>
              <a:rPr lang="en-US" dirty="0"/>
              <a:t>From a strictly database point of view, such derived attribute values can be calculated when they are needed to </a:t>
            </a:r>
            <a:r>
              <a:rPr lang="en-US" dirty="0" smtClean="0"/>
              <a:t>write reports </a:t>
            </a:r>
            <a:r>
              <a:rPr lang="en-US" dirty="0"/>
              <a:t>or invoices</a:t>
            </a:r>
            <a:r>
              <a:rPr lang="en-US" dirty="0" smtClean="0"/>
              <a:t>.</a:t>
            </a:r>
          </a:p>
          <a:p>
            <a:r>
              <a:rPr lang="en-US" dirty="0" smtClean="0"/>
              <a:t> </a:t>
            </a:r>
            <a:r>
              <a:rPr lang="en-US" dirty="0"/>
              <a:t>However, storing the derived attribute in the table makes it easy to write the application </a:t>
            </a:r>
            <a:r>
              <a:rPr lang="en-US" dirty="0" smtClean="0"/>
              <a:t>software to </a:t>
            </a:r>
            <a:r>
              <a:rPr lang="en-US" dirty="0"/>
              <a:t>produce the desired results. </a:t>
            </a:r>
            <a:endParaRPr lang="en-US" dirty="0" smtClean="0"/>
          </a:p>
          <a:p>
            <a:r>
              <a:rPr lang="en-US" dirty="0" smtClean="0"/>
              <a:t>Also</a:t>
            </a:r>
            <a:r>
              <a:rPr lang="en-US" dirty="0"/>
              <a:t>, if many transactions must be reported and/or summarized, the availability of </a:t>
            </a:r>
            <a:r>
              <a:rPr lang="en-US" dirty="0" smtClean="0"/>
              <a:t>the derived </a:t>
            </a:r>
            <a:r>
              <a:rPr lang="en-US" dirty="0"/>
              <a:t>attribute will save reporting time. (If the calculation is done at the time of data entry, it will be completed </a:t>
            </a:r>
            <a:r>
              <a:rPr lang="en-US" dirty="0" smtClean="0"/>
              <a:t>when the </a:t>
            </a:r>
            <a:r>
              <a:rPr lang="en-US" dirty="0"/>
              <a:t>end user presses the Enter key, thus speeding up the process.)</a:t>
            </a:r>
          </a:p>
          <a:p>
            <a:r>
              <a:rPr lang="en-US" dirty="0"/>
              <a:t>The enhancements described in the preceding sections are illustrated in the tables and dependency diagrams </a:t>
            </a:r>
            <a:r>
              <a:rPr lang="en-US" dirty="0" smtClean="0"/>
              <a:t>shown in </a:t>
            </a:r>
            <a:r>
              <a:rPr lang="en-US" dirty="0"/>
              <a:t>Figure 6.6.</a:t>
            </a:r>
            <a:endParaRPr lang="en-US" dirty="0"/>
          </a:p>
        </p:txBody>
      </p:sp>
    </p:spTree>
    <p:extLst>
      <p:ext uri="{BB962C8B-B14F-4D97-AF65-F5344CB8AC3E}">
        <p14:creationId xmlns:p14="http://schemas.microsoft.com/office/powerpoint/2010/main" val="239656931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8915400" cy="6829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800881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399"/>
            <a:ext cx="8915400" cy="6480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46156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a:t>Figure 6.6 is a vast improvement over the original database design. </a:t>
            </a:r>
            <a:endParaRPr lang="en-US" dirty="0" smtClean="0"/>
          </a:p>
          <a:p>
            <a:r>
              <a:rPr lang="en-US" dirty="0" smtClean="0"/>
              <a:t>If </a:t>
            </a:r>
            <a:r>
              <a:rPr lang="en-US" dirty="0"/>
              <a:t>the application software is designed properly</a:t>
            </a:r>
            <a:r>
              <a:rPr lang="en-US" dirty="0" smtClean="0"/>
              <a:t>, the </a:t>
            </a:r>
            <a:r>
              <a:rPr lang="en-US" dirty="0"/>
              <a:t>most active table (ASSIGNMENT) requires the entry of only the PROJ_NUM, EMP_NUM, and </a:t>
            </a:r>
            <a:r>
              <a:rPr lang="en-US" dirty="0" smtClean="0"/>
              <a:t>ASSIGN_HOURS values.</a:t>
            </a:r>
          </a:p>
          <a:p>
            <a:r>
              <a:rPr lang="en-US" dirty="0"/>
              <a:t>The values for the attributes ASSIGN_NUM and ASSIGN_DATE can be generated by the application.</a:t>
            </a:r>
          </a:p>
        </p:txBody>
      </p:sp>
    </p:spTree>
    <p:extLst>
      <p:ext uri="{BB962C8B-B14F-4D97-AF65-F5344CB8AC3E}">
        <p14:creationId xmlns:p14="http://schemas.microsoft.com/office/powerpoint/2010/main" val="30842809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0200"/>
            <a:ext cx="8229600" cy="5105400"/>
          </a:xfrm>
        </p:spPr>
        <p:txBody>
          <a:bodyPr>
            <a:normAutofit fontScale="62500" lnSpcReduction="20000"/>
          </a:bodyPr>
          <a:lstStyle/>
          <a:p>
            <a:r>
              <a:rPr lang="en-US" dirty="0"/>
              <a:t>To get a better idea of the normalization process, consider the simplified database activities of a construction </a:t>
            </a:r>
            <a:r>
              <a:rPr lang="en-US" dirty="0" smtClean="0"/>
              <a:t>company that </a:t>
            </a:r>
            <a:r>
              <a:rPr lang="en-US" dirty="0"/>
              <a:t>manages several building projects. </a:t>
            </a:r>
            <a:endParaRPr lang="en-US" dirty="0" smtClean="0"/>
          </a:p>
          <a:p>
            <a:r>
              <a:rPr lang="en-US" dirty="0" smtClean="0"/>
              <a:t>Each </a:t>
            </a:r>
            <a:r>
              <a:rPr lang="en-US" dirty="0"/>
              <a:t>project has its own project number, name, employees assigned to it, </a:t>
            </a:r>
            <a:r>
              <a:rPr lang="en-US" dirty="0" smtClean="0"/>
              <a:t>and so </a:t>
            </a:r>
            <a:r>
              <a:rPr lang="en-US" dirty="0"/>
              <a:t>on. </a:t>
            </a:r>
            <a:endParaRPr lang="en-US" dirty="0" smtClean="0"/>
          </a:p>
          <a:p>
            <a:r>
              <a:rPr lang="en-US" dirty="0" smtClean="0"/>
              <a:t>Each </a:t>
            </a:r>
            <a:r>
              <a:rPr lang="en-US" dirty="0"/>
              <a:t>employee has an employee number, name, and job classification, such as engineer or </a:t>
            </a:r>
            <a:r>
              <a:rPr lang="en-US" dirty="0" smtClean="0"/>
              <a:t>computer technician</a:t>
            </a:r>
            <a:r>
              <a:rPr lang="en-US" dirty="0"/>
              <a:t>.</a:t>
            </a:r>
          </a:p>
          <a:p>
            <a:r>
              <a:rPr lang="en-US" dirty="0"/>
              <a:t>The company charges its clients by billing the hours spent on each contract. </a:t>
            </a:r>
            <a:endParaRPr lang="en-US" dirty="0" smtClean="0"/>
          </a:p>
          <a:p>
            <a:r>
              <a:rPr lang="en-US" dirty="0" smtClean="0"/>
              <a:t>The </a:t>
            </a:r>
            <a:r>
              <a:rPr lang="en-US" dirty="0"/>
              <a:t>hourly billing rate is dependent </a:t>
            </a:r>
            <a:r>
              <a:rPr lang="en-US" dirty="0" smtClean="0"/>
              <a:t>on the </a:t>
            </a:r>
            <a:r>
              <a:rPr lang="en-US" dirty="0"/>
              <a:t>employee’s position. </a:t>
            </a:r>
            <a:endParaRPr lang="en-US" dirty="0" smtClean="0"/>
          </a:p>
          <a:p>
            <a:r>
              <a:rPr lang="en-US" dirty="0" smtClean="0"/>
              <a:t>For </a:t>
            </a:r>
            <a:r>
              <a:rPr lang="en-US" dirty="0"/>
              <a:t>example, one hour of computer technician time is billed at a different rate than one </a:t>
            </a:r>
            <a:r>
              <a:rPr lang="en-US" dirty="0" smtClean="0"/>
              <a:t>hour of </a:t>
            </a:r>
            <a:r>
              <a:rPr lang="en-US" dirty="0"/>
              <a:t>engineer time. </a:t>
            </a:r>
            <a:endParaRPr lang="en-US" dirty="0" smtClean="0"/>
          </a:p>
          <a:p>
            <a:r>
              <a:rPr lang="en-US" dirty="0" smtClean="0"/>
              <a:t>Periodically</a:t>
            </a:r>
            <a:r>
              <a:rPr lang="en-US" dirty="0"/>
              <a:t>, a report is generated that contains the information </a:t>
            </a:r>
            <a:r>
              <a:rPr lang="en-US" dirty="0" smtClean="0"/>
              <a:t>displayed.</a:t>
            </a:r>
            <a:endParaRPr lang="en-US" dirty="0"/>
          </a:p>
          <a:p>
            <a:r>
              <a:rPr lang="en-US" dirty="0"/>
              <a:t>The total charge </a:t>
            </a:r>
            <a:r>
              <a:rPr lang="en-US" dirty="0" smtClean="0"/>
              <a:t>is </a:t>
            </a:r>
            <a:r>
              <a:rPr lang="en-US" dirty="0"/>
              <a:t>a derived attribute and, at this point, is not stored in the table.</a:t>
            </a:r>
          </a:p>
          <a:p>
            <a:r>
              <a:rPr lang="en-US" dirty="0"/>
              <a:t>The easiest short-term way to generate the required report might seem to be a table whose contents correspond </a:t>
            </a:r>
            <a:r>
              <a:rPr lang="en-US" dirty="0" smtClean="0"/>
              <a:t>to the </a:t>
            </a:r>
            <a:r>
              <a:rPr lang="en-US" dirty="0"/>
              <a:t>reporting requirements.</a:t>
            </a:r>
          </a:p>
        </p:txBody>
      </p:sp>
    </p:spTree>
    <p:extLst>
      <p:ext uri="{BB962C8B-B14F-4D97-AF65-F5344CB8AC3E}">
        <p14:creationId xmlns:p14="http://schemas.microsoft.com/office/powerpoint/2010/main" val="57578817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62500" lnSpcReduction="20000"/>
          </a:bodyPr>
          <a:lstStyle/>
          <a:p>
            <a:r>
              <a:rPr lang="en-US" dirty="0" smtClean="0"/>
              <a:t>For example</a:t>
            </a:r>
            <a:r>
              <a:rPr lang="en-US" dirty="0"/>
              <a:t>, the ASSIGN_NUM can be created by using a counter, and the ASSIGN_DATE can be the system date </a:t>
            </a:r>
            <a:r>
              <a:rPr lang="en-US" dirty="0" smtClean="0"/>
              <a:t>read by </a:t>
            </a:r>
            <a:r>
              <a:rPr lang="en-US" dirty="0"/>
              <a:t>the application and automatically entered into the ASSIGNMENT table. </a:t>
            </a:r>
            <a:endParaRPr lang="en-US" dirty="0" smtClean="0"/>
          </a:p>
          <a:p>
            <a:r>
              <a:rPr lang="en-US" dirty="0" smtClean="0"/>
              <a:t>In </a:t>
            </a:r>
            <a:r>
              <a:rPr lang="en-US" dirty="0"/>
              <a:t>addition, the application software </a:t>
            </a:r>
            <a:r>
              <a:rPr lang="en-US" dirty="0" smtClean="0"/>
              <a:t>can automatically </a:t>
            </a:r>
            <a:r>
              <a:rPr lang="en-US" dirty="0"/>
              <a:t>insert the correct ASSIGN_CHG_HOUR value by writing the appropriate JOB table’s </a:t>
            </a:r>
            <a:r>
              <a:rPr lang="en-US" dirty="0" smtClean="0"/>
              <a:t>JOB_CHG_HOUR </a:t>
            </a:r>
            <a:r>
              <a:rPr lang="en-US" dirty="0"/>
              <a:t>value into the ASSIGNMENT table. (The JOB and ASSIGNMENT tables are related through the </a:t>
            </a:r>
            <a:r>
              <a:rPr lang="en-US" dirty="0" smtClean="0"/>
              <a:t>JOB_CODE attribute</a:t>
            </a:r>
            <a:r>
              <a:rPr lang="en-US" dirty="0"/>
              <a:t>.) </a:t>
            </a:r>
            <a:endParaRPr lang="en-US" dirty="0" smtClean="0"/>
          </a:p>
          <a:p>
            <a:r>
              <a:rPr lang="en-US" dirty="0" smtClean="0"/>
              <a:t>If </a:t>
            </a:r>
            <a:r>
              <a:rPr lang="en-US" dirty="0"/>
              <a:t>the JOB table’s JOB_CHG_HOUR value changes, the next insertion of that value into the </a:t>
            </a:r>
            <a:r>
              <a:rPr lang="en-US" dirty="0" smtClean="0"/>
              <a:t>ASSIGNMENT table </a:t>
            </a:r>
            <a:r>
              <a:rPr lang="en-US" dirty="0"/>
              <a:t>will reflect the change automatically. </a:t>
            </a:r>
            <a:endParaRPr lang="en-US" dirty="0" smtClean="0"/>
          </a:p>
          <a:p>
            <a:r>
              <a:rPr lang="en-US" dirty="0" smtClean="0"/>
              <a:t>The </a:t>
            </a:r>
            <a:r>
              <a:rPr lang="en-US" dirty="0"/>
              <a:t>table structure thus minimizes the need for human intervention. </a:t>
            </a:r>
            <a:endParaRPr lang="en-US" dirty="0" smtClean="0"/>
          </a:p>
          <a:p>
            <a:r>
              <a:rPr lang="en-US" dirty="0" smtClean="0"/>
              <a:t>In </a:t>
            </a:r>
            <a:r>
              <a:rPr lang="en-US" dirty="0"/>
              <a:t>fact</a:t>
            </a:r>
            <a:r>
              <a:rPr lang="en-US" dirty="0" smtClean="0"/>
              <a:t>, if </a:t>
            </a:r>
            <a:r>
              <a:rPr lang="en-US" dirty="0"/>
              <a:t>the system requires the employees to enter their own work hours, they can scan their EMP_NUM into </a:t>
            </a:r>
            <a:r>
              <a:rPr lang="en-US" dirty="0" smtClean="0"/>
              <a:t>the ASSIGNMENT </a:t>
            </a:r>
            <a:r>
              <a:rPr lang="en-US" dirty="0"/>
              <a:t>table by using a magnetic card reader that enters their identity. </a:t>
            </a:r>
            <a:endParaRPr lang="en-US" dirty="0" smtClean="0"/>
          </a:p>
          <a:p>
            <a:r>
              <a:rPr lang="en-US" dirty="0" smtClean="0"/>
              <a:t>Thus</a:t>
            </a:r>
            <a:r>
              <a:rPr lang="en-US" dirty="0"/>
              <a:t>, the ASSIGNMENT </a:t>
            </a:r>
            <a:r>
              <a:rPr lang="en-US" dirty="0" smtClean="0"/>
              <a:t>table’s structure </a:t>
            </a:r>
            <a:r>
              <a:rPr lang="en-US" dirty="0"/>
              <a:t>can set the stage for maintaining some desired level of security.</a:t>
            </a:r>
            <a:endParaRPr lang="en-US" dirty="0"/>
          </a:p>
        </p:txBody>
      </p:sp>
    </p:spTree>
    <p:extLst>
      <p:ext uri="{BB962C8B-B14F-4D97-AF65-F5344CB8AC3E}">
        <p14:creationId xmlns:p14="http://schemas.microsoft.com/office/powerpoint/2010/main" val="10044627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8792716" cy="57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11452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r>
              <a:rPr lang="en-US" dirty="0"/>
              <a:t>Note that the data in Figure 6.1 reflect the assignment of employees to projects. </a:t>
            </a:r>
            <a:endParaRPr lang="en-US" dirty="0" smtClean="0"/>
          </a:p>
          <a:p>
            <a:r>
              <a:rPr lang="en-US" dirty="0" smtClean="0"/>
              <a:t>Apparently</a:t>
            </a:r>
            <a:r>
              <a:rPr lang="en-US" dirty="0"/>
              <a:t>, an employee can </a:t>
            </a:r>
            <a:r>
              <a:rPr lang="en-US" dirty="0" smtClean="0"/>
              <a:t>be assigned </a:t>
            </a:r>
            <a:r>
              <a:rPr lang="en-US" dirty="0"/>
              <a:t>to more than one project. </a:t>
            </a:r>
            <a:endParaRPr lang="en-US" dirty="0" smtClean="0"/>
          </a:p>
          <a:p>
            <a:r>
              <a:rPr lang="en-US" dirty="0" smtClean="0"/>
              <a:t>For </a:t>
            </a:r>
            <a:r>
              <a:rPr lang="en-US" dirty="0"/>
              <a:t>example, Darlene Smithson (EMP_NUM = 112) has been assigned to </a:t>
            </a:r>
            <a:r>
              <a:rPr lang="en-US" dirty="0" smtClean="0"/>
              <a:t>two projects</a:t>
            </a:r>
            <a:r>
              <a:rPr lang="en-US" dirty="0"/>
              <a:t>: Amber Wave and </a:t>
            </a:r>
            <a:r>
              <a:rPr lang="en-US" dirty="0" err="1"/>
              <a:t>Starflight</a:t>
            </a:r>
            <a:r>
              <a:rPr lang="en-US" dirty="0"/>
              <a:t>. Given the structure of the dataset, each project includes only a single </a:t>
            </a:r>
            <a:r>
              <a:rPr lang="en-US" dirty="0" smtClean="0"/>
              <a:t>occurrence of </a:t>
            </a:r>
            <a:r>
              <a:rPr lang="en-US" dirty="0"/>
              <a:t>any one employee. </a:t>
            </a:r>
            <a:endParaRPr lang="en-US" dirty="0" smtClean="0"/>
          </a:p>
          <a:p>
            <a:r>
              <a:rPr lang="en-US" dirty="0" smtClean="0"/>
              <a:t>Therefore</a:t>
            </a:r>
            <a:r>
              <a:rPr lang="en-US" dirty="0"/>
              <a:t>, knowing the PROJ_NUM and EMP_NUM value will let you find the job </a:t>
            </a:r>
            <a:r>
              <a:rPr lang="en-US" dirty="0" smtClean="0"/>
              <a:t>classification and </a:t>
            </a:r>
            <a:r>
              <a:rPr lang="en-US" dirty="0"/>
              <a:t>its hourly charge. </a:t>
            </a:r>
            <a:endParaRPr lang="en-US" dirty="0" smtClean="0"/>
          </a:p>
          <a:p>
            <a:r>
              <a:rPr lang="en-US" dirty="0" smtClean="0"/>
              <a:t>In </a:t>
            </a:r>
            <a:r>
              <a:rPr lang="en-US" dirty="0"/>
              <a:t>addition, you will know the total number of hours each employee worked on each project.</a:t>
            </a:r>
          </a:p>
          <a:p>
            <a:r>
              <a:rPr lang="en-US" dirty="0"/>
              <a:t>(The total charge—a derived attribute whose value can be computed by multiplying the hours billed and the charge </a:t>
            </a:r>
            <a:r>
              <a:rPr lang="en-US" dirty="0" smtClean="0"/>
              <a:t>per hour—has </a:t>
            </a:r>
            <a:r>
              <a:rPr lang="en-US" dirty="0"/>
              <a:t>not been included in Figure 6.1. No structural harm is done if this derived attribute is included.)</a:t>
            </a:r>
          </a:p>
        </p:txBody>
      </p:sp>
    </p:spTree>
    <p:extLst>
      <p:ext uri="{BB962C8B-B14F-4D97-AF65-F5344CB8AC3E}">
        <p14:creationId xmlns:p14="http://schemas.microsoft.com/office/powerpoint/2010/main" val="32894873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152</TotalTime>
  <Words>7390</Words>
  <Application>Microsoft Office PowerPoint</Application>
  <PresentationFormat>On-screen Show (4:3)</PresentationFormat>
  <Paragraphs>355</Paragraphs>
  <Slides>70</Slides>
  <Notes>0</Notes>
  <HiddenSlides>0</HiddenSlides>
  <MMClips>0</MMClips>
  <ScaleCrop>false</ScaleCrop>
  <HeadingPairs>
    <vt:vector size="4" baseType="variant">
      <vt:variant>
        <vt:lpstr>Theme</vt:lpstr>
      </vt:variant>
      <vt:variant>
        <vt:i4>1</vt:i4>
      </vt:variant>
      <vt:variant>
        <vt:lpstr>Slide Titles</vt:lpstr>
      </vt:variant>
      <vt:variant>
        <vt:i4>70</vt:i4>
      </vt:variant>
    </vt:vector>
  </HeadingPairs>
  <TitlesOfParts>
    <vt:vector size="71" baseType="lpstr">
      <vt:lpstr>Office Theme</vt:lpstr>
      <vt:lpstr>Normalization of Database Tables</vt:lpstr>
      <vt:lpstr>PowerPoint Presentation</vt:lpstr>
      <vt:lpstr>PowerPoint Presentation</vt:lpstr>
      <vt:lpstr>PowerPoint Presentation</vt:lpstr>
      <vt:lpstr> Note </vt:lpstr>
      <vt:lpstr>THE NEED FOR NORMALIZATION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Note</vt:lpstr>
      <vt:lpstr>PowerPoint Presentation</vt:lpstr>
      <vt:lpstr>PowerPoint Presentation</vt:lpstr>
      <vt:lpstr>THE NORMALIZATION PROCESS</vt:lpstr>
      <vt:lpstr>PowerPoint Presentation</vt:lpstr>
      <vt:lpstr>PowerPoint Presentation</vt:lpstr>
      <vt:lpstr>PowerPoint Presentation</vt:lpstr>
      <vt:lpstr>Functional Dependence</vt:lpstr>
      <vt:lpstr>PowerPoint Presentation</vt:lpstr>
      <vt:lpstr>PowerPoint Presentation</vt:lpstr>
      <vt:lpstr>PowerPoint Presentation</vt:lpstr>
      <vt:lpstr>Conversion to First Normal Form</vt:lpstr>
      <vt:lpstr>PowerPoint Presentation</vt:lpstr>
      <vt:lpstr>Step 1: Eliminate the Repeating Groups</vt:lpstr>
      <vt:lpstr>PowerPoint Presentation</vt:lpstr>
      <vt:lpstr>Step 2: Identify the Primary Key</vt:lpstr>
      <vt:lpstr>Step 3: Identify All Dependencies</vt:lpstr>
      <vt:lpstr>PowerPoint Presentation</vt:lpstr>
      <vt:lpstr>PowerPoint Presentation</vt:lpstr>
      <vt:lpstr>PowerPoint Presentation</vt:lpstr>
      <vt:lpstr>PowerPoint Presentation</vt:lpstr>
      <vt:lpstr>Note</vt:lpstr>
      <vt:lpstr>PowerPoint Presentation</vt:lpstr>
      <vt:lpstr>PowerPoint Presentation</vt:lpstr>
      <vt:lpstr>Conversion to Second Normal Form</vt:lpstr>
      <vt:lpstr>Step 1: Make New Tables to Eliminate Partial Dependencies</vt:lpstr>
      <vt:lpstr>Step 2: Reassign Corresponding Dependent Attributes</vt:lpstr>
      <vt:lpstr>PowerPoint Presentation</vt:lpstr>
      <vt:lpstr>PowerPoint Presentation</vt:lpstr>
      <vt:lpstr>PowerPoint Presentation</vt:lpstr>
      <vt:lpstr>Note</vt:lpstr>
      <vt:lpstr>Conversion to Third Normal Form</vt:lpstr>
      <vt:lpstr>Step 1: Make New Tables to Eliminate Transitive Dependencies</vt:lpstr>
      <vt:lpstr>Step 2: Reassign Corresponding Dependent Attributes</vt:lpstr>
      <vt:lpstr>PowerPoint Presentation</vt:lpstr>
      <vt:lpstr>PowerPoint Presentation</vt:lpstr>
      <vt:lpstr>Note</vt:lpstr>
      <vt:lpstr>PowerPoint Presentation</vt:lpstr>
      <vt:lpstr>PowerPoint Presentation</vt:lpstr>
      <vt:lpstr>PowerPoint Presentation</vt:lpstr>
      <vt:lpstr>IMPROVING THE DESIGN</vt:lpstr>
      <vt:lpstr>Evaluate PK Assignments</vt:lpstr>
      <vt:lpstr>PowerPoint Presentation</vt:lpstr>
      <vt:lpstr>Evaluate Naming Conventions</vt:lpstr>
      <vt:lpstr>Refine Attribute Atomicity</vt:lpstr>
      <vt:lpstr>Identify New Attributes</vt:lpstr>
      <vt:lpstr>Identify New Relationships</vt:lpstr>
      <vt:lpstr>Refine Primary Keys as Required for Data Granularity</vt:lpstr>
      <vt:lpstr>PowerPoint Presentation</vt:lpstr>
      <vt:lpstr>Note</vt:lpstr>
      <vt:lpstr>Maintain Historical Accuracy</vt:lpstr>
      <vt:lpstr>Evaluate Using Derived Attributes</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delves</dc:creator>
  <cp:lastModifiedBy>delves</cp:lastModifiedBy>
  <cp:revision>29</cp:revision>
  <dcterms:created xsi:type="dcterms:W3CDTF">2013-11-18T14:07:23Z</dcterms:created>
  <dcterms:modified xsi:type="dcterms:W3CDTF">2013-11-29T23:19:04Z</dcterms:modified>
</cp:coreProperties>
</file>