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3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2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0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7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B151-03FA-46DE-A583-CB7264B71388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7E02-86CB-4F6A-8AC1-6D6F5C2C0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EXTENDED ENTITY RELATIONSHIP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Specialization hierarchies enable the data model to capture additional semantic </a:t>
            </a:r>
            <a:r>
              <a:rPr lang="en-US" dirty="0" smtClean="0"/>
              <a:t>content (</a:t>
            </a:r>
            <a:r>
              <a:rPr lang="en-US" dirty="0"/>
              <a:t>meaning) into the ERD.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specialization hierarchy provides the means to: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attribute inheritance.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a special </a:t>
            </a:r>
            <a:r>
              <a:rPr lang="en-US" dirty="0" err="1"/>
              <a:t>supertype</a:t>
            </a:r>
            <a:r>
              <a:rPr lang="en-US" dirty="0"/>
              <a:t> attribute known as the subtype discriminator.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disjoint/overlapping constraints and complete/partial constraints.</a:t>
            </a:r>
          </a:p>
        </p:txBody>
      </p:sp>
    </p:spTree>
    <p:extLst>
      <p:ext uri="{BB962C8B-B14F-4D97-AF65-F5344CB8AC3E}">
        <p14:creationId xmlns:p14="http://schemas.microsoft.com/office/powerpoint/2010/main" val="211563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86800" cy="672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23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property of </a:t>
            </a:r>
            <a:r>
              <a:rPr lang="en-US" b="1" dirty="0"/>
              <a:t>inheritance </a:t>
            </a:r>
            <a:r>
              <a:rPr lang="en-US" dirty="0"/>
              <a:t>enables an entity subtype to inherit the attributes and relationships of the </a:t>
            </a:r>
            <a:r>
              <a:rPr lang="en-US" dirty="0" err="1"/>
              <a:t>supertype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discussed </a:t>
            </a:r>
            <a:r>
              <a:rPr lang="en-US" dirty="0"/>
              <a:t>earlier, a </a:t>
            </a:r>
            <a:r>
              <a:rPr lang="en-US" dirty="0" err="1"/>
              <a:t>supertype</a:t>
            </a:r>
            <a:r>
              <a:rPr lang="en-US" dirty="0"/>
              <a:t> contains those attributes that are common to all of its subtypes.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</a:t>
            </a:r>
            <a:r>
              <a:rPr lang="en-US" dirty="0" smtClean="0"/>
              <a:t>subtypes contain </a:t>
            </a:r>
            <a:r>
              <a:rPr lang="en-US" dirty="0"/>
              <a:t>only the attributes that are unique to the subtype.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Figure 5.2 illustrates that pilots, mechanics</a:t>
            </a:r>
            <a:r>
              <a:rPr lang="en-US" dirty="0" smtClean="0"/>
              <a:t>, and </a:t>
            </a:r>
            <a:r>
              <a:rPr lang="en-US" dirty="0"/>
              <a:t>accountants all inherit the employee number, last name, first name, middle initial, hire date, and so on from </a:t>
            </a:r>
            <a:r>
              <a:rPr lang="en-US" dirty="0" smtClean="0"/>
              <a:t>the EMPLOYEE </a:t>
            </a:r>
            <a:r>
              <a:rPr lang="en-US" dirty="0"/>
              <a:t>entity.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Figure 5.2 also illustrates that pilots have attributes that are unique; the same is true </a:t>
            </a:r>
            <a:r>
              <a:rPr lang="en-US" dirty="0" smtClean="0"/>
              <a:t>for mechanics </a:t>
            </a:r>
            <a:r>
              <a:rPr lang="en-US" dirty="0"/>
              <a:t>and accountants. </a:t>
            </a:r>
            <a:endParaRPr lang="en-US" dirty="0" smtClean="0"/>
          </a:p>
          <a:p>
            <a:r>
              <a:rPr lang="en-US" i="1" dirty="0" smtClean="0"/>
              <a:t>One </a:t>
            </a:r>
            <a:r>
              <a:rPr lang="en-US" i="1" dirty="0"/>
              <a:t>important inheritance characteristic is that all entity subtypes inherit </a:t>
            </a:r>
            <a:r>
              <a:rPr lang="en-US" i="1" dirty="0" smtClean="0"/>
              <a:t>their primary </a:t>
            </a:r>
            <a:r>
              <a:rPr lang="en-US" i="1" dirty="0"/>
              <a:t>key attribute from their </a:t>
            </a:r>
            <a:r>
              <a:rPr lang="en-US" i="1" dirty="0" err="1"/>
              <a:t>supertype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dirty="0" smtClean="0"/>
              <a:t>Note </a:t>
            </a:r>
            <a:r>
              <a:rPr lang="en-US" dirty="0"/>
              <a:t>in Figure 5.2 that the EMP_NUM attribute is the primary key </a:t>
            </a:r>
            <a:r>
              <a:rPr lang="en-US" dirty="0" smtClean="0"/>
              <a:t>for each </a:t>
            </a:r>
            <a:r>
              <a:rPr lang="en-US" dirty="0"/>
              <a:t>of the subtypes.</a:t>
            </a:r>
          </a:p>
        </p:txBody>
      </p:sp>
    </p:spTree>
    <p:extLst>
      <p:ext uri="{BB962C8B-B14F-4D97-AF65-F5344CB8AC3E}">
        <p14:creationId xmlns:p14="http://schemas.microsoft.com/office/powerpoint/2010/main" val="150260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 the implementation level, the </a:t>
            </a:r>
            <a:r>
              <a:rPr lang="en-US" dirty="0" err="1"/>
              <a:t>supertype</a:t>
            </a:r>
            <a:r>
              <a:rPr lang="en-US" dirty="0"/>
              <a:t> and its subtype(s) depicted in the specialization hierarchy maintain </a:t>
            </a:r>
            <a:r>
              <a:rPr lang="en-US" dirty="0" smtClean="0"/>
              <a:t>a 1:1 </a:t>
            </a:r>
            <a:r>
              <a:rPr lang="en-US" dirty="0"/>
              <a:t>relationship.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specialization hierarchy lets you replace the undesirable EMPLOYEE table </a:t>
            </a:r>
            <a:r>
              <a:rPr lang="en-US" dirty="0" smtClean="0"/>
              <a:t>structure with </a:t>
            </a:r>
            <a:r>
              <a:rPr lang="en-US" dirty="0"/>
              <a:t>two tables—one representing the </a:t>
            </a:r>
            <a:r>
              <a:rPr lang="en-US" dirty="0" err="1"/>
              <a:t>supertype</a:t>
            </a:r>
            <a:r>
              <a:rPr lang="en-US" dirty="0"/>
              <a:t> EMPLOYEE and the other representing the </a:t>
            </a:r>
            <a:r>
              <a:rPr lang="en-US" dirty="0" smtClean="0"/>
              <a:t>subtype PILOT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Entity </a:t>
            </a:r>
            <a:r>
              <a:rPr lang="en-US" dirty="0"/>
              <a:t>subtypes inherit all relationships in which the </a:t>
            </a:r>
            <a:r>
              <a:rPr lang="en-US" dirty="0" err="1"/>
              <a:t>supertype</a:t>
            </a:r>
            <a:r>
              <a:rPr lang="en-US" dirty="0"/>
              <a:t> entity participates.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Figure 5.2 shows </a:t>
            </a:r>
            <a:r>
              <a:rPr lang="en-US" dirty="0" smtClean="0"/>
              <a:t>the EMPLOYEE </a:t>
            </a:r>
            <a:r>
              <a:rPr lang="en-US" dirty="0"/>
              <a:t>entity </a:t>
            </a:r>
            <a:r>
              <a:rPr lang="en-US" dirty="0" err="1"/>
              <a:t>supertype</a:t>
            </a:r>
            <a:r>
              <a:rPr lang="en-US" dirty="0"/>
              <a:t> participating in a 1:M relationship with a DEPENDENT entity. </a:t>
            </a:r>
            <a:endParaRPr lang="en-US" dirty="0" smtClean="0"/>
          </a:p>
          <a:p>
            <a:r>
              <a:rPr lang="en-US" dirty="0" smtClean="0"/>
              <a:t>Through </a:t>
            </a:r>
            <a:r>
              <a:rPr lang="en-US" dirty="0"/>
              <a:t>inheritance, </a:t>
            </a:r>
            <a:r>
              <a:rPr lang="en-US" dirty="0" smtClean="0"/>
              <a:t>all subtypes </a:t>
            </a:r>
            <a:r>
              <a:rPr lang="en-US" dirty="0"/>
              <a:t>also participate in that relationship. In specialization hierarchies with multiple levels of </a:t>
            </a:r>
            <a:r>
              <a:rPr lang="en-US" dirty="0" err="1"/>
              <a:t>supertype</a:t>
            </a:r>
            <a:r>
              <a:rPr lang="en-US" dirty="0"/>
              <a:t>/subtypes</a:t>
            </a:r>
            <a:r>
              <a:rPr lang="en-US" dirty="0" smtClean="0"/>
              <a:t>, a </a:t>
            </a:r>
            <a:r>
              <a:rPr lang="en-US" dirty="0"/>
              <a:t>lower-level subtype inherits all of the attributes and relationships from all of its upper-level </a:t>
            </a:r>
            <a:r>
              <a:rPr lang="en-US" dirty="0" err="1"/>
              <a:t>supertypes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01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055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6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 Discriminator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 subtype </a:t>
            </a:r>
            <a:r>
              <a:rPr lang="en-US" b="1" dirty="0"/>
              <a:t>discriminator </a:t>
            </a:r>
            <a:r>
              <a:rPr lang="en-US" dirty="0"/>
              <a:t>is the attribute in the </a:t>
            </a:r>
            <a:r>
              <a:rPr lang="en-US" dirty="0" err="1"/>
              <a:t>supertype</a:t>
            </a:r>
            <a:r>
              <a:rPr lang="en-US" dirty="0"/>
              <a:t> entity that determines to which subtype the </a:t>
            </a:r>
            <a:r>
              <a:rPr lang="en-US" dirty="0" err="1" smtClean="0"/>
              <a:t>supertype</a:t>
            </a:r>
            <a:r>
              <a:rPr lang="en-US" dirty="0" smtClean="0"/>
              <a:t> occurrence </a:t>
            </a:r>
            <a:r>
              <a:rPr lang="en-US" dirty="0"/>
              <a:t>is related.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seen in Figure 5.2, the subtype discriminator is the employee type (EMP_TYPE).</a:t>
            </a:r>
          </a:p>
          <a:p>
            <a:r>
              <a:rPr lang="en-US" dirty="0"/>
              <a:t>It is common practice to show the subtype discriminator and its value for each subtype in the ER diagram, as seen </a:t>
            </a:r>
            <a:r>
              <a:rPr lang="en-US" dirty="0" smtClean="0"/>
              <a:t>in Figure </a:t>
            </a:r>
            <a:r>
              <a:rPr lang="en-US" dirty="0"/>
              <a:t>5.2.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not all ER modeling tools follow that practice. For example, MS Visio shows the </a:t>
            </a:r>
            <a:r>
              <a:rPr lang="en-US" dirty="0" smtClean="0"/>
              <a:t>subtype discriminator</a:t>
            </a:r>
            <a:r>
              <a:rPr lang="en-US" dirty="0"/>
              <a:t>, but not its value.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Figure 5.2, the Visio text tool was used to manually add the discriminator value </a:t>
            </a:r>
            <a:r>
              <a:rPr lang="en-US" dirty="0" smtClean="0"/>
              <a:t>above the </a:t>
            </a:r>
            <a:r>
              <a:rPr lang="en-US" dirty="0"/>
              <a:t>entity subtype, close to the connector 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Using Figure 5.2 as your guide, note that the </a:t>
            </a:r>
            <a:r>
              <a:rPr lang="en-US" dirty="0" err="1"/>
              <a:t>supertype</a:t>
            </a:r>
            <a:r>
              <a:rPr lang="en-US" dirty="0"/>
              <a:t> is related </a:t>
            </a:r>
            <a:r>
              <a:rPr lang="en-US" dirty="0" smtClean="0"/>
              <a:t>to a </a:t>
            </a:r>
            <a:r>
              <a:rPr lang="en-US" dirty="0"/>
              <a:t>PILOT subtype if the EMP_TYPE has a value of “P.” If the EMP_TYPE value is “M,” the </a:t>
            </a:r>
            <a:r>
              <a:rPr lang="en-US" dirty="0" err="1"/>
              <a:t>supertype</a:t>
            </a:r>
            <a:r>
              <a:rPr lang="en-US" dirty="0"/>
              <a:t> is related to </a:t>
            </a:r>
            <a:r>
              <a:rPr lang="en-US" dirty="0" smtClean="0"/>
              <a:t>a MECHANIC </a:t>
            </a:r>
            <a:r>
              <a:rPr lang="en-US" dirty="0"/>
              <a:t>subtype. And if the EMP_TYPE value is “A,” the </a:t>
            </a:r>
            <a:r>
              <a:rPr lang="en-US" dirty="0" err="1"/>
              <a:t>supertype</a:t>
            </a:r>
            <a:r>
              <a:rPr lang="en-US" dirty="0"/>
              <a:t> is related to the ACCOUNTANT subtype.</a:t>
            </a:r>
          </a:p>
        </p:txBody>
      </p:sp>
    </p:spTree>
    <p:extLst>
      <p:ext uri="{BB962C8B-B14F-4D97-AF65-F5344CB8AC3E}">
        <p14:creationId xmlns:p14="http://schemas.microsoft.com/office/powerpoint/2010/main" val="165142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Note that the default comparison condition for the subtype discriminator attribute is the equality comparison. </a:t>
            </a:r>
            <a:endParaRPr lang="en-US" dirty="0" smtClean="0"/>
          </a:p>
          <a:p>
            <a:r>
              <a:rPr lang="en-US" dirty="0" smtClean="0"/>
              <a:t>However, there </a:t>
            </a:r>
            <a:r>
              <a:rPr lang="en-US" dirty="0"/>
              <a:t>may be situations in which the subtype discriminator is not necessarily based on an equality comparison.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en-US" dirty="0"/>
              <a:t>, based on business requirements, you might create two new pilot subtypes, pilot-in-command (PIC)-</a:t>
            </a:r>
            <a:r>
              <a:rPr lang="en-US" dirty="0" smtClean="0"/>
              <a:t>qualified and </a:t>
            </a:r>
            <a:r>
              <a:rPr lang="en-US" dirty="0"/>
              <a:t>copilot-qualified only. A PIC-qualified pilot will be anyone with more than 1,500 PIC flight hours.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</a:t>
            </a:r>
            <a:r>
              <a:rPr lang="en-US" dirty="0" smtClean="0"/>
              <a:t>the subtype </a:t>
            </a:r>
            <a:r>
              <a:rPr lang="en-US" dirty="0"/>
              <a:t>discriminator would be “</a:t>
            </a:r>
            <a:r>
              <a:rPr lang="en-US" dirty="0" err="1"/>
              <a:t>Flight_Hours</a:t>
            </a:r>
            <a:r>
              <a:rPr lang="en-US" dirty="0"/>
              <a:t>,” and the criteria would be &gt; 1,500 or &lt;= 1,500,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28678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Visio, you select the subtype discriminator when creating a category using the Category shape from </a:t>
            </a:r>
            <a:r>
              <a:rPr lang="en-US" dirty="0" smtClean="0"/>
              <a:t>the available </a:t>
            </a:r>
            <a:r>
              <a:rPr lang="en-US" dirty="0"/>
              <a:t>shapes.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Category shape is a small circle with a horizontal line under it that connects the </a:t>
            </a:r>
            <a:r>
              <a:rPr lang="en-US" dirty="0" err="1" smtClean="0"/>
              <a:t>supertype</a:t>
            </a:r>
            <a:r>
              <a:rPr lang="en-US" dirty="0" smtClean="0"/>
              <a:t> to </a:t>
            </a:r>
            <a:r>
              <a:rPr lang="en-US" dirty="0"/>
              <a:t>its subtypes.</a:t>
            </a:r>
          </a:p>
        </p:txBody>
      </p:sp>
    </p:spTree>
    <p:extLst>
      <p:ext uri="{BB962C8B-B14F-4D97-AF65-F5344CB8AC3E}">
        <p14:creationId xmlns:p14="http://schemas.microsoft.com/office/powerpoint/2010/main" val="133694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Disjoint and Overlapping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 entity </a:t>
            </a:r>
            <a:r>
              <a:rPr lang="en-US" dirty="0" err="1"/>
              <a:t>supertype</a:t>
            </a:r>
            <a:r>
              <a:rPr lang="en-US" dirty="0"/>
              <a:t> can have disjoint or overlapping entity subtypes.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in the aviation example, an </a:t>
            </a:r>
            <a:r>
              <a:rPr lang="en-US" dirty="0" smtClean="0"/>
              <a:t>employee can </a:t>
            </a:r>
            <a:r>
              <a:rPr lang="en-US" dirty="0"/>
              <a:t>be a pilot or a mechanic or an accountant.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one of the business rules dictates that an employee </a:t>
            </a:r>
            <a:r>
              <a:rPr lang="en-US" dirty="0" smtClean="0"/>
              <a:t>cannot belong </a:t>
            </a:r>
            <a:r>
              <a:rPr lang="en-US" dirty="0"/>
              <a:t>to more than one subtype at a time; that is, an employee cannot be a pilot and a mechanic at the same time.</a:t>
            </a:r>
          </a:p>
          <a:p>
            <a:r>
              <a:rPr lang="en-US" b="1" dirty="0"/>
              <a:t>Disjoint subtypes</a:t>
            </a:r>
            <a:r>
              <a:rPr lang="en-US" dirty="0"/>
              <a:t>, also known as </a:t>
            </a:r>
            <a:r>
              <a:rPr lang="en-US" b="1" dirty="0" err="1"/>
              <a:t>nonoverlapping</a:t>
            </a:r>
            <a:r>
              <a:rPr lang="en-US" b="1" dirty="0"/>
              <a:t> subtypes</a:t>
            </a:r>
            <a:r>
              <a:rPr lang="en-US" dirty="0"/>
              <a:t>, are subtypes that contain a </a:t>
            </a:r>
            <a:r>
              <a:rPr lang="en-US" i="1" dirty="0"/>
              <a:t>unique </a:t>
            </a:r>
            <a:r>
              <a:rPr lang="en-US" dirty="0"/>
              <a:t>subset of </a:t>
            </a:r>
            <a:r>
              <a:rPr lang="en-US" dirty="0" smtClean="0"/>
              <a:t>the </a:t>
            </a:r>
            <a:r>
              <a:rPr lang="en-US" dirty="0" err="1" smtClean="0"/>
              <a:t>supertype</a:t>
            </a:r>
            <a:r>
              <a:rPr lang="en-US" dirty="0" smtClean="0"/>
              <a:t> </a:t>
            </a:r>
            <a:r>
              <a:rPr lang="en-US" dirty="0"/>
              <a:t>entity set; in other words, each entity instance of the </a:t>
            </a:r>
            <a:r>
              <a:rPr lang="en-US" dirty="0" err="1"/>
              <a:t>supertype</a:t>
            </a:r>
            <a:r>
              <a:rPr lang="en-US" dirty="0"/>
              <a:t> can appear in only one of the subtypes.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in Figure 5.2, an employee (</a:t>
            </a:r>
            <a:r>
              <a:rPr lang="en-US" dirty="0" err="1"/>
              <a:t>supertype</a:t>
            </a:r>
            <a:r>
              <a:rPr lang="en-US" dirty="0"/>
              <a:t>) who is a pilot (subtype) can appear only in the PILOT subtype, </a:t>
            </a:r>
            <a:r>
              <a:rPr lang="en-US" dirty="0" smtClean="0"/>
              <a:t>not in </a:t>
            </a:r>
            <a:r>
              <a:rPr lang="en-US" dirty="0"/>
              <a:t>any of the other subtypes.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Visio, such disjoint subtypes are indicated by the letter </a:t>
            </a:r>
            <a:r>
              <a:rPr lang="en-US" i="1" dirty="0"/>
              <a:t>d </a:t>
            </a:r>
            <a:r>
              <a:rPr lang="en-US" dirty="0"/>
              <a:t>inside the category shape.</a:t>
            </a:r>
          </a:p>
        </p:txBody>
      </p:sp>
    </p:spTree>
    <p:extLst>
      <p:ext uri="{BB962C8B-B14F-4D97-AF65-F5344CB8AC3E}">
        <p14:creationId xmlns:p14="http://schemas.microsoft.com/office/powerpoint/2010/main" val="112667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On the other hand, if the business rule specifies that employees can have multiple classifications, the </a:t>
            </a:r>
            <a:r>
              <a:rPr lang="en-US" dirty="0" smtClean="0"/>
              <a:t>EMPLOYEE </a:t>
            </a:r>
            <a:r>
              <a:rPr lang="en-US" dirty="0" err="1" smtClean="0"/>
              <a:t>supertype</a:t>
            </a:r>
            <a:r>
              <a:rPr lang="en-US" dirty="0" smtClean="0"/>
              <a:t> </a:t>
            </a:r>
            <a:r>
              <a:rPr lang="en-US" dirty="0"/>
              <a:t>may contain </a:t>
            </a:r>
            <a:r>
              <a:rPr lang="en-US" i="1" dirty="0"/>
              <a:t>overlapping </a:t>
            </a:r>
            <a:r>
              <a:rPr lang="en-US" dirty="0"/>
              <a:t>job classification subtypes. </a:t>
            </a:r>
            <a:endParaRPr lang="en-US" dirty="0" smtClean="0"/>
          </a:p>
          <a:p>
            <a:r>
              <a:rPr lang="en-US" b="1" dirty="0" smtClean="0"/>
              <a:t>Overlapping </a:t>
            </a:r>
            <a:r>
              <a:rPr lang="en-US" b="1" dirty="0"/>
              <a:t>subtypes </a:t>
            </a:r>
            <a:r>
              <a:rPr lang="en-US" dirty="0"/>
              <a:t>are subtypes that </a:t>
            </a:r>
            <a:r>
              <a:rPr lang="en-US" dirty="0" smtClean="0"/>
              <a:t>contain </a:t>
            </a:r>
            <a:r>
              <a:rPr lang="en-US" dirty="0" err="1" smtClean="0"/>
              <a:t>nonunique</a:t>
            </a:r>
            <a:r>
              <a:rPr lang="en-US" dirty="0" smtClean="0"/>
              <a:t> </a:t>
            </a:r>
            <a:r>
              <a:rPr lang="en-US" dirty="0"/>
              <a:t>subsets of the </a:t>
            </a:r>
            <a:r>
              <a:rPr lang="en-US" dirty="0" err="1"/>
              <a:t>supertype</a:t>
            </a:r>
            <a:r>
              <a:rPr lang="en-US" dirty="0"/>
              <a:t> entity set; that is, each entity instance of the </a:t>
            </a:r>
            <a:r>
              <a:rPr lang="en-US" dirty="0" err="1"/>
              <a:t>supertype</a:t>
            </a:r>
            <a:r>
              <a:rPr lang="en-US" dirty="0"/>
              <a:t> may appear in more </a:t>
            </a:r>
            <a:r>
              <a:rPr lang="en-US" dirty="0" smtClean="0"/>
              <a:t>than one </a:t>
            </a:r>
            <a:r>
              <a:rPr lang="en-US" dirty="0"/>
              <a:t>subtype.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in a university environment, a person may be an employee or a student or both.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turn</a:t>
            </a:r>
            <a:r>
              <a:rPr lang="en-US" dirty="0" smtClean="0"/>
              <a:t>, an </a:t>
            </a:r>
            <a:r>
              <a:rPr lang="en-US" dirty="0"/>
              <a:t>employee may be a professor as well as an administrator. Because an employee may also be a student, </a:t>
            </a:r>
            <a:r>
              <a:rPr lang="en-US" dirty="0" smtClean="0"/>
              <a:t>STUDENT and </a:t>
            </a:r>
            <a:r>
              <a:rPr lang="en-US" dirty="0"/>
              <a:t>EMPLOYEE are overlapping subtypes of the </a:t>
            </a:r>
            <a:r>
              <a:rPr lang="en-US" dirty="0" err="1"/>
              <a:t>supertype</a:t>
            </a:r>
            <a:r>
              <a:rPr lang="en-US" dirty="0"/>
              <a:t> PERSON, just as PROFESSOR and </a:t>
            </a:r>
            <a:r>
              <a:rPr lang="en-US" dirty="0" smtClean="0"/>
              <a:t>ADMINISTRATOR are </a:t>
            </a:r>
            <a:r>
              <a:rPr lang="en-US" dirty="0"/>
              <a:t>overlapping subtypes of the </a:t>
            </a:r>
            <a:r>
              <a:rPr lang="en-US" dirty="0" err="1"/>
              <a:t>supertype</a:t>
            </a:r>
            <a:r>
              <a:rPr lang="en-US" dirty="0"/>
              <a:t> EMPLOYEE. 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/>
              <a:t>5.4 illustrates overlapping subtypes with the use of </a:t>
            </a:r>
            <a:r>
              <a:rPr lang="en-US" dirty="0" smtClean="0"/>
              <a:t>the letter </a:t>
            </a:r>
            <a:r>
              <a:rPr lang="en-US" i="1" dirty="0"/>
              <a:t>o </a:t>
            </a:r>
            <a:r>
              <a:rPr lang="en-US" dirty="0"/>
              <a:t>inside the category shape.</a:t>
            </a:r>
          </a:p>
        </p:txBody>
      </p:sp>
    </p:spTree>
    <p:extLst>
      <p:ext uri="{BB962C8B-B14F-4D97-AF65-F5344CB8AC3E}">
        <p14:creationId xmlns:p14="http://schemas.microsoft.com/office/powerpoint/2010/main" val="306071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 the complexity of the data structures being modeled has increased and as application software requirements </a:t>
            </a:r>
            <a:r>
              <a:rPr lang="en-US" dirty="0" smtClean="0"/>
              <a:t>have become </a:t>
            </a:r>
            <a:r>
              <a:rPr lang="en-US" dirty="0"/>
              <a:t>more stringent, there has been an increasing need to capture more information in the data model.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extended entity </a:t>
            </a:r>
            <a:r>
              <a:rPr lang="en-US" b="1" dirty="0"/>
              <a:t>relationship model </a:t>
            </a:r>
            <a:r>
              <a:rPr lang="en-US" dirty="0"/>
              <a:t>(</a:t>
            </a:r>
            <a:r>
              <a:rPr lang="en-US" b="1" dirty="0"/>
              <a:t>EERM</a:t>
            </a:r>
            <a:r>
              <a:rPr lang="en-US" dirty="0"/>
              <a:t>), sometimes referred to as the enhanced entity relationship model, is the result </a:t>
            </a:r>
            <a:r>
              <a:rPr lang="en-US" dirty="0" smtClean="0"/>
              <a:t>of adding </a:t>
            </a:r>
            <a:r>
              <a:rPr lang="en-US" dirty="0"/>
              <a:t>more semantic constructs to the original entity relationship (ER) model.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you might expect, a diagram </a:t>
            </a:r>
            <a:r>
              <a:rPr lang="en-US" dirty="0" smtClean="0"/>
              <a:t>using this </a:t>
            </a:r>
            <a:r>
              <a:rPr lang="en-US" dirty="0"/>
              <a:t>model is called an </a:t>
            </a:r>
            <a:r>
              <a:rPr lang="en-US" b="1" dirty="0"/>
              <a:t>EER diagram </a:t>
            </a:r>
            <a:r>
              <a:rPr lang="en-US" dirty="0"/>
              <a:t>(</a:t>
            </a:r>
            <a:r>
              <a:rPr lang="en-US" b="1" dirty="0"/>
              <a:t>EERD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following sections, you will learn about the main EER </a:t>
            </a:r>
            <a:r>
              <a:rPr lang="en-US" dirty="0" smtClean="0"/>
              <a:t>model constructs—entity </a:t>
            </a:r>
            <a:r>
              <a:rPr lang="en-US" dirty="0" err="1"/>
              <a:t>supertypes</a:t>
            </a:r>
            <a:r>
              <a:rPr lang="en-US" dirty="0"/>
              <a:t>, entity subtypes, and entity clustering—and see how they are represented in ERDs.</a:t>
            </a:r>
          </a:p>
        </p:txBody>
      </p:sp>
    </p:spTree>
    <p:extLst>
      <p:ext uri="{BB962C8B-B14F-4D97-AF65-F5344CB8AC3E}">
        <p14:creationId xmlns:p14="http://schemas.microsoft.com/office/powerpoint/2010/main" val="204328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7848600" cy="662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5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</a:t>
            </a:r>
            <a:r>
              <a:rPr lang="en-US" dirty="0"/>
              <a:t>common practice to show the disjoint/overlapping symbols in the ERD. </a:t>
            </a:r>
            <a:endParaRPr lang="en-US" dirty="0" smtClean="0"/>
          </a:p>
          <a:p>
            <a:r>
              <a:rPr lang="en-US" dirty="0" smtClean="0"/>
              <a:t>However, not </a:t>
            </a:r>
            <a:r>
              <a:rPr lang="en-US" dirty="0"/>
              <a:t>all ER modeling tools follow that practice.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by default, Visio shows only the subtype </a:t>
            </a:r>
            <a:r>
              <a:rPr lang="en-US" dirty="0" smtClean="0"/>
              <a:t>discriminator (</a:t>
            </a:r>
            <a:r>
              <a:rPr lang="en-US" dirty="0"/>
              <a:t>using the Category shape) but not the disjoint/overlapping symbol.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Visio text tool was used to </a:t>
            </a:r>
            <a:r>
              <a:rPr lang="en-US" dirty="0" smtClean="0"/>
              <a:t>manually add </a:t>
            </a:r>
            <a:r>
              <a:rPr lang="en-US" dirty="0"/>
              <a:t>the </a:t>
            </a:r>
            <a:r>
              <a:rPr lang="en-US" i="1" dirty="0"/>
              <a:t>d </a:t>
            </a:r>
            <a:r>
              <a:rPr lang="en-US" dirty="0"/>
              <a:t>and </a:t>
            </a:r>
            <a:r>
              <a:rPr lang="en-US" i="1" dirty="0"/>
              <a:t>o </a:t>
            </a:r>
            <a:r>
              <a:rPr lang="en-US" dirty="0"/>
              <a:t>symbols in Figures 5.2 and 5.4.</a:t>
            </a:r>
          </a:p>
        </p:txBody>
      </p:sp>
    </p:spTree>
    <p:extLst>
      <p:ext uri="{BB962C8B-B14F-4D97-AF65-F5344CB8AC3E}">
        <p14:creationId xmlns:p14="http://schemas.microsoft.com/office/powerpoint/2010/main" val="2735246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implementation of disjoint subtypes is based on the value of the </a:t>
            </a:r>
            <a:r>
              <a:rPr lang="en-US" dirty="0" smtClean="0"/>
              <a:t>subtype discriminator </a:t>
            </a:r>
            <a:r>
              <a:rPr lang="en-US" dirty="0"/>
              <a:t>attribute in the </a:t>
            </a:r>
            <a:r>
              <a:rPr lang="en-US" dirty="0" err="1"/>
              <a:t>supertype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i="1" dirty="0"/>
              <a:t>implementing </a:t>
            </a:r>
            <a:r>
              <a:rPr lang="en-US" dirty="0"/>
              <a:t>overlapping subtypes requires the use of </a:t>
            </a:r>
            <a:r>
              <a:rPr lang="en-US" dirty="0" smtClean="0"/>
              <a:t>one discriminator </a:t>
            </a:r>
            <a:r>
              <a:rPr lang="en-US" dirty="0"/>
              <a:t>attribute for each subtype.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a </a:t>
            </a:r>
            <a:r>
              <a:rPr lang="en-US" dirty="0"/>
              <a:t>professor can also be an administrator.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</a:t>
            </a:r>
            <a:r>
              <a:rPr lang="en-US" dirty="0" smtClean="0"/>
              <a:t>EMPLOYEE </a:t>
            </a:r>
            <a:r>
              <a:rPr lang="en-US" dirty="0" err="1" smtClean="0"/>
              <a:t>supertype</a:t>
            </a:r>
            <a:r>
              <a:rPr lang="en-US" dirty="0" smtClean="0"/>
              <a:t> </a:t>
            </a:r>
            <a:r>
              <a:rPr lang="en-US" dirty="0"/>
              <a:t>would have the subtype discriminator attributes and values shown in Table 5.1.</a:t>
            </a:r>
          </a:p>
        </p:txBody>
      </p:sp>
    </p:spTree>
    <p:extLst>
      <p:ext uri="{BB962C8B-B14F-4D97-AF65-F5344CB8AC3E}">
        <p14:creationId xmlns:p14="http://schemas.microsoft.com/office/powerpoint/2010/main" val="380416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9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completeness constraint </a:t>
            </a:r>
            <a:r>
              <a:rPr lang="en-US" dirty="0"/>
              <a:t>specifies whether each entity </a:t>
            </a:r>
            <a:r>
              <a:rPr lang="en-US" dirty="0" err="1"/>
              <a:t>supertype</a:t>
            </a:r>
            <a:r>
              <a:rPr lang="en-US" dirty="0"/>
              <a:t> occurrence must also be a member of at </a:t>
            </a:r>
            <a:r>
              <a:rPr lang="en-US" dirty="0" smtClean="0"/>
              <a:t>least one </a:t>
            </a:r>
            <a:r>
              <a:rPr lang="en-US" dirty="0"/>
              <a:t>subtype.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completeness constraint can be partial or total. </a:t>
            </a:r>
            <a:endParaRPr lang="en-US" dirty="0" smtClean="0"/>
          </a:p>
          <a:p>
            <a:r>
              <a:rPr lang="en-US" b="1" dirty="0" smtClean="0"/>
              <a:t>Partial </a:t>
            </a:r>
            <a:r>
              <a:rPr lang="en-US" b="1" dirty="0"/>
              <a:t>completeness </a:t>
            </a:r>
            <a:r>
              <a:rPr lang="en-US" dirty="0"/>
              <a:t>(symbolized by a circle </a:t>
            </a:r>
            <a:r>
              <a:rPr lang="en-US" dirty="0" smtClean="0"/>
              <a:t>over a </a:t>
            </a:r>
            <a:r>
              <a:rPr lang="en-US" dirty="0"/>
              <a:t>single line) means that not every </a:t>
            </a:r>
            <a:r>
              <a:rPr lang="en-US" dirty="0" err="1"/>
              <a:t>supertype</a:t>
            </a:r>
            <a:r>
              <a:rPr lang="en-US" dirty="0"/>
              <a:t> occurrence is a member of a subtype; that is, there may be </a:t>
            </a:r>
            <a:r>
              <a:rPr lang="en-US" dirty="0" smtClean="0"/>
              <a:t>some </a:t>
            </a:r>
            <a:r>
              <a:rPr lang="en-US" dirty="0" err="1" smtClean="0"/>
              <a:t>supertype</a:t>
            </a:r>
            <a:r>
              <a:rPr lang="en-US" dirty="0" smtClean="0"/>
              <a:t> </a:t>
            </a:r>
            <a:r>
              <a:rPr lang="en-US" dirty="0"/>
              <a:t>occurrences that are not members of any subtype. </a:t>
            </a:r>
            <a:endParaRPr lang="en-US" dirty="0" smtClean="0"/>
          </a:p>
          <a:p>
            <a:r>
              <a:rPr lang="en-US" b="1" dirty="0" smtClean="0"/>
              <a:t>Total </a:t>
            </a:r>
            <a:r>
              <a:rPr lang="en-US" b="1" dirty="0"/>
              <a:t>completeness </a:t>
            </a:r>
            <a:r>
              <a:rPr lang="en-US" dirty="0"/>
              <a:t>(symbolized by a circle over </a:t>
            </a:r>
            <a:r>
              <a:rPr lang="en-US" dirty="0" smtClean="0"/>
              <a:t>a double </a:t>
            </a:r>
            <a:r>
              <a:rPr lang="en-US" dirty="0"/>
              <a:t>line) means that every </a:t>
            </a:r>
            <a:r>
              <a:rPr lang="en-US" dirty="0" err="1"/>
              <a:t>supertype</a:t>
            </a:r>
            <a:r>
              <a:rPr lang="en-US" dirty="0"/>
              <a:t> occurrence must be a member of at least one subtype.</a:t>
            </a:r>
          </a:p>
          <a:p>
            <a:r>
              <a:rPr lang="en-US" dirty="0"/>
              <a:t>The ERDs in Figures 5.2 and 5.4 represent the completeness constraint based on the Visio Category shape. </a:t>
            </a:r>
            <a:endParaRPr lang="en-US" dirty="0" smtClean="0"/>
          </a:p>
          <a:p>
            <a:r>
              <a:rPr lang="en-US" dirty="0" smtClean="0"/>
              <a:t>A single horizontal </a:t>
            </a:r>
            <a:r>
              <a:rPr lang="en-US" dirty="0"/>
              <a:t>line under the circle represents a partial completeness constraint; a double horizontal line under the </a:t>
            </a:r>
            <a:r>
              <a:rPr lang="en-US" dirty="0" smtClean="0"/>
              <a:t>circle represents </a:t>
            </a:r>
            <a:r>
              <a:rPr lang="en-US" dirty="0"/>
              <a:t>a total completeness constraint.</a:t>
            </a:r>
          </a:p>
        </p:txBody>
      </p:sp>
    </p:spTree>
    <p:extLst>
      <p:ext uri="{BB962C8B-B14F-4D97-AF65-F5344CB8AC3E}">
        <p14:creationId xmlns:p14="http://schemas.microsoft.com/office/powerpoint/2010/main" val="315731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</a:t>
            </a:r>
            <a:r>
              <a:rPr lang="en-US" dirty="0"/>
              <a:t>notations exist to represent the completeness constraint.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some notations use a </a:t>
            </a:r>
            <a:r>
              <a:rPr lang="en-US" dirty="0" smtClean="0"/>
              <a:t>single line </a:t>
            </a:r>
            <a:r>
              <a:rPr lang="en-US" dirty="0"/>
              <a:t>(partial) or double line (total) to connect the </a:t>
            </a:r>
            <a:r>
              <a:rPr lang="en-US" dirty="0" err="1"/>
              <a:t>supertype</a:t>
            </a:r>
            <a:r>
              <a:rPr lang="en-US" dirty="0"/>
              <a:t> to the Category shape.</a:t>
            </a:r>
          </a:p>
        </p:txBody>
      </p:sp>
    </p:spTree>
    <p:extLst>
      <p:ext uri="{BB962C8B-B14F-4D97-AF65-F5344CB8AC3E}">
        <p14:creationId xmlns:p14="http://schemas.microsoft.com/office/powerpoint/2010/main" val="401393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disjoint/overlapping subtypes and completeness constraints, it’s possible to have the specialization </a:t>
            </a:r>
            <a:r>
              <a:rPr lang="en-US" dirty="0" smtClean="0"/>
              <a:t>hierarchy constraint </a:t>
            </a:r>
            <a:r>
              <a:rPr lang="en-US" dirty="0"/>
              <a:t>scenarios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8" y="3581400"/>
            <a:ext cx="889844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056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and Generalization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can use various approaches to develop entity </a:t>
            </a:r>
            <a:r>
              <a:rPr lang="en-US" dirty="0" err="1"/>
              <a:t>supertypes</a:t>
            </a:r>
            <a:r>
              <a:rPr lang="en-US" dirty="0"/>
              <a:t> and subtypes.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you can first identify a </a:t>
            </a:r>
            <a:r>
              <a:rPr lang="en-US" dirty="0" smtClean="0"/>
              <a:t>regular entity</a:t>
            </a:r>
            <a:r>
              <a:rPr lang="en-US" dirty="0"/>
              <a:t>, and then identify all entity subtypes based on their distinguishing characteristics.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also start by </a:t>
            </a:r>
            <a:r>
              <a:rPr lang="en-US" dirty="0" smtClean="0"/>
              <a:t>identifying multiple </a:t>
            </a:r>
            <a:r>
              <a:rPr lang="en-US" dirty="0"/>
              <a:t>entity types and then later extract the common characteristics of those entities to create a </a:t>
            </a:r>
            <a:r>
              <a:rPr lang="en-US" dirty="0" smtClean="0"/>
              <a:t>higher-level </a:t>
            </a:r>
            <a:r>
              <a:rPr lang="en-US" dirty="0" err="1" smtClean="0"/>
              <a:t>supertype</a:t>
            </a:r>
            <a:r>
              <a:rPr lang="en-US" dirty="0" smtClean="0"/>
              <a:t> </a:t>
            </a:r>
            <a:r>
              <a:rPr lang="en-US" dirty="0"/>
              <a:t>entity.</a:t>
            </a:r>
          </a:p>
          <a:p>
            <a:r>
              <a:rPr lang="en-US" b="1" dirty="0"/>
              <a:t>Specialization </a:t>
            </a:r>
            <a:r>
              <a:rPr lang="en-US" dirty="0"/>
              <a:t>is the top-down process of identifying lower-level, more specific entity subtypes from a </a:t>
            </a:r>
            <a:r>
              <a:rPr lang="en-US" dirty="0" smtClean="0"/>
              <a:t>higher-level entity </a:t>
            </a:r>
            <a:r>
              <a:rPr lang="en-US" dirty="0" err="1"/>
              <a:t>supertype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Specialization </a:t>
            </a:r>
            <a:r>
              <a:rPr lang="en-US" dirty="0"/>
              <a:t>is based on grouping unique characteristics and relationships of the subtypes.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138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the aviation example, you used specialization to identify multiple entity subtypes from the original employee </a:t>
            </a:r>
            <a:r>
              <a:rPr lang="en-US" dirty="0" err="1"/>
              <a:t>supertype</a:t>
            </a:r>
            <a:r>
              <a:rPr lang="en-US" dirty="0"/>
              <a:t>.</a:t>
            </a:r>
          </a:p>
          <a:p>
            <a:r>
              <a:rPr lang="en-US" b="1" dirty="0"/>
              <a:t>Generalization </a:t>
            </a:r>
            <a:r>
              <a:rPr lang="en-US" dirty="0"/>
              <a:t>is the bottom-up process of identifying a higher-level, more generic entity </a:t>
            </a:r>
            <a:r>
              <a:rPr lang="en-US" dirty="0" err="1"/>
              <a:t>supertype</a:t>
            </a:r>
            <a:r>
              <a:rPr lang="en-US" dirty="0"/>
              <a:t> from lower-level entity subtypes. </a:t>
            </a:r>
          </a:p>
          <a:p>
            <a:r>
              <a:rPr lang="en-US" dirty="0"/>
              <a:t>Generalization is based on grouping common characteristics and relationships of the subtypes. </a:t>
            </a:r>
          </a:p>
          <a:p>
            <a:r>
              <a:rPr lang="en-US" dirty="0"/>
              <a:t>For example, you might identify multiple types of musical instruments: piano, violin, and guitar. </a:t>
            </a:r>
          </a:p>
          <a:p>
            <a:r>
              <a:rPr lang="en-US" dirty="0"/>
              <a:t>Using the generalization approach, you could identify a “string instrument” entity </a:t>
            </a:r>
            <a:r>
              <a:rPr lang="en-US" dirty="0" err="1"/>
              <a:t>supertype</a:t>
            </a:r>
            <a:r>
              <a:rPr lang="en-US" dirty="0"/>
              <a:t> to hold the common characteristics of the multiple subtypes.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32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Developing an ER diagram entails the discovery of possibly hundreds of entity types and their respective relationships.</a:t>
            </a:r>
          </a:p>
          <a:p>
            <a:r>
              <a:rPr lang="en-US" dirty="0"/>
              <a:t>Generally, the data modeler will develop an initial ERD containing a few entities.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design approaches completion</a:t>
            </a:r>
            <a:r>
              <a:rPr lang="en-US" dirty="0" smtClean="0"/>
              <a:t>, the </a:t>
            </a:r>
            <a:r>
              <a:rPr lang="en-US" dirty="0"/>
              <a:t>ERD will contain hundreds of entities and relationships that crowd the diagram to the point of making it </a:t>
            </a:r>
            <a:r>
              <a:rPr lang="en-US" dirty="0" smtClean="0"/>
              <a:t>unreadable and </a:t>
            </a:r>
            <a:r>
              <a:rPr lang="en-US" dirty="0"/>
              <a:t>inefficient as a communication tool.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those cases, you can use entity clusters to minimize the number of </a:t>
            </a:r>
            <a:r>
              <a:rPr lang="en-US" dirty="0" smtClean="0"/>
              <a:t>entities shown </a:t>
            </a:r>
            <a:r>
              <a:rPr lang="en-US" dirty="0"/>
              <a:t>in the ERD.</a:t>
            </a:r>
          </a:p>
          <a:p>
            <a:r>
              <a:rPr lang="en-US" dirty="0"/>
              <a:t>An </a:t>
            </a:r>
            <a:r>
              <a:rPr lang="en-US" b="1" dirty="0"/>
              <a:t>entity cluster </a:t>
            </a:r>
            <a:r>
              <a:rPr lang="en-US" dirty="0"/>
              <a:t>is a “virtual” entity type used to represent multiple entities and relationships in the ERD. </a:t>
            </a:r>
            <a:endParaRPr lang="en-US" dirty="0" smtClean="0"/>
          </a:p>
          <a:p>
            <a:r>
              <a:rPr lang="en-US" dirty="0" smtClean="0"/>
              <a:t>An entity cluster </a:t>
            </a:r>
            <a:r>
              <a:rPr lang="en-US" dirty="0"/>
              <a:t>is formed by combining multiple interrelated entities into a single abstract entity object.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entity cluster </a:t>
            </a:r>
            <a:r>
              <a:rPr lang="en-US" dirty="0" smtClean="0"/>
              <a:t>is considered </a:t>
            </a:r>
            <a:r>
              <a:rPr lang="en-US" dirty="0"/>
              <a:t>“virtual” or “abstract” in the sense that it is not actually an entity in the final ERD. </a:t>
            </a:r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it is a </a:t>
            </a:r>
            <a:r>
              <a:rPr lang="en-US" dirty="0" smtClean="0"/>
              <a:t>temporary entity </a:t>
            </a:r>
            <a:r>
              <a:rPr lang="en-US" dirty="0"/>
              <a:t>used to represent multiple entities and relationships, with the purpose of simplifying the ERD and thus </a:t>
            </a:r>
            <a:r>
              <a:rPr lang="en-US" dirty="0" smtClean="0"/>
              <a:t>enhancing its </a:t>
            </a:r>
            <a:r>
              <a:rPr lang="en-US" dirty="0"/>
              <a:t>readability.</a:t>
            </a:r>
          </a:p>
        </p:txBody>
      </p:sp>
    </p:spTree>
    <p:extLst>
      <p:ext uri="{BB962C8B-B14F-4D97-AF65-F5344CB8AC3E}">
        <p14:creationId xmlns:p14="http://schemas.microsoft.com/office/powerpoint/2010/main" val="92356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</a:t>
            </a:r>
            <a:r>
              <a:rPr lang="en-US" dirty="0" err="1"/>
              <a:t>Supertypes</a:t>
            </a:r>
            <a:r>
              <a:rPr lang="en-US" dirty="0"/>
              <a:t> and Subtypes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Because most employees possess a wide range of skills and special qualifications, data modelers must find a variety </a:t>
            </a:r>
            <a:r>
              <a:rPr lang="en-US" dirty="0" smtClean="0"/>
              <a:t>of ways </a:t>
            </a:r>
            <a:r>
              <a:rPr lang="en-US" dirty="0"/>
              <a:t>to group employees based on employee characteristics.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a retail company could group </a:t>
            </a:r>
            <a:r>
              <a:rPr lang="en-US" dirty="0" smtClean="0"/>
              <a:t>employees as </a:t>
            </a:r>
            <a:r>
              <a:rPr lang="en-US" dirty="0"/>
              <a:t>salaried and hourly employees, while a university could group employees as faculty, staff, and administrators</a:t>
            </a:r>
            <a:r>
              <a:rPr lang="en-US" dirty="0" smtClean="0"/>
              <a:t>.</a:t>
            </a:r>
          </a:p>
          <a:p>
            <a:r>
              <a:rPr lang="en-US" dirty="0"/>
              <a:t>The grouping of employees to create various </a:t>
            </a:r>
            <a:r>
              <a:rPr lang="en-US" i="1" dirty="0"/>
              <a:t>types </a:t>
            </a:r>
            <a:r>
              <a:rPr lang="en-US" dirty="0"/>
              <a:t>of employees provides two important benefits: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avoids unnecessary nulls in the employee attributes when some employees have characteristics that are </a:t>
            </a:r>
            <a:r>
              <a:rPr lang="en-US" dirty="0" smtClean="0"/>
              <a:t>not shared </a:t>
            </a:r>
            <a:r>
              <a:rPr lang="en-US" dirty="0"/>
              <a:t>by other employees.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enables a particular employee type to participate in relationships that are unique to that employee type.</a:t>
            </a:r>
          </a:p>
        </p:txBody>
      </p:sp>
    </p:spTree>
    <p:extLst>
      <p:ext uri="{BB962C8B-B14F-4D97-AF65-F5344CB8AC3E}">
        <p14:creationId xmlns:p14="http://schemas.microsoft.com/office/powerpoint/2010/main" val="252760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two entity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OFFERING, which groups the COURSE and CLASS entities and relationships.</a:t>
            </a:r>
          </a:p>
          <a:p>
            <a:r>
              <a:rPr lang="en-US" dirty="0"/>
              <a:t> LOCATION, which groups the ROOM and BUILDING entities and relationships</a:t>
            </a:r>
            <a:r>
              <a:rPr lang="en-US" dirty="0" smtClean="0"/>
              <a:t>.</a:t>
            </a:r>
          </a:p>
          <a:p>
            <a:r>
              <a:rPr lang="en-US" dirty="0"/>
              <a:t>When using entity clusters, the key </a:t>
            </a:r>
            <a:r>
              <a:rPr lang="en-US" dirty="0" smtClean="0"/>
              <a:t>attributes of </a:t>
            </a:r>
            <a:r>
              <a:rPr lang="en-US" dirty="0"/>
              <a:t>the combined entities are no longer available. </a:t>
            </a:r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/>
              <a:t>the key attributes, primary key inheritance rules change.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turn</a:t>
            </a:r>
            <a:r>
              <a:rPr lang="en-US" dirty="0" smtClean="0"/>
              <a:t>, the </a:t>
            </a:r>
            <a:r>
              <a:rPr lang="en-US" dirty="0"/>
              <a:t>change in the inheritance rules can have undesirable consequences, such as changes in relationships—from </a:t>
            </a:r>
            <a:r>
              <a:rPr lang="en-US" dirty="0" smtClean="0"/>
              <a:t>identifying to </a:t>
            </a:r>
            <a:r>
              <a:rPr lang="en-US" dirty="0" err="1"/>
              <a:t>nonidentifying</a:t>
            </a:r>
            <a:r>
              <a:rPr lang="en-US" dirty="0"/>
              <a:t> or vice versa—and the loss of foreign key attributes from some entities.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eliminate those problems, </a:t>
            </a:r>
            <a:r>
              <a:rPr lang="en-US" dirty="0" smtClean="0"/>
              <a:t>the general </a:t>
            </a:r>
            <a:r>
              <a:rPr lang="en-US" dirty="0"/>
              <a:t>rule is to </a:t>
            </a:r>
            <a:r>
              <a:rPr lang="en-US" i="1" dirty="0"/>
              <a:t>avoid the display of attributes when entity clusters are used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562600" cy="657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6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ENTITY INTEGRITY: SELECTING 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Arguably, the most important characteristic of an entity is its primary key (a single attribute or some combination </a:t>
            </a:r>
            <a:r>
              <a:rPr lang="en-US" dirty="0" smtClean="0"/>
              <a:t>of attributes</a:t>
            </a:r>
            <a:r>
              <a:rPr lang="en-US" dirty="0"/>
              <a:t>), which uniquely identifies each entity instance.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key’s function is to guarantee entity integrity.</a:t>
            </a:r>
          </a:p>
          <a:p>
            <a:r>
              <a:rPr lang="en-US" dirty="0"/>
              <a:t>Furthermore, primary keys and foreign keys work together to implement relationships in the relational model.</a:t>
            </a:r>
          </a:p>
          <a:p>
            <a:r>
              <a:rPr lang="en-US" dirty="0"/>
              <a:t>Therefore, the importance of properly selecting the primary key has a direct bearing on the efficiency and </a:t>
            </a:r>
            <a:r>
              <a:rPr lang="en-US" dirty="0" smtClean="0"/>
              <a:t>effectiveness of </a:t>
            </a:r>
            <a:r>
              <a:rPr lang="en-US" dirty="0"/>
              <a:t>database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2368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Keys and 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concept of a unique identifier is commonly encountered in the real world.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you use class (or section</a:t>
            </a:r>
            <a:r>
              <a:rPr lang="en-US" dirty="0" smtClean="0"/>
              <a:t>) numbers </a:t>
            </a:r>
            <a:r>
              <a:rPr lang="en-US" dirty="0"/>
              <a:t>to register for classes, invoice numbers to identify specific invoices, account numbers to identify credit cards</a:t>
            </a:r>
            <a:r>
              <a:rPr lang="en-US" dirty="0" smtClean="0"/>
              <a:t>, and </a:t>
            </a:r>
            <a:r>
              <a:rPr lang="en-US" dirty="0"/>
              <a:t>so on. </a:t>
            </a: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examples illustrate natural identifiers or keys.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natural key </a:t>
            </a:r>
            <a:r>
              <a:rPr lang="en-US" dirty="0"/>
              <a:t>or </a:t>
            </a:r>
            <a:r>
              <a:rPr lang="en-US" b="1" dirty="0"/>
              <a:t>natural identifier </a:t>
            </a:r>
            <a:r>
              <a:rPr lang="en-US" dirty="0"/>
              <a:t>is a real-world</a:t>
            </a:r>
            <a:r>
              <a:rPr lang="en-US" dirty="0" smtClean="0"/>
              <a:t>, generally </a:t>
            </a:r>
            <a:r>
              <a:rPr lang="en-US" dirty="0"/>
              <a:t>accepted identifier used to distinguish—that is, uniquely identify—real-world objects.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its name implies, </a:t>
            </a:r>
            <a:r>
              <a:rPr lang="en-US" dirty="0" smtClean="0"/>
              <a:t>a natural </a:t>
            </a:r>
            <a:r>
              <a:rPr lang="en-US" dirty="0"/>
              <a:t>key is familiar to end users and forms part of their day-to-day business vocabulary.</a:t>
            </a:r>
          </a:p>
          <a:p>
            <a:r>
              <a:rPr lang="en-US" dirty="0"/>
              <a:t>Usually, if an entity </a:t>
            </a:r>
            <a:r>
              <a:rPr lang="en-US" i="1" dirty="0"/>
              <a:t>has </a:t>
            </a:r>
            <a:r>
              <a:rPr lang="en-US" dirty="0"/>
              <a:t>a natural identifier, a data modeler uses that as the primary key of the entity being modeled.</a:t>
            </a:r>
          </a:p>
          <a:p>
            <a:r>
              <a:rPr lang="en-US" dirty="0"/>
              <a:t>Generally, most natural keys make acceptable primary key identifiers.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968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primary key is the attribute or combination of attributes that uniquely identifies entity instances in an entity set.</a:t>
            </a:r>
          </a:p>
          <a:p>
            <a:r>
              <a:rPr lang="en-US" dirty="0"/>
              <a:t>However, can the primary key be based on, say, 12 attributes? And just how long can a primary key be? </a:t>
            </a:r>
            <a:endParaRPr lang="en-US" dirty="0" smtClean="0"/>
          </a:p>
          <a:p>
            <a:r>
              <a:rPr lang="en-US" dirty="0" smtClean="0"/>
              <a:t>In previous examples</a:t>
            </a:r>
            <a:r>
              <a:rPr lang="en-US" dirty="0"/>
              <a:t>, why was EMP_NUM selected as a primary key of EMPLOYEE and not a combination of EMP_LNAME</a:t>
            </a:r>
            <a:r>
              <a:rPr lang="en-US" dirty="0" smtClean="0"/>
              <a:t>, EMP_FNAME</a:t>
            </a:r>
            <a:r>
              <a:rPr lang="en-US" dirty="0"/>
              <a:t>, EMP_INITIAL, and EMP_DOB?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a single 256-byte text attribute be a good primary key? </a:t>
            </a:r>
            <a:endParaRPr lang="en-US" dirty="0" smtClean="0"/>
          </a:p>
          <a:p>
            <a:r>
              <a:rPr lang="en-US" dirty="0" smtClean="0"/>
              <a:t>There is no </a:t>
            </a:r>
            <a:r>
              <a:rPr lang="en-US" dirty="0"/>
              <a:t>single answer to those questions, but there is a body of practice that database experts have built over the years. </a:t>
            </a:r>
            <a:endParaRPr lang="en-US" dirty="0" smtClean="0"/>
          </a:p>
          <a:p>
            <a:pPr lvl="1"/>
            <a:r>
              <a:rPr lang="en-US" dirty="0" smtClean="0"/>
              <a:t>First</a:t>
            </a:r>
            <a:r>
              <a:rPr lang="en-US" dirty="0"/>
              <a:t>, you should understand the function of a primary key. The primary key’s main function is to uniquely identify </a:t>
            </a:r>
            <a:r>
              <a:rPr lang="en-US" dirty="0" smtClean="0"/>
              <a:t>an entity </a:t>
            </a:r>
            <a:r>
              <a:rPr lang="en-US" dirty="0"/>
              <a:t>instance or row within a table. In particular, given a primary key value—that is, the determinant—the </a:t>
            </a:r>
            <a:r>
              <a:rPr lang="en-US" dirty="0" smtClean="0"/>
              <a:t>relational model </a:t>
            </a:r>
            <a:r>
              <a:rPr lang="en-US" dirty="0"/>
              <a:t>can determine the value of all dependent attributes that “describe” the entity. Note that identification </a:t>
            </a:r>
            <a:r>
              <a:rPr lang="en-US" dirty="0" smtClean="0"/>
              <a:t>and description </a:t>
            </a:r>
            <a:r>
              <a:rPr lang="en-US" dirty="0"/>
              <a:t>are separate semantic constructs in the model. </a:t>
            </a:r>
            <a:r>
              <a:rPr lang="en-US" i="1" dirty="0"/>
              <a:t>The function of the primary key is to guarantee </a:t>
            </a:r>
            <a:r>
              <a:rPr lang="en-US" i="1" dirty="0" smtClean="0"/>
              <a:t>entity integrity</a:t>
            </a:r>
            <a:r>
              <a:rPr lang="en-US" i="1" dirty="0"/>
              <a:t>, not to “describe” the entity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146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Second, primary keys and foreign keys are used to implement relationships among entities. However, the </a:t>
            </a:r>
            <a:r>
              <a:rPr lang="en-US" dirty="0" smtClean="0"/>
              <a:t>implementation of </a:t>
            </a:r>
            <a:r>
              <a:rPr lang="en-US" dirty="0"/>
              <a:t>such relationships is done mostly behind the scenes, hidden from end users. In the real world, end </a:t>
            </a:r>
            <a:r>
              <a:rPr lang="en-US" dirty="0" smtClean="0"/>
              <a:t>users identify </a:t>
            </a:r>
            <a:r>
              <a:rPr lang="en-US" dirty="0"/>
              <a:t>objects based on the characteristics they know about the objects. For example, when shopping at a </a:t>
            </a:r>
            <a:r>
              <a:rPr lang="en-US" dirty="0" smtClean="0"/>
              <a:t>grocery store</a:t>
            </a:r>
            <a:r>
              <a:rPr lang="en-US" dirty="0"/>
              <a:t>, you select products by taking them from a store display shelf and reading the labels, not by looking at the </a:t>
            </a:r>
            <a:r>
              <a:rPr lang="en-US" dirty="0" smtClean="0"/>
              <a:t>stock number</a:t>
            </a:r>
            <a:r>
              <a:rPr lang="en-US" dirty="0"/>
              <a:t>. It’s wise for database applications to mimic the human selection process as much as possible. Therefore</a:t>
            </a:r>
            <a:r>
              <a:rPr lang="en-US" dirty="0" smtClean="0"/>
              <a:t>, database </a:t>
            </a:r>
            <a:r>
              <a:rPr lang="en-US" dirty="0"/>
              <a:t>applications should let the end user choose among multiple descriptive narratives of different objects, </a:t>
            </a:r>
            <a:r>
              <a:rPr lang="en-US" dirty="0" smtClean="0"/>
              <a:t>while using </a:t>
            </a:r>
            <a:r>
              <a:rPr lang="en-US" dirty="0"/>
              <a:t>primary key values behind the scenes. Keeping those concepts in mind, </a:t>
            </a:r>
            <a:r>
              <a:rPr lang="en-US" dirty="0" smtClean="0"/>
              <a:t>summarizes desirable </a:t>
            </a:r>
            <a:r>
              <a:rPr lang="en-US" dirty="0"/>
              <a:t>primary key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414170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320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493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3864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01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Use Composite 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the previous section, you learned about the desirable characteristics of primary keys.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you learned </a:t>
            </a:r>
            <a:r>
              <a:rPr lang="en-US" dirty="0" smtClean="0"/>
              <a:t>that the </a:t>
            </a:r>
            <a:r>
              <a:rPr lang="en-US" dirty="0"/>
              <a:t>primary key should use the minimum number of attributes possible.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that does </a:t>
            </a:r>
            <a:r>
              <a:rPr lang="en-US" i="1" dirty="0"/>
              <a:t>not </a:t>
            </a:r>
            <a:r>
              <a:rPr lang="en-US" dirty="0"/>
              <a:t>mean that </a:t>
            </a:r>
            <a:r>
              <a:rPr lang="en-US" dirty="0" smtClean="0"/>
              <a:t>composite primary </a:t>
            </a:r>
            <a:r>
              <a:rPr lang="en-US" dirty="0"/>
              <a:t>keys are not permitted in a model.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composite primary keys are particularly useful in two cases: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identifiers of composite entities, where each primary key combination is allowed only once in </a:t>
            </a:r>
            <a:r>
              <a:rPr lang="en-US" dirty="0" smtClean="0"/>
              <a:t>the M:N </a:t>
            </a:r>
            <a:r>
              <a:rPr lang="en-US" dirty="0"/>
              <a:t>relationship.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identifiers of weak entities, where the weak entity has a strong identifying relationship with the parent entity.</a:t>
            </a:r>
          </a:p>
          <a:p>
            <a:r>
              <a:rPr lang="en-US" dirty="0"/>
              <a:t>To illustrate the first case, assume that you have a STUDENT entity set and a CLASS entity set. In addition, assume </a:t>
            </a:r>
            <a:r>
              <a:rPr lang="en-US" dirty="0" smtClean="0"/>
              <a:t>that those </a:t>
            </a:r>
            <a:r>
              <a:rPr lang="en-US" dirty="0"/>
              <a:t>two sets are related in an M:N relationship via an ENROLL entity set in which each student/class combination </a:t>
            </a:r>
            <a:r>
              <a:rPr lang="en-US" dirty="0" smtClean="0"/>
              <a:t>may appear </a:t>
            </a:r>
            <a:r>
              <a:rPr lang="en-US" dirty="0"/>
              <a:t>only once in the composite entity.</a:t>
            </a:r>
          </a:p>
        </p:txBody>
      </p:sp>
    </p:spTree>
    <p:extLst>
      <p:ext uri="{BB962C8B-B14F-4D97-AF65-F5344CB8AC3E}">
        <p14:creationId xmlns:p14="http://schemas.microsoft.com/office/powerpoint/2010/main" val="3154875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composite primary key automatically provides the benefit of ensuring that there </a:t>
            </a:r>
            <a:r>
              <a:rPr lang="en-US" dirty="0" smtClean="0"/>
              <a:t>cannot be </a:t>
            </a:r>
            <a:r>
              <a:rPr lang="en-US" dirty="0"/>
              <a:t>duplicate values—that is, it ensures that the same student cannot enroll more than once in the same class.</a:t>
            </a:r>
          </a:p>
          <a:p>
            <a:r>
              <a:rPr lang="en-US" dirty="0"/>
              <a:t>In the second case, a weak entity in a strong identifying relationship with a parent entity is normally used to </a:t>
            </a:r>
            <a:r>
              <a:rPr lang="en-US" dirty="0" smtClean="0"/>
              <a:t>represent one </a:t>
            </a:r>
            <a:r>
              <a:rPr lang="en-US" dirty="0"/>
              <a:t>of two situations</a:t>
            </a:r>
            <a:r>
              <a:rPr lang="en-US" dirty="0" smtClean="0"/>
              <a:t>:</a:t>
            </a:r>
          </a:p>
          <a:p>
            <a:pPr lvl="1"/>
            <a:r>
              <a:rPr lang="en-US" i="1" dirty="0"/>
              <a:t>A real-world object that is existence-dependent on another real-world object</a:t>
            </a:r>
            <a:r>
              <a:rPr lang="en-US" dirty="0"/>
              <a:t>. Those types of objects </a:t>
            </a:r>
            <a:r>
              <a:rPr lang="en-US" dirty="0" smtClean="0"/>
              <a:t>are distinguishable </a:t>
            </a:r>
            <a:r>
              <a:rPr lang="en-US" dirty="0"/>
              <a:t>in the real world. A dependent and an employee are two separate people who </a:t>
            </a:r>
            <a:r>
              <a:rPr lang="en-US" dirty="0" smtClean="0"/>
              <a:t>exist independently </a:t>
            </a:r>
            <a:r>
              <a:rPr lang="en-US" dirty="0"/>
              <a:t>of each other. However, such objects can exist in the model only when they relate to each </a:t>
            </a:r>
            <a:r>
              <a:rPr lang="en-US" dirty="0" smtClean="0"/>
              <a:t>other in </a:t>
            </a:r>
            <a:r>
              <a:rPr lang="en-US" dirty="0"/>
              <a:t>a strong identifying relationship. For example, the relationship between EMPLOYEE and DEPENDENT </a:t>
            </a:r>
            <a:r>
              <a:rPr lang="en-US" dirty="0" smtClean="0"/>
              <a:t>is one </a:t>
            </a:r>
            <a:r>
              <a:rPr lang="en-US" dirty="0"/>
              <a:t>of existence dependency in which the primary key of the dependent entity is a composite key that </a:t>
            </a:r>
            <a:r>
              <a:rPr lang="en-US" dirty="0" smtClean="0"/>
              <a:t>contains the </a:t>
            </a:r>
            <a:r>
              <a:rPr lang="en-US" dirty="0"/>
              <a:t>key of the parent entity.</a:t>
            </a:r>
          </a:p>
        </p:txBody>
      </p:sp>
    </p:spTree>
    <p:extLst>
      <p:ext uri="{BB962C8B-B14F-4D97-AF65-F5344CB8AC3E}">
        <p14:creationId xmlns:p14="http://schemas.microsoft.com/office/powerpoint/2010/main" val="200280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illustrate those benefits, let’s explore the case of an aviation business.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aviation business employs pilots</a:t>
            </a:r>
            <a:r>
              <a:rPr lang="en-US" dirty="0" smtClean="0"/>
              <a:t>, mechanics</a:t>
            </a:r>
            <a:r>
              <a:rPr lang="en-US" dirty="0"/>
              <a:t>, secretaries, accountants, database managers, and many other types of employees. 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/>
              <a:t>5.1 </a:t>
            </a:r>
            <a:r>
              <a:rPr lang="en-US" dirty="0" smtClean="0"/>
              <a:t>illustrates  how </a:t>
            </a:r>
            <a:r>
              <a:rPr lang="en-US" dirty="0"/>
              <a:t>pilots share certain characteristics with other employees, such as a last name (EMP_LNAME) and hire </a:t>
            </a:r>
            <a:r>
              <a:rPr lang="en-US" dirty="0" smtClean="0"/>
              <a:t>date (</a:t>
            </a:r>
            <a:r>
              <a:rPr lang="en-US" dirty="0"/>
              <a:t>EMP_HIRE_DATE).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many pilot characteristics are not shared by other employees.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</a:t>
            </a:r>
            <a:r>
              <a:rPr lang="en-US" dirty="0" smtClean="0"/>
              <a:t>, unlike </a:t>
            </a:r>
            <a:r>
              <a:rPr lang="en-US" dirty="0"/>
              <a:t>other employees, pilots must meet special requirements such as flight hour restrictions, flight checks, </a:t>
            </a:r>
            <a:r>
              <a:rPr lang="en-US" dirty="0" smtClean="0"/>
              <a:t>and periodic </a:t>
            </a:r>
            <a:r>
              <a:rPr lang="en-US" dirty="0"/>
              <a:t>training.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if all employee characteristics and special qualifications were stored in a </a:t>
            </a:r>
            <a:r>
              <a:rPr lang="en-US" dirty="0" smtClean="0"/>
              <a:t>single EMPLOYEE </a:t>
            </a:r>
            <a:r>
              <a:rPr lang="en-US" dirty="0"/>
              <a:t>entity, you would have a lot of nulls or you would have to make a lot of needless dummy entries. </a:t>
            </a:r>
            <a:endParaRPr lang="en-US" dirty="0" smtClean="0"/>
          </a:p>
          <a:p>
            <a:r>
              <a:rPr lang="en-US" dirty="0" smtClean="0"/>
              <a:t>In this case</a:t>
            </a:r>
            <a:r>
              <a:rPr lang="en-US" dirty="0"/>
              <a:t>, special pilot characteristics such as EMP_LICENSE, EMP_RATINGS, and EMP_MED_TYPE will generate </a:t>
            </a:r>
            <a:r>
              <a:rPr lang="en-US" dirty="0" smtClean="0"/>
              <a:t>nulls for </a:t>
            </a:r>
            <a:r>
              <a:rPr lang="en-US" dirty="0"/>
              <a:t>employees who are not pilots.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pilots participate in some relationships that are unique to </a:t>
            </a:r>
            <a:r>
              <a:rPr lang="en-US" dirty="0" smtClean="0"/>
              <a:t>their qualifications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not all employees can fly airplanes; only employees who are pilots can participate in </a:t>
            </a:r>
            <a:r>
              <a:rPr lang="en-US" dirty="0" smtClean="0"/>
              <a:t>the “</a:t>
            </a:r>
            <a:r>
              <a:rPr lang="en-US" dirty="0"/>
              <a:t>employee flies airplane” relationship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6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i="1" dirty="0"/>
              <a:t>A real-world object that is represented in the data model as two separate entities in a strong </a:t>
            </a:r>
            <a:r>
              <a:rPr lang="en-US" i="1" dirty="0" smtClean="0"/>
              <a:t>identifying relationship</a:t>
            </a:r>
            <a:r>
              <a:rPr lang="en-US" dirty="0"/>
              <a:t>. For example, the real-world invoice object is represented by two entities in a data model</a:t>
            </a:r>
            <a:r>
              <a:rPr lang="en-US" dirty="0" smtClean="0"/>
              <a:t>: INVOICE </a:t>
            </a:r>
            <a:r>
              <a:rPr lang="en-US" dirty="0"/>
              <a:t>and LINE. Clearly, the LINE entity does not exist in the real world as an independent object, </a:t>
            </a:r>
            <a:r>
              <a:rPr lang="en-US" dirty="0" smtClean="0"/>
              <a:t>but rather </a:t>
            </a:r>
            <a:r>
              <a:rPr lang="en-US" dirty="0"/>
              <a:t>as part of an INVOICE.</a:t>
            </a:r>
          </a:p>
          <a:p>
            <a:r>
              <a:rPr lang="en-US" dirty="0"/>
              <a:t>In both situations, having a strong identifying relationship ensures that the dependent entity can exist only when it </a:t>
            </a:r>
            <a:r>
              <a:rPr lang="en-US" dirty="0" smtClean="0"/>
              <a:t>is related </a:t>
            </a:r>
            <a:r>
              <a:rPr lang="en-US" dirty="0"/>
              <a:t>to the parent entity.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summary, the selection of a composite primary key for composite and weak entity </a:t>
            </a:r>
            <a:r>
              <a:rPr lang="en-US" dirty="0" smtClean="0"/>
              <a:t>types provides </a:t>
            </a:r>
            <a:r>
              <a:rPr lang="en-US" dirty="0"/>
              <a:t>benefits that enhance the integrity and consistency of the model.</a:t>
            </a:r>
          </a:p>
        </p:txBody>
      </p:sp>
    </p:spTree>
    <p:extLst>
      <p:ext uri="{BB962C8B-B14F-4D97-AF65-F5344CB8AC3E}">
        <p14:creationId xmlns:p14="http://schemas.microsoft.com/office/powerpoint/2010/main" val="3494029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2512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004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Use Surrogate 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are some instances when a primary key doesn’t exist in the real world or when the existing natural key </a:t>
            </a:r>
            <a:r>
              <a:rPr lang="en-US" dirty="0" smtClean="0"/>
              <a:t>might not </a:t>
            </a:r>
            <a:r>
              <a:rPr lang="en-US" dirty="0"/>
              <a:t>be a suitable primary key.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these cases, it is standard practice to create a surrogate key.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surrogate key </a:t>
            </a:r>
            <a:r>
              <a:rPr lang="en-US" dirty="0"/>
              <a:t>is </a:t>
            </a:r>
            <a:r>
              <a:rPr lang="en-US" dirty="0" smtClean="0"/>
              <a:t>a primary </a:t>
            </a:r>
            <a:r>
              <a:rPr lang="en-US" dirty="0"/>
              <a:t>key created by the database designer to simplify the identification of entity instances.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surrogate key </a:t>
            </a:r>
            <a:r>
              <a:rPr lang="en-US" dirty="0" smtClean="0"/>
              <a:t>has no </a:t>
            </a:r>
            <a:r>
              <a:rPr lang="en-US" dirty="0"/>
              <a:t>meaning in the user’s environment—it exists only to distinguish one entity instance from another. </a:t>
            </a:r>
            <a:endParaRPr lang="en-US" dirty="0" smtClean="0"/>
          </a:p>
          <a:p>
            <a:r>
              <a:rPr lang="en-US" dirty="0" smtClean="0"/>
              <a:t>One practical advantage </a:t>
            </a:r>
            <a:r>
              <a:rPr lang="en-US" dirty="0"/>
              <a:t>of a surrogate key is that since it has no intrinsic meaning, values for it can be generated by the DBMS </a:t>
            </a:r>
            <a:r>
              <a:rPr lang="en-US" dirty="0" smtClean="0"/>
              <a:t>to ensure </a:t>
            </a:r>
            <a:r>
              <a:rPr lang="en-US" dirty="0"/>
              <a:t>that unique values are always provided.</a:t>
            </a:r>
          </a:p>
        </p:txBody>
      </p:sp>
    </p:spTree>
    <p:extLst>
      <p:ext uri="{BB962C8B-B14F-4D97-AF65-F5344CB8AC3E}">
        <p14:creationId xmlns:p14="http://schemas.microsoft.com/office/powerpoint/2010/main" val="996585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For example, consider the case of a park recreation facility that rents rooms for small parties.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manager of </a:t>
            </a:r>
            <a:r>
              <a:rPr lang="en-US" dirty="0" smtClean="0"/>
              <a:t>the facility </a:t>
            </a:r>
            <a:r>
              <a:rPr lang="en-US" dirty="0"/>
              <a:t>keeps track of all events, using a folder with the format shown in Table 5.4.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89154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60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Given the data shown in Table 5.4, you would model the EVENT entity as:</a:t>
            </a:r>
          </a:p>
          <a:p>
            <a:r>
              <a:rPr lang="en-US" dirty="0"/>
              <a:t>EVENT (DATE, TIME_START, TIME_END, ROOM, EVENT_NAME, PARTY_OF</a:t>
            </a:r>
            <a:r>
              <a:rPr lang="en-US" dirty="0" smtClean="0"/>
              <a:t>)</a:t>
            </a:r>
          </a:p>
          <a:p>
            <a:r>
              <a:rPr lang="en-US" dirty="0"/>
              <a:t>What primary key would you suggest? In this case, there is no simple natural key that could be used as a primary </a:t>
            </a:r>
            <a:r>
              <a:rPr lang="en-US" dirty="0" smtClean="0"/>
              <a:t>key in </a:t>
            </a:r>
            <a:r>
              <a:rPr lang="en-US" dirty="0"/>
              <a:t>the model.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the primary key concepts you learned about in previous chapters, you might suggest one </a:t>
            </a:r>
            <a:r>
              <a:rPr lang="en-US" dirty="0" smtClean="0"/>
              <a:t>of these </a:t>
            </a:r>
            <a:r>
              <a:rPr lang="en-US" dirty="0"/>
              <a:t>options:</a:t>
            </a:r>
          </a:p>
          <a:p>
            <a:r>
              <a:rPr lang="en-US" dirty="0"/>
              <a:t>(</a:t>
            </a:r>
            <a:r>
              <a:rPr lang="en-US" b="1" dirty="0"/>
              <a:t>DATE</a:t>
            </a:r>
            <a:r>
              <a:rPr lang="en-US" dirty="0"/>
              <a:t>, </a:t>
            </a:r>
            <a:r>
              <a:rPr lang="en-US" b="1" dirty="0"/>
              <a:t>TIME_START</a:t>
            </a:r>
            <a:r>
              <a:rPr lang="en-US" dirty="0"/>
              <a:t>, </a:t>
            </a:r>
            <a:r>
              <a:rPr lang="en-US" b="1" dirty="0"/>
              <a:t>ROOM</a:t>
            </a:r>
            <a:r>
              <a:rPr lang="en-US" dirty="0"/>
              <a:t>) or (</a:t>
            </a:r>
            <a:r>
              <a:rPr lang="en-US" b="1" dirty="0"/>
              <a:t>DATE</a:t>
            </a:r>
            <a:r>
              <a:rPr lang="en-US" dirty="0"/>
              <a:t>, </a:t>
            </a:r>
            <a:r>
              <a:rPr lang="en-US" b="1" dirty="0"/>
              <a:t>TIME_END</a:t>
            </a:r>
            <a:r>
              <a:rPr lang="en-US" dirty="0"/>
              <a:t>, </a:t>
            </a:r>
            <a:r>
              <a:rPr lang="en-US" b="1" dirty="0"/>
              <a:t>ROOM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114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Assume you select the composite primary key (</a:t>
            </a:r>
            <a:r>
              <a:rPr lang="en-US" b="1" dirty="0"/>
              <a:t>DATE</a:t>
            </a:r>
            <a:r>
              <a:rPr lang="en-US" dirty="0"/>
              <a:t>, </a:t>
            </a:r>
            <a:r>
              <a:rPr lang="en-US" b="1" dirty="0"/>
              <a:t>TIME_START</a:t>
            </a:r>
            <a:r>
              <a:rPr lang="en-US" dirty="0"/>
              <a:t>, </a:t>
            </a:r>
            <a:r>
              <a:rPr lang="en-US" b="1" dirty="0"/>
              <a:t>ROOM</a:t>
            </a:r>
            <a:r>
              <a:rPr lang="en-US" dirty="0"/>
              <a:t>) for the EVENT entity. </a:t>
            </a:r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, </a:t>
            </a:r>
            <a:r>
              <a:rPr lang="en-US" dirty="0" smtClean="0"/>
              <a:t>you determine </a:t>
            </a:r>
            <a:r>
              <a:rPr lang="en-US" dirty="0"/>
              <a:t>that one EVENT may use many RESOURCEs (such as tables, projectors, PCs, and stands), and that </a:t>
            </a:r>
            <a:r>
              <a:rPr lang="en-US" dirty="0" smtClean="0"/>
              <a:t>the same </a:t>
            </a:r>
            <a:r>
              <a:rPr lang="en-US" dirty="0"/>
              <a:t>RESOURCE may be used for many EVENTs.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RESOURCE entity would be represented by the </a:t>
            </a:r>
            <a:r>
              <a:rPr lang="en-US" dirty="0" smtClean="0"/>
              <a:t>following attributes</a:t>
            </a:r>
            <a:r>
              <a:rPr lang="en-US" dirty="0"/>
              <a:t>:</a:t>
            </a:r>
          </a:p>
          <a:p>
            <a:r>
              <a:rPr lang="en-US" dirty="0"/>
              <a:t>RESOURCE (</a:t>
            </a:r>
            <a:r>
              <a:rPr lang="en-US" b="1" dirty="0"/>
              <a:t>RSC_ID</a:t>
            </a:r>
            <a:r>
              <a:rPr lang="en-US" dirty="0"/>
              <a:t>, RSC_DESCRIPTION, RSC_TYPE, RSC_QTY, RSC_PRICE)</a:t>
            </a:r>
          </a:p>
          <a:p>
            <a:r>
              <a:rPr lang="en-US" dirty="0"/>
              <a:t>Given the business rules, the M:N relationship between RESOURCE and EVENT would be represented via </a:t>
            </a:r>
            <a:r>
              <a:rPr lang="en-US" dirty="0" smtClean="0"/>
              <a:t>the EVNTRSC </a:t>
            </a:r>
            <a:r>
              <a:rPr lang="en-US" dirty="0"/>
              <a:t>composite entity with a composite primary key as follows:</a:t>
            </a:r>
          </a:p>
          <a:p>
            <a:r>
              <a:rPr lang="en-US" dirty="0"/>
              <a:t>EVNTRSC (</a:t>
            </a:r>
            <a:r>
              <a:rPr lang="en-US" b="1" dirty="0"/>
              <a:t>DATE, TIME_START, ROOM, RSC_ID, </a:t>
            </a:r>
            <a:r>
              <a:rPr lang="en-US" dirty="0"/>
              <a:t>QTY_USED)</a:t>
            </a:r>
          </a:p>
        </p:txBody>
      </p:sp>
    </p:spTree>
    <p:extLst>
      <p:ext uri="{BB962C8B-B14F-4D97-AF65-F5344CB8AC3E}">
        <p14:creationId xmlns:p14="http://schemas.microsoft.com/office/powerpoint/2010/main" val="2331429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 now have a lengthy four-attribute composite primary key.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would happen if the EVNTRSC entity’s </a:t>
            </a:r>
            <a:r>
              <a:rPr lang="en-US" dirty="0" smtClean="0"/>
              <a:t>primary key </a:t>
            </a:r>
            <a:r>
              <a:rPr lang="en-US" dirty="0"/>
              <a:t>were inherited by another existence-dependent entity?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this point, you can see that the composite primary </a:t>
            </a:r>
            <a:r>
              <a:rPr lang="en-US" dirty="0" smtClean="0"/>
              <a:t>key could </a:t>
            </a:r>
            <a:r>
              <a:rPr lang="en-US" dirty="0"/>
              <a:t>make the implementation of the database and program coding unnecessarily complex.</a:t>
            </a:r>
          </a:p>
          <a:p>
            <a:r>
              <a:rPr lang="en-US" dirty="0"/>
              <a:t>As a data modeler, you probably noticed that the EVENT entity’s selected primary key might not fare well, given </a:t>
            </a:r>
            <a:r>
              <a:rPr lang="en-US" dirty="0" smtClean="0"/>
              <a:t>the primary </a:t>
            </a:r>
            <a:r>
              <a:rPr lang="en-US" dirty="0"/>
              <a:t>key </a:t>
            </a:r>
            <a:r>
              <a:rPr lang="en-US" dirty="0" smtClean="0"/>
              <a:t>guidelines. </a:t>
            </a:r>
          </a:p>
          <a:p>
            <a:r>
              <a:rPr lang="en-US" dirty="0" smtClean="0"/>
              <a:t>In </a:t>
            </a:r>
            <a:r>
              <a:rPr lang="en-US" dirty="0"/>
              <a:t>this case, the EVENT entity’s selected primary key contains embedded </a:t>
            </a:r>
            <a:r>
              <a:rPr lang="en-US" dirty="0" smtClean="0"/>
              <a:t>semantic information </a:t>
            </a:r>
            <a:r>
              <a:rPr lang="en-US" dirty="0"/>
              <a:t>and is formed by a combination of date, time, and text data columns.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the selected primary </a:t>
            </a:r>
            <a:r>
              <a:rPr lang="en-US" dirty="0" smtClean="0"/>
              <a:t>key would </a:t>
            </a:r>
            <a:r>
              <a:rPr lang="en-US" dirty="0"/>
              <a:t>cause lengthy primary keys for existence-dependent entities.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preferred alternative is to use a </a:t>
            </a:r>
            <a:r>
              <a:rPr lang="en-US" dirty="0" smtClean="0"/>
              <a:t>numeric single-attribute </a:t>
            </a:r>
            <a:r>
              <a:rPr lang="en-US" dirty="0"/>
              <a:t>surrogate primary key.</a:t>
            </a:r>
          </a:p>
        </p:txBody>
      </p:sp>
    </p:spTree>
    <p:extLst>
      <p:ext uri="{BB962C8B-B14F-4D97-AF65-F5344CB8AC3E}">
        <p14:creationId xmlns:p14="http://schemas.microsoft.com/office/powerpoint/2010/main" val="3824358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Surrogate primary keys are accepted practice in today’s complex data environments.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especially helpful </a:t>
            </a:r>
            <a:r>
              <a:rPr lang="en-US" dirty="0" smtClean="0"/>
              <a:t>when there </a:t>
            </a:r>
            <a:r>
              <a:rPr lang="en-US" dirty="0"/>
              <a:t>is no natural key, when the selected candidate key has embedded semantic contents, or when the selected </a:t>
            </a:r>
            <a:r>
              <a:rPr lang="en-US" dirty="0" smtClean="0"/>
              <a:t>candidate key </a:t>
            </a:r>
            <a:r>
              <a:rPr lang="en-US" dirty="0"/>
              <a:t>is too long or cumbersome.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there is a trade-off: if you use a surrogate key, you must ensure that </a:t>
            </a:r>
            <a:r>
              <a:rPr lang="en-US" dirty="0" smtClean="0"/>
              <a:t>the candidate </a:t>
            </a:r>
            <a:r>
              <a:rPr lang="en-US" dirty="0"/>
              <a:t>key of the entity in question performs properly through the use of “unique index” and “not null” constraints.</a:t>
            </a:r>
          </a:p>
        </p:txBody>
      </p:sp>
    </p:spTree>
    <p:extLst>
      <p:ext uri="{BB962C8B-B14F-4D97-AF65-F5344CB8AC3E}">
        <p14:creationId xmlns:p14="http://schemas.microsoft.com/office/powerpoint/2010/main" val="2273454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CASES: LEARNING FLEXIBLE DATABASE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modeling and database design require skills that are acquired through experience.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turn, experience is </a:t>
            </a:r>
            <a:r>
              <a:rPr lang="en-US" dirty="0" smtClean="0"/>
              <a:t>acquired through </a:t>
            </a:r>
            <a:r>
              <a:rPr lang="en-US" dirty="0"/>
              <a:t>practice—regular and frequent repetition, applying the concepts learned to specific and different </a:t>
            </a:r>
            <a:r>
              <a:rPr lang="en-US" dirty="0" smtClean="0"/>
              <a:t>design problems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section presents four special design cases that highlight the importance of flexible designs, </a:t>
            </a:r>
            <a:r>
              <a:rPr lang="en-US" dirty="0" smtClean="0"/>
              <a:t>proper identification </a:t>
            </a:r>
            <a:r>
              <a:rPr lang="en-US" dirty="0"/>
              <a:t>of primary keys, and placement of foreign keys.</a:t>
            </a:r>
          </a:p>
        </p:txBody>
      </p:sp>
    </p:spTree>
    <p:extLst>
      <p:ext uri="{BB962C8B-B14F-4D97-AF65-F5344CB8AC3E}">
        <p14:creationId xmlns:p14="http://schemas.microsoft.com/office/powerpoint/2010/main" val="1451535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describing the various modeling concepts throughout this book, the focus is on relational models.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smtClean="0"/>
              <a:t>given the </a:t>
            </a:r>
            <a:r>
              <a:rPr lang="en-US" dirty="0"/>
              <a:t>focus on the practical nature of database design, all design issues are addressed with the </a:t>
            </a:r>
            <a:r>
              <a:rPr lang="en-US" dirty="0" smtClean="0"/>
              <a:t>implementation goal </a:t>
            </a:r>
            <a:r>
              <a:rPr lang="en-US" dirty="0"/>
              <a:t>in mind.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there is no sharp line of demarcation between design and implementation.</a:t>
            </a:r>
          </a:p>
          <a:p>
            <a:r>
              <a:rPr lang="en-US" dirty="0"/>
              <a:t>At the pure conceptual stage of the design, foreign keys are not part of an ER diagram.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ERD displays </a:t>
            </a:r>
            <a:r>
              <a:rPr lang="en-US" dirty="0" smtClean="0"/>
              <a:t>only entities </a:t>
            </a:r>
            <a:r>
              <a:rPr lang="en-US" dirty="0"/>
              <a:t>and relationships. </a:t>
            </a:r>
            <a:endParaRPr lang="en-US" dirty="0" smtClean="0"/>
          </a:p>
          <a:p>
            <a:r>
              <a:rPr lang="en-US" dirty="0" smtClean="0"/>
              <a:t>Entities </a:t>
            </a:r>
            <a:r>
              <a:rPr lang="en-US" dirty="0"/>
              <a:t>are identified by identifiers that may become primary keys.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design, </a:t>
            </a:r>
            <a:r>
              <a:rPr lang="en-US" dirty="0" smtClean="0"/>
              <a:t>the modeler </a:t>
            </a:r>
            <a:r>
              <a:rPr lang="en-US" dirty="0"/>
              <a:t>attempts to understand and define the entities and relationships. </a:t>
            </a:r>
            <a:endParaRPr lang="en-US" dirty="0" smtClean="0"/>
          </a:p>
          <a:p>
            <a:r>
              <a:rPr lang="en-US" dirty="0" smtClean="0"/>
              <a:t>Foreign </a:t>
            </a:r>
            <a:r>
              <a:rPr lang="en-US" dirty="0"/>
              <a:t>keys are the mechanism </a:t>
            </a:r>
            <a:r>
              <a:rPr lang="en-US" dirty="0" smtClean="0"/>
              <a:t>through which </a:t>
            </a:r>
            <a:r>
              <a:rPr lang="en-US" dirty="0"/>
              <a:t>the relationship </a:t>
            </a:r>
            <a:r>
              <a:rPr lang="en-US" i="1" dirty="0"/>
              <a:t>designed </a:t>
            </a:r>
            <a:r>
              <a:rPr lang="en-US" dirty="0"/>
              <a:t>in an ERD is </a:t>
            </a:r>
            <a:r>
              <a:rPr lang="en-US" i="1" dirty="0"/>
              <a:t>implemented </a:t>
            </a:r>
            <a:r>
              <a:rPr lang="en-US" dirty="0"/>
              <a:t>in a relational model.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91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7279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662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Case #1: Implementing 1:1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Foreign keys work with primary keys to properly implement relationships in the relational model.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basic rule is </a:t>
            </a:r>
            <a:r>
              <a:rPr lang="en-US" dirty="0" smtClean="0"/>
              <a:t>very simple</a:t>
            </a:r>
            <a:r>
              <a:rPr lang="en-US" dirty="0"/>
              <a:t>: put the primary key of the “one” side (the parent entity) on the “many” side (the dependent entity) as a </a:t>
            </a:r>
            <a:r>
              <a:rPr lang="en-US" dirty="0" smtClean="0"/>
              <a:t>foreign key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where do you place the foreign key when you are working with a 1:1 relationship?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take the </a:t>
            </a:r>
            <a:r>
              <a:rPr lang="en-US" dirty="0"/>
              <a:t>case of a 1:1 relationship between EMPLOYEE and DEPARTMENT based on the business rule “one </a:t>
            </a:r>
            <a:r>
              <a:rPr lang="en-US" dirty="0" smtClean="0"/>
              <a:t>EMPLOYEE is </a:t>
            </a:r>
            <a:r>
              <a:rPr lang="en-US" dirty="0"/>
              <a:t>the manager of one DEPARTMENT, and one DEPARTMENT is managed by one EMPLOYEE.”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case, </a:t>
            </a:r>
            <a:r>
              <a:rPr lang="en-US" dirty="0" smtClean="0"/>
              <a:t>there are </a:t>
            </a:r>
            <a:r>
              <a:rPr lang="en-US" dirty="0"/>
              <a:t>two options for selecting and placing the foreign key:</a:t>
            </a:r>
          </a:p>
        </p:txBody>
      </p:sp>
    </p:spTree>
    <p:extLst>
      <p:ext uri="{BB962C8B-B14F-4D97-AF65-F5344CB8AC3E}">
        <p14:creationId xmlns:p14="http://schemas.microsoft.com/office/powerpoint/2010/main" val="2614431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i="1" dirty="0" smtClean="0"/>
              <a:t>Place </a:t>
            </a:r>
            <a:r>
              <a:rPr lang="en-US" i="1" dirty="0"/>
              <a:t>a foreign key in both entities</a:t>
            </a:r>
            <a:r>
              <a:rPr lang="en-US" dirty="0"/>
              <a:t>. </a:t>
            </a:r>
            <a:r>
              <a:rPr lang="en-US" dirty="0" smtClean="0"/>
              <a:t>Place EMP_NUM </a:t>
            </a:r>
            <a:r>
              <a:rPr lang="en-US" dirty="0"/>
              <a:t>as a foreign key in DEPARTMENT, and place DEPT_ID as a foreign key in EMPLOYEE. However</a:t>
            </a:r>
            <a:r>
              <a:rPr lang="en-US" dirty="0" smtClean="0"/>
              <a:t>, this </a:t>
            </a:r>
            <a:r>
              <a:rPr lang="en-US" dirty="0"/>
              <a:t>solution is not recommended, as it would create duplicated work, and it could conflict with other </a:t>
            </a:r>
            <a:r>
              <a:rPr lang="en-US" dirty="0" smtClean="0"/>
              <a:t>existing relationships</a:t>
            </a:r>
            <a:r>
              <a:rPr lang="en-US" dirty="0"/>
              <a:t>. (Remember that DEPARTMENT and EMPLOYEE also participate in a 1:M </a:t>
            </a:r>
            <a:r>
              <a:rPr lang="en-US" dirty="0" smtClean="0"/>
              <a:t>relationship—one department </a:t>
            </a:r>
            <a:r>
              <a:rPr lang="en-US" dirty="0"/>
              <a:t>employs many employees.)</a:t>
            </a:r>
          </a:p>
          <a:p>
            <a:pPr lvl="1"/>
            <a:r>
              <a:rPr lang="en-US" i="1" dirty="0" smtClean="0"/>
              <a:t>Place </a:t>
            </a:r>
            <a:r>
              <a:rPr lang="en-US" i="1" dirty="0"/>
              <a:t>a foreign key in one of the entities</a:t>
            </a:r>
            <a:r>
              <a:rPr lang="en-US" dirty="0"/>
              <a:t>. In that case, the primary key of one of the two entities </a:t>
            </a:r>
            <a:r>
              <a:rPr lang="en-US" dirty="0" smtClean="0"/>
              <a:t>appears as </a:t>
            </a:r>
            <a:r>
              <a:rPr lang="en-US" dirty="0"/>
              <a:t>a foreign key in the other entity. That is the preferred solution, but there is a remaining question: </a:t>
            </a:r>
            <a:r>
              <a:rPr lang="en-US" i="1" dirty="0" smtClean="0"/>
              <a:t>which </a:t>
            </a:r>
            <a:r>
              <a:rPr lang="en-US" dirty="0" smtClean="0"/>
              <a:t>primary </a:t>
            </a:r>
            <a:r>
              <a:rPr lang="en-US" dirty="0"/>
              <a:t>key should be used as a foreign key? The answer to that question is found in Table 5.5. Table </a:t>
            </a:r>
            <a:r>
              <a:rPr lang="en-US" dirty="0" smtClean="0"/>
              <a:t>5.5 shows </a:t>
            </a:r>
            <a:r>
              <a:rPr lang="en-US" dirty="0"/>
              <a:t>the rationale for selecting the foreign key in a 1:1 relationship based on the relationship properties </a:t>
            </a:r>
            <a:r>
              <a:rPr lang="en-US" dirty="0" smtClean="0"/>
              <a:t>in the </a:t>
            </a:r>
            <a:r>
              <a:rPr lang="en-US" dirty="0"/>
              <a:t>ERD.</a:t>
            </a:r>
          </a:p>
        </p:txBody>
      </p:sp>
    </p:spTree>
    <p:extLst>
      <p:ext uri="{BB962C8B-B14F-4D97-AF65-F5344CB8AC3E}">
        <p14:creationId xmlns:p14="http://schemas.microsoft.com/office/powerpoint/2010/main" val="3711273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763000" cy="229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819400"/>
            <a:ext cx="897625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87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a designer, you must recognize that 1:1 relationships exist in the real world, and therefore, they should be </a:t>
            </a:r>
            <a:r>
              <a:rPr lang="en-US" dirty="0" smtClean="0"/>
              <a:t>supported in </a:t>
            </a:r>
            <a:r>
              <a:rPr lang="en-US" dirty="0"/>
              <a:t>the data model.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a 1:1 relationship is used to ensure that two entity sets are not placed in the same table</a:t>
            </a:r>
            <a:r>
              <a:rPr lang="en-US" dirty="0" smtClean="0"/>
              <a:t>.</a:t>
            </a:r>
          </a:p>
          <a:p>
            <a:r>
              <a:rPr lang="en-US" dirty="0"/>
              <a:t>In other words, EMPLOYEE and DEPARTMENT are clearly separate and unique entity types that do not </a:t>
            </a:r>
            <a:r>
              <a:rPr lang="en-US" dirty="0" smtClean="0"/>
              <a:t>belong together </a:t>
            </a:r>
            <a:r>
              <a:rPr lang="en-US" dirty="0"/>
              <a:t>in a single entity.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grouped them together in one entity, what would be the name of that entity?</a:t>
            </a:r>
          </a:p>
        </p:txBody>
      </p:sp>
    </p:spTree>
    <p:extLst>
      <p:ext uri="{BB962C8B-B14F-4D97-AF65-F5344CB8AC3E}">
        <p14:creationId xmlns:p14="http://schemas.microsoft.com/office/powerpoint/2010/main" val="2627344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Case #2: Maintaining History of Time-Variant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Company managers generally realize that good decision making is based on the information that is generated </a:t>
            </a:r>
            <a:r>
              <a:rPr lang="en-US" dirty="0" smtClean="0"/>
              <a:t>through the </a:t>
            </a:r>
            <a:r>
              <a:rPr lang="en-US" dirty="0"/>
              <a:t>data stored in databases.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data reflect current as well as past events. </a:t>
            </a:r>
            <a:endParaRPr lang="en-US" dirty="0" smtClean="0"/>
          </a:p>
          <a:p>
            <a:r>
              <a:rPr lang="en-US" dirty="0" smtClean="0"/>
              <a:t>Company </a:t>
            </a:r>
            <a:r>
              <a:rPr lang="en-US" dirty="0"/>
              <a:t>managers use the data </a:t>
            </a:r>
            <a:r>
              <a:rPr lang="en-US" dirty="0" smtClean="0"/>
              <a:t>stored in </a:t>
            </a:r>
            <a:r>
              <a:rPr lang="en-US" dirty="0"/>
              <a:t>databases to answer questions such as: “How do the current company profits compare to those of previous years</a:t>
            </a:r>
            <a:r>
              <a:rPr lang="en-US" dirty="0" smtClean="0"/>
              <a:t>?” and </a:t>
            </a:r>
            <a:r>
              <a:rPr lang="en-US" dirty="0"/>
              <a:t>“What are XYZ product’s sales trends?”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the data stored on databases reflect not only current data</a:t>
            </a:r>
            <a:r>
              <a:rPr lang="en-US" dirty="0" smtClean="0"/>
              <a:t>, but </a:t>
            </a:r>
            <a:r>
              <a:rPr lang="en-US" dirty="0"/>
              <a:t>also historic data.</a:t>
            </a:r>
          </a:p>
        </p:txBody>
      </p:sp>
    </p:spTree>
    <p:extLst>
      <p:ext uri="{BB962C8B-B14F-4D97-AF65-F5344CB8AC3E}">
        <p14:creationId xmlns:p14="http://schemas.microsoft.com/office/powerpoint/2010/main" val="468482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Normally, data changes are managed by replacing the existing attribute value with the new value, without regard to </a:t>
            </a:r>
            <a:r>
              <a:rPr lang="en-US" dirty="0" smtClean="0"/>
              <a:t>the previous </a:t>
            </a:r>
            <a:r>
              <a:rPr lang="en-US" dirty="0"/>
              <a:t>value.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there are situations in which the history of values for a given attribute must be preserved.</a:t>
            </a:r>
          </a:p>
          <a:p>
            <a:r>
              <a:rPr lang="en-US" dirty="0"/>
              <a:t>From a data-modeling point of view, </a:t>
            </a:r>
            <a:r>
              <a:rPr lang="en-US" b="1" dirty="0"/>
              <a:t>time-variant data </a:t>
            </a:r>
            <a:r>
              <a:rPr lang="en-US" dirty="0"/>
              <a:t>refer to data whose values change over time and for </a:t>
            </a:r>
            <a:r>
              <a:rPr lang="en-US" dirty="0" smtClean="0"/>
              <a:t>which you </a:t>
            </a:r>
            <a:r>
              <a:rPr lang="en-US" i="1" dirty="0"/>
              <a:t>must </a:t>
            </a:r>
            <a:r>
              <a:rPr lang="en-US" dirty="0"/>
              <a:t>keep a history of the data changes.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could argue that all data in a database are subject to change </a:t>
            </a:r>
            <a:r>
              <a:rPr lang="en-US" dirty="0" smtClean="0"/>
              <a:t>over time </a:t>
            </a:r>
            <a:r>
              <a:rPr lang="en-US" dirty="0"/>
              <a:t>and are, therefore, time variant.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some attribute values, such as your date of birth or your Social </a:t>
            </a:r>
            <a:r>
              <a:rPr lang="en-US" dirty="0" smtClean="0"/>
              <a:t>Security number</a:t>
            </a:r>
            <a:r>
              <a:rPr lang="en-US" dirty="0"/>
              <a:t>, are not time variant.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attributes such as your student GPA or your bank account </a:t>
            </a:r>
            <a:r>
              <a:rPr lang="en-US" dirty="0" smtClean="0"/>
              <a:t>balance are </a:t>
            </a:r>
            <a:r>
              <a:rPr lang="en-US" dirty="0"/>
              <a:t>subject to change over time. </a:t>
            </a:r>
            <a:endParaRPr lang="en-US" dirty="0" smtClean="0"/>
          </a:p>
          <a:p>
            <a:r>
              <a:rPr lang="en-US" dirty="0" smtClean="0"/>
              <a:t>Sometimes </a:t>
            </a:r>
            <a:r>
              <a:rPr lang="en-US" dirty="0"/>
              <a:t>the data changes are externally originated and event driven, such as </a:t>
            </a:r>
            <a:r>
              <a:rPr lang="en-US" dirty="0" smtClean="0"/>
              <a:t>a product </a:t>
            </a:r>
            <a:r>
              <a:rPr lang="en-US" dirty="0"/>
              <a:t>price change.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other occasions, changes are based on well-defined schedules, such as the daily stock </a:t>
            </a:r>
            <a:r>
              <a:rPr lang="en-US" dirty="0" smtClean="0"/>
              <a:t>quote “</a:t>
            </a:r>
            <a:r>
              <a:rPr lang="en-US" dirty="0"/>
              <a:t>open” and “close” values.</a:t>
            </a:r>
          </a:p>
        </p:txBody>
      </p:sp>
    </p:spTree>
    <p:extLst>
      <p:ext uri="{BB962C8B-B14F-4D97-AF65-F5344CB8AC3E}">
        <p14:creationId xmlns:p14="http://schemas.microsoft.com/office/powerpoint/2010/main" val="2201189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any case, keeping the history of time-variant data is equivalent to having a multivalued attribute in your entity. </a:t>
            </a:r>
            <a:endParaRPr lang="en-US" dirty="0" smtClean="0"/>
          </a:p>
          <a:p>
            <a:r>
              <a:rPr lang="en-US" dirty="0" smtClean="0"/>
              <a:t>To model </a:t>
            </a:r>
            <a:r>
              <a:rPr lang="en-US" dirty="0"/>
              <a:t>time-variant data, you must create a new entity in a 1:M relationship with the original entity.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new </a:t>
            </a:r>
            <a:r>
              <a:rPr lang="en-US" dirty="0" smtClean="0"/>
              <a:t>entity will </a:t>
            </a:r>
            <a:r>
              <a:rPr lang="en-US" dirty="0"/>
              <a:t>contain the new value, the date of the change, and whatever other attribute is pertinent to the event </a:t>
            </a:r>
            <a:r>
              <a:rPr lang="en-US" dirty="0" smtClean="0"/>
              <a:t>being modeled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you want to keep track of the current manager as well as the history of all </a:t>
            </a:r>
            <a:r>
              <a:rPr lang="en-US" dirty="0" smtClean="0"/>
              <a:t>department managers</a:t>
            </a:r>
            <a:r>
              <a:rPr lang="en-US" dirty="0"/>
              <a:t>, you can create the model</a:t>
            </a:r>
          </a:p>
        </p:txBody>
      </p:sp>
    </p:spTree>
    <p:extLst>
      <p:ext uri="{BB962C8B-B14F-4D97-AF65-F5344CB8AC3E}">
        <p14:creationId xmlns:p14="http://schemas.microsoft.com/office/powerpoint/2010/main" val="224503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3415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09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Note that in Figure 5.8, the MGR_HIST entity has a 1:M relationship with EMPLOYEE and a 1:M relationship </a:t>
            </a:r>
            <a:r>
              <a:rPr lang="en-US" dirty="0" smtClean="0"/>
              <a:t>with DEPARTMENT </a:t>
            </a:r>
            <a:r>
              <a:rPr lang="en-US" dirty="0"/>
              <a:t>to reflect the fact that, over time, an employee could be the manager of many different departments</a:t>
            </a:r>
            <a:r>
              <a:rPr lang="en-US" dirty="0" smtClean="0"/>
              <a:t>, and </a:t>
            </a:r>
            <a:r>
              <a:rPr lang="en-US" dirty="0"/>
              <a:t>a department could have many different employee managers.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you are recording time-variant data, </a:t>
            </a:r>
            <a:r>
              <a:rPr lang="en-US" dirty="0" smtClean="0"/>
              <a:t>you must </a:t>
            </a:r>
            <a:r>
              <a:rPr lang="en-US" dirty="0"/>
              <a:t>store the DATE_ASSIGN attribute in the MGR_HIST entity to provide the date on which the </a:t>
            </a:r>
            <a:r>
              <a:rPr lang="en-US" dirty="0" smtClean="0"/>
              <a:t>employee (</a:t>
            </a:r>
            <a:r>
              <a:rPr lang="en-US" dirty="0"/>
              <a:t>EMP_NUM) became the manager of the department.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primary key of MGR_HIST permits the same employee </a:t>
            </a:r>
            <a:r>
              <a:rPr lang="en-US" dirty="0" smtClean="0"/>
              <a:t>to be </a:t>
            </a:r>
            <a:r>
              <a:rPr lang="en-US" dirty="0"/>
              <a:t>the manager of the same department, but on different dates.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that scenario is not the case in your environment—if</a:t>
            </a:r>
            <a:r>
              <a:rPr lang="en-US" dirty="0" smtClean="0"/>
              <a:t>, for </a:t>
            </a:r>
            <a:r>
              <a:rPr lang="en-US" dirty="0"/>
              <a:t>example, an employee is the manager of a department only once—you could make DATE_ASSIGN a </a:t>
            </a:r>
            <a:r>
              <a:rPr lang="en-US" dirty="0" smtClean="0"/>
              <a:t>nonprime attribute </a:t>
            </a:r>
            <a:r>
              <a:rPr lang="en-US" dirty="0"/>
              <a:t>in the MGR_HIST entity.</a:t>
            </a:r>
          </a:p>
        </p:txBody>
      </p:sp>
    </p:spTree>
    <p:extLst>
      <p:ext uri="{BB962C8B-B14F-4D97-AF65-F5344CB8AC3E}">
        <p14:creationId xmlns:p14="http://schemas.microsoft.com/office/powerpoint/2010/main" val="27543280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Note in Figure 5.8 that the “manages” relationship is optional in theory and redundant in practice.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any time, </a:t>
            </a:r>
            <a:r>
              <a:rPr lang="en-US" dirty="0" smtClean="0"/>
              <a:t>you could </a:t>
            </a:r>
            <a:r>
              <a:rPr lang="en-US" dirty="0"/>
              <a:t>find out who the manager of a department is by retrieving the most recent DATE_ASSIGN date from </a:t>
            </a:r>
            <a:r>
              <a:rPr lang="en-US" dirty="0" smtClean="0"/>
              <a:t>MGR_HIST for </a:t>
            </a:r>
            <a:r>
              <a:rPr lang="en-US" dirty="0"/>
              <a:t>a given department.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the ERD in Figure 5.8 differentiates between current data and historic data.</a:t>
            </a:r>
          </a:p>
          <a:p>
            <a:r>
              <a:rPr lang="en-US" dirty="0"/>
              <a:t>The </a:t>
            </a:r>
            <a:r>
              <a:rPr lang="en-US" i="1" dirty="0"/>
              <a:t>current </a:t>
            </a:r>
            <a:r>
              <a:rPr lang="en-US" dirty="0"/>
              <a:t>manager relationship is implemented by the “manages” relationship between EMPLOYEE </a:t>
            </a:r>
            <a:r>
              <a:rPr lang="en-US" dirty="0" smtClean="0"/>
              <a:t>and DEPARTMENT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Additionally</a:t>
            </a:r>
            <a:r>
              <a:rPr lang="en-US" dirty="0"/>
              <a:t>, the historic data are managed through EMP_MGR_HIST and DEPT_MGR_HIST. </a:t>
            </a:r>
            <a:endParaRPr lang="en-US" dirty="0" smtClean="0"/>
          </a:p>
          <a:p>
            <a:r>
              <a:rPr lang="en-US" dirty="0" smtClean="0"/>
              <a:t>The trade-off </a:t>
            </a:r>
            <a:r>
              <a:rPr lang="en-US" dirty="0"/>
              <a:t>with that model is that each time a new manager is assigned to a department, there will be two </a:t>
            </a:r>
            <a:r>
              <a:rPr lang="en-US" dirty="0" smtClean="0"/>
              <a:t>data modifications</a:t>
            </a:r>
            <a:r>
              <a:rPr lang="en-US" dirty="0"/>
              <a:t>: one update in the DEPARTMENT entity and one insert in the MGR_HIST entity.</a:t>
            </a:r>
          </a:p>
        </p:txBody>
      </p:sp>
    </p:spTree>
    <p:extLst>
      <p:ext uri="{BB962C8B-B14F-4D97-AF65-F5344CB8AC3E}">
        <p14:creationId xmlns:p14="http://schemas.microsoft.com/office/powerpoint/2010/main" val="305457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Based on the preceding discussion, you would correctly deduce that the PILOT entity stores only those attributes </a:t>
            </a:r>
            <a:r>
              <a:rPr lang="en-US" dirty="0" smtClean="0"/>
              <a:t>that are </a:t>
            </a:r>
            <a:r>
              <a:rPr lang="en-US" dirty="0"/>
              <a:t>unique to pilots, and that the EMPLOYEE entity stores attributes that are common to all employees.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that hierarchy</a:t>
            </a:r>
            <a:r>
              <a:rPr lang="en-US" dirty="0"/>
              <a:t>, you can conclude that PILOT is a </a:t>
            </a:r>
            <a:r>
              <a:rPr lang="en-US" i="1" dirty="0"/>
              <a:t>subtype </a:t>
            </a:r>
            <a:r>
              <a:rPr lang="en-US" dirty="0"/>
              <a:t>of EMPLOYEE, and that EMPLOYEE is the </a:t>
            </a:r>
            <a:r>
              <a:rPr lang="en-US" i="1" dirty="0" err="1"/>
              <a:t>supertype</a:t>
            </a:r>
            <a:r>
              <a:rPr lang="en-US" i="1" dirty="0"/>
              <a:t> </a:t>
            </a:r>
            <a:r>
              <a:rPr lang="en-US" dirty="0"/>
              <a:t>of PILOT.</a:t>
            </a:r>
          </a:p>
          <a:p>
            <a:r>
              <a:rPr lang="en-US" dirty="0"/>
              <a:t>In modeling terms, an </a:t>
            </a:r>
            <a:r>
              <a:rPr lang="en-US" b="1" dirty="0"/>
              <a:t>entity </a:t>
            </a:r>
            <a:r>
              <a:rPr lang="en-US" b="1" dirty="0" err="1"/>
              <a:t>supertype</a:t>
            </a:r>
            <a:r>
              <a:rPr lang="en-US" b="1" dirty="0"/>
              <a:t> </a:t>
            </a:r>
            <a:r>
              <a:rPr lang="en-US" dirty="0"/>
              <a:t>is a generic entity type that is related to one or more </a:t>
            </a:r>
            <a:r>
              <a:rPr lang="en-US" b="1" dirty="0"/>
              <a:t>entity subtypes</a:t>
            </a:r>
            <a:r>
              <a:rPr lang="en-US"/>
              <a:t>, </a:t>
            </a:r>
            <a:r>
              <a:rPr lang="en-US" smtClean="0"/>
              <a:t>where the </a:t>
            </a:r>
            <a:r>
              <a:rPr lang="en-US" dirty="0"/>
              <a:t>entity </a:t>
            </a:r>
            <a:r>
              <a:rPr lang="en-US" dirty="0" err="1"/>
              <a:t>supertype</a:t>
            </a:r>
            <a:r>
              <a:rPr lang="en-US" dirty="0"/>
              <a:t> contains the common characteristics, and the entity subtypes contain the unique characteristics </a:t>
            </a:r>
            <a:r>
              <a:rPr lang="en-US" dirty="0" smtClean="0"/>
              <a:t>of each </a:t>
            </a:r>
            <a:r>
              <a:rPr lang="en-US" dirty="0"/>
              <a:t>entity subtype.</a:t>
            </a:r>
          </a:p>
        </p:txBody>
      </p:sp>
    </p:spTree>
    <p:extLst>
      <p:ext uri="{BB962C8B-B14F-4D97-AF65-F5344CB8AC3E}">
        <p14:creationId xmlns:p14="http://schemas.microsoft.com/office/powerpoint/2010/main" val="667536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flexibility of the model proposed in Figure 5.8 becomes more apparent when you add the 1:M “one </a:t>
            </a:r>
            <a:r>
              <a:rPr lang="en-US" dirty="0" smtClean="0"/>
              <a:t>department employs </a:t>
            </a:r>
            <a:r>
              <a:rPr lang="en-US" dirty="0"/>
              <a:t>many employees” relationship.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case, the PK of the “1” side (DEPT_ID) appears in the “many” </a:t>
            </a:r>
            <a:r>
              <a:rPr lang="en-US" dirty="0" smtClean="0"/>
              <a:t>side (</a:t>
            </a:r>
            <a:r>
              <a:rPr lang="en-US" dirty="0"/>
              <a:t>EMPLOYEE) as a foreign key.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/>
              <a:t>suppose you would like to keep track of the job history for each of the </a:t>
            </a:r>
            <a:r>
              <a:rPr lang="en-US" dirty="0" smtClean="0"/>
              <a:t>company’s employees—you’d </a:t>
            </a:r>
            <a:r>
              <a:rPr lang="en-US" dirty="0"/>
              <a:t>probably want to store the department, the job code, the date assigned, and the salary. </a:t>
            </a:r>
            <a:endParaRPr lang="en-US" dirty="0" smtClean="0"/>
          </a:p>
          <a:p>
            <a:r>
              <a:rPr lang="en-US" dirty="0" smtClean="0"/>
              <a:t>To accomplish </a:t>
            </a:r>
            <a:r>
              <a:rPr lang="en-US" dirty="0"/>
              <a:t>that task, you would modify the model in Figure 5.8 by adding a JOB_HIST entity. 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/>
              <a:t>5.9 shows </a:t>
            </a:r>
            <a:r>
              <a:rPr lang="en-US" dirty="0" smtClean="0"/>
              <a:t>the use </a:t>
            </a:r>
            <a:r>
              <a:rPr lang="en-US" dirty="0"/>
              <a:t>of the new JOB_HIST entity to maintain the employee’s history.</a:t>
            </a:r>
          </a:p>
        </p:txBody>
      </p:sp>
    </p:spTree>
    <p:extLst>
      <p:ext uri="{BB962C8B-B14F-4D97-AF65-F5344CB8AC3E}">
        <p14:creationId xmlns:p14="http://schemas.microsoft.com/office/powerpoint/2010/main" val="810080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Case #3: Fan Traps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Creating a data model requires proper identification of the data relationships among entities.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due </a:t>
            </a:r>
            <a:r>
              <a:rPr lang="en-US" dirty="0" smtClean="0"/>
              <a:t>to miscommunication </a:t>
            </a:r>
            <a:r>
              <a:rPr lang="en-US" dirty="0"/>
              <a:t>or incomplete understanding of the business rules or processes, it is not uncommon to </a:t>
            </a:r>
            <a:r>
              <a:rPr lang="en-US" dirty="0" smtClean="0"/>
              <a:t>misidentify relationships </a:t>
            </a:r>
            <a:r>
              <a:rPr lang="en-US" dirty="0"/>
              <a:t>among entities. </a:t>
            </a:r>
            <a:endParaRPr lang="en-US" dirty="0" smtClean="0"/>
          </a:p>
          <a:p>
            <a:r>
              <a:rPr lang="en-US" dirty="0" smtClean="0"/>
              <a:t>Under </a:t>
            </a:r>
            <a:r>
              <a:rPr lang="en-US" dirty="0"/>
              <a:t>those circumstances, the ERD may contain a design trap.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design trap </a:t>
            </a:r>
            <a:r>
              <a:rPr lang="en-US" dirty="0" smtClean="0"/>
              <a:t>occurs when </a:t>
            </a:r>
            <a:r>
              <a:rPr lang="en-US" dirty="0"/>
              <a:t>a relationship is improperly or incompletely identified and is therefore represented in a way that is not </a:t>
            </a:r>
            <a:r>
              <a:rPr lang="en-US" dirty="0" smtClean="0"/>
              <a:t>consistent with </a:t>
            </a:r>
            <a:r>
              <a:rPr lang="en-US" dirty="0"/>
              <a:t>the real world.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design trap is known as a </a:t>
            </a:r>
            <a:r>
              <a:rPr lang="en-US" i="1" dirty="0"/>
              <a:t>fan trap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481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fan trap </a:t>
            </a:r>
            <a:r>
              <a:rPr lang="en-US" dirty="0"/>
              <a:t>occurs when you have one entity in two 1:M relationships to other entities, thus producing an </a:t>
            </a:r>
            <a:r>
              <a:rPr lang="en-US" dirty="0" smtClean="0"/>
              <a:t>association among </a:t>
            </a:r>
            <a:r>
              <a:rPr lang="en-US" dirty="0"/>
              <a:t>the other entities that is not expressed in the model.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assume the JCB basketball league has </a:t>
            </a:r>
            <a:r>
              <a:rPr lang="en-US" dirty="0" smtClean="0"/>
              <a:t>many divisions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division has many players, and each division has many teams.</a:t>
            </a:r>
          </a:p>
        </p:txBody>
      </p:sp>
    </p:spTree>
    <p:extLst>
      <p:ext uri="{BB962C8B-B14F-4D97-AF65-F5344CB8AC3E}">
        <p14:creationId xmlns:p14="http://schemas.microsoft.com/office/powerpoint/2010/main" val="2169244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 you can see in Figure 5.10, DIVISION is in a 1:M relationship with TEAM and in a 1:M relationship with PLAYER.</a:t>
            </a:r>
          </a:p>
          <a:p>
            <a:r>
              <a:rPr lang="en-US" dirty="0"/>
              <a:t>Although that representation is semantically correct, the relationships are not properly identified.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there is </a:t>
            </a:r>
            <a:r>
              <a:rPr lang="en-US" dirty="0"/>
              <a:t>no way to identify which players belong to which team. 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/>
              <a:t>5.10 also shows a sample instance </a:t>
            </a:r>
            <a:r>
              <a:rPr lang="en-US" dirty="0" smtClean="0"/>
              <a:t>relationship representation </a:t>
            </a:r>
            <a:r>
              <a:rPr lang="en-US" dirty="0"/>
              <a:t>for the ERD.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relationship lines for the DIVISION instances fan out to the TEAM </a:t>
            </a:r>
            <a:r>
              <a:rPr lang="en-US" dirty="0" smtClean="0"/>
              <a:t>and PLAYER </a:t>
            </a:r>
            <a:r>
              <a:rPr lang="en-US" dirty="0"/>
              <a:t>entity instances—thus the “fan trap” label.</a:t>
            </a:r>
          </a:p>
          <a:p>
            <a:r>
              <a:rPr lang="en-US" dirty="0"/>
              <a:t>Figure 5.11 shows the correct ERD after the fan trap has been eliminated.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that, in this case, DIVISION is in </a:t>
            </a:r>
            <a:r>
              <a:rPr lang="en-US" dirty="0" smtClean="0"/>
              <a:t>a 1:M </a:t>
            </a:r>
            <a:r>
              <a:rPr lang="en-US" dirty="0"/>
              <a:t>relationship with TEAM. In turn, TEAM is in a 1:M relationship with PLAYER. 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/>
              <a:t>5.11 also shows </a:t>
            </a:r>
            <a:r>
              <a:rPr lang="en-US" dirty="0" smtClean="0"/>
              <a:t>the instance </a:t>
            </a:r>
            <a:r>
              <a:rPr lang="en-US" dirty="0"/>
              <a:t>relationship representation after eliminating the fan trap.</a:t>
            </a:r>
          </a:p>
        </p:txBody>
      </p:sp>
    </p:spTree>
    <p:extLst>
      <p:ext uri="{BB962C8B-B14F-4D97-AF65-F5344CB8AC3E}">
        <p14:creationId xmlns:p14="http://schemas.microsoft.com/office/powerpoint/2010/main" val="2305764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6972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956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the design in Figure 5.11, note how easy it is to see which players play for which team.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to find </a:t>
            </a:r>
            <a:r>
              <a:rPr lang="en-US" dirty="0" smtClean="0"/>
              <a:t>out which </a:t>
            </a:r>
            <a:r>
              <a:rPr lang="en-US" dirty="0"/>
              <a:t>players play in which division, you first need to see what teams belong to each division; then you need to </a:t>
            </a:r>
            <a:r>
              <a:rPr lang="en-US" dirty="0" smtClean="0"/>
              <a:t>find out </a:t>
            </a:r>
            <a:r>
              <a:rPr lang="en-US" dirty="0"/>
              <a:t>which players play on each team.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there is a transitive relationship between DIVISION and </a:t>
            </a:r>
            <a:r>
              <a:rPr lang="en-US" dirty="0" smtClean="0"/>
              <a:t>PLAYER via </a:t>
            </a:r>
            <a:r>
              <a:rPr lang="en-US" dirty="0"/>
              <a:t>the TEAM entity.</a:t>
            </a:r>
          </a:p>
        </p:txBody>
      </p:sp>
    </p:spTree>
    <p:extLst>
      <p:ext uri="{BB962C8B-B14F-4D97-AF65-F5344CB8AC3E}">
        <p14:creationId xmlns:p14="http://schemas.microsoft.com/office/powerpoint/2010/main" val="1847640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02449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01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Case #4: Redundant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Although redundancy is often a good thing to have in computer environments (multiple backups in multiple places, </a:t>
            </a:r>
            <a:r>
              <a:rPr lang="en-US" dirty="0" smtClean="0"/>
              <a:t>for example</a:t>
            </a:r>
            <a:r>
              <a:rPr lang="en-US" dirty="0"/>
              <a:t>), redundancy is seldom a good thing in the database environment. </a:t>
            </a:r>
            <a:endParaRPr lang="en-US" dirty="0" smtClean="0"/>
          </a:p>
          <a:p>
            <a:r>
              <a:rPr lang="en-US" dirty="0" smtClean="0"/>
              <a:t>Redundant </a:t>
            </a:r>
            <a:r>
              <a:rPr lang="en-US" dirty="0"/>
              <a:t>relationships </a:t>
            </a:r>
            <a:r>
              <a:rPr lang="en-US" dirty="0" smtClean="0"/>
              <a:t>occur when </a:t>
            </a:r>
            <a:r>
              <a:rPr lang="en-US" dirty="0"/>
              <a:t>there are multiple relationship paths between related entities.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main concern with redundant relationships </a:t>
            </a:r>
            <a:r>
              <a:rPr lang="en-US" dirty="0" smtClean="0"/>
              <a:t>is that </a:t>
            </a:r>
            <a:r>
              <a:rPr lang="en-US" dirty="0"/>
              <a:t>they remain consistent across the model.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it’s important to note that some designs use </a:t>
            </a:r>
            <a:r>
              <a:rPr lang="en-US" dirty="0" smtClean="0"/>
              <a:t>redundant relationships </a:t>
            </a:r>
            <a:r>
              <a:rPr lang="en-US" dirty="0"/>
              <a:t>as a way to simplify the design.</a:t>
            </a:r>
          </a:p>
        </p:txBody>
      </p:sp>
    </p:spTree>
    <p:extLst>
      <p:ext uri="{BB962C8B-B14F-4D97-AF65-F5344CB8AC3E}">
        <p14:creationId xmlns:p14="http://schemas.microsoft.com/office/powerpoint/2010/main" val="4050597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r>
              <a:rPr lang="en-US" dirty="0"/>
              <a:t>, the use of the redundant “manages” and “employs” relationships was justified by </a:t>
            </a:r>
            <a:r>
              <a:rPr lang="en-US" dirty="0" smtClean="0"/>
              <a:t>the fact </a:t>
            </a:r>
            <a:r>
              <a:rPr lang="en-US" dirty="0"/>
              <a:t>that such relationships were dealing with current data rather than historic data.</a:t>
            </a:r>
          </a:p>
        </p:txBody>
      </p:sp>
    </p:spTree>
    <p:extLst>
      <p:ext uri="{BB962C8B-B14F-4D97-AF65-F5344CB8AC3E}">
        <p14:creationId xmlns:p14="http://schemas.microsoft.com/office/powerpoint/2010/main" val="20647659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0402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7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There are two criteria that help the designer determine when to use subtypes and </a:t>
            </a:r>
            <a:r>
              <a:rPr lang="en-US" dirty="0" err="1"/>
              <a:t>supertypes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must be different, identifiable kinds or types of the entity in the user’s environment.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different kinds or types of instances should have one or more attributes that are unique to that kind or </a:t>
            </a:r>
            <a:r>
              <a:rPr lang="en-US" dirty="0" smtClean="0"/>
              <a:t>type of </a:t>
            </a:r>
            <a:r>
              <a:rPr lang="en-US" dirty="0"/>
              <a:t>instance.</a:t>
            </a:r>
          </a:p>
          <a:p>
            <a:r>
              <a:rPr lang="en-US" dirty="0"/>
              <a:t>In the preceding example, because pilots meet both criteria of being an identifiable kind of employee and having </a:t>
            </a:r>
            <a:r>
              <a:rPr lang="en-US" dirty="0" smtClean="0"/>
              <a:t>unique attributes </a:t>
            </a:r>
            <a:r>
              <a:rPr lang="en-US" dirty="0"/>
              <a:t>that other employees do not possess, it is appropriate to create PILOT as a subtype of EMPLOYEE. </a:t>
            </a:r>
            <a:endParaRPr lang="en-US" dirty="0" smtClean="0"/>
          </a:p>
          <a:p>
            <a:r>
              <a:rPr lang="en-US" dirty="0" smtClean="0"/>
              <a:t>Let us assume </a:t>
            </a:r>
            <a:r>
              <a:rPr lang="en-US" dirty="0"/>
              <a:t>that mechanics and accountants also have attributes that are unique to them, respectively, and that clerks </a:t>
            </a:r>
            <a:r>
              <a:rPr lang="en-US" dirty="0" smtClean="0"/>
              <a:t>do not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case, MECHANIC and ACCOUNTANT would also be legitimate subtypes of EMPLOYEE because they </a:t>
            </a:r>
            <a:r>
              <a:rPr lang="en-US" dirty="0" smtClean="0"/>
              <a:t>are identifiable </a:t>
            </a:r>
            <a:r>
              <a:rPr lang="en-US" dirty="0"/>
              <a:t>kinds of employees and they have unique attributes. </a:t>
            </a:r>
            <a:endParaRPr lang="en-US" dirty="0" smtClean="0"/>
          </a:p>
          <a:p>
            <a:r>
              <a:rPr lang="en-US" dirty="0" smtClean="0"/>
              <a:t>CLERK </a:t>
            </a:r>
            <a:r>
              <a:rPr lang="en-US" dirty="0"/>
              <a:t>would </a:t>
            </a:r>
            <a:r>
              <a:rPr lang="en-US" i="1" dirty="0"/>
              <a:t>not </a:t>
            </a:r>
            <a:r>
              <a:rPr lang="en-US" dirty="0"/>
              <a:t>be an acceptable subtype </a:t>
            </a:r>
            <a:r>
              <a:rPr lang="en-US" dirty="0" smtClean="0"/>
              <a:t>of EMPLOYEE </a:t>
            </a:r>
            <a:r>
              <a:rPr lang="en-US" dirty="0"/>
              <a:t>because it only satisfies one of the criteria—it is an identifiable kind of employee—but there are not </a:t>
            </a:r>
            <a:r>
              <a:rPr lang="en-US" dirty="0" smtClean="0"/>
              <a:t>any attributes </a:t>
            </a:r>
            <a:r>
              <a:rPr lang="en-US" dirty="0"/>
              <a:t>that are unique to just clerks. </a:t>
            </a:r>
          </a:p>
        </p:txBody>
      </p:sp>
    </p:spTree>
    <p:extLst>
      <p:ext uri="{BB962C8B-B14F-4D97-AF65-F5344CB8AC3E}">
        <p14:creationId xmlns:p14="http://schemas.microsoft.com/office/powerpoint/2010/main" val="11921671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Figure 5.12, note the transitive 1:M relationship between DIVISION and PLAYER through the TEAM entity set.</a:t>
            </a:r>
          </a:p>
          <a:p>
            <a:r>
              <a:rPr lang="en-US" dirty="0"/>
              <a:t>Therefore, the relationship that connects DIVISION and PLAYER is, for all practical purposes, redundant.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</a:t>
            </a:r>
            <a:r>
              <a:rPr lang="en-US" dirty="0" smtClean="0"/>
              <a:t>, the </a:t>
            </a:r>
            <a:r>
              <a:rPr lang="en-US" dirty="0"/>
              <a:t>relationship could be safely deleted without losing any information-generation capabilities in the model.</a:t>
            </a:r>
          </a:p>
        </p:txBody>
      </p:sp>
    </p:spTree>
    <p:extLst>
      <p:ext uri="{BB962C8B-B14F-4D97-AF65-F5344CB8AC3E}">
        <p14:creationId xmlns:p14="http://schemas.microsoft.com/office/powerpoint/2010/main" val="397838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Entity </a:t>
            </a:r>
            <a:r>
              <a:rPr lang="en-US" dirty="0" err="1"/>
              <a:t>supertypes</a:t>
            </a:r>
            <a:r>
              <a:rPr lang="en-US" dirty="0"/>
              <a:t> and subtypes are organized in a </a:t>
            </a:r>
            <a:r>
              <a:rPr lang="en-US" b="1" dirty="0"/>
              <a:t>specialization hierarchy</a:t>
            </a:r>
            <a:r>
              <a:rPr lang="en-US" dirty="0"/>
              <a:t>, which depicts the arrangement </a:t>
            </a:r>
            <a:r>
              <a:rPr lang="en-US" dirty="0" smtClean="0"/>
              <a:t>of higher-level </a:t>
            </a:r>
            <a:r>
              <a:rPr lang="en-US" dirty="0"/>
              <a:t>entity </a:t>
            </a:r>
            <a:r>
              <a:rPr lang="en-US" dirty="0" err="1"/>
              <a:t>supertypes</a:t>
            </a:r>
            <a:r>
              <a:rPr lang="en-US" dirty="0"/>
              <a:t> (parent entities) and lower-level entity subtypes (child entities).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specialization hierarchy reflects the 1:1 relationship between EMPLOYEE and its subtypes.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en-US" dirty="0"/>
              <a:t>, a PILOT subtype occurrence is related to one instance of the EMPLOYEE </a:t>
            </a:r>
            <a:r>
              <a:rPr lang="en-US" dirty="0" err="1"/>
              <a:t>supertype</a:t>
            </a:r>
            <a:r>
              <a:rPr lang="en-US" dirty="0"/>
              <a:t>, and a </a:t>
            </a:r>
            <a:r>
              <a:rPr lang="en-US" dirty="0" smtClean="0"/>
              <a:t>MECHANIC subtype </a:t>
            </a:r>
            <a:r>
              <a:rPr lang="en-US" dirty="0"/>
              <a:t>occurrence is related to one instance of the EMPLOYEE </a:t>
            </a:r>
            <a:r>
              <a:rPr lang="en-US" dirty="0" err="1"/>
              <a:t>supertype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46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relationships depicted within the specialization hierarchy are sometimes described in terms of “is-a” relationships.</a:t>
            </a:r>
          </a:p>
          <a:p>
            <a:r>
              <a:rPr lang="en-US" dirty="0"/>
              <a:t>For example, a pilot </a:t>
            </a:r>
            <a:r>
              <a:rPr lang="en-US" i="1" dirty="0"/>
              <a:t>is an </a:t>
            </a:r>
            <a:r>
              <a:rPr lang="en-US" dirty="0"/>
              <a:t>employee, a mechanic </a:t>
            </a:r>
            <a:r>
              <a:rPr lang="en-US" i="1" dirty="0"/>
              <a:t>is an </a:t>
            </a:r>
            <a:r>
              <a:rPr lang="en-US" dirty="0"/>
              <a:t>employee, and an accountant </a:t>
            </a:r>
            <a:r>
              <a:rPr lang="en-US" i="1" dirty="0"/>
              <a:t>is an </a:t>
            </a:r>
            <a:r>
              <a:rPr lang="en-US" dirty="0"/>
              <a:t>employee.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important to </a:t>
            </a:r>
            <a:r>
              <a:rPr lang="en-US" dirty="0"/>
              <a:t>understand that within a specialization hierarchy, a subtype can exist only within the context of a </a:t>
            </a:r>
            <a:r>
              <a:rPr lang="en-US" dirty="0" err="1"/>
              <a:t>supertype</a:t>
            </a:r>
            <a:r>
              <a:rPr lang="en-US" dirty="0"/>
              <a:t>, </a:t>
            </a:r>
            <a:r>
              <a:rPr lang="en-US" dirty="0" smtClean="0"/>
              <a:t>and every </a:t>
            </a:r>
            <a:r>
              <a:rPr lang="en-US" dirty="0"/>
              <a:t>subtype can have only one </a:t>
            </a:r>
            <a:r>
              <a:rPr lang="en-US" dirty="0" err="1"/>
              <a:t>supertype</a:t>
            </a:r>
            <a:r>
              <a:rPr lang="en-US" dirty="0"/>
              <a:t> to which it is directly related.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a specialization hierarchy can </a:t>
            </a:r>
            <a:r>
              <a:rPr lang="en-US" dirty="0" smtClean="0"/>
              <a:t>have many </a:t>
            </a:r>
            <a:r>
              <a:rPr lang="en-US" dirty="0"/>
              <a:t>levels of </a:t>
            </a:r>
            <a:r>
              <a:rPr lang="en-US" dirty="0" err="1"/>
              <a:t>supertype</a:t>
            </a:r>
            <a:r>
              <a:rPr lang="en-US" dirty="0"/>
              <a:t>/subtype relationships—that is, you can have a specialization hierarchy in which a </a:t>
            </a:r>
            <a:r>
              <a:rPr lang="en-US" dirty="0" err="1" smtClean="0"/>
              <a:t>supertype</a:t>
            </a:r>
            <a:r>
              <a:rPr lang="en-US" dirty="0" smtClean="0"/>
              <a:t> has </a:t>
            </a:r>
            <a:r>
              <a:rPr lang="en-US" dirty="0"/>
              <a:t>many subtypes; in turn, one of the subtypes is the </a:t>
            </a:r>
            <a:r>
              <a:rPr lang="en-US" dirty="0" err="1"/>
              <a:t>supertype</a:t>
            </a:r>
            <a:r>
              <a:rPr lang="en-US" dirty="0"/>
              <a:t> to other lower-level subtypes.</a:t>
            </a:r>
          </a:p>
        </p:txBody>
      </p:sp>
    </p:spTree>
    <p:extLst>
      <p:ext uri="{BB962C8B-B14F-4D97-AF65-F5344CB8AC3E}">
        <p14:creationId xmlns:p14="http://schemas.microsoft.com/office/powerpoint/2010/main" val="216244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6243</Words>
  <Application>Microsoft Office PowerPoint</Application>
  <PresentationFormat>On-screen Show (4:3)</PresentationFormat>
  <Paragraphs>278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THE EXTENDED ENTITY RELATIONSHIP MODEL</vt:lpstr>
      <vt:lpstr>PowerPoint Presentation</vt:lpstr>
      <vt:lpstr>Entity Supertypes and Subtypes</vt:lpstr>
      <vt:lpstr>PowerPoint Presentation</vt:lpstr>
      <vt:lpstr>PowerPoint Presentation</vt:lpstr>
      <vt:lpstr>PowerPoint Presentation</vt:lpstr>
      <vt:lpstr>PowerPoint Presentation</vt:lpstr>
      <vt:lpstr>Specialization Hierarchy</vt:lpstr>
      <vt:lpstr>PowerPoint Presentation</vt:lpstr>
      <vt:lpstr>PowerPoint Presentation</vt:lpstr>
      <vt:lpstr>PowerPoint Presentation</vt:lpstr>
      <vt:lpstr>Inheritance</vt:lpstr>
      <vt:lpstr>PowerPoint Presentation</vt:lpstr>
      <vt:lpstr>PowerPoint Presentation</vt:lpstr>
      <vt:lpstr>Subtype Discriminator</vt:lpstr>
      <vt:lpstr>PowerPoint Presentation</vt:lpstr>
      <vt:lpstr>Note</vt:lpstr>
      <vt:lpstr>Disjoint and Overlapping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Completeness Constraint</vt:lpstr>
      <vt:lpstr> Note </vt:lpstr>
      <vt:lpstr>PowerPoint Presentation</vt:lpstr>
      <vt:lpstr>Specialization and Generalization</vt:lpstr>
      <vt:lpstr>PowerPoint Presentation</vt:lpstr>
      <vt:lpstr>ENTITY CLUSTERING</vt:lpstr>
      <vt:lpstr>Example of two entity clusters</vt:lpstr>
      <vt:lpstr>PowerPoint Presentation</vt:lpstr>
      <vt:lpstr>ENTITY INTEGRITY: SELECTING PRIMARY KEYS</vt:lpstr>
      <vt:lpstr>Natural Keys and Primary Keys</vt:lpstr>
      <vt:lpstr>Primary Key Guidelines</vt:lpstr>
      <vt:lpstr>PowerPoint Presentation</vt:lpstr>
      <vt:lpstr>PowerPoint Presentation</vt:lpstr>
      <vt:lpstr>PowerPoint Presentation</vt:lpstr>
      <vt:lpstr>When to Use Composite Primary Keys</vt:lpstr>
      <vt:lpstr>PowerPoint Presentation</vt:lpstr>
      <vt:lpstr>PowerPoint Presentation</vt:lpstr>
      <vt:lpstr>PowerPoint Presentation</vt:lpstr>
      <vt:lpstr>When to Use Surrogate Primary Keys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CASES: LEARNING FLEXIBLE DATABASE DESIGN</vt:lpstr>
      <vt:lpstr> Note </vt:lpstr>
      <vt:lpstr>Design Case #1: Implementing 1:1 Relationships</vt:lpstr>
      <vt:lpstr>PowerPoint Presentation</vt:lpstr>
      <vt:lpstr>PowerPoint Presentation</vt:lpstr>
      <vt:lpstr>PowerPoint Presentation</vt:lpstr>
      <vt:lpstr>Design Case #2: Maintaining History of Time-Variant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Case #3: Fan Traps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Case #4: Redundant Relationships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EXTENDED ENTITY RELATIONSHIP MODEL</dc:title>
  <dc:creator>delves</dc:creator>
  <cp:lastModifiedBy>delves</cp:lastModifiedBy>
  <cp:revision>56</cp:revision>
  <dcterms:created xsi:type="dcterms:W3CDTF">2013-11-01T14:41:09Z</dcterms:created>
  <dcterms:modified xsi:type="dcterms:W3CDTF">2013-11-19T03:56:20Z</dcterms:modified>
</cp:coreProperties>
</file>