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D511-CD13-4C2F-A62E-F673B547B9A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7BA2-6B13-486A-BC4E-C8841F53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 Model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Contn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9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Each department should have one or more professors assigned to it. </a:t>
            </a:r>
            <a:r>
              <a:rPr lang="en-US" dirty="0" smtClean="0"/>
              <a:t>One </a:t>
            </a:r>
            <a:r>
              <a:rPr lang="en-US" dirty="0"/>
              <a:t>and only one of those </a:t>
            </a:r>
            <a:r>
              <a:rPr lang="en-US" dirty="0" smtClean="0"/>
              <a:t>professors chairs </a:t>
            </a:r>
            <a:r>
              <a:rPr lang="en-US" dirty="0"/>
              <a:t>the department, and no professor is required to accept the chair position. </a:t>
            </a:r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DEPARTMENT is </a:t>
            </a:r>
            <a:r>
              <a:rPr lang="en-US" dirty="0"/>
              <a:t>optional to PROFESSOR in the “chairs” relationship. Those relationships are summarized in the ER </a:t>
            </a:r>
            <a:r>
              <a:rPr lang="en-US" dirty="0" smtClean="0"/>
              <a:t>segment shown </a:t>
            </a:r>
            <a:r>
              <a:rPr lang="en-US" dirty="0"/>
              <a:t>in Figure 4.29</a:t>
            </a:r>
            <a:r>
              <a:rPr lang="en-US" dirty="0" smtClean="0"/>
              <a:t>. </a:t>
            </a:r>
            <a:r>
              <a:rPr lang="en-US" dirty="0"/>
              <a:t>Each professor may teach up to four classes; each class is a section of a course. A professor may also be on a research contract and teach no classes at all. The ERD segment in Figure 4.30 depicts those conditions.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39200" cy="367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5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 </a:t>
            </a:r>
            <a:r>
              <a:rPr lang="en-US" dirty="0"/>
              <a:t>student may enroll in several classes but takes each class only once during any given enrollment period. </a:t>
            </a:r>
            <a:r>
              <a:rPr lang="en-US" dirty="0" smtClean="0"/>
              <a:t>For example</a:t>
            </a:r>
            <a:r>
              <a:rPr lang="en-US" dirty="0"/>
              <a:t>, during the current enrollment period, a student may decide to take five classes—Statistics</a:t>
            </a:r>
            <a:r>
              <a:rPr lang="en-US" dirty="0" smtClean="0"/>
              <a:t>, Accounting</a:t>
            </a:r>
            <a:r>
              <a:rPr lang="en-US" dirty="0"/>
              <a:t>, English, Database, and History—but that student would not be enrolled in the same Statistics </a:t>
            </a:r>
            <a:r>
              <a:rPr lang="en-US" dirty="0" smtClean="0"/>
              <a:t>class five </a:t>
            </a:r>
            <a:r>
              <a:rPr lang="en-US" dirty="0"/>
              <a:t>times during the enrollment period! Each student may enroll in up to six classes, and each class may </a:t>
            </a:r>
            <a:r>
              <a:rPr lang="en-US" dirty="0" smtClean="0"/>
              <a:t>have up </a:t>
            </a:r>
            <a:r>
              <a:rPr lang="en-US" dirty="0"/>
              <a:t>to 35 students, thus creating an M:N relationship between STUDENT and CLASS. Because a CLASS </a:t>
            </a:r>
            <a:r>
              <a:rPr lang="en-US" dirty="0" smtClean="0"/>
              <a:t>can </a:t>
            </a:r>
            <a:r>
              <a:rPr lang="en-US" dirty="0"/>
              <a:t>initially exist (at the start of the enrollment period) even though no students have enrolled in it, STUDENT </a:t>
            </a:r>
            <a:r>
              <a:rPr lang="en-US" dirty="0" smtClean="0"/>
              <a:t>is optional </a:t>
            </a:r>
            <a:r>
              <a:rPr lang="en-US" dirty="0"/>
              <a:t>to CLASS in the M:N relationship. This M:N relationship must be divided into two 1:M </a:t>
            </a:r>
            <a:r>
              <a:rPr lang="en-US" dirty="0" smtClean="0"/>
              <a:t>relationships through </a:t>
            </a:r>
            <a:r>
              <a:rPr lang="en-US" dirty="0"/>
              <a:t>the use of the ENROLL entity, shown in the ERD segment in Figure 4.31. But note that the </a:t>
            </a:r>
            <a:r>
              <a:rPr lang="en-US" dirty="0" smtClean="0"/>
              <a:t>optional symbol </a:t>
            </a:r>
            <a:r>
              <a:rPr lang="en-US" dirty="0"/>
              <a:t>is shown next to ENROLL. If a class exists but has no students enrolled in it, that class doesn’t </a:t>
            </a:r>
            <a:r>
              <a:rPr lang="en-US" dirty="0" smtClean="0"/>
              <a:t>occur in </a:t>
            </a:r>
            <a:r>
              <a:rPr lang="en-US" dirty="0"/>
              <a:t>the ENROLL table. Note also that the ENROLL entity is weak: it is existence-dependent, and its (composite</a:t>
            </a:r>
            <a:r>
              <a:rPr lang="en-US" dirty="0" smtClean="0"/>
              <a:t>) PK </a:t>
            </a:r>
            <a:r>
              <a:rPr lang="en-US" dirty="0"/>
              <a:t>is composed of the PKs of the STUDENT and CLASS entities. You can add the cardinalities (0,6) </a:t>
            </a:r>
            <a:r>
              <a:rPr lang="en-US" dirty="0" smtClean="0"/>
              <a:t>and (</a:t>
            </a:r>
            <a:r>
              <a:rPr lang="en-US" dirty="0"/>
              <a:t>0,35) next to the ENROLL entity to reflect the business rule constraints, as shown in Figure 4.31.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354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3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688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22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Each department has several (or many) students whose major is offered by that department. However, </a:t>
            </a:r>
            <a:r>
              <a:rPr lang="en-US" dirty="0" smtClean="0"/>
              <a:t>each student </a:t>
            </a:r>
            <a:r>
              <a:rPr lang="en-US" dirty="0"/>
              <a:t>has only a single major and is, therefore, associated with a single department. </a:t>
            </a:r>
            <a:r>
              <a:rPr lang="en-US" dirty="0" smtClean="0"/>
              <a:t>However</a:t>
            </a:r>
            <a:r>
              <a:rPr lang="en-US" dirty="0"/>
              <a:t>, in the Tiny College environment, it is possible—at least for a while—for a student not to declare </a:t>
            </a:r>
            <a:r>
              <a:rPr lang="en-US" dirty="0" smtClean="0"/>
              <a:t>a major </a:t>
            </a:r>
            <a:r>
              <a:rPr lang="en-US" dirty="0"/>
              <a:t>field of study. Such a student would not be associated with a department; therefore, DEPARTMENT </a:t>
            </a:r>
            <a:r>
              <a:rPr lang="en-US" dirty="0" smtClean="0"/>
              <a:t>is optional </a:t>
            </a:r>
            <a:r>
              <a:rPr lang="en-US" dirty="0"/>
              <a:t>to STUDENT. It is worth repeating that the relationships between entities and the entities </a:t>
            </a:r>
            <a:r>
              <a:rPr lang="en-US" dirty="0" smtClean="0"/>
              <a:t>themselves reflect </a:t>
            </a:r>
            <a:r>
              <a:rPr lang="en-US" dirty="0"/>
              <a:t>the organization’s operating environment. That is, the business rules define the ERD components.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student has an advisor in his or her department; each advisor counsels several students. An advisor is </a:t>
            </a:r>
            <a:r>
              <a:rPr lang="en-US" dirty="0" smtClean="0"/>
              <a:t>also a </a:t>
            </a:r>
            <a:r>
              <a:rPr lang="en-US" dirty="0"/>
              <a:t>professor, but not all professors advise students. Therefore, STUDENT is optional to PROFESSOR in </a:t>
            </a:r>
            <a:r>
              <a:rPr lang="en-US" dirty="0" smtClean="0"/>
              <a:t>the “</a:t>
            </a:r>
            <a:r>
              <a:rPr lang="en-US" dirty="0"/>
              <a:t>PROFESSOR advises STUDENT” relationship.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you can see in Figure 4.34, the CLASS entity contains a ROOM_CODE attribute. Given the </a:t>
            </a:r>
            <a:r>
              <a:rPr lang="en-US" dirty="0" smtClean="0"/>
              <a:t>naming conventions</a:t>
            </a:r>
            <a:r>
              <a:rPr lang="en-US" dirty="0"/>
              <a:t>, it is clear that ROOM_CODE is an FK to another entity. Clearly, because a class is taught in </a:t>
            </a:r>
            <a:r>
              <a:rPr lang="en-US" dirty="0" smtClean="0"/>
              <a:t>a room</a:t>
            </a:r>
            <a:r>
              <a:rPr lang="en-US" dirty="0"/>
              <a:t>, it is reasonable to assume that the ROOM_CODE in CLASS is the FK to an entity named ROOM. </a:t>
            </a:r>
            <a:r>
              <a:rPr lang="en-US" dirty="0" smtClean="0"/>
              <a:t>In turn</a:t>
            </a:r>
            <a:r>
              <a:rPr lang="en-US" dirty="0"/>
              <a:t>, each room is located in a building. So the last Tiny College ERD is created by observing that a </a:t>
            </a:r>
            <a:r>
              <a:rPr lang="en-US" dirty="0" smtClean="0"/>
              <a:t>BUILDING </a:t>
            </a:r>
            <a:r>
              <a:rPr lang="en-US" dirty="0"/>
              <a:t>can contain many ROOMs, but each ROOM is found in a single BUILDING. In this ERD segment, it is </a:t>
            </a:r>
            <a:r>
              <a:rPr lang="en-US" dirty="0" smtClean="0"/>
              <a:t>clear that </a:t>
            </a:r>
            <a:r>
              <a:rPr lang="en-US" dirty="0"/>
              <a:t>some buildings do not contain (class) rooms. For example, a storage building might not contain any </a:t>
            </a:r>
            <a:r>
              <a:rPr lang="en-US" dirty="0" smtClean="0"/>
              <a:t>named rooms </a:t>
            </a:r>
            <a:r>
              <a:rPr lang="en-US" dirty="0"/>
              <a:t>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0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391400" cy="646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4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Using the preceding summary, you can identify the following entities:</a:t>
            </a:r>
          </a:p>
          <a:p>
            <a:r>
              <a:rPr lang="en-US" dirty="0"/>
              <a:t>SCHOOL </a:t>
            </a:r>
            <a:endParaRPr lang="en-US" dirty="0" smtClean="0"/>
          </a:p>
          <a:p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DEPARTMENT </a:t>
            </a:r>
            <a:endParaRPr lang="en-US" dirty="0" smtClean="0"/>
          </a:p>
          <a:p>
            <a:r>
              <a:rPr lang="en-US" dirty="0" smtClean="0"/>
              <a:t>CLASS</a:t>
            </a:r>
            <a:endParaRPr lang="en-US" dirty="0"/>
          </a:p>
          <a:p>
            <a:r>
              <a:rPr lang="en-US" dirty="0"/>
              <a:t>PROFESSOR </a:t>
            </a:r>
            <a:endParaRPr lang="en-US" dirty="0" smtClean="0"/>
          </a:p>
          <a:p>
            <a:r>
              <a:rPr lang="en-US" dirty="0" smtClean="0"/>
              <a:t>STUDENT</a:t>
            </a:r>
            <a:endParaRPr lang="en-US" dirty="0"/>
          </a:p>
          <a:p>
            <a:r>
              <a:rPr lang="en-US" dirty="0"/>
              <a:t>BUILDING </a:t>
            </a:r>
            <a:endParaRPr lang="en-US" dirty="0" smtClean="0"/>
          </a:p>
          <a:p>
            <a:r>
              <a:rPr lang="en-US" dirty="0" smtClean="0"/>
              <a:t>ROOM</a:t>
            </a:r>
            <a:endParaRPr lang="en-US" dirty="0"/>
          </a:p>
          <a:p>
            <a:r>
              <a:rPr lang="en-US" dirty="0"/>
              <a:t>ENROLL (the associative entity between STUDENT and CLASS)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08996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0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you have discovered the relevant entities, you can define the initial set of relationships among them. </a:t>
            </a:r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, </a:t>
            </a:r>
            <a:r>
              <a:rPr lang="en-US" dirty="0" smtClean="0"/>
              <a:t>you describe </a:t>
            </a:r>
            <a:r>
              <a:rPr lang="en-US" dirty="0"/>
              <a:t>the entity attributes. </a:t>
            </a:r>
            <a:endParaRPr lang="en-US" dirty="0" smtClean="0"/>
          </a:p>
          <a:p>
            <a:r>
              <a:rPr lang="en-US" dirty="0" smtClean="0"/>
              <a:t>Identifying </a:t>
            </a:r>
            <a:r>
              <a:rPr lang="en-US" dirty="0"/>
              <a:t>the attributes of the entities helps you to better understand the </a:t>
            </a:r>
            <a:r>
              <a:rPr lang="en-US" dirty="0" smtClean="0"/>
              <a:t>relationships among </a:t>
            </a:r>
            <a:r>
              <a:rPr lang="en-US" dirty="0"/>
              <a:t>entities. </a:t>
            </a:r>
            <a:endParaRPr lang="en-US" dirty="0" smtClean="0"/>
          </a:p>
          <a:p>
            <a:r>
              <a:rPr lang="en-US" dirty="0" smtClean="0"/>
              <a:t>Table </a:t>
            </a:r>
            <a:r>
              <a:rPr lang="en-US" dirty="0"/>
              <a:t>4.4 summarizes the ERM’s components, and names the entities and their relations.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ER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process of database design is an iterative rather than a linear or sequential process.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verb </a:t>
            </a:r>
            <a:r>
              <a:rPr lang="en-US" i="1" dirty="0"/>
              <a:t>iterate </a:t>
            </a:r>
            <a:r>
              <a:rPr lang="en-US" dirty="0"/>
              <a:t>means “</a:t>
            </a:r>
            <a:r>
              <a:rPr lang="en-US" dirty="0" smtClean="0"/>
              <a:t>to do </a:t>
            </a:r>
            <a:r>
              <a:rPr lang="en-US" dirty="0"/>
              <a:t>again or repeatedly.”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/>
              <a:t>iterative process </a:t>
            </a:r>
            <a:r>
              <a:rPr lang="en-US" dirty="0"/>
              <a:t>is, thus, one based on repetition of processes and procedures. </a:t>
            </a:r>
            <a:endParaRPr lang="en-US" dirty="0" smtClean="0"/>
          </a:p>
          <a:p>
            <a:r>
              <a:rPr lang="en-US" dirty="0" smtClean="0"/>
              <a:t>Building an </a:t>
            </a:r>
            <a:r>
              <a:rPr lang="en-US" dirty="0"/>
              <a:t>ERD usually involves the following activities: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detailed narrative of the organization’s description of operations.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business rules based on the description of operations.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main entities and relationships from the business rules.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the initial ERD.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attributes and primary keys that adequately describe the entities.</a:t>
            </a:r>
          </a:p>
          <a:p>
            <a:pPr lvl="1"/>
            <a:r>
              <a:rPr lang="en-US" dirty="0" smtClean="0"/>
              <a:t>Revise </a:t>
            </a:r>
            <a:r>
              <a:rPr lang="en-US" dirty="0"/>
              <a:t>and review the ERD.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9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3629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97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must also define the connectivity and cardinality for the just-discovered relations based on the business rules.</a:t>
            </a:r>
          </a:p>
          <a:p>
            <a:r>
              <a:rPr lang="en-US" dirty="0"/>
              <a:t>However, to avoid crowding the diagram, the cardinalities are not shown.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4.35 shows the Crow’s Foot ERD </a:t>
            </a:r>
            <a:r>
              <a:rPr lang="en-US" dirty="0" smtClean="0"/>
              <a:t>for Tiny </a:t>
            </a:r>
            <a:r>
              <a:rPr lang="en-US" dirty="0"/>
              <a:t>College.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this is an implementation-ready model.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it shows the ENROLL composite entity.</a:t>
            </a:r>
          </a:p>
          <a:p>
            <a:r>
              <a:rPr lang="en-US" dirty="0"/>
              <a:t>Figure 4.36 shows the conceptual UML class diagram for Tiny College. Note that this class diagram depicts the </a:t>
            </a:r>
            <a:r>
              <a:rPr lang="en-US" dirty="0" smtClean="0"/>
              <a:t>M:N relationship </a:t>
            </a:r>
            <a:r>
              <a:rPr lang="en-US" dirty="0"/>
              <a:t>between STUDENT and CLASS.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4.37 shows the implementation-ready UML class diagram </a:t>
            </a:r>
            <a:r>
              <a:rPr lang="en-US" dirty="0" smtClean="0"/>
              <a:t>for Tiny </a:t>
            </a:r>
            <a:r>
              <a:rPr lang="en-US" dirty="0"/>
              <a:t>College (note that the ENROLL composite entity is shown in this class diagram.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DESIGN CHALLENGES: CONFLICTING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Database designers often must make design compromises that are triggered by conflicting goals, such as adherence </a:t>
            </a:r>
            <a:r>
              <a:rPr lang="en-US" dirty="0" smtClean="0"/>
              <a:t>to design </a:t>
            </a:r>
            <a:r>
              <a:rPr lang="en-US" dirty="0"/>
              <a:t>standards (design elegance), processing speed, and information requirements</a:t>
            </a:r>
            <a:r>
              <a:rPr lang="en-US" dirty="0" smtClean="0"/>
              <a:t>.</a:t>
            </a:r>
          </a:p>
          <a:p>
            <a:pPr lvl="1"/>
            <a:r>
              <a:rPr lang="en-US" i="1" dirty="0"/>
              <a:t>Design standards</a:t>
            </a:r>
            <a:r>
              <a:rPr lang="en-US" dirty="0"/>
              <a:t>. The database design must conform to design standards. Such standards have guided </a:t>
            </a:r>
            <a:r>
              <a:rPr lang="en-US" dirty="0" smtClean="0"/>
              <a:t>you in </a:t>
            </a:r>
            <a:r>
              <a:rPr lang="en-US" dirty="0"/>
              <a:t>developing logical structures that minimize data redundancies, thereby minimizing the likelihood </a:t>
            </a:r>
            <a:r>
              <a:rPr lang="en-US" dirty="0" smtClean="0"/>
              <a:t>that destructive </a:t>
            </a:r>
            <a:r>
              <a:rPr lang="en-US" dirty="0"/>
              <a:t>data anomalies will occur. You have also learned how standards prescribe avoiding nulls to </a:t>
            </a:r>
            <a:r>
              <a:rPr lang="en-US" dirty="0" smtClean="0"/>
              <a:t>the greatest </a:t>
            </a:r>
            <a:r>
              <a:rPr lang="en-US" dirty="0"/>
              <a:t>extent possible. In fact, you have learned that design standards govern the presentation of </a:t>
            </a:r>
            <a:r>
              <a:rPr lang="en-US" dirty="0" smtClean="0"/>
              <a:t>all components </a:t>
            </a:r>
            <a:r>
              <a:rPr lang="en-US" dirty="0"/>
              <a:t>within the database design. In short, design standards allow you to work with </a:t>
            </a:r>
            <a:r>
              <a:rPr lang="en-US" dirty="0" smtClean="0"/>
              <a:t>well-defined components </a:t>
            </a:r>
            <a:r>
              <a:rPr lang="en-US" dirty="0"/>
              <a:t>and to evaluate the interaction of those components with some precision. Without </a:t>
            </a:r>
            <a:r>
              <a:rPr lang="en-US" dirty="0" smtClean="0"/>
              <a:t>design standards</a:t>
            </a:r>
            <a:r>
              <a:rPr lang="en-US" dirty="0"/>
              <a:t>, it is nearly impossible to formulate a proper design process, to evaluate an existing design, or </a:t>
            </a:r>
            <a:r>
              <a:rPr lang="en-US" dirty="0" smtClean="0"/>
              <a:t>to trace </a:t>
            </a:r>
            <a:r>
              <a:rPr lang="en-US" dirty="0"/>
              <a:t>the likely logical impact of changes in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i="1" dirty="0" smtClean="0"/>
              <a:t>Processing </a:t>
            </a:r>
            <a:r>
              <a:rPr lang="en-US" i="1" dirty="0"/>
              <a:t>speed</a:t>
            </a:r>
            <a:r>
              <a:rPr lang="en-US" dirty="0"/>
              <a:t>. In many organizations, particularly those generating large numbers of transactions, </a:t>
            </a:r>
            <a:r>
              <a:rPr lang="en-US" dirty="0" smtClean="0"/>
              <a:t>high processing </a:t>
            </a:r>
            <a:r>
              <a:rPr lang="en-US" dirty="0"/>
              <a:t>speeds are often a top priority in database design. High processing speed means minimal </a:t>
            </a:r>
            <a:r>
              <a:rPr lang="en-US" dirty="0" smtClean="0"/>
              <a:t>access time</a:t>
            </a:r>
            <a:r>
              <a:rPr lang="en-US" dirty="0"/>
              <a:t>, which may be achieved by minimizing the number and complexity of logically desirable relationships. </a:t>
            </a:r>
            <a:r>
              <a:rPr lang="en-US" dirty="0" smtClean="0"/>
              <a:t>For example</a:t>
            </a:r>
            <a:r>
              <a:rPr lang="en-US" dirty="0"/>
              <a:t>, a “perfect” design might use a 1:1 relationship to avoid nulls, while a higher transaction-speed </a:t>
            </a:r>
            <a:r>
              <a:rPr lang="en-US" dirty="0" err="1" smtClean="0"/>
              <a:t>designmight</a:t>
            </a:r>
            <a:r>
              <a:rPr lang="en-US" dirty="0" smtClean="0"/>
              <a:t> </a:t>
            </a:r>
            <a:r>
              <a:rPr lang="en-US" dirty="0"/>
              <a:t>combine the two tables to avoid the use of an additional relationship, using dummy entries to avoid </a:t>
            </a:r>
            <a:r>
              <a:rPr lang="en-US" dirty="0" smtClean="0"/>
              <a:t>the nulls</a:t>
            </a:r>
            <a:r>
              <a:rPr lang="en-US" dirty="0"/>
              <a:t>. If the focus is on data-retrieval speed, you might also be forced to include derived attributes in the design.</a:t>
            </a:r>
          </a:p>
          <a:p>
            <a:pPr lvl="1"/>
            <a:r>
              <a:rPr lang="en-US" i="1" dirty="0" smtClean="0"/>
              <a:t>Information </a:t>
            </a:r>
            <a:r>
              <a:rPr lang="en-US" i="1" dirty="0"/>
              <a:t>requirements. </a:t>
            </a:r>
            <a:r>
              <a:rPr lang="en-US" dirty="0"/>
              <a:t>The quest for timely information might be the focus of database design. </a:t>
            </a:r>
            <a:r>
              <a:rPr lang="en-US" dirty="0" smtClean="0"/>
              <a:t>Complex information </a:t>
            </a:r>
            <a:r>
              <a:rPr lang="en-US" dirty="0"/>
              <a:t>requirements may dictate data transformations, and they may expand the number of entities </a:t>
            </a:r>
            <a:r>
              <a:rPr lang="en-US" dirty="0" smtClean="0"/>
              <a:t>and </a:t>
            </a:r>
            <a:r>
              <a:rPr lang="en-US" dirty="0"/>
              <a:t>attributes within the design. Therefore, the database may have to sacrifice some of its “clean” design </a:t>
            </a:r>
            <a:r>
              <a:rPr lang="en-US" dirty="0" smtClean="0"/>
              <a:t>structures and/or </a:t>
            </a:r>
            <a:r>
              <a:rPr lang="en-US" dirty="0"/>
              <a:t>some of its high transaction speed to ensure maximum information 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4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6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3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229600" cy="669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48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example, </a:t>
            </a:r>
            <a:r>
              <a:rPr lang="en-US" dirty="0" smtClean="0"/>
              <a:t>suppose </a:t>
            </a:r>
            <a:r>
              <a:rPr lang="en-US" dirty="0"/>
              <a:t>that a detailed sales report must be generated periodically.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sales report includes all invoice subtotals, taxes</a:t>
            </a:r>
            <a:r>
              <a:rPr lang="en-US" dirty="0" smtClean="0"/>
              <a:t>, and </a:t>
            </a:r>
            <a:r>
              <a:rPr lang="en-US" dirty="0"/>
              <a:t>totals; even the invoice lines include subtotals.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sales report includes hundreds of thousands (or </a:t>
            </a:r>
            <a:r>
              <a:rPr lang="en-US" dirty="0" smtClean="0"/>
              <a:t>even millions</a:t>
            </a:r>
            <a:r>
              <a:rPr lang="en-US" dirty="0"/>
              <a:t>) of invoices, computing the totals, taxes, and subtotals is likely to take some time.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those </a:t>
            </a:r>
            <a:r>
              <a:rPr lang="en-US" dirty="0" smtClean="0"/>
              <a:t>computations had </a:t>
            </a:r>
            <a:r>
              <a:rPr lang="en-US" dirty="0"/>
              <a:t>been made and the results had been stored as derived attributes in the INVOICE and LINE tables at </a:t>
            </a:r>
            <a:r>
              <a:rPr lang="en-US" dirty="0" smtClean="0"/>
              <a:t>the time </a:t>
            </a:r>
            <a:r>
              <a:rPr lang="en-US" dirty="0"/>
              <a:t>of the transaction, the real-time transaction speed might have declined.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that loss of speed would </a:t>
            </a:r>
            <a:r>
              <a:rPr lang="en-US" dirty="0" smtClean="0"/>
              <a:t>only be </a:t>
            </a:r>
            <a:r>
              <a:rPr lang="en-US" dirty="0"/>
              <a:t>noticeable if there were many simultaneous transactions.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cost of a slight loss of transaction speed at </a:t>
            </a:r>
            <a:r>
              <a:rPr lang="en-US" dirty="0" smtClean="0"/>
              <a:t>the front </a:t>
            </a:r>
            <a:r>
              <a:rPr lang="en-US" dirty="0"/>
              <a:t>end and the addition of multiple derived attributes is likely to pay off when the sales reports are </a:t>
            </a:r>
            <a:r>
              <a:rPr lang="en-US" dirty="0" smtClean="0"/>
              <a:t>generated (</a:t>
            </a:r>
            <a:r>
              <a:rPr lang="en-US" dirty="0"/>
              <a:t>not to mention the fact that it will be simpler to generate the queries).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design </a:t>
            </a:r>
            <a:r>
              <a:rPr lang="en-US" dirty="0"/>
              <a:t>that meets all logical requirements and design conventions is an important goal.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this </a:t>
            </a:r>
            <a:r>
              <a:rPr lang="en-US" dirty="0" smtClean="0"/>
              <a:t>perfect design </a:t>
            </a:r>
            <a:r>
              <a:rPr lang="en-US" dirty="0"/>
              <a:t>fails to meet the customer’s transaction speed and/or information requirements, the designer will not have </a:t>
            </a:r>
            <a:r>
              <a:rPr lang="en-US" dirty="0" smtClean="0"/>
              <a:t>done a </a:t>
            </a:r>
            <a:r>
              <a:rPr lang="en-US" dirty="0"/>
              <a:t>proper job from the end user’s point of view. </a:t>
            </a:r>
            <a:endParaRPr lang="en-US" dirty="0" smtClean="0"/>
          </a:p>
          <a:p>
            <a:r>
              <a:rPr lang="en-US" dirty="0" smtClean="0"/>
              <a:t>Compromises </a:t>
            </a:r>
            <a:r>
              <a:rPr lang="en-US" dirty="0"/>
              <a:t>are a fact of life in the real world of database design.</a:t>
            </a:r>
          </a:p>
          <a:p>
            <a:r>
              <a:rPr lang="en-US" dirty="0"/>
              <a:t>Even while focusing on the entities, attributes, relationships, and constraints, the designer should begin thinking </a:t>
            </a:r>
            <a:r>
              <a:rPr lang="en-US" dirty="0" smtClean="0"/>
              <a:t>about end-user </a:t>
            </a:r>
            <a:r>
              <a:rPr lang="en-US" dirty="0"/>
              <a:t>requirements such as performance, security, shared access, and data integrity.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designer must </a:t>
            </a:r>
            <a:r>
              <a:rPr lang="en-US" dirty="0" smtClean="0"/>
              <a:t>consider processing </a:t>
            </a:r>
            <a:r>
              <a:rPr lang="en-US" dirty="0"/>
              <a:t>requirements and verify that all update, retrieval, and deletion options are available.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a design is </a:t>
            </a:r>
            <a:r>
              <a:rPr lang="en-US" dirty="0" smtClean="0"/>
              <a:t>of little </a:t>
            </a:r>
            <a:r>
              <a:rPr lang="en-US" dirty="0"/>
              <a:t>value unless the end product is capable of delivering all specified query and reporting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46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848600" cy="66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18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You are quite likely to discover that even the best design process produces an ERD that requires further </a:t>
            </a:r>
            <a:r>
              <a:rPr lang="en-US" dirty="0" smtClean="0"/>
              <a:t>changes mandated </a:t>
            </a:r>
            <a:r>
              <a:rPr lang="en-US" dirty="0"/>
              <a:t>by operational requirements.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changes should not discourage you from using the process. ER </a:t>
            </a:r>
            <a:r>
              <a:rPr lang="en-US" dirty="0" smtClean="0"/>
              <a:t>modeling is </a:t>
            </a:r>
            <a:r>
              <a:rPr lang="en-US" dirty="0"/>
              <a:t>essential in the development of a sound design that is capable of meeting the demands of adjustment and growth.</a:t>
            </a:r>
          </a:p>
          <a:p>
            <a:r>
              <a:rPr lang="en-US" dirty="0"/>
              <a:t>Using ERDs yields perhaps the richest bonus of all: a thorough understanding of how an organization really functions.</a:t>
            </a:r>
          </a:p>
          <a:p>
            <a:r>
              <a:rPr lang="en-US" dirty="0"/>
              <a:t>There are occasional design and implementation problems that do not yield “clean” implementation solutions. </a:t>
            </a:r>
            <a:endParaRPr lang="en-US" dirty="0" smtClean="0"/>
          </a:p>
          <a:p>
            <a:r>
              <a:rPr lang="en-US" dirty="0" smtClean="0"/>
              <a:t>To get a </a:t>
            </a:r>
            <a:r>
              <a:rPr lang="en-US" dirty="0"/>
              <a:t>sense of the design and implementation choices a database designer faces, let’s revisit the 1:1 recursive </a:t>
            </a:r>
            <a:r>
              <a:rPr lang="en-US" dirty="0" smtClean="0"/>
              <a:t>relationship “</a:t>
            </a:r>
            <a:r>
              <a:rPr lang="en-US" dirty="0"/>
              <a:t>EMPLOYEE is married to EMPLOYEE” first examined in Figure 4.18. Figure 4.38 shows three different ways </a:t>
            </a:r>
            <a:r>
              <a:rPr lang="en-US" dirty="0" smtClean="0"/>
              <a:t>of implementing </a:t>
            </a:r>
            <a:r>
              <a:rPr lang="en-US" dirty="0"/>
              <a:t>such a relationship.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During the review process, it is likely that additional objects, attributes, and relationships will be uncovered. </a:t>
            </a:r>
            <a:endParaRPr lang="en-US" dirty="0" smtClean="0"/>
          </a:p>
          <a:p>
            <a:r>
              <a:rPr lang="en-US" dirty="0" smtClean="0"/>
              <a:t>Therefore, the </a:t>
            </a:r>
            <a:r>
              <a:rPr lang="en-US" dirty="0"/>
              <a:t>basic ERM will be modified to incorporate the newly discovered ER components. </a:t>
            </a:r>
            <a:endParaRPr lang="en-US" dirty="0" smtClean="0"/>
          </a:p>
          <a:p>
            <a:r>
              <a:rPr lang="en-US" dirty="0" smtClean="0"/>
              <a:t>Subsequently</a:t>
            </a:r>
            <a:r>
              <a:rPr lang="en-US" dirty="0"/>
              <a:t>, another round </a:t>
            </a:r>
            <a:r>
              <a:rPr lang="en-US" dirty="0" smtClean="0"/>
              <a:t>of reviews </a:t>
            </a:r>
            <a:r>
              <a:rPr lang="en-US" dirty="0"/>
              <a:t>might yield additional components or clarification of the existing diagram.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process is repeated until the </a:t>
            </a:r>
            <a:r>
              <a:rPr lang="en-US" dirty="0" smtClean="0"/>
              <a:t>end users </a:t>
            </a:r>
            <a:r>
              <a:rPr lang="en-US" dirty="0"/>
              <a:t>and designers agree that the ERD is a fair representation of the organization’s activities and functions</a:t>
            </a:r>
            <a:r>
              <a:rPr lang="en-US" dirty="0" smtClean="0"/>
              <a:t>.</a:t>
            </a:r>
          </a:p>
          <a:p>
            <a:r>
              <a:rPr lang="en-US" dirty="0"/>
              <a:t>During the design process, the database designer does not depend simply on interviews to help define entities</a:t>
            </a:r>
            <a:r>
              <a:rPr lang="en-US" dirty="0" smtClean="0"/>
              <a:t>, attributes</a:t>
            </a:r>
            <a:r>
              <a:rPr lang="en-US" dirty="0"/>
              <a:t>, and relationships.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surprising amount of information can be gathered by examining the business forms </a:t>
            </a:r>
            <a:r>
              <a:rPr lang="en-US" dirty="0" smtClean="0"/>
              <a:t>and reports </a:t>
            </a:r>
            <a:r>
              <a:rPr lang="en-US" dirty="0"/>
              <a:t>that an organization uses in its daily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57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Note that the EMPLOYEE_V1 table in Figure 4.38 is likely to yield data anomalies.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Anne </a:t>
            </a:r>
            <a:r>
              <a:rPr lang="en-US" dirty="0" smtClean="0"/>
              <a:t>Jones divorces </a:t>
            </a:r>
            <a:r>
              <a:rPr lang="en-US" dirty="0"/>
              <a:t>Anton Shapiro, two records must be updated—by setting the respective EMP_SPOUSE values to </a:t>
            </a:r>
            <a:r>
              <a:rPr lang="en-US" dirty="0" smtClean="0"/>
              <a:t>null—to properly </a:t>
            </a:r>
            <a:r>
              <a:rPr lang="en-US" dirty="0"/>
              <a:t>reflect that change.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only one record is updated, inconsistent data occur. The problem becomes even </a:t>
            </a:r>
            <a:r>
              <a:rPr lang="en-US" dirty="0" smtClean="0"/>
              <a:t>worse if </a:t>
            </a:r>
            <a:r>
              <a:rPr lang="en-US" dirty="0"/>
              <a:t>several of the divorced employees then marry each other.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that implementation also produces </a:t>
            </a:r>
            <a:r>
              <a:rPr lang="en-US" dirty="0" smtClean="0"/>
              <a:t>undesirable nulls </a:t>
            </a:r>
            <a:r>
              <a:rPr lang="en-US" dirty="0"/>
              <a:t>for employees who are </a:t>
            </a:r>
            <a:r>
              <a:rPr lang="en-US" i="1" dirty="0"/>
              <a:t>not </a:t>
            </a:r>
            <a:r>
              <a:rPr lang="en-US" dirty="0"/>
              <a:t>married to other employees in the company.</a:t>
            </a:r>
          </a:p>
          <a:p>
            <a:r>
              <a:rPr lang="en-US" dirty="0"/>
              <a:t>Another approach would be to create a new entity shown as MARRIED_V1 in a 1:M relationship with EMPLOYEE.</a:t>
            </a:r>
          </a:p>
          <a:p>
            <a:r>
              <a:rPr lang="en-US" dirty="0" smtClean="0"/>
              <a:t>This </a:t>
            </a:r>
            <a:r>
              <a:rPr lang="en-US" dirty="0"/>
              <a:t>second implementation does eliminate the nulls for employees who are not married </a:t>
            </a:r>
            <a:r>
              <a:rPr lang="en-US" dirty="0" smtClean="0"/>
              <a:t>to somebody </a:t>
            </a:r>
            <a:r>
              <a:rPr lang="en-US" dirty="0"/>
              <a:t>working for the same company. (Such employees would not be entered in the MARRIED_V1 table.)</a:t>
            </a:r>
          </a:p>
          <a:p>
            <a:r>
              <a:rPr lang="en-US" dirty="0"/>
              <a:t>However, this approach still yields possible duplicate values. For example, the marriage between employees 345 </a:t>
            </a:r>
            <a:r>
              <a:rPr lang="en-US" dirty="0" smtClean="0"/>
              <a:t>and </a:t>
            </a:r>
            <a:r>
              <a:rPr lang="en-US" dirty="0"/>
              <a:t>347 may still appear twice, once as 345,347 and once as 347,345. (Since each of those permutations is unique </a:t>
            </a:r>
            <a:r>
              <a:rPr lang="en-US" dirty="0" smtClean="0"/>
              <a:t>the first </a:t>
            </a:r>
            <a:r>
              <a:rPr lang="en-US" dirty="0"/>
              <a:t>time it appears, the creation of a unique index will not solve the problem.)</a:t>
            </a:r>
          </a:p>
        </p:txBody>
      </p:sp>
    </p:spTree>
    <p:extLst>
      <p:ext uri="{BB962C8B-B14F-4D97-AF65-F5344CB8AC3E}">
        <p14:creationId xmlns:p14="http://schemas.microsoft.com/office/powerpoint/2010/main" val="3344293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6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 you can see, the first two implementations yield several problems: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solutions use synonyms. The EMPLOYEE_V1 table uses EMP_NUM and EMP_SPOUSE to refer to </a:t>
            </a:r>
            <a:r>
              <a:rPr lang="en-US" dirty="0" smtClean="0"/>
              <a:t>an employee</a:t>
            </a:r>
            <a:r>
              <a:rPr lang="en-US" dirty="0"/>
              <a:t>. The MARRIED_V1 table uses the same synonyms.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solutions are likely to produce inconsistent data. For example, it is possible to enter employee 345 </a:t>
            </a:r>
            <a:r>
              <a:rPr lang="en-US" dirty="0" smtClean="0"/>
              <a:t>as married </a:t>
            </a:r>
            <a:r>
              <a:rPr lang="en-US" dirty="0"/>
              <a:t>to employee 347 and to enter employee 348 as married to employee 345.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solutions allow data entries to show one employee married to several other employees. For example, </a:t>
            </a:r>
            <a:r>
              <a:rPr lang="en-US" dirty="0" smtClean="0"/>
              <a:t>it is </a:t>
            </a:r>
            <a:r>
              <a:rPr lang="en-US" dirty="0"/>
              <a:t>possible to have data pairs such as 345,347 and 348,347 and 349,347, none of which will violate </a:t>
            </a:r>
            <a:r>
              <a:rPr lang="en-US" dirty="0" smtClean="0"/>
              <a:t>entity integrity </a:t>
            </a:r>
            <a:r>
              <a:rPr lang="en-US" dirty="0"/>
              <a:t>requirements, because they are all unique.</a:t>
            </a:r>
          </a:p>
        </p:txBody>
      </p:sp>
    </p:spTree>
    <p:extLst>
      <p:ext uri="{BB962C8B-B14F-4D97-AF65-F5344CB8AC3E}">
        <p14:creationId xmlns:p14="http://schemas.microsoft.com/office/powerpoint/2010/main" val="1274430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third approach would be to have two new entities, MARRIAGE and MARPART, in a 1:M relationship. </a:t>
            </a:r>
            <a:endParaRPr lang="en-US" dirty="0" smtClean="0"/>
          </a:p>
          <a:p>
            <a:r>
              <a:rPr lang="en-US" dirty="0" smtClean="0"/>
              <a:t>MARPART contains </a:t>
            </a:r>
            <a:r>
              <a:rPr lang="en-US" dirty="0"/>
              <a:t>the EMP_NUM foreign key to EMPLOYEE. (See the relational diagram in Figure 4.38.)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even </a:t>
            </a:r>
            <a:r>
              <a:rPr lang="en-US" dirty="0" smtClean="0"/>
              <a:t>this approach </a:t>
            </a:r>
            <a:r>
              <a:rPr lang="en-US" dirty="0"/>
              <a:t>has issues. It requires the collection of additional data regarding the employees’ marriage—the </a:t>
            </a:r>
            <a:r>
              <a:rPr lang="en-US" dirty="0" smtClean="0"/>
              <a:t>marriage </a:t>
            </a:r>
            <a:r>
              <a:rPr lang="en-US" dirty="0"/>
              <a:t>date. If the business users do not need this data, then requiring them to collect it would be inappropriate. </a:t>
            </a:r>
            <a:endParaRPr lang="en-US" dirty="0" smtClean="0"/>
          </a:p>
          <a:p>
            <a:r>
              <a:rPr lang="en-US" dirty="0" smtClean="0"/>
              <a:t>To ensure that </a:t>
            </a:r>
            <a:r>
              <a:rPr lang="en-US" dirty="0"/>
              <a:t>an employee occurs only once in any given marriage, you would have to create a unique index on the </a:t>
            </a:r>
            <a:r>
              <a:rPr lang="en-US" dirty="0" smtClean="0"/>
              <a:t>EMP_NUM attribute </a:t>
            </a:r>
            <a:r>
              <a:rPr lang="en-US" dirty="0"/>
              <a:t>in the MARPART table.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potential problem with this solution is that the database implementation </a:t>
            </a:r>
            <a:r>
              <a:rPr lang="en-US" dirty="0" smtClean="0"/>
              <a:t>will allow </a:t>
            </a:r>
            <a:r>
              <a:rPr lang="en-US" dirty="0"/>
              <a:t>more than two employees to “participate” in the same marriage.</a:t>
            </a:r>
          </a:p>
        </p:txBody>
      </p:sp>
    </p:spTree>
    <p:extLst>
      <p:ext uri="{BB962C8B-B14F-4D97-AF65-F5344CB8AC3E}">
        <p14:creationId xmlns:p14="http://schemas.microsoft.com/office/powerpoint/2010/main" val="410947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87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As you can see, a recursive 1:1 relationship yields many different solutions with varying degrees of effectiveness </a:t>
            </a:r>
            <a:r>
              <a:rPr lang="en-US" dirty="0" smtClean="0"/>
              <a:t>and adherence </a:t>
            </a:r>
            <a:r>
              <a:rPr lang="en-US" dirty="0"/>
              <a:t>to basic design principles.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of the above solutions would likely involve the creation of program code </a:t>
            </a:r>
            <a:r>
              <a:rPr lang="en-US" dirty="0" smtClean="0"/>
              <a:t>to help </a:t>
            </a:r>
            <a:r>
              <a:rPr lang="en-US" dirty="0"/>
              <a:t>ensure the integrity and consistency of the data.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job as a database designer is to use your professional judgment to yield a </a:t>
            </a:r>
            <a:r>
              <a:rPr lang="en-US" dirty="0" smtClean="0"/>
              <a:t>solution that </a:t>
            </a:r>
            <a:r>
              <a:rPr lang="en-US" dirty="0"/>
              <a:t>meets the requirements imposed by business rules, processing requirements, and basic design principles.</a:t>
            </a:r>
          </a:p>
          <a:p>
            <a:r>
              <a:rPr lang="en-US" dirty="0"/>
              <a:t>Finally, document, document, and document! Put all design activities in writing. Then review what you’ve written.</a:t>
            </a:r>
          </a:p>
          <a:p>
            <a:r>
              <a:rPr lang="en-US" dirty="0"/>
              <a:t>Documentation not only helps you stay on track during the design process, but also enables you (or those </a:t>
            </a:r>
            <a:r>
              <a:rPr lang="en-US" dirty="0" smtClean="0"/>
              <a:t>following you</a:t>
            </a:r>
            <a:r>
              <a:rPr lang="en-US" dirty="0"/>
              <a:t>) to pick up the design thread when the time comes to modify the design.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need for </a:t>
            </a:r>
            <a:r>
              <a:rPr lang="en-US" dirty="0" smtClean="0"/>
              <a:t>documentation should </a:t>
            </a:r>
            <a:r>
              <a:rPr lang="en-US" dirty="0"/>
              <a:t>be obvious, one of the most vexing problems in database and systems analysis work is that the “put it in writing</a:t>
            </a:r>
            <a:r>
              <a:rPr lang="en-US" dirty="0" smtClean="0"/>
              <a:t>” rule </a:t>
            </a:r>
            <a:r>
              <a:rPr lang="en-US" dirty="0"/>
              <a:t>is often not observed in all of the design and implementation stages.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development of </a:t>
            </a:r>
            <a:r>
              <a:rPr lang="en-US" dirty="0" smtClean="0"/>
              <a:t>organizational documentation </a:t>
            </a:r>
            <a:r>
              <a:rPr lang="en-US" dirty="0"/>
              <a:t>standards is a very important aspect of ensuring data compatibility and coherence.</a:t>
            </a:r>
          </a:p>
        </p:txBody>
      </p:sp>
    </p:spTree>
    <p:extLst>
      <p:ext uri="{BB962C8B-B14F-4D97-AF65-F5344CB8AC3E}">
        <p14:creationId xmlns:p14="http://schemas.microsoft.com/office/powerpoint/2010/main" val="80891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the following business rules to create a Crow’s Foot ERD. Write all appropriate </a:t>
            </a:r>
            <a:r>
              <a:rPr lang="en-US" dirty="0" err="1"/>
              <a:t>connectivities</a:t>
            </a:r>
            <a:r>
              <a:rPr lang="en-US" dirty="0"/>
              <a:t> </a:t>
            </a:r>
            <a:r>
              <a:rPr lang="en-US" dirty="0" smtClean="0"/>
              <a:t>and cardinalities </a:t>
            </a:r>
            <a:r>
              <a:rPr lang="en-US" dirty="0"/>
              <a:t>in the ERD.</a:t>
            </a:r>
          </a:p>
          <a:p>
            <a:pPr lvl="1"/>
            <a:r>
              <a:rPr lang="en-US" dirty="0"/>
              <a:t>a. A department employs many employees, but each employee is employed by only one department.</a:t>
            </a:r>
          </a:p>
          <a:p>
            <a:pPr lvl="1"/>
            <a:r>
              <a:rPr lang="en-US" dirty="0"/>
              <a:t>b. Some employees, known as “rovers,” are not assigned to any department.</a:t>
            </a:r>
          </a:p>
          <a:p>
            <a:pPr lvl="1"/>
            <a:r>
              <a:rPr lang="en-US" dirty="0"/>
              <a:t>c. A division operates many departments, but each department is operated by only one division.</a:t>
            </a:r>
          </a:p>
          <a:p>
            <a:pPr lvl="1"/>
            <a:r>
              <a:rPr lang="en-US" dirty="0"/>
              <a:t>d. An employee may be assigned many projects, and a project may have many employees assigned to it.</a:t>
            </a:r>
          </a:p>
          <a:p>
            <a:pPr lvl="1"/>
            <a:r>
              <a:rPr lang="en-US" dirty="0"/>
              <a:t>e. A project must have at least one employee assigned to it.</a:t>
            </a:r>
          </a:p>
          <a:p>
            <a:pPr lvl="1"/>
            <a:r>
              <a:rPr lang="en-US" dirty="0"/>
              <a:t>f. One of the employees manages each department, and each department is managed by only one employee.</a:t>
            </a:r>
          </a:p>
          <a:p>
            <a:pPr lvl="1"/>
            <a:r>
              <a:rPr lang="en-US" dirty="0"/>
              <a:t>g. One of the employees runs each division, and each division is run by only one employee.</a:t>
            </a:r>
          </a:p>
        </p:txBody>
      </p:sp>
    </p:spTree>
    <p:extLst>
      <p:ext uri="{BB962C8B-B14F-4D97-AF65-F5344CB8AC3E}">
        <p14:creationId xmlns:p14="http://schemas.microsoft.com/office/powerpoint/2010/main" val="402675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illustrate the use of the iterative process that ultimately yields a workable ERD, let’s start with an initial </a:t>
            </a:r>
            <a:r>
              <a:rPr lang="en-US" dirty="0" smtClean="0"/>
              <a:t>interview with </a:t>
            </a:r>
            <a:r>
              <a:rPr lang="en-US" dirty="0"/>
              <a:t>the Tiny College administrators. The interview process yields the following business rules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Tiny </a:t>
            </a:r>
            <a:r>
              <a:rPr lang="en-US" dirty="0"/>
              <a:t>College (TC) is divided into several schools: a school of business, a school of arts and sciences, a </a:t>
            </a:r>
            <a:r>
              <a:rPr lang="en-US" dirty="0" smtClean="0"/>
              <a:t>school of </a:t>
            </a:r>
            <a:r>
              <a:rPr lang="en-US" dirty="0"/>
              <a:t>education, and a school of applied sciences. Each school is administered by a dean who is a professor. </a:t>
            </a:r>
            <a:r>
              <a:rPr lang="en-US" dirty="0" smtClean="0"/>
              <a:t>Each professor can be the dean of only one school, and a professor is not required to be the dean of any </a:t>
            </a:r>
            <a:r>
              <a:rPr lang="en-US" dirty="0" err="1" smtClean="0"/>
              <a:t>school.Therefore</a:t>
            </a:r>
            <a:r>
              <a:rPr lang="en-US" dirty="0"/>
              <a:t>, a 1:1 relationship exists between PROFESSOR and SCHOOL. Note that the cardinality can </a:t>
            </a:r>
            <a:r>
              <a:rPr lang="en-US" dirty="0" err="1" smtClean="0"/>
              <a:t>beexpressed</a:t>
            </a:r>
            <a:r>
              <a:rPr lang="en-US" dirty="0" smtClean="0"/>
              <a:t> </a:t>
            </a:r>
            <a:r>
              <a:rPr lang="en-US" dirty="0"/>
              <a:t>by writing (1,1) next to the entity PROFESSOR and (0,1) next to the entity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Each </a:t>
            </a:r>
            <a:r>
              <a:rPr lang="en-US" dirty="0"/>
              <a:t>school comprises several departments. For example, the school of business has an </a:t>
            </a:r>
            <a:r>
              <a:rPr lang="en-US" dirty="0" smtClean="0"/>
              <a:t>accounting department</a:t>
            </a:r>
            <a:r>
              <a:rPr lang="en-US" dirty="0"/>
              <a:t>, a management/marketing department, an economics/finance department, and a </a:t>
            </a:r>
            <a:r>
              <a:rPr lang="en-US" dirty="0" smtClean="0"/>
              <a:t>computer information </a:t>
            </a:r>
            <a:r>
              <a:rPr lang="en-US" dirty="0"/>
              <a:t>systems department. Note again the cardinality rules: The smallest number of </a:t>
            </a:r>
            <a:r>
              <a:rPr lang="en-US" dirty="0" smtClean="0"/>
              <a:t>departments operated </a:t>
            </a:r>
            <a:r>
              <a:rPr lang="en-US" dirty="0"/>
              <a:t>by a school is one, and the largest number of departments is indeterminate (N). On the other hand</a:t>
            </a:r>
            <a:r>
              <a:rPr lang="en-US" dirty="0" smtClean="0"/>
              <a:t>, each </a:t>
            </a:r>
            <a:r>
              <a:rPr lang="en-US" dirty="0"/>
              <a:t>department belongs to only a single school; thus, the cardinality is expressed by (1,1). That is, </a:t>
            </a:r>
            <a:r>
              <a:rPr lang="en-US" dirty="0" smtClean="0"/>
              <a:t>the minimum </a:t>
            </a:r>
            <a:r>
              <a:rPr lang="en-US" dirty="0"/>
              <a:t>number of schools that a department belongs to is one, as is the maximum number. Figure </a:t>
            </a:r>
            <a:r>
              <a:rPr lang="en-US" dirty="0" smtClean="0"/>
              <a:t>4.26 illustrates </a:t>
            </a:r>
            <a:r>
              <a:rPr lang="en-US" dirty="0"/>
              <a:t>these first two business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00214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again appropriate to evaluate the reason for maintaining the 1:1 relationship between PROFESSOR </a:t>
            </a:r>
            <a:r>
              <a:rPr lang="en-US" dirty="0" smtClean="0"/>
              <a:t>and SCHOOL </a:t>
            </a:r>
            <a:r>
              <a:rPr lang="en-US" dirty="0"/>
              <a:t>in the PROFESSOR is dean of SCHOOL relationship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worth repeating that the existence of </a:t>
            </a:r>
            <a:r>
              <a:rPr lang="en-US" dirty="0" smtClean="0"/>
              <a:t>1:1 relationships </a:t>
            </a:r>
            <a:r>
              <a:rPr lang="en-US" dirty="0"/>
              <a:t>often indicates a misidentification of attributes as entities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this case, the 1:1 relationship </a:t>
            </a:r>
            <a:r>
              <a:rPr lang="en-US" dirty="0" smtClean="0"/>
              <a:t>could easily </a:t>
            </a:r>
            <a:r>
              <a:rPr lang="en-US" dirty="0"/>
              <a:t>be eliminated by storing the dean</a:t>
            </a:r>
            <a:r>
              <a:rPr lang="en-US" i="1" dirty="0"/>
              <a:t>’</a:t>
            </a:r>
            <a:r>
              <a:rPr lang="en-US" dirty="0"/>
              <a:t>s attributes in the SCHOOL entity.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solution would also make </a:t>
            </a:r>
            <a:r>
              <a:rPr lang="en-US" dirty="0" smtClean="0"/>
              <a:t>it easier </a:t>
            </a:r>
            <a:r>
              <a:rPr lang="en-US" dirty="0"/>
              <a:t>to answer the queries, </a:t>
            </a:r>
            <a:r>
              <a:rPr lang="en-US" i="1" dirty="0"/>
              <a:t>“</a:t>
            </a:r>
            <a:r>
              <a:rPr lang="en-US" dirty="0"/>
              <a:t>Who is the dean?</a:t>
            </a:r>
            <a:r>
              <a:rPr lang="en-US" i="1" dirty="0"/>
              <a:t>” </a:t>
            </a:r>
            <a:r>
              <a:rPr lang="en-US" dirty="0"/>
              <a:t>and </a:t>
            </a:r>
            <a:r>
              <a:rPr lang="en-US" i="1" dirty="0"/>
              <a:t>“</a:t>
            </a:r>
            <a:r>
              <a:rPr lang="en-US" dirty="0"/>
              <a:t>What are that dean</a:t>
            </a:r>
            <a:r>
              <a:rPr lang="en-US" i="1" dirty="0"/>
              <a:t>’</a:t>
            </a:r>
            <a:r>
              <a:rPr lang="en-US" dirty="0"/>
              <a:t>s credentials?</a:t>
            </a:r>
            <a:r>
              <a:rPr lang="en-US" i="1" dirty="0"/>
              <a:t>” </a:t>
            </a:r>
            <a:endParaRPr lang="en-US" i="1" dirty="0" smtClean="0"/>
          </a:p>
          <a:p>
            <a:r>
              <a:rPr lang="en-US" dirty="0" smtClean="0"/>
              <a:t>The </a:t>
            </a:r>
            <a:r>
              <a:rPr lang="en-US" dirty="0"/>
              <a:t>downside of </a:t>
            </a:r>
            <a:r>
              <a:rPr lang="en-US" dirty="0" smtClean="0"/>
              <a:t>this solution </a:t>
            </a:r>
            <a:r>
              <a:rPr lang="en-US" dirty="0"/>
              <a:t>is that it requires the duplication of data that are already stored in the PROFESSOR table, thus </a:t>
            </a:r>
            <a:r>
              <a:rPr lang="en-US" dirty="0" smtClean="0"/>
              <a:t>setting the </a:t>
            </a:r>
            <a:r>
              <a:rPr lang="en-US" dirty="0"/>
              <a:t>stage for anomalies.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because each school is run by a single dean, the problem of data </a:t>
            </a:r>
            <a:r>
              <a:rPr lang="en-US" dirty="0" smtClean="0"/>
              <a:t>duplication is </a:t>
            </a:r>
            <a:r>
              <a:rPr lang="en-US" dirty="0"/>
              <a:t>rather minor.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selection of one approach over another often depends on information requirements</a:t>
            </a:r>
            <a:r>
              <a:rPr lang="en-US" dirty="0" smtClean="0"/>
              <a:t>, transaction </a:t>
            </a:r>
            <a:r>
              <a:rPr lang="en-US" dirty="0"/>
              <a:t>speed, and the database designer</a:t>
            </a:r>
            <a:r>
              <a:rPr lang="en-US" i="1" dirty="0"/>
              <a:t>’</a:t>
            </a:r>
            <a:r>
              <a:rPr lang="en-US" dirty="0"/>
              <a:t>s professional judgment.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short, do not use 1:1 </a:t>
            </a:r>
            <a:r>
              <a:rPr lang="en-US" dirty="0" smtClean="0"/>
              <a:t>relationships lightly</a:t>
            </a:r>
            <a:r>
              <a:rPr lang="en-US" dirty="0"/>
              <a:t>, and make sure that each 1:1 relationship within the database design is defensible.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8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Each </a:t>
            </a:r>
            <a:r>
              <a:rPr lang="en-US" dirty="0"/>
              <a:t>department may offer courses. For example, the management/marketing department offers courses </a:t>
            </a:r>
            <a:r>
              <a:rPr lang="en-US" dirty="0" smtClean="0"/>
              <a:t>such as </a:t>
            </a:r>
            <a:r>
              <a:rPr lang="en-US" dirty="0"/>
              <a:t>Introduction to Management, Principles of Marketing, and Production Management. The ERD segment </a:t>
            </a:r>
            <a:r>
              <a:rPr lang="en-US" dirty="0" smtClean="0"/>
              <a:t>for this </a:t>
            </a:r>
            <a:r>
              <a:rPr lang="en-US" dirty="0"/>
              <a:t>condition is shown in Figure 4.27. Note that this relationship is based on the way Tiny College operates</a:t>
            </a:r>
            <a:r>
              <a:rPr lang="en-US" dirty="0" smtClean="0"/>
              <a:t>. If</a:t>
            </a:r>
            <a:r>
              <a:rPr lang="en-US" dirty="0"/>
              <a:t>, for example, Tiny College had some departments that were classified as “research only,” those </a:t>
            </a:r>
            <a:r>
              <a:rPr lang="en-US" dirty="0" smtClean="0"/>
              <a:t>departments would </a:t>
            </a:r>
            <a:r>
              <a:rPr lang="en-US" dirty="0"/>
              <a:t>not offer courses; therefore, the COURSE entity would be optional to the DEPARTMENT entity.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relationship between COURSE and CLASS was illustrated in Figure 4.9. Nevertheless, it is </a:t>
            </a:r>
            <a:r>
              <a:rPr lang="en-US" dirty="0" smtClean="0"/>
              <a:t>worth repeating </a:t>
            </a:r>
            <a:r>
              <a:rPr lang="en-US" dirty="0"/>
              <a:t>that a CLASS is a section of a COURSE. That is, a department may offer several sections (classes</a:t>
            </a:r>
            <a:r>
              <a:rPr lang="en-US" dirty="0" smtClean="0"/>
              <a:t>) of </a:t>
            </a:r>
            <a:r>
              <a:rPr lang="en-US" dirty="0"/>
              <a:t>the same database course. Each of those classes is taught by a professor at a given time in a given place</a:t>
            </a:r>
            <a:r>
              <a:rPr lang="en-US" dirty="0" smtClean="0"/>
              <a:t>. In </a:t>
            </a:r>
            <a:r>
              <a:rPr lang="en-US" dirty="0"/>
              <a:t>short, a 1:M relationship exists between COURSE and CLASS. However, because a course may exist </a:t>
            </a:r>
            <a:r>
              <a:rPr lang="en-US" dirty="0" smtClean="0"/>
              <a:t>in Tiny </a:t>
            </a:r>
            <a:r>
              <a:rPr lang="en-US" dirty="0"/>
              <a:t>College’s course catalog even when it is not offered as a class in a current class schedule, CLASS </a:t>
            </a:r>
            <a:r>
              <a:rPr lang="en-US" dirty="0" smtClean="0"/>
              <a:t>is optional </a:t>
            </a:r>
            <a:r>
              <a:rPr lang="en-US" dirty="0"/>
              <a:t>to COURSE. Therefore, the relationship between COURSE and CLASS looks like Figure 4.28.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8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5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8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3359</Words>
  <Application>Microsoft Office PowerPoint</Application>
  <PresentationFormat>On-screen Show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ER Model </vt:lpstr>
      <vt:lpstr>DEVELOPING AN ER DIAGRAM</vt:lpstr>
      <vt:lpstr>PowerPoint Presentation</vt:lpstr>
      <vt:lpstr>PowerPoint Presentation</vt:lpstr>
      <vt:lpstr>PowerPoint Presentation</vt:lpstr>
      <vt:lpstr>PowerPoint Presentation</vt:lpstr>
      <vt:lpstr> Note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DESIGN CHALLENGES: CONFLICTING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delves</dc:creator>
  <cp:lastModifiedBy>delves</cp:lastModifiedBy>
  <cp:revision>7</cp:revision>
  <dcterms:created xsi:type="dcterms:W3CDTF">2013-10-31T14:22:48Z</dcterms:created>
  <dcterms:modified xsi:type="dcterms:W3CDTF">2013-11-01T05:02:49Z</dcterms:modified>
</cp:coreProperties>
</file>