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0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766C-42BC-4AD7-8BE8-3594BA1C15E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C45C-C0A5-4B44-8EE9-35850BD1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766C-42BC-4AD7-8BE8-3594BA1C15E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C45C-C0A5-4B44-8EE9-35850BD1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6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766C-42BC-4AD7-8BE8-3594BA1C15E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C45C-C0A5-4B44-8EE9-35850BD1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766C-42BC-4AD7-8BE8-3594BA1C15E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C45C-C0A5-4B44-8EE9-35850BD1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3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766C-42BC-4AD7-8BE8-3594BA1C15E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C45C-C0A5-4B44-8EE9-35850BD1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766C-42BC-4AD7-8BE8-3594BA1C15E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C45C-C0A5-4B44-8EE9-35850BD1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7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766C-42BC-4AD7-8BE8-3594BA1C15E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C45C-C0A5-4B44-8EE9-35850BD1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7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766C-42BC-4AD7-8BE8-3594BA1C15E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C45C-C0A5-4B44-8EE9-35850BD1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4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766C-42BC-4AD7-8BE8-3594BA1C15E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C45C-C0A5-4B44-8EE9-35850BD1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766C-42BC-4AD7-8BE8-3594BA1C15E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C45C-C0A5-4B44-8EE9-35850BD1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2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766C-42BC-4AD7-8BE8-3594BA1C15E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DC45C-C0A5-4B44-8EE9-35850BD1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1766C-42BC-4AD7-8BE8-3594BA1C15E9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C45C-C0A5-4B44-8EE9-35850BD1C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6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Relational Database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6. The order of rows and columns is immaterial to the user.</a:t>
            </a:r>
          </a:p>
          <a:p>
            <a:r>
              <a:rPr lang="en-US" dirty="0"/>
              <a:t>7. Each table must have a primary key. In general terms, the </a:t>
            </a:r>
            <a:r>
              <a:rPr lang="en-US" b="1" dirty="0"/>
              <a:t>primary key </a:t>
            </a:r>
            <a:r>
              <a:rPr lang="en-US" dirty="0"/>
              <a:t>(</a:t>
            </a:r>
            <a:r>
              <a:rPr lang="en-US" b="1" dirty="0"/>
              <a:t>PK</a:t>
            </a:r>
            <a:r>
              <a:rPr lang="en-US" dirty="0"/>
              <a:t>) is an attribute (or a </a:t>
            </a:r>
            <a:r>
              <a:rPr lang="en-US" dirty="0" smtClean="0"/>
              <a:t>combination of </a:t>
            </a:r>
            <a:r>
              <a:rPr lang="en-US" dirty="0"/>
              <a:t>attributes) that uniquely identifies any given row. In this case, STU_NUM (the student number) is the </a:t>
            </a:r>
            <a:r>
              <a:rPr lang="en-US" dirty="0" smtClean="0"/>
              <a:t>primary key</a:t>
            </a:r>
            <a:r>
              <a:rPr lang="en-US" dirty="0"/>
              <a:t>. Using the data presented in Figure 3.1, observe that a student’s last name (STU_LNAME) would not </a:t>
            </a:r>
            <a:r>
              <a:rPr lang="en-US" dirty="0" smtClean="0"/>
              <a:t>be </a:t>
            </a:r>
            <a:r>
              <a:rPr lang="en-US" dirty="0"/>
              <a:t>good primary key because it is possible to find several students whose last name is Smith. Even </a:t>
            </a:r>
            <a:r>
              <a:rPr lang="en-US" dirty="0" smtClean="0"/>
              <a:t>the combination </a:t>
            </a:r>
            <a:r>
              <a:rPr lang="en-US" dirty="0"/>
              <a:t>of the last name and first name (STU_FNAME) would not be an appropriate primary key because</a:t>
            </a:r>
            <a:r>
              <a:rPr lang="en-US" dirty="0" smtClean="0"/>
              <a:t>, as </a:t>
            </a:r>
            <a:r>
              <a:rPr lang="en-US" dirty="0"/>
              <a:t>Figure 3.1 shows, it is quite possible to find more than one student named John Smith.</a:t>
            </a:r>
          </a:p>
        </p:txBody>
      </p:sp>
    </p:spTree>
    <p:extLst>
      <p:ext uri="{BB962C8B-B14F-4D97-AF65-F5344CB8AC3E}">
        <p14:creationId xmlns:p14="http://schemas.microsoft.com/office/powerpoint/2010/main" val="316932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the relational model, keys are important because they are used to ensure that each row in a table is </a:t>
            </a:r>
            <a:r>
              <a:rPr lang="en-US" dirty="0" smtClean="0"/>
              <a:t>uniquely identifiable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also used to establish relationships among tables and to ensure the integrity of the data.</a:t>
            </a:r>
          </a:p>
          <a:p>
            <a:r>
              <a:rPr lang="en-US" dirty="0"/>
              <a:t>Therefore, a proper understanding of the concept and use of keys in the relational model is very important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b="1" dirty="0" smtClean="0"/>
              <a:t>key </a:t>
            </a:r>
            <a:r>
              <a:rPr lang="en-US" dirty="0" smtClean="0"/>
              <a:t>consists </a:t>
            </a:r>
            <a:r>
              <a:rPr lang="en-US" dirty="0"/>
              <a:t>of one or more attributes that determine other attributes.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an invoice number identifies all of </a:t>
            </a:r>
            <a:r>
              <a:rPr lang="en-US" dirty="0" smtClean="0"/>
              <a:t>the invoice </a:t>
            </a:r>
            <a:r>
              <a:rPr lang="en-US" dirty="0"/>
              <a:t>attributes, such as the invoice date and the customer name.</a:t>
            </a:r>
          </a:p>
        </p:txBody>
      </p:sp>
    </p:spTree>
    <p:extLst>
      <p:ext uri="{BB962C8B-B14F-4D97-AF65-F5344CB8AC3E}">
        <p14:creationId xmlns:p14="http://schemas.microsoft.com/office/powerpoint/2010/main" val="130914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type of key, the primary key, has already been introduced. </a:t>
            </a:r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the structure of the STUDENT table </a:t>
            </a:r>
            <a:r>
              <a:rPr lang="en-US" dirty="0" smtClean="0"/>
              <a:t>shown, </a:t>
            </a:r>
            <a:r>
              <a:rPr lang="en-US" dirty="0"/>
              <a:t>defining and describing the primary key seem simple enough.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because the primary key plays </a:t>
            </a:r>
            <a:r>
              <a:rPr lang="en-US" dirty="0" smtClean="0"/>
              <a:t>such an </a:t>
            </a:r>
            <a:r>
              <a:rPr lang="en-US" dirty="0"/>
              <a:t>important role in the relational environment, you will examine the primary key’s properties more carefully.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also will become acquainted with </a:t>
            </a:r>
            <a:r>
              <a:rPr lang="en-US" dirty="0" err="1"/>
              <a:t>superkeys</a:t>
            </a:r>
            <a:r>
              <a:rPr lang="en-US" dirty="0"/>
              <a:t>, candidate keys, and secondary keys.</a:t>
            </a:r>
          </a:p>
        </p:txBody>
      </p:sp>
    </p:spTree>
    <p:extLst>
      <p:ext uri="{BB962C8B-B14F-4D97-AF65-F5344CB8AC3E}">
        <p14:creationId xmlns:p14="http://schemas.microsoft.com/office/powerpoint/2010/main" val="169940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key’s role is based on a concept known as </a:t>
            </a:r>
            <a:r>
              <a:rPr lang="en-US" b="1" dirty="0"/>
              <a:t>determination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context of a database table, the statement “</a:t>
            </a:r>
            <a:r>
              <a:rPr lang="en-US" dirty="0" smtClean="0"/>
              <a:t>A determines </a:t>
            </a:r>
            <a:r>
              <a:rPr lang="en-US" dirty="0"/>
              <a:t>B” indicates that if you know the value of attribute A, you can look up (determine) the value of </a:t>
            </a:r>
            <a:r>
              <a:rPr lang="en-US" dirty="0" smtClean="0"/>
              <a:t>attribute B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knowing the STU_NUM in the STUDENT </a:t>
            </a:r>
            <a:r>
              <a:rPr lang="en-US" dirty="0" smtClean="0"/>
              <a:t>table </a:t>
            </a:r>
            <a:r>
              <a:rPr lang="en-US" dirty="0"/>
              <a:t>means that you are able to look </a:t>
            </a:r>
            <a:r>
              <a:rPr lang="en-US" dirty="0" smtClean="0"/>
              <a:t>up (</a:t>
            </a:r>
            <a:r>
              <a:rPr lang="en-US" dirty="0"/>
              <a:t>determine) that student’s last name, grade point average, phone number, and so 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shorthand notation for “</a:t>
            </a:r>
            <a:r>
              <a:rPr lang="en-US" dirty="0" smtClean="0"/>
              <a:t>A determines </a:t>
            </a:r>
            <a:r>
              <a:rPr lang="en-US" dirty="0"/>
              <a:t>B” is A → B. If A determines B, C, and D, you write A → B, C, D.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using the attributes of </a:t>
            </a:r>
            <a:r>
              <a:rPr lang="en-US" dirty="0" smtClean="0"/>
              <a:t>the STUDENT table, </a:t>
            </a:r>
            <a:r>
              <a:rPr lang="en-US" dirty="0"/>
              <a:t>you can represent the statement “STU_NUM determines STU_LNAME” by writing:</a:t>
            </a:r>
          </a:p>
          <a:p>
            <a:r>
              <a:rPr lang="en-US" dirty="0"/>
              <a:t>STU_NUM → STU_LNAME</a:t>
            </a:r>
          </a:p>
        </p:txBody>
      </p:sp>
    </p:spTree>
    <p:extLst>
      <p:ext uri="{BB962C8B-B14F-4D97-AF65-F5344CB8AC3E}">
        <p14:creationId xmlns:p14="http://schemas.microsoft.com/office/powerpoint/2010/main" val="162967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fact, the STU_NUM value in the STUDENT table determines all of the student’s attribute values. For example, </a:t>
            </a:r>
            <a:r>
              <a:rPr lang="en-US" dirty="0" smtClean="0"/>
              <a:t>you can </a:t>
            </a:r>
            <a:r>
              <a:rPr lang="en-US" dirty="0"/>
              <a:t>write:</a:t>
            </a:r>
          </a:p>
          <a:p>
            <a:r>
              <a:rPr lang="en-US" dirty="0"/>
              <a:t>STU_NUM → STU_LNAME, STU_FNAME, STU_INIT</a:t>
            </a:r>
          </a:p>
          <a:p>
            <a:r>
              <a:rPr lang="en-US" dirty="0"/>
              <a:t>and</a:t>
            </a:r>
          </a:p>
          <a:p>
            <a:r>
              <a:rPr lang="en-US" dirty="0"/>
              <a:t>STU_NUM → STU_LNAME, STU_FNAME, STU_INIT, STU_DOB, STU_TRANSFER</a:t>
            </a:r>
          </a:p>
          <a:p>
            <a:r>
              <a:rPr lang="en-US" dirty="0"/>
              <a:t>In contrast, STU_NUM is not determined by STU_LNAME because it is quite possible for several students to have </a:t>
            </a:r>
            <a:r>
              <a:rPr lang="en-US" dirty="0" smtClean="0"/>
              <a:t>the last </a:t>
            </a:r>
            <a:r>
              <a:rPr lang="en-US" dirty="0"/>
              <a:t>name Smith.</a:t>
            </a:r>
          </a:p>
        </p:txBody>
      </p:sp>
    </p:spTree>
    <p:extLst>
      <p:ext uri="{BB962C8B-B14F-4D97-AF65-F5344CB8AC3E}">
        <p14:creationId xmlns:p14="http://schemas.microsoft.com/office/powerpoint/2010/main" val="123955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principle of determination is very important because it is used in the definition of a central relational </a:t>
            </a:r>
            <a:r>
              <a:rPr lang="en-US" dirty="0" smtClean="0"/>
              <a:t>database concept </a:t>
            </a:r>
            <a:r>
              <a:rPr lang="en-US" dirty="0"/>
              <a:t>known as functional dependence.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term </a:t>
            </a:r>
            <a:r>
              <a:rPr lang="en-US" b="1" dirty="0"/>
              <a:t>functional dependence </a:t>
            </a:r>
            <a:r>
              <a:rPr lang="en-US" dirty="0"/>
              <a:t>can be defined most easily this way: </a:t>
            </a:r>
            <a:r>
              <a:rPr lang="en-US" dirty="0" smtClean="0"/>
              <a:t>the attribute </a:t>
            </a:r>
            <a:r>
              <a:rPr lang="en-US" dirty="0"/>
              <a:t>B is functionally dependent on A if A determines B. More precisely:</a:t>
            </a:r>
          </a:p>
          <a:p>
            <a:r>
              <a:rPr lang="en-US" b="1" dirty="0"/>
              <a:t>The attribute B is functionally dependent on the attribute A if each value in column A </a:t>
            </a:r>
            <a:r>
              <a:rPr lang="en-US" b="1" dirty="0" smtClean="0"/>
              <a:t>determines </a:t>
            </a:r>
            <a:r>
              <a:rPr lang="en-US" b="1" i="1" dirty="0" smtClean="0"/>
              <a:t>one </a:t>
            </a:r>
            <a:r>
              <a:rPr lang="en-US" b="1" i="1" dirty="0"/>
              <a:t>and only one </a:t>
            </a:r>
            <a:r>
              <a:rPr lang="en-US" b="1" dirty="0"/>
              <a:t>value in column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2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Using the contents of the STUDENT table in Figure 3.1, it is appropriate to say that STU_PHONE is </a:t>
            </a:r>
            <a:r>
              <a:rPr lang="en-US" dirty="0" smtClean="0"/>
              <a:t>functionally dependent </a:t>
            </a:r>
            <a:r>
              <a:rPr lang="en-US" dirty="0"/>
              <a:t>on STU_NUM. For example, the STU_NUM value 321452 determines the STU_PHONE value 2134. </a:t>
            </a:r>
            <a:endParaRPr lang="en-US" dirty="0" smtClean="0"/>
          </a:p>
          <a:p>
            <a:r>
              <a:rPr lang="en-US" dirty="0" smtClean="0"/>
              <a:t>On the </a:t>
            </a:r>
            <a:r>
              <a:rPr lang="en-US" dirty="0"/>
              <a:t>other hand, STU_NUM is not functionally dependent on STU_PHONE because the STU_PHONE value 2267 </a:t>
            </a:r>
            <a:r>
              <a:rPr lang="en-US" dirty="0" smtClean="0"/>
              <a:t>is associated </a:t>
            </a:r>
            <a:r>
              <a:rPr lang="en-US" dirty="0"/>
              <a:t>with two STU_NUM values: 324274 and 324291. (This could happen when roommates share a single </a:t>
            </a:r>
            <a:r>
              <a:rPr lang="en-US" dirty="0" smtClean="0"/>
              <a:t>land line </a:t>
            </a:r>
            <a:r>
              <a:rPr lang="en-US" dirty="0"/>
              <a:t>phone number.) Similarly, the STU_NUM value 324273 determines the STU_LNAME value Smith. But </a:t>
            </a:r>
            <a:r>
              <a:rPr lang="en-US" dirty="0" smtClean="0"/>
              <a:t>the STU_NUM </a:t>
            </a:r>
            <a:r>
              <a:rPr lang="en-US" dirty="0"/>
              <a:t>value is not functionally dependent on STU_LNAME because more than one student may have the </a:t>
            </a:r>
            <a:r>
              <a:rPr lang="en-US" dirty="0" smtClean="0"/>
              <a:t>last name </a:t>
            </a:r>
            <a:r>
              <a:rPr lang="en-US" dirty="0"/>
              <a:t>Smith.</a:t>
            </a:r>
          </a:p>
        </p:txBody>
      </p:sp>
    </p:spTree>
    <p:extLst>
      <p:ext uri="{BB962C8B-B14F-4D97-AF65-F5344CB8AC3E}">
        <p14:creationId xmlns:p14="http://schemas.microsoft.com/office/powerpoint/2010/main" val="95559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functional dependence definition can be generalized to cover the case in which the determining attribute </a:t>
            </a:r>
            <a:r>
              <a:rPr lang="en-US" dirty="0" smtClean="0"/>
              <a:t>values occur </a:t>
            </a:r>
            <a:r>
              <a:rPr lang="en-US" dirty="0"/>
              <a:t>more than once in a table. Functional dependence can then be defined this way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b="1" dirty="0"/>
              <a:t>Attribute A determines attribute B (that is, B is functionally dependent on A) if all of the rows in </a:t>
            </a:r>
            <a:r>
              <a:rPr lang="en-US" b="1" dirty="0" smtClean="0"/>
              <a:t>the table </a:t>
            </a:r>
            <a:r>
              <a:rPr lang="en-US" b="1" dirty="0"/>
              <a:t>that agree in value for attribute A also agree in value for attribute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4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careful when defining the dependency’s direction. For example, Gigantic State University determines its </a:t>
            </a:r>
            <a:r>
              <a:rPr lang="en-US" dirty="0" smtClean="0"/>
              <a:t>student classification </a:t>
            </a:r>
            <a:r>
              <a:rPr lang="en-US" dirty="0"/>
              <a:t>based on hours completed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576140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29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Therefore, you can write:</a:t>
            </a:r>
          </a:p>
          <a:p>
            <a:r>
              <a:rPr lang="en-US" dirty="0"/>
              <a:t>STU_HRS → STU_CLASS</a:t>
            </a:r>
          </a:p>
          <a:p>
            <a:r>
              <a:rPr lang="en-US" dirty="0"/>
              <a:t>But the specific number of hours is not dependent on </a:t>
            </a:r>
            <a:r>
              <a:rPr lang="en-US" dirty="0" smtClean="0"/>
              <a:t>the classification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quite possible to find a junior with </a:t>
            </a:r>
            <a:r>
              <a:rPr lang="en-US" dirty="0" smtClean="0"/>
              <a:t>62 completed </a:t>
            </a:r>
            <a:r>
              <a:rPr lang="en-US" dirty="0"/>
              <a:t>hours or one with 84 completed hours. </a:t>
            </a:r>
            <a:endParaRPr lang="en-US" dirty="0" smtClean="0"/>
          </a:p>
          <a:p>
            <a:r>
              <a:rPr lang="en-US" dirty="0" smtClean="0"/>
              <a:t>In other words</a:t>
            </a:r>
            <a:r>
              <a:rPr lang="en-US" dirty="0"/>
              <a:t>, the classification (STU_CLASS) does not </a:t>
            </a:r>
            <a:r>
              <a:rPr lang="en-US" dirty="0" smtClean="0"/>
              <a:t>determine one </a:t>
            </a:r>
            <a:r>
              <a:rPr lang="en-US" dirty="0"/>
              <a:t>and only one value for completed hours (STU_HRS).</a:t>
            </a:r>
          </a:p>
        </p:txBody>
      </p:sp>
    </p:spTree>
    <p:extLst>
      <p:ext uri="{BB962C8B-B14F-4D97-AF65-F5344CB8AC3E}">
        <p14:creationId xmlns:p14="http://schemas.microsoft.com/office/powerpoint/2010/main" val="234070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LOGICAL VIEW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relational model enables you to view data </a:t>
            </a:r>
            <a:r>
              <a:rPr lang="en-US" i="1" dirty="0"/>
              <a:t>logically </a:t>
            </a:r>
            <a:r>
              <a:rPr lang="en-US" dirty="0"/>
              <a:t>rather than </a:t>
            </a:r>
            <a:r>
              <a:rPr lang="en-US" i="1" dirty="0"/>
              <a:t>physically</a:t>
            </a:r>
            <a:r>
              <a:rPr lang="en-US" dirty="0" smtClean="0"/>
              <a:t>.</a:t>
            </a:r>
          </a:p>
          <a:p>
            <a:r>
              <a:rPr lang="en-US" dirty="0"/>
              <a:t>The practical significance of taking the logical view is that it serves as a reminder of the simple file concept of </a:t>
            </a:r>
            <a:r>
              <a:rPr lang="en-US" dirty="0" smtClean="0"/>
              <a:t>data storage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the use of a table, quite unlike that of a file, has the advantages of structural and data independence</a:t>
            </a:r>
            <a:r>
              <a:rPr lang="en-US" dirty="0" smtClean="0"/>
              <a:t>, a </a:t>
            </a:r>
            <a:r>
              <a:rPr lang="en-US" dirty="0"/>
              <a:t>table does resemble a file from a conceptual point of view.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you can think of related records as being </a:t>
            </a:r>
            <a:r>
              <a:rPr lang="en-US" dirty="0" smtClean="0"/>
              <a:t>stored in </a:t>
            </a:r>
            <a:r>
              <a:rPr lang="en-US" dirty="0"/>
              <a:t>independent tables, the relational database model is much easier to understand than the hierarchical and </a:t>
            </a:r>
            <a:r>
              <a:rPr lang="en-US" dirty="0" smtClean="0"/>
              <a:t>network models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Logical </a:t>
            </a:r>
            <a:r>
              <a:rPr lang="en-US" dirty="0"/>
              <a:t>simplicity tends to yield simple and effective database design methodologies.</a:t>
            </a:r>
          </a:p>
          <a:p>
            <a:r>
              <a:rPr lang="en-US" dirty="0"/>
              <a:t>Because the table plays such a prominent role in the relational model, it deserves a closer look.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</a:t>
            </a:r>
            <a:r>
              <a:rPr lang="en-US" dirty="0" smtClean="0"/>
              <a:t>our discussion </a:t>
            </a:r>
            <a:r>
              <a:rPr lang="en-US" dirty="0"/>
              <a:t>begins with an exploration of the details of table structure and contents.</a:t>
            </a:r>
          </a:p>
        </p:txBody>
      </p:sp>
    </p:spTree>
    <p:extLst>
      <p:ext uri="{BB962C8B-B14F-4D97-AF65-F5344CB8AC3E}">
        <p14:creationId xmlns:p14="http://schemas.microsoft.com/office/powerpoint/2010/main" val="1259859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Keep in mind that it might take more than a single </a:t>
            </a:r>
            <a:r>
              <a:rPr lang="en-US" dirty="0" smtClean="0"/>
              <a:t>attribute to </a:t>
            </a:r>
            <a:r>
              <a:rPr lang="en-US" dirty="0"/>
              <a:t>define functional dependence; that is, a key may be composed of more than one attribute. Such a </a:t>
            </a:r>
            <a:r>
              <a:rPr lang="en-US" dirty="0" err="1" smtClean="0"/>
              <a:t>multiattribute</a:t>
            </a:r>
            <a:r>
              <a:rPr lang="en-US" dirty="0" smtClean="0"/>
              <a:t> key is </a:t>
            </a:r>
            <a:r>
              <a:rPr lang="en-US" dirty="0"/>
              <a:t>known as a </a:t>
            </a:r>
            <a:r>
              <a:rPr lang="en-US" b="1" dirty="0"/>
              <a:t>composite key</a:t>
            </a:r>
            <a:r>
              <a:rPr lang="en-US" dirty="0"/>
              <a:t>.</a:t>
            </a:r>
          </a:p>
          <a:p>
            <a:r>
              <a:rPr lang="en-US" dirty="0"/>
              <a:t>Any attribute that is part of a key is known as a </a:t>
            </a:r>
            <a:r>
              <a:rPr lang="en-US" b="1" dirty="0"/>
              <a:t>key attribute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in the STUDENT table, the </a:t>
            </a:r>
            <a:r>
              <a:rPr lang="en-US" dirty="0" smtClean="0"/>
              <a:t>student’s last </a:t>
            </a:r>
            <a:r>
              <a:rPr lang="en-US" dirty="0"/>
              <a:t>name would not be sufficient to serve as a key.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other hand, the combination of last name, first name, initial</a:t>
            </a:r>
            <a:r>
              <a:rPr lang="en-US" dirty="0" smtClean="0"/>
              <a:t>, and </a:t>
            </a:r>
            <a:r>
              <a:rPr lang="en-US" dirty="0"/>
              <a:t>phone is very likely to produce unique matches for the remaining attributes.</a:t>
            </a:r>
          </a:p>
        </p:txBody>
      </p:sp>
    </p:spTree>
    <p:extLst>
      <p:ext uri="{BB962C8B-B14F-4D97-AF65-F5344CB8AC3E}">
        <p14:creationId xmlns:p14="http://schemas.microsoft.com/office/powerpoint/2010/main" val="163636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55927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For example, you can write:</a:t>
            </a:r>
          </a:p>
          <a:p>
            <a:r>
              <a:rPr lang="en-US" dirty="0"/>
              <a:t>STU_LNAME, STU_FNAME, STU_INIT, STU_PHONE → STU_HRS, STU_CLASS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STU_LNAME, STU_FNAME, STU_INIT, STU_PHONE → STU_HRS, STU_CLASS, STU_GPA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STU_LNAME, STU_FNAME, STU_INIT, STU_PHONE → STU_HRS, STU_CLASS, STU_GPA, STU_DOB</a:t>
            </a:r>
          </a:p>
          <a:p>
            <a:r>
              <a:rPr lang="en-US" dirty="0"/>
              <a:t>Given the possible existence of a composite key, the notion of functional dependence can be further refined </a:t>
            </a:r>
            <a:r>
              <a:rPr lang="en-US" dirty="0" smtClean="0"/>
              <a:t>by specifying </a:t>
            </a:r>
            <a:r>
              <a:rPr lang="en-US" b="1" dirty="0"/>
              <a:t>full functional dependence</a:t>
            </a:r>
            <a:r>
              <a:rPr lang="en-US" dirty="0"/>
              <a:t>:</a:t>
            </a:r>
          </a:p>
          <a:p>
            <a:r>
              <a:rPr lang="en-US" b="1" dirty="0"/>
              <a:t>If the attribute (B) is functionally dependent on a composite key (A) but not on any subset of </a:t>
            </a:r>
            <a:r>
              <a:rPr lang="en-US" b="1" dirty="0" smtClean="0"/>
              <a:t>that composite </a:t>
            </a:r>
            <a:r>
              <a:rPr lang="en-US" b="1" dirty="0"/>
              <a:t>key, the attribute (B) is fully functionally dependent on (A).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72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Within the broad key classification, several specialized keys can be defined.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a </a:t>
            </a:r>
            <a:r>
              <a:rPr lang="en-US" b="1" dirty="0" err="1"/>
              <a:t>superkey</a:t>
            </a:r>
            <a:r>
              <a:rPr lang="en-US" b="1" dirty="0"/>
              <a:t> </a:t>
            </a:r>
            <a:r>
              <a:rPr lang="en-US" dirty="0"/>
              <a:t>is any key </a:t>
            </a:r>
            <a:r>
              <a:rPr lang="en-US" dirty="0" smtClean="0"/>
              <a:t>that uniquely </a:t>
            </a:r>
            <a:r>
              <a:rPr lang="en-US" dirty="0"/>
              <a:t>identifies each row.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short, the </a:t>
            </a:r>
            <a:r>
              <a:rPr lang="en-US" dirty="0" err="1"/>
              <a:t>superkey</a:t>
            </a:r>
            <a:r>
              <a:rPr lang="en-US" dirty="0"/>
              <a:t> functionally determines all of a row’s attributes.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STUDENT table</a:t>
            </a:r>
            <a:r>
              <a:rPr lang="en-US" dirty="0"/>
              <a:t>, the </a:t>
            </a:r>
            <a:r>
              <a:rPr lang="en-US" dirty="0" err="1"/>
              <a:t>superkey</a:t>
            </a:r>
            <a:r>
              <a:rPr lang="en-US" dirty="0"/>
              <a:t> could be any of the following:</a:t>
            </a:r>
          </a:p>
          <a:p>
            <a:r>
              <a:rPr lang="en-US" dirty="0"/>
              <a:t>STU_NUM</a:t>
            </a:r>
          </a:p>
          <a:p>
            <a:r>
              <a:rPr lang="en-US" dirty="0"/>
              <a:t>STU_NUM, STU_LNAME</a:t>
            </a:r>
          </a:p>
          <a:p>
            <a:r>
              <a:rPr lang="en-US" dirty="0"/>
              <a:t>STU_NUM, STU_LNAME, STU_INIT</a:t>
            </a:r>
          </a:p>
          <a:p>
            <a:r>
              <a:rPr lang="en-US" dirty="0"/>
              <a:t>In fact, STU_NUM, with or without additional attributes, can be a </a:t>
            </a:r>
            <a:r>
              <a:rPr lang="en-US" dirty="0" err="1"/>
              <a:t>superkey</a:t>
            </a:r>
            <a:r>
              <a:rPr lang="en-US" dirty="0"/>
              <a:t> even when the additional attributes </a:t>
            </a:r>
            <a:r>
              <a:rPr lang="en-US" dirty="0" smtClean="0"/>
              <a:t>are redundant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921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</a:t>
            </a:r>
            <a:r>
              <a:rPr lang="en-US" b="1" dirty="0"/>
              <a:t>candidate key </a:t>
            </a:r>
            <a:r>
              <a:rPr lang="en-US" dirty="0"/>
              <a:t>can be described as a </a:t>
            </a:r>
            <a:r>
              <a:rPr lang="en-US" dirty="0" err="1"/>
              <a:t>superkey</a:t>
            </a:r>
            <a:r>
              <a:rPr lang="en-US" dirty="0"/>
              <a:t> without unnecessary attributes, that is, a minimal </a:t>
            </a:r>
            <a:r>
              <a:rPr lang="en-US" dirty="0" err="1"/>
              <a:t>superkey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Using this </a:t>
            </a:r>
            <a:r>
              <a:rPr lang="en-US" dirty="0"/>
              <a:t>distinction, note that the composite </a:t>
            </a:r>
            <a:r>
              <a:rPr lang="en-US" dirty="0" smtClean="0"/>
              <a:t>key</a:t>
            </a:r>
          </a:p>
          <a:p>
            <a:endParaRPr lang="en-US" dirty="0"/>
          </a:p>
          <a:p>
            <a:r>
              <a:rPr lang="en-US" dirty="0"/>
              <a:t>STU_NUM, </a:t>
            </a:r>
            <a:r>
              <a:rPr lang="en-US" dirty="0" smtClean="0"/>
              <a:t>STU_LNAME</a:t>
            </a:r>
          </a:p>
          <a:p>
            <a:endParaRPr lang="en-US" dirty="0"/>
          </a:p>
          <a:p>
            <a:r>
              <a:rPr lang="en-US" dirty="0"/>
              <a:t>is a </a:t>
            </a:r>
            <a:r>
              <a:rPr lang="en-US" dirty="0" err="1"/>
              <a:t>superkey</a:t>
            </a:r>
            <a:r>
              <a:rPr lang="en-US" dirty="0"/>
              <a:t>, but it is not a candidate key because STU_NUM by itself is a candidate key! The </a:t>
            </a:r>
            <a:r>
              <a:rPr lang="en-US" dirty="0" smtClean="0"/>
              <a:t>combination </a:t>
            </a:r>
          </a:p>
          <a:p>
            <a:endParaRPr lang="en-US" dirty="0" smtClean="0"/>
          </a:p>
          <a:p>
            <a:r>
              <a:rPr lang="en-US" dirty="0" smtClean="0"/>
              <a:t>STU_LNAME, STU_FNAME, STU_INIT, STU_PHONE</a:t>
            </a:r>
          </a:p>
          <a:p>
            <a:endParaRPr lang="en-US" dirty="0" smtClean="0"/>
          </a:p>
          <a:p>
            <a:r>
              <a:rPr lang="en-US" dirty="0" smtClean="0"/>
              <a:t>might </a:t>
            </a:r>
            <a:r>
              <a:rPr lang="en-US" dirty="0"/>
              <a:t>also be a candidate key, as long as you discount the possibility that two students share the same last name, </a:t>
            </a:r>
            <a:r>
              <a:rPr lang="en-US" dirty="0" smtClean="0"/>
              <a:t>first name</a:t>
            </a:r>
            <a:r>
              <a:rPr lang="en-US" dirty="0"/>
              <a:t>, initial, and phone number.</a:t>
            </a:r>
          </a:p>
        </p:txBody>
      </p:sp>
    </p:spTree>
    <p:extLst>
      <p:ext uri="{BB962C8B-B14F-4D97-AF65-F5344CB8AC3E}">
        <p14:creationId xmlns:p14="http://schemas.microsoft.com/office/powerpoint/2010/main" val="4041681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the student’s Social Security number had been included as one of the attributes in the STUDENT table </a:t>
            </a:r>
            <a:r>
              <a:rPr lang="en-US" dirty="0" smtClean="0"/>
              <a:t>—perhaps named </a:t>
            </a:r>
            <a:r>
              <a:rPr lang="en-US" dirty="0"/>
              <a:t>STU_SSN—both it and STU_NUM would have been candidate keys because either </a:t>
            </a:r>
            <a:r>
              <a:rPr lang="en-US" dirty="0" smtClean="0"/>
              <a:t>one would </a:t>
            </a:r>
            <a:r>
              <a:rPr lang="en-US" dirty="0"/>
              <a:t>uniquely identify each student.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that case, the selection of STU_NUM as the primary key would be driven </a:t>
            </a:r>
            <a:r>
              <a:rPr lang="en-US" dirty="0" smtClean="0"/>
              <a:t>by the </a:t>
            </a:r>
            <a:r>
              <a:rPr lang="en-US" dirty="0"/>
              <a:t>designer’s choice or by end-user requirements.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short, the primary key is the candidate key chosen to be </a:t>
            </a:r>
            <a:r>
              <a:rPr lang="en-US" dirty="0" smtClean="0"/>
              <a:t>the unique </a:t>
            </a:r>
            <a:r>
              <a:rPr lang="en-US" dirty="0"/>
              <a:t>row identifier. </a:t>
            </a:r>
            <a:endParaRPr lang="en-US" dirty="0" smtClean="0"/>
          </a:p>
          <a:p>
            <a:r>
              <a:rPr lang="en-US" dirty="0" smtClean="0"/>
              <a:t>Note</a:t>
            </a:r>
            <a:r>
              <a:rPr lang="en-US" dirty="0"/>
              <a:t>, incidentally, that a primary key is a </a:t>
            </a:r>
            <a:r>
              <a:rPr lang="en-US" dirty="0" err="1"/>
              <a:t>superkey</a:t>
            </a:r>
            <a:r>
              <a:rPr lang="en-US" dirty="0"/>
              <a:t> as well as a candidate key.</a:t>
            </a:r>
          </a:p>
          <a:p>
            <a:r>
              <a:rPr lang="en-US" dirty="0"/>
              <a:t>Within a table, each primary key value must be unique to ensure that each row is uniquely identified by the </a:t>
            </a:r>
            <a:r>
              <a:rPr lang="en-US" dirty="0" smtClean="0"/>
              <a:t>primary key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that case, the table is said to exhibit </a:t>
            </a:r>
            <a:r>
              <a:rPr lang="en-US" b="1" dirty="0"/>
              <a:t>entity integrity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maintain entity integrity, a </a:t>
            </a:r>
            <a:r>
              <a:rPr lang="en-US" b="1" dirty="0"/>
              <a:t>null </a:t>
            </a:r>
            <a:r>
              <a:rPr lang="en-US" dirty="0"/>
              <a:t>(that is, no data </a:t>
            </a:r>
            <a:r>
              <a:rPr lang="en-US" dirty="0" smtClean="0"/>
              <a:t>entry at </a:t>
            </a:r>
            <a:r>
              <a:rPr lang="en-US" dirty="0"/>
              <a:t>all) is not permitted in the primary key.</a:t>
            </a:r>
          </a:p>
        </p:txBody>
      </p:sp>
    </p:spTree>
    <p:extLst>
      <p:ext uri="{BB962C8B-B14F-4D97-AF65-F5344CB8AC3E}">
        <p14:creationId xmlns:p14="http://schemas.microsoft.com/office/powerpoint/2010/main" val="1427451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null is no value at all. It does </a:t>
            </a:r>
            <a:r>
              <a:rPr lang="en-US" i="1" dirty="0"/>
              <a:t>not </a:t>
            </a:r>
            <a:r>
              <a:rPr lang="en-US" dirty="0"/>
              <a:t>mean a zero or a space.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null is created when you press the Enter key </a:t>
            </a:r>
            <a:r>
              <a:rPr lang="en-US" dirty="0" smtClean="0"/>
              <a:t>or the </a:t>
            </a:r>
            <a:r>
              <a:rPr lang="en-US" dirty="0"/>
              <a:t>Tab key to move to the next entry without making a prior entry of any kind. </a:t>
            </a:r>
            <a:endParaRPr lang="en-US" dirty="0" smtClean="0"/>
          </a:p>
          <a:p>
            <a:r>
              <a:rPr lang="en-US" dirty="0" smtClean="0"/>
              <a:t>Pressing </a:t>
            </a:r>
            <a:r>
              <a:rPr lang="en-US" dirty="0"/>
              <a:t>the Spacebar </a:t>
            </a:r>
            <a:r>
              <a:rPr lang="en-US" dirty="0" smtClean="0"/>
              <a:t>creates a </a:t>
            </a:r>
            <a:r>
              <a:rPr lang="en-US" dirty="0"/>
              <a:t>blank (or a space).</a:t>
            </a:r>
          </a:p>
        </p:txBody>
      </p:sp>
    </p:spTree>
    <p:extLst>
      <p:ext uri="{BB962C8B-B14F-4D97-AF65-F5344CB8AC3E}">
        <p14:creationId xmlns:p14="http://schemas.microsoft.com/office/powerpoint/2010/main" val="3616831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Nulls can </a:t>
            </a:r>
            <a:r>
              <a:rPr lang="en-US" i="1" dirty="0"/>
              <a:t>never </a:t>
            </a:r>
            <a:r>
              <a:rPr lang="en-US" dirty="0"/>
              <a:t>be part of a primary key, and they should be avoided—to the greatest extent possible—in </a:t>
            </a:r>
            <a:r>
              <a:rPr lang="en-US" dirty="0" smtClean="0"/>
              <a:t>other attributes</a:t>
            </a:r>
            <a:r>
              <a:rPr lang="en-US" dirty="0"/>
              <a:t>, too.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rare cases in which nulls cannot be reasonably avoided when you are working with </a:t>
            </a:r>
            <a:r>
              <a:rPr lang="en-US" dirty="0" err="1" smtClean="0"/>
              <a:t>nonkey</a:t>
            </a:r>
            <a:r>
              <a:rPr lang="en-US" dirty="0" smtClean="0"/>
              <a:t> attributes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one of an EMPLOYEE table’s attributes is likely to be the EMP_INITIAL.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some employees </a:t>
            </a:r>
            <a:r>
              <a:rPr lang="en-US" dirty="0"/>
              <a:t>do not have a middle initial.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some of the EMP_INITIAL values may be null.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may be situations in which a null exists because of the nature of the relationship </a:t>
            </a:r>
            <a:r>
              <a:rPr lang="en-US" dirty="0" smtClean="0"/>
              <a:t>between two </a:t>
            </a:r>
            <a:r>
              <a:rPr lang="en-US" dirty="0"/>
              <a:t>entities.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any case, even if nulls cannot always be avoided, they must be used sparingly.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fact, the existence </a:t>
            </a:r>
            <a:r>
              <a:rPr lang="en-US" dirty="0" smtClean="0"/>
              <a:t>of nulls </a:t>
            </a:r>
            <a:r>
              <a:rPr lang="en-US" dirty="0"/>
              <a:t>in a table is often an indication of poor database design.</a:t>
            </a:r>
          </a:p>
        </p:txBody>
      </p:sp>
    </p:spTree>
    <p:extLst>
      <p:ext uri="{BB962C8B-B14F-4D97-AF65-F5344CB8AC3E}">
        <p14:creationId xmlns:p14="http://schemas.microsoft.com/office/powerpoint/2010/main" val="1905803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Nulls, if used improperly, can create problems because they have many different meanings.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a null </a:t>
            </a:r>
            <a:r>
              <a:rPr lang="en-US" dirty="0" smtClean="0"/>
              <a:t>can represent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unknown attribute value.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known, but missing, attribute value.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“not applicable” condition.</a:t>
            </a:r>
          </a:p>
          <a:p>
            <a:r>
              <a:rPr lang="en-US" dirty="0"/>
              <a:t>Depending on the sophistication of the application development software, nulls can create problems when </a:t>
            </a:r>
            <a:r>
              <a:rPr lang="en-US" dirty="0" smtClean="0"/>
              <a:t>functions such </a:t>
            </a:r>
            <a:r>
              <a:rPr lang="en-US" dirty="0"/>
              <a:t>as COUNT, AVERAGE, and SUM are used.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nulls can create logical problems when relational </a:t>
            </a:r>
            <a:r>
              <a:rPr lang="en-US" dirty="0" smtClean="0"/>
              <a:t>tables are </a:t>
            </a:r>
            <a:r>
              <a:rPr lang="en-US" dirty="0"/>
              <a:t>linked.</a:t>
            </a:r>
          </a:p>
        </p:txBody>
      </p:sp>
    </p:spTree>
    <p:extLst>
      <p:ext uri="{BB962C8B-B14F-4D97-AF65-F5344CB8AC3E}">
        <p14:creationId xmlns:p14="http://schemas.microsoft.com/office/powerpoint/2010/main" val="1070748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Controlled redundancy </a:t>
            </a:r>
            <a:r>
              <a:rPr lang="en-US" dirty="0"/>
              <a:t>makes the relational database work. </a:t>
            </a:r>
            <a:endParaRPr lang="en-US" dirty="0" smtClean="0"/>
          </a:p>
          <a:p>
            <a:r>
              <a:rPr lang="en-US" dirty="0" smtClean="0"/>
              <a:t>Tables </a:t>
            </a:r>
            <a:r>
              <a:rPr lang="en-US" dirty="0"/>
              <a:t>within the database share common attributes </a:t>
            </a:r>
            <a:r>
              <a:rPr lang="en-US" dirty="0" smtClean="0"/>
              <a:t>that enable </a:t>
            </a:r>
            <a:r>
              <a:rPr lang="en-US" dirty="0"/>
              <a:t>the tables to be linked together.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note that the PRODUCT and VENDOR tables </a:t>
            </a:r>
            <a:r>
              <a:rPr lang="en-US" dirty="0" smtClean="0"/>
              <a:t>share a </a:t>
            </a:r>
            <a:r>
              <a:rPr lang="en-US" dirty="0"/>
              <a:t>common attribute named VEND_CODE.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note that the PRODUCT table’s VEND_CODE value 232 occurs </a:t>
            </a:r>
            <a:r>
              <a:rPr lang="en-US" dirty="0" smtClean="0"/>
              <a:t>more than </a:t>
            </a:r>
            <a:r>
              <a:rPr lang="en-US" dirty="0"/>
              <a:t>once, as does the VEND_CODE value 235.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the PRODUCT table is related to the VENDOR </a:t>
            </a:r>
            <a:r>
              <a:rPr lang="en-US" dirty="0" smtClean="0"/>
              <a:t>table through </a:t>
            </a:r>
            <a:r>
              <a:rPr lang="en-US" dirty="0"/>
              <a:t>these VEND_CODE values, the multiple occurrence of the values is </a:t>
            </a:r>
            <a:r>
              <a:rPr lang="en-US" i="1" dirty="0"/>
              <a:t>required </a:t>
            </a:r>
            <a:r>
              <a:rPr lang="en-US" dirty="0"/>
              <a:t>to make the 1:M </a:t>
            </a:r>
            <a:r>
              <a:rPr lang="en-US" dirty="0" smtClean="0"/>
              <a:t>relationship between </a:t>
            </a:r>
            <a:r>
              <a:rPr lang="en-US" dirty="0"/>
              <a:t>VENDOR and PRODUCT work.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VEND_CODE value in the VENDOR table is unique—the </a:t>
            </a:r>
            <a:r>
              <a:rPr lang="en-US" dirty="0" smtClean="0"/>
              <a:t>VENDOR is </a:t>
            </a:r>
            <a:r>
              <a:rPr lang="en-US" dirty="0"/>
              <a:t>the “1” side in the VENDOR-PRODUCT relationship.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any given VEND_CODE value from the VENDOR </a:t>
            </a:r>
            <a:r>
              <a:rPr lang="en-US" dirty="0" smtClean="0"/>
              <a:t>table </a:t>
            </a:r>
            <a:r>
              <a:rPr lang="en-US" dirty="0"/>
              <a:t>may occur more than once in the PRODUCT table, thus providing evidence that PRODUCT is the “M” side of </a:t>
            </a:r>
            <a:r>
              <a:rPr lang="en-US" dirty="0" smtClean="0"/>
              <a:t>the VENDOR-PRODUCT </a:t>
            </a:r>
            <a:r>
              <a:rPr lang="en-US" dirty="0"/>
              <a:t>relationship. In database terms, the multiple occurrences of the VEND_CODE values in </a:t>
            </a:r>
            <a:r>
              <a:rPr lang="en-US" dirty="0" smtClean="0"/>
              <a:t>the PRODUCT </a:t>
            </a:r>
            <a:r>
              <a:rPr lang="en-US" dirty="0"/>
              <a:t>table are not redundant because they are </a:t>
            </a:r>
            <a:r>
              <a:rPr lang="en-US" i="1" dirty="0"/>
              <a:t>required </a:t>
            </a:r>
            <a:r>
              <a:rPr lang="en-US" dirty="0"/>
              <a:t>to make the relationship work.</a:t>
            </a:r>
          </a:p>
        </p:txBody>
      </p:sp>
    </p:spTree>
    <p:extLst>
      <p:ext uri="{BB962C8B-B14F-4D97-AF65-F5344CB8AC3E}">
        <p14:creationId xmlns:p14="http://schemas.microsoft.com/office/powerpoint/2010/main" val="4041503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97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and Their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logical view of the relational database is facilitated by the creation of data relationships based on a logical </a:t>
            </a:r>
            <a:r>
              <a:rPr lang="en-US" dirty="0" smtClean="0"/>
              <a:t>construct known </a:t>
            </a:r>
            <a:r>
              <a:rPr lang="en-US" dirty="0"/>
              <a:t>as a relation.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a relation is a mathematical construct, end users find it much easier to think of a </a:t>
            </a:r>
            <a:r>
              <a:rPr lang="en-US" dirty="0" smtClean="0"/>
              <a:t>relation as </a:t>
            </a:r>
            <a:r>
              <a:rPr lang="en-US" dirty="0"/>
              <a:t>a table.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table is perceived as a two-dimensional structure composed of rows and columns.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table is also </a:t>
            </a:r>
            <a:r>
              <a:rPr lang="en-US" dirty="0" smtClean="0"/>
              <a:t>called a </a:t>
            </a:r>
            <a:r>
              <a:rPr lang="en-US" i="1" dirty="0"/>
              <a:t>relation </a:t>
            </a:r>
            <a:r>
              <a:rPr lang="en-US" dirty="0"/>
              <a:t>because the relational model’s creator, E. F. </a:t>
            </a:r>
            <a:r>
              <a:rPr lang="en-US" dirty="0" err="1"/>
              <a:t>Codd</a:t>
            </a:r>
            <a:r>
              <a:rPr lang="en-US" dirty="0"/>
              <a:t>, used the term </a:t>
            </a:r>
            <a:r>
              <a:rPr lang="en-US" i="1" dirty="0"/>
              <a:t>relation </a:t>
            </a:r>
            <a:r>
              <a:rPr lang="en-US" dirty="0"/>
              <a:t>as a synonym for table. </a:t>
            </a:r>
            <a:endParaRPr lang="en-US" dirty="0" smtClean="0"/>
          </a:p>
          <a:p>
            <a:r>
              <a:rPr lang="en-US" dirty="0" smtClean="0"/>
              <a:t>You can think </a:t>
            </a:r>
            <a:r>
              <a:rPr lang="en-US" dirty="0"/>
              <a:t>of a table as a </a:t>
            </a:r>
            <a:r>
              <a:rPr lang="en-US" i="1" dirty="0"/>
              <a:t>persistent </a:t>
            </a:r>
            <a:r>
              <a:rPr lang="en-US" dirty="0"/>
              <a:t>representation of a logical relation, that is, a relation whose contents can </a:t>
            </a:r>
            <a:r>
              <a:rPr lang="en-US" dirty="0" smtClean="0"/>
              <a:t>be permanently </a:t>
            </a:r>
            <a:r>
              <a:rPr lang="en-US" dirty="0"/>
              <a:t>saved for future use.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far as the table’s user is concerned, </a:t>
            </a:r>
            <a:r>
              <a:rPr lang="en-US" i="1" dirty="0"/>
              <a:t>a table contains a group of related </a:t>
            </a:r>
            <a:r>
              <a:rPr lang="en-US" i="1" dirty="0" smtClean="0"/>
              <a:t>entity occurrences</a:t>
            </a:r>
            <a:r>
              <a:rPr lang="en-US" dirty="0"/>
              <a:t>, that is, an entity set.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a STUDENT table contains a collection of entity occurrences, </a:t>
            </a:r>
            <a:r>
              <a:rPr lang="en-US" dirty="0" smtClean="0"/>
              <a:t>each representing </a:t>
            </a:r>
            <a:r>
              <a:rPr lang="en-US" dirty="0"/>
              <a:t>a student. For that reason, the terms </a:t>
            </a:r>
            <a:r>
              <a:rPr lang="en-US" i="1" dirty="0"/>
              <a:t>entity set </a:t>
            </a:r>
            <a:r>
              <a:rPr lang="en-US" dirty="0"/>
              <a:t>and </a:t>
            </a:r>
            <a:r>
              <a:rPr lang="en-US" i="1" dirty="0"/>
              <a:t>table </a:t>
            </a:r>
            <a:r>
              <a:rPr lang="en-US" dirty="0"/>
              <a:t>are often used interchangeably.</a:t>
            </a:r>
          </a:p>
        </p:txBody>
      </p:sp>
    </p:spTree>
    <p:extLst>
      <p:ext uri="{BB962C8B-B14F-4D97-AF65-F5344CB8AC3E}">
        <p14:creationId xmlns:p14="http://schemas.microsoft.com/office/powerpoint/2010/main" val="3971116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 you examine Figure 3.2, note that the VEND_CODE value in one table can be used to point to the </a:t>
            </a:r>
            <a:r>
              <a:rPr lang="en-US" dirty="0" smtClean="0"/>
              <a:t>corresponding value </a:t>
            </a:r>
            <a:r>
              <a:rPr lang="en-US" dirty="0"/>
              <a:t>in the other table.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the VEND_CODE value 235 in the PRODUCT table points to vendor </a:t>
            </a:r>
            <a:r>
              <a:rPr lang="en-US" dirty="0" smtClean="0"/>
              <a:t>Henry </a:t>
            </a:r>
            <a:r>
              <a:rPr lang="en-US" dirty="0" err="1" smtClean="0"/>
              <a:t>Ortozo</a:t>
            </a:r>
            <a:r>
              <a:rPr lang="en-US" dirty="0" smtClean="0"/>
              <a:t> </a:t>
            </a:r>
            <a:r>
              <a:rPr lang="en-US" dirty="0"/>
              <a:t>in the VENDOR table. </a:t>
            </a:r>
            <a:endParaRPr lang="en-US" dirty="0" smtClean="0"/>
          </a:p>
          <a:p>
            <a:r>
              <a:rPr lang="en-US" dirty="0" smtClean="0"/>
              <a:t>Consequently</a:t>
            </a:r>
            <a:r>
              <a:rPr lang="en-US" dirty="0"/>
              <a:t>, you discover that the product “</a:t>
            </a:r>
            <a:r>
              <a:rPr lang="en-US" dirty="0" err="1"/>
              <a:t>Houselite</a:t>
            </a:r>
            <a:r>
              <a:rPr lang="en-US" dirty="0"/>
              <a:t> chain saw, 16-in. bar” </a:t>
            </a:r>
            <a:r>
              <a:rPr lang="en-US" dirty="0" smtClean="0"/>
              <a:t>is delivered </a:t>
            </a:r>
            <a:r>
              <a:rPr lang="en-US" dirty="0"/>
              <a:t>by Henry </a:t>
            </a:r>
            <a:r>
              <a:rPr lang="en-US" dirty="0" err="1"/>
              <a:t>Ortozo</a:t>
            </a:r>
            <a:r>
              <a:rPr lang="en-US" dirty="0"/>
              <a:t> and that he can be contacted by calling 615-899-3425.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same connection can be </a:t>
            </a:r>
            <a:r>
              <a:rPr lang="en-US" dirty="0" smtClean="0"/>
              <a:t>made for </a:t>
            </a:r>
            <a:r>
              <a:rPr lang="en-US" dirty="0"/>
              <a:t>the product “Steel tape, 12-ft. length” in the PRODUCT table.</a:t>
            </a:r>
          </a:p>
          <a:p>
            <a:r>
              <a:rPr lang="en-US" dirty="0"/>
              <a:t>Remember the naming convention—the prefix PROD was used in Figure 3.2 to indicate that the attributes “belong</a:t>
            </a:r>
            <a:r>
              <a:rPr lang="en-US" dirty="0" smtClean="0"/>
              <a:t>” to </a:t>
            </a:r>
            <a:r>
              <a:rPr lang="en-US" dirty="0"/>
              <a:t>the PRODUCT table.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the prefix VEND in the PRODUCT table’s VEND_CODE indicates </a:t>
            </a:r>
            <a:r>
              <a:rPr lang="en-US" dirty="0" smtClean="0"/>
              <a:t>that VEND_CODE </a:t>
            </a:r>
            <a:r>
              <a:rPr lang="en-US" dirty="0"/>
              <a:t>points to some other table in the database.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case, the VEND prefix is used to point to </a:t>
            </a:r>
            <a:r>
              <a:rPr lang="en-US" dirty="0" smtClean="0"/>
              <a:t>the VENDOR </a:t>
            </a:r>
            <a:r>
              <a:rPr lang="en-US" dirty="0"/>
              <a:t>table in the database.</a:t>
            </a:r>
          </a:p>
        </p:txBody>
      </p:sp>
    </p:spTree>
    <p:extLst>
      <p:ext uri="{BB962C8B-B14F-4D97-AF65-F5344CB8AC3E}">
        <p14:creationId xmlns:p14="http://schemas.microsoft.com/office/powerpoint/2010/main" val="637827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relational </a:t>
            </a:r>
            <a:r>
              <a:rPr lang="en-US" dirty="0"/>
              <a:t>database can also be represented by a relational schema.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/>
              <a:t>relational schema </a:t>
            </a:r>
            <a:r>
              <a:rPr lang="en-US" dirty="0"/>
              <a:t>is a textual </a:t>
            </a:r>
            <a:r>
              <a:rPr lang="en-US" dirty="0" smtClean="0"/>
              <a:t>representation of </a:t>
            </a:r>
            <a:r>
              <a:rPr lang="en-US" dirty="0"/>
              <a:t>the database tables where each table is listed by its name followed by the list of its attributes in parentheses. </a:t>
            </a:r>
            <a:endParaRPr lang="en-US" dirty="0" smtClean="0"/>
          </a:p>
          <a:p>
            <a:r>
              <a:rPr lang="en-US" dirty="0" smtClean="0"/>
              <a:t>The primary </a:t>
            </a:r>
            <a:r>
              <a:rPr lang="en-US" dirty="0"/>
              <a:t>key attribute(s) is (are) underlined.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the relational schema for Figure 3.2 would be shown as:</a:t>
            </a:r>
          </a:p>
          <a:p>
            <a:r>
              <a:rPr lang="en-US" dirty="0"/>
              <a:t>VENDOR (</a:t>
            </a:r>
            <a:r>
              <a:rPr lang="en-US" b="1" dirty="0"/>
              <a:t>VEND_CODE</a:t>
            </a:r>
            <a:r>
              <a:rPr lang="en-US" dirty="0"/>
              <a:t>, VEND_CONTACT, VEND_AREACODE, VEND_PHONE)</a:t>
            </a:r>
          </a:p>
          <a:p>
            <a:r>
              <a:rPr lang="en-US" dirty="0"/>
              <a:t>PRODUCT (</a:t>
            </a:r>
            <a:r>
              <a:rPr lang="en-US" b="1" dirty="0"/>
              <a:t>PROD_CODE</a:t>
            </a:r>
            <a:r>
              <a:rPr lang="en-US" dirty="0"/>
              <a:t>, PROD_DESCRIPT, PROD_PRICE, PROD_ON_HAND, VEND_CODE)</a:t>
            </a:r>
          </a:p>
        </p:txBody>
      </p:sp>
    </p:spTree>
    <p:extLst>
      <p:ext uri="{BB962C8B-B14F-4D97-AF65-F5344CB8AC3E}">
        <p14:creationId xmlns:p14="http://schemas.microsoft.com/office/powerpoint/2010/main" val="568383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72950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212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Note that the link in Figure 3.3 is the equivalent of the relationship line in an ERD. </a:t>
            </a:r>
          </a:p>
          <a:p>
            <a:r>
              <a:rPr lang="en-US" dirty="0" smtClean="0"/>
              <a:t>This link is created when two tables share an attribute with common values. </a:t>
            </a:r>
          </a:p>
          <a:p>
            <a:r>
              <a:rPr lang="en-US" dirty="0" smtClean="0"/>
              <a:t>More specifically, the primary key of one table (VENDOR) appears as the </a:t>
            </a:r>
            <a:r>
              <a:rPr lang="en-US" i="1" dirty="0" smtClean="0"/>
              <a:t>foreign key </a:t>
            </a:r>
            <a:r>
              <a:rPr lang="en-US" dirty="0" smtClean="0"/>
              <a:t>in a related table (PRODUCT). 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foreign key </a:t>
            </a:r>
            <a:r>
              <a:rPr lang="en-US" dirty="0" smtClean="0"/>
              <a:t>(</a:t>
            </a:r>
            <a:r>
              <a:rPr lang="en-US" b="1" dirty="0" smtClean="0"/>
              <a:t>FK</a:t>
            </a:r>
            <a:r>
              <a:rPr lang="en-US" dirty="0" smtClean="0"/>
              <a:t>) is an attribute whose values match the primary key values in the related table. </a:t>
            </a:r>
          </a:p>
          <a:p>
            <a:r>
              <a:rPr lang="en-US" dirty="0" smtClean="0"/>
              <a:t>For example, in Figure 3.2, the VEND_CODE is the primary key in the VENDOR table, </a:t>
            </a:r>
            <a:r>
              <a:rPr lang="en-US" dirty="0"/>
              <a:t>and it occurs as a foreign key in the PRODUCT table.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49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Because the VENDOR table is not linked to a third table, </a:t>
            </a:r>
            <a:r>
              <a:rPr lang="en-US" dirty="0" smtClean="0"/>
              <a:t>the VENDOR </a:t>
            </a:r>
            <a:r>
              <a:rPr lang="en-US" dirty="0"/>
              <a:t>table shown in Figure 3.2 does not contain </a:t>
            </a:r>
            <a:r>
              <a:rPr lang="en-US" dirty="0" smtClean="0"/>
              <a:t>a foreign </a:t>
            </a:r>
            <a:r>
              <a:rPr lang="en-US" dirty="0"/>
              <a:t>key.</a:t>
            </a:r>
          </a:p>
          <a:p>
            <a:r>
              <a:rPr lang="en-US" dirty="0"/>
              <a:t>If the foreign key contains either matching values or nulls</a:t>
            </a:r>
            <a:r>
              <a:rPr lang="en-US" dirty="0" smtClean="0"/>
              <a:t>, the </a:t>
            </a:r>
            <a:r>
              <a:rPr lang="en-US" dirty="0"/>
              <a:t>table that makes use of that foreign key is said to </a:t>
            </a:r>
            <a:r>
              <a:rPr lang="en-US" dirty="0" smtClean="0"/>
              <a:t>exhibit </a:t>
            </a:r>
            <a:r>
              <a:rPr lang="en-US" i="1" dirty="0" smtClean="0"/>
              <a:t>referential </a:t>
            </a:r>
            <a:r>
              <a:rPr lang="en-US" i="1" dirty="0"/>
              <a:t>integrity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words, </a:t>
            </a:r>
            <a:r>
              <a:rPr lang="en-US" b="1" dirty="0"/>
              <a:t>referential </a:t>
            </a:r>
            <a:r>
              <a:rPr lang="en-US" b="1" dirty="0" smtClean="0"/>
              <a:t>integrity </a:t>
            </a:r>
            <a:r>
              <a:rPr lang="en-US" dirty="0" smtClean="0"/>
              <a:t>means </a:t>
            </a:r>
            <a:r>
              <a:rPr lang="en-US" dirty="0"/>
              <a:t>that if the foreign key contains a value, that </a:t>
            </a:r>
            <a:r>
              <a:rPr lang="en-US" dirty="0" smtClean="0"/>
              <a:t>value refers </a:t>
            </a:r>
            <a:r>
              <a:rPr lang="en-US" dirty="0"/>
              <a:t>to an existing valid tuple (row) in another relation.</a:t>
            </a:r>
          </a:p>
          <a:p>
            <a:r>
              <a:rPr lang="en-US" dirty="0"/>
              <a:t>Note that referential integrity is maintained between </a:t>
            </a:r>
            <a:r>
              <a:rPr lang="en-US" dirty="0" smtClean="0"/>
              <a:t>the PRODUCT </a:t>
            </a:r>
            <a:r>
              <a:rPr lang="en-US" dirty="0"/>
              <a:t>and VENDOR tables shown in Figure 3.2.</a:t>
            </a:r>
          </a:p>
        </p:txBody>
      </p:sp>
    </p:spTree>
    <p:extLst>
      <p:ext uri="{BB962C8B-B14F-4D97-AF65-F5344CB8AC3E}">
        <p14:creationId xmlns:p14="http://schemas.microsoft.com/office/powerpoint/2010/main" val="1887688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Finally, a </a:t>
            </a:r>
            <a:r>
              <a:rPr lang="en-US" b="1" dirty="0"/>
              <a:t>secondary key </a:t>
            </a:r>
            <a:r>
              <a:rPr lang="en-US" dirty="0"/>
              <a:t>is defined as a key that is used strictly for data retrieval purposes. </a:t>
            </a:r>
            <a:endParaRPr lang="en-US" dirty="0" smtClean="0"/>
          </a:p>
          <a:p>
            <a:r>
              <a:rPr lang="en-US" dirty="0" smtClean="0"/>
              <a:t>Suppose </a:t>
            </a:r>
            <a:r>
              <a:rPr lang="en-US" dirty="0"/>
              <a:t>customer </a:t>
            </a:r>
            <a:r>
              <a:rPr lang="en-US" dirty="0" smtClean="0"/>
              <a:t>data are </a:t>
            </a:r>
            <a:r>
              <a:rPr lang="en-US" dirty="0"/>
              <a:t>stored in a CUSTOMER table in which the customer number is the primary key. 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you suppose that </a:t>
            </a:r>
            <a:r>
              <a:rPr lang="en-US" dirty="0" smtClean="0"/>
              <a:t>most customers </a:t>
            </a:r>
            <a:r>
              <a:rPr lang="en-US" dirty="0"/>
              <a:t>will remember their numbers? Data retrieval for a customer can be facilitated when the customer’s last </a:t>
            </a:r>
            <a:r>
              <a:rPr lang="en-US" dirty="0" smtClean="0"/>
              <a:t>name and </a:t>
            </a:r>
            <a:r>
              <a:rPr lang="en-US" dirty="0"/>
              <a:t>phone number are used.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that case, the primary key is the customer number; the secondary key is </a:t>
            </a:r>
            <a:r>
              <a:rPr lang="en-US" dirty="0" smtClean="0"/>
              <a:t>the combination </a:t>
            </a:r>
            <a:r>
              <a:rPr lang="en-US" dirty="0"/>
              <a:t>of the customer’s last name and phone number. </a:t>
            </a:r>
            <a:endParaRPr lang="en-US" dirty="0" smtClean="0"/>
          </a:p>
          <a:p>
            <a:r>
              <a:rPr lang="en-US" dirty="0" smtClean="0"/>
              <a:t>Keep </a:t>
            </a:r>
            <a:r>
              <a:rPr lang="en-US" dirty="0"/>
              <a:t>in mind that a secondary key does not </a:t>
            </a:r>
            <a:r>
              <a:rPr lang="en-US" dirty="0" smtClean="0"/>
              <a:t>necessarily yield </a:t>
            </a:r>
            <a:r>
              <a:rPr lang="en-US" dirty="0"/>
              <a:t>a unique outcome.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a customer’s last name and home telephone number could easily yield </a:t>
            </a:r>
            <a:r>
              <a:rPr lang="en-US" dirty="0" smtClean="0"/>
              <a:t>several matches </a:t>
            </a:r>
            <a:r>
              <a:rPr lang="en-US" dirty="0"/>
              <a:t>where one family lives together and shares a phone line.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less efficient secondary key would be </a:t>
            </a:r>
            <a:r>
              <a:rPr lang="en-US" dirty="0" smtClean="0"/>
              <a:t>the combination </a:t>
            </a:r>
            <a:r>
              <a:rPr lang="en-US" dirty="0"/>
              <a:t>of the last name and zip code; this could yield dozens of matches, which could then be combed for </a:t>
            </a:r>
            <a:r>
              <a:rPr lang="en-US" dirty="0" smtClean="0"/>
              <a:t>a specific </a:t>
            </a:r>
            <a:r>
              <a:rPr lang="en-US" dirty="0"/>
              <a:t>match.</a:t>
            </a:r>
          </a:p>
        </p:txBody>
      </p:sp>
    </p:spTree>
    <p:extLst>
      <p:ext uri="{BB962C8B-B14F-4D97-AF65-F5344CB8AC3E}">
        <p14:creationId xmlns:p14="http://schemas.microsoft.com/office/powerpoint/2010/main" val="3993802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secondary key’s effectiveness in narrowing down a search depends on how restrictive that secondary key is. </a:t>
            </a:r>
            <a:endParaRPr lang="en-US" dirty="0" smtClean="0"/>
          </a:p>
          <a:p>
            <a:r>
              <a:rPr lang="en-US" dirty="0" smtClean="0"/>
              <a:t>For instance</a:t>
            </a:r>
            <a:r>
              <a:rPr lang="en-US" dirty="0"/>
              <a:t>, although the secondary key CUS_CITY is legitimate from a database point of view, the attribute values “</a:t>
            </a:r>
            <a:r>
              <a:rPr lang="en-US" dirty="0" smtClean="0"/>
              <a:t>New York</a:t>
            </a:r>
            <a:r>
              <a:rPr lang="en-US" dirty="0"/>
              <a:t>” or “Sydney” are not likely to produce a usable return unless you want to examine millions of possible matches.</a:t>
            </a:r>
          </a:p>
          <a:p>
            <a:r>
              <a:rPr lang="en-US" dirty="0"/>
              <a:t>(Of course, CUS_CITY is a better secondary key than CUS_COUNTRY.)</a:t>
            </a:r>
          </a:p>
        </p:txBody>
      </p:sp>
    </p:spTree>
    <p:extLst>
      <p:ext uri="{BB962C8B-B14F-4D97-AF65-F5344CB8AC3E}">
        <p14:creationId xmlns:p14="http://schemas.microsoft.com/office/powerpoint/2010/main" val="3321865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02261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81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database integrity rules are very important to good database design.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(but by no means all) </a:t>
            </a:r>
            <a:r>
              <a:rPr lang="en-US" dirty="0" smtClean="0"/>
              <a:t>RDBMSs enforce </a:t>
            </a:r>
            <a:r>
              <a:rPr lang="en-US" dirty="0"/>
              <a:t>integrity rules automatically.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it is much safer to make sure that your application design conforms </a:t>
            </a:r>
            <a:r>
              <a:rPr lang="en-US" dirty="0" smtClean="0"/>
              <a:t>to the </a:t>
            </a:r>
            <a:r>
              <a:rPr lang="en-US" dirty="0"/>
              <a:t>entity and referential integrity rules mentioned</a:t>
            </a:r>
          </a:p>
        </p:txBody>
      </p:sp>
    </p:spTree>
    <p:extLst>
      <p:ext uri="{BB962C8B-B14F-4D97-AF65-F5344CB8AC3E}">
        <p14:creationId xmlns:p14="http://schemas.microsoft.com/office/powerpoint/2010/main" val="1954825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83920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3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word </a:t>
            </a:r>
            <a:r>
              <a:rPr lang="en-US" i="1" dirty="0" smtClean="0"/>
              <a:t>relation</a:t>
            </a:r>
            <a:r>
              <a:rPr lang="en-US" dirty="0" smtClean="0"/>
              <a:t>, also known as a </a:t>
            </a:r>
            <a:r>
              <a:rPr lang="en-US" i="1" dirty="0" smtClean="0"/>
              <a:t>dataset </a:t>
            </a:r>
            <a:r>
              <a:rPr lang="en-US" dirty="0" smtClean="0"/>
              <a:t>in Microsoft Access, is based on the mathematical set theory from which </a:t>
            </a:r>
            <a:r>
              <a:rPr lang="en-US" dirty="0" err="1" smtClean="0"/>
              <a:t>Codd</a:t>
            </a:r>
            <a:r>
              <a:rPr lang="en-US" dirty="0" smtClean="0"/>
              <a:t> derived his model. </a:t>
            </a:r>
          </a:p>
          <a:p>
            <a:r>
              <a:rPr lang="en-US" dirty="0" smtClean="0"/>
              <a:t>Because the relational model uses attribute values to establish relationships among tables, many database users incorrectly assume that the term </a:t>
            </a:r>
            <a:r>
              <a:rPr lang="en-US" i="1" dirty="0" smtClean="0"/>
              <a:t>relation </a:t>
            </a:r>
            <a:r>
              <a:rPr lang="en-US" dirty="0" smtClean="0"/>
              <a:t>refers to such relationships. </a:t>
            </a:r>
          </a:p>
          <a:p>
            <a:r>
              <a:rPr lang="en-US" dirty="0" smtClean="0"/>
              <a:t>Many then incorrectly conclude that only the relational model permits the use of relationships.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20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926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Note the following features of Figure 3.4.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Entity </a:t>
            </a:r>
            <a:r>
              <a:rPr lang="en-US" i="1" dirty="0"/>
              <a:t>integrity</a:t>
            </a:r>
            <a:r>
              <a:rPr lang="en-US" dirty="0"/>
              <a:t>. The CUSTOMER table’s primary key is CUS_CODE. The CUSTOMER primary key </a:t>
            </a:r>
            <a:r>
              <a:rPr lang="en-US" dirty="0" smtClean="0"/>
              <a:t>column has </a:t>
            </a:r>
            <a:r>
              <a:rPr lang="en-US" dirty="0"/>
              <a:t>no null entries, and all entries are unique. Similarly, the AGENT table’s primary key is AGENT_CODE, </a:t>
            </a:r>
            <a:r>
              <a:rPr lang="en-US" dirty="0" smtClean="0"/>
              <a:t>and this </a:t>
            </a:r>
            <a:r>
              <a:rPr lang="en-US" dirty="0"/>
              <a:t>primary key column is also free of null entries.</a:t>
            </a:r>
          </a:p>
          <a:p>
            <a:r>
              <a:rPr lang="en-US" i="1" dirty="0" smtClean="0"/>
              <a:t>Referential </a:t>
            </a:r>
            <a:r>
              <a:rPr lang="en-US" i="1" dirty="0"/>
              <a:t>integrity</a:t>
            </a:r>
            <a:r>
              <a:rPr lang="en-US" dirty="0"/>
              <a:t>. The CUSTOMER table contains a foreign key, AGENT_CODE, which links entries </a:t>
            </a:r>
            <a:r>
              <a:rPr lang="en-US" dirty="0" smtClean="0"/>
              <a:t>in the </a:t>
            </a:r>
            <a:r>
              <a:rPr lang="en-US" dirty="0"/>
              <a:t>CUSTOMER table to the AGENT table. The CUS_CODE row that is identified by the (primary key) </a:t>
            </a:r>
            <a:r>
              <a:rPr lang="en-US" dirty="0" smtClean="0"/>
              <a:t>number </a:t>
            </a:r>
            <a:r>
              <a:rPr lang="en-US" dirty="0"/>
              <a:t>10013 contains a null entry in its AGENT_CODE foreign key because Mr. Paul F. </a:t>
            </a:r>
            <a:r>
              <a:rPr lang="en-US" dirty="0" err="1"/>
              <a:t>Olowski</a:t>
            </a:r>
            <a:r>
              <a:rPr lang="en-US" dirty="0"/>
              <a:t> does not yet </a:t>
            </a:r>
            <a:r>
              <a:rPr lang="en-US" dirty="0" smtClean="0"/>
              <a:t>have a </a:t>
            </a:r>
            <a:r>
              <a:rPr lang="en-US" dirty="0"/>
              <a:t>sales representative assigned to him. The remaining AGENT_CODE entries in the CUSTOMER table </a:t>
            </a:r>
            <a:r>
              <a:rPr lang="en-US" dirty="0" smtClean="0"/>
              <a:t>all match </a:t>
            </a:r>
            <a:r>
              <a:rPr lang="en-US" dirty="0"/>
              <a:t>the AGENT_CODE entries in the AGENT table.</a:t>
            </a:r>
          </a:p>
        </p:txBody>
      </p:sp>
    </p:spTree>
    <p:extLst>
      <p:ext uri="{BB962C8B-B14F-4D97-AF65-F5344CB8AC3E}">
        <p14:creationId xmlns:p14="http://schemas.microsoft.com/office/powerpoint/2010/main" val="2586219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 avoid nulls, some designers use special codes, known as </a:t>
            </a:r>
            <a:r>
              <a:rPr lang="en-US" b="1" dirty="0"/>
              <a:t>flags</a:t>
            </a:r>
            <a:r>
              <a:rPr lang="en-US" dirty="0"/>
              <a:t>, to indicate the absence of some value. </a:t>
            </a:r>
            <a:endParaRPr lang="en-US" dirty="0" smtClean="0"/>
          </a:p>
          <a:p>
            <a:r>
              <a:rPr lang="en-US" dirty="0" smtClean="0"/>
              <a:t>Using Figure </a:t>
            </a:r>
            <a:r>
              <a:rPr lang="en-US" dirty="0"/>
              <a:t>3.4 as an example, the code -99 could be used as the AGENT_CODE entry of the fourth row of </a:t>
            </a:r>
            <a:r>
              <a:rPr lang="en-US" dirty="0" smtClean="0"/>
              <a:t>the CUSTOMER </a:t>
            </a:r>
            <a:r>
              <a:rPr lang="en-US" dirty="0"/>
              <a:t>table to indicate that customer Paul </a:t>
            </a:r>
            <a:r>
              <a:rPr lang="en-US" dirty="0" err="1"/>
              <a:t>Olowski</a:t>
            </a:r>
            <a:r>
              <a:rPr lang="en-US" dirty="0"/>
              <a:t> does not yet have an agent assigned to him.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such a </a:t>
            </a:r>
            <a:r>
              <a:rPr lang="en-US" dirty="0" smtClean="0"/>
              <a:t>flag is </a:t>
            </a:r>
            <a:r>
              <a:rPr lang="en-US" dirty="0"/>
              <a:t>used, the AGENT table must contain a dummy row with an AGENT_CODE value of -99.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the AGENT </a:t>
            </a:r>
            <a:r>
              <a:rPr lang="en-US" dirty="0" smtClean="0"/>
              <a:t>table’s first </a:t>
            </a:r>
            <a:r>
              <a:rPr lang="en-US" dirty="0"/>
              <a:t>record might contain the values shown in Table 3.5.</a:t>
            </a:r>
          </a:p>
        </p:txBody>
      </p:sp>
    </p:spTree>
    <p:extLst>
      <p:ext uri="{BB962C8B-B14F-4D97-AF65-F5344CB8AC3E}">
        <p14:creationId xmlns:p14="http://schemas.microsoft.com/office/powerpoint/2010/main" val="1623295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Other integrity rules that can be enforced in the relational model are the </a:t>
            </a:r>
            <a:r>
              <a:rPr lang="en-US" i="1" dirty="0"/>
              <a:t>NOT NULL </a:t>
            </a:r>
            <a:r>
              <a:rPr lang="en-US" dirty="0"/>
              <a:t>and </a:t>
            </a:r>
            <a:r>
              <a:rPr lang="en-US" i="1" dirty="0"/>
              <a:t>UNIQUE </a:t>
            </a:r>
            <a:r>
              <a:rPr lang="en-US" dirty="0"/>
              <a:t>constraints. </a:t>
            </a:r>
            <a:endParaRPr lang="en-US" dirty="0" smtClean="0"/>
          </a:p>
          <a:p>
            <a:r>
              <a:rPr lang="en-US" dirty="0" smtClean="0"/>
              <a:t>The NOT </a:t>
            </a:r>
            <a:r>
              <a:rPr lang="en-US" dirty="0"/>
              <a:t>NULL constraint can be placed on a column to ensure that every row in the table has a value for that column.</a:t>
            </a:r>
          </a:p>
          <a:p>
            <a:r>
              <a:rPr lang="en-US" dirty="0"/>
              <a:t>The UNIQUE constraint is a restriction placed on a column to ensure that no duplicate values exist for that column.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7674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258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SET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data in relational tables are of limited value unless the data can be manipulated to generate useful information. </a:t>
            </a:r>
            <a:endParaRPr lang="en-US" dirty="0" smtClean="0"/>
          </a:p>
          <a:p>
            <a:r>
              <a:rPr lang="en-US" dirty="0" smtClean="0"/>
              <a:t>This section </a:t>
            </a:r>
            <a:r>
              <a:rPr lang="en-US" dirty="0"/>
              <a:t>describes the basic data manipulation capabilities of the relational model. </a:t>
            </a:r>
            <a:r>
              <a:rPr lang="en-US" b="1" dirty="0"/>
              <a:t>Relational algebra </a:t>
            </a:r>
            <a:r>
              <a:rPr lang="en-US" dirty="0"/>
              <a:t>defines </a:t>
            </a:r>
            <a:r>
              <a:rPr lang="en-US" dirty="0" smtClean="0"/>
              <a:t>the theoretical </a:t>
            </a:r>
            <a:r>
              <a:rPr lang="en-US" dirty="0"/>
              <a:t>way of manipulating table contents using the eight relational operators: SELECT, PROJECT, JOIN</a:t>
            </a:r>
            <a:r>
              <a:rPr lang="en-US" dirty="0" smtClean="0"/>
              <a:t>, INTERSECT</a:t>
            </a:r>
            <a:r>
              <a:rPr lang="en-US" dirty="0"/>
              <a:t>, UNION, DIFFERENCE, PRODUCT, and DIVIDE.</a:t>
            </a:r>
          </a:p>
        </p:txBody>
      </p:sp>
    </p:spTree>
    <p:extLst>
      <p:ext uri="{BB962C8B-B14F-4D97-AF65-F5344CB8AC3E}">
        <p14:creationId xmlns:p14="http://schemas.microsoft.com/office/powerpoint/2010/main" val="3213104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degree of relational completeness can be defined by the extent to which relational algebra is supported. </a:t>
            </a:r>
            <a:endParaRPr lang="en-US" dirty="0" smtClean="0"/>
          </a:p>
          <a:p>
            <a:r>
              <a:rPr lang="en-US" dirty="0" smtClean="0"/>
              <a:t>To be </a:t>
            </a:r>
            <a:r>
              <a:rPr lang="en-US" dirty="0"/>
              <a:t>considered minimally relational, the DBMS must support the key relational operators SELECT, PROJECT, </a:t>
            </a:r>
            <a:r>
              <a:rPr lang="en-US" dirty="0" smtClean="0"/>
              <a:t>and JOIN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Very </a:t>
            </a:r>
            <a:r>
              <a:rPr lang="en-US" dirty="0"/>
              <a:t>few DBMSs are capable of supporting all eight relational operators.</a:t>
            </a:r>
          </a:p>
        </p:txBody>
      </p:sp>
    </p:spTree>
    <p:extLst>
      <p:ext uri="{BB962C8B-B14F-4D97-AF65-F5344CB8AC3E}">
        <p14:creationId xmlns:p14="http://schemas.microsoft.com/office/powerpoint/2010/main" val="1266944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relational operators have the property of </a:t>
            </a:r>
            <a:r>
              <a:rPr lang="en-US" b="1" dirty="0"/>
              <a:t>closure</a:t>
            </a:r>
            <a:r>
              <a:rPr lang="en-US" dirty="0"/>
              <a:t>; that is, the use of relational algebra operators on </a:t>
            </a:r>
            <a:r>
              <a:rPr lang="en-US" dirty="0" smtClean="0"/>
              <a:t>existing relations </a:t>
            </a:r>
            <a:r>
              <a:rPr lang="en-US" dirty="0"/>
              <a:t>(tables) produces new relations.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no need to examine the mathematical definitions, properties, </a:t>
            </a:r>
            <a:r>
              <a:rPr lang="en-US" dirty="0" smtClean="0"/>
              <a:t>and characteristics </a:t>
            </a:r>
            <a:r>
              <a:rPr lang="en-US" dirty="0"/>
              <a:t>of those relational algebra operators. However, their </a:t>
            </a:r>
            <a:r>
              <a:rPr lang="en-US" i="1" dirty="0"/>
              <a:t>use </a:t>
            </a:r>
            <a:r>
              <a:rPr lang="en-US" dirty="0"/>
              <a:t>can easily be illustrated as follows:</a:t>
            </a:r>
          </a:p>
          <a:p>
            <a:r>
              <a:rPr lang="en-US" dirty="0" smtClean="0"/>
              <a:t> </a:t>
            </a:r>
            <a:r>
              <a:rPr lang="en-US" dirty="0"/>
              <a:t>SELECT, also known as RESTRICT, yields values for all rows found in a table that satisfy a given condition</a:t>
            </a:r>
            <a:r>
              <a:rPr lang="en-US" dirty="0" smtClean="0"/>
              <a:t>. SELECT </a:t>
            </a:r>
            <a:r>
              <a:rPr lang="en-US" dirty="0"/>
              <a:t>can be used to list all of the row values, or it can yield only those row values that match a </a:t>
            </a:r>
            <a:r>
              <a:rPr lang="en-US" dirty="0" smtClean="0"/>
              <a:t>specified criterion</a:t>
            </a:r>
            <a:r>
              <a:rPr lang="en-US" dirty="0"/>
              <a:t>. In other words, SELECT yields a horizontal subset of a table. </a:t>
            </a:r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yields all values for selected attributes. In other words, PROJECT yields a vertical subset of a table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71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UNION combines all rows from two tables, excluding duplicate rows. The tables must have the same </a:t>
            </a:r>
            <a:r>
              <a:rPr lang="en-US" dirty="0" smtClean="0"/>
              <a:t>attribute characteristics </a:t>
            </a:r>
            <a:r>
              <a:rPr lang="en-US" dirty="0"/>
              <a:t>(the columns and domains must be compatible) to be used in the UNION. When two or </a:t>
            </a:r>
            <a:r>
              <a:rPr lang="en-US" dirty="0" smtClean="0"/>
              <a:t>more tables </a:t>
            </a:r>
            <a:r>
              <a:rPr lang="en-US" dirty="0"/>
              <a:t>share the same number of columns, and when their corresponding columns share the same (</a:t>
            </a:r>
            <a:r>
              <a:rPr lang="en-US" dirty="0" smtClean="0"/>
              <a:t>or compatible</a:t>
            </a:r>
            <a:r>
              <a:rPr lang="en-US" dirty="0"/>
              <a:t>) domains, they are said to be </a:t>
            </a:r>
            <a:r>
              <a:rPr lang="en-US" b="1" dirty="0" smtClean="0"/>
              <a:t>union-compatible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INTERSECT </a:t>
            </a:r>
            <a:r>
              <a:rPr lang="en-US" dirty="0"/>
              <a:t>yields only the rows that appear in both tables. As was true in the case of UNION, the tables </a:t>
            </a:r>
            <a:r>
              <a:rPr lang="en-US" dirty="0" smtClean="0"/>
              <a:t>must be </a:t>
            </a:r>
            <a:r>
              <a:rPr lang="en-US" dirty="0"/>
              <a:t>union-compatible to yield valid results. For example, you cannot use INTERSECT if one of the attributes </a:t>
            </a:r>
            <a:r>
              <a:rPr lang="en-US" dirty="0" smtClean="0"/>
              <a:t>is numeric </a:t>
            </a:r>
            <a:r>
              <a:rPr lang="en-US" dirty="0"/>
              <a:t>and one is character-based. </a:t>
            </a:r>
          </a:p>
        </p:txBody>
      </p:sp>
    </p:spTree>
    <p:extLst>
      <p:ext uri="{BB962C8B-B14F-4D97-AF65-F5344CB8AC3E}">
        <p14:creationId xmlns:p14="http://schemas.microsoft.com/office/powerpoint/2010/main" val="15254789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 yields all rows in one table that are not found in the other table; that is, it subtracts one </a:t>
            </a:r>
            <a:r>
              <a:rPr lang="en-US" dirty="0" smtClean="0"/>
              <a:t>table from </a:t>
            </a:r>
            <a:r>
              <a:rPr lang="en-US" dirty="0"/>
              <a:t>the other. As was true in the case of UNION, the tables must be union-compatible to yield valid results</a:t>
            </a:r>
            <a:r>
              <a:rPr lang="en-US" dirty="0" smtClean="0"/>
              <a:t>. However</a:t>
            </a:r>
            <a:r>
              <a:rPr lang="en-US" dirty="0"/>
              <a:t>, note that subtracting the first table from </a:t>
            </a:r>
            <a:r>
              <a:rPr lang="en-US" dirty="0" smtClean="0"/>
              <a:t>the second </a:t>
            </a:r>
            <a:r>
              <a:rPr lang="en-US" dirty="0"/>
              <a:t>table is not the same as subtracting the second table from the first table.</a:t>
            </a:r>
          </a:p>
        </p:txBody>
      </p:sp>
    </p:spTree>
    <p:extLst>
      <p:ext uri="{BB962C8B-B14F-4D97-AF65-F5344CB8AC3E}">
        <p14:creationId xmlns:p14="http://schemas.microsoft.com/office/powerpoint/2010/main" val="1065338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PRODUCT yields all possible pairs of rows from two tables—also known as the Cartesian product. Therefore</a:t>
            </a:r>
            <a:r>
              <a:rPr lang="en-US" dirty="0" smtClean="0"/>
              <a:t>, if </a:t>
            </a:r>
            <a:r>
              <a:rPr lang="en-US" dirty="0"/>
              <a:t>one table has six rows and the other table has three rows, the PRODUCT yields a list composed of 6 × </a:t>
            </a:r>
            <a:r>
              <a:rPr lang="en-US" dirty="0" smtClean="0"/>
              <a:t>3 = </a:t>
            </a:r>
            <a:r>
              <a:rPr lang="en-US" dirty="0"/>
              <a:t>18 rows. </a:t>
            </a:r>
            <a:endParaRPr lang="en-US" dirty="0" smtClean="0"/>
          </a:p>
          <a:p>
            <a:r>
              <a:rPr lang="en-US" dirty="0" smtClean="0"/>
              <a:t>JOIN </a:t>
            </a:r>
            <a:r>
              <a:rPr lang="en-US" dirty="0"/>
              <a:t>allows information to be combined from two or more tables. JOIN is the real power behind the </a:t>
            </a:r>
            <a:r>
              <a:rPr lang="en-US" dirty="0" smtClean="0"/>
              <a:t>relational database</a:t>
            </a:r>
            <a:r>
              <a:rPr lang="en-US" dirty="0"/>
              <a:t>, allowing the use of independent tables linked by common attributes. The CUSTOMER and </a:t>
            </a:r>
            <a:r>
              <a:rPr lang="en-US" dirty="0" smtClean="0"/>
              <a:t>AGENT tables </a:t>
            </a:r>
            <a:r>
              <a:rPr lang="en-US" dirty="0"/>
              <a:t>shown in Figure 3.11 will be used to illustrate several types of joins.</a:t>
            </a:r>
          </a:p>
        </p:txBody>
      </p:sp>
    </p:spTree>
    <p:extLst>
      <p:ext uri="{BB962C8B-B14F-4D97-AF65-F5344CB8AC3E}">
        <p14:creationId xmlns:p14="http://schemas.microsoft.com/office/powerpoint/2010/main" val="367267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</a:t>
            </a:r>
            <a:r>
              <a:rPr lang="en-US" dirty="0"/>
              <a:t>of a relational table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9067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750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</a:t>
            </a:r>
            <a:r>
              <a:rPr lang="en-US" b="1" dirty="0"/>
              <a:t>natural join </a:t>
            </a:r>
            <a:r>
              <a:rPr lang="en-US" dirty="0"/>
              <a:t>links tables by selecting only the rows with common values in their common attribute(s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A natural </a:t>
            </a:r>
            <a:r>
              <a:rPr lang="en-US" dirty="0"/>
              <a:t>join is the result of a three-stage process:</a:t>
            </a:r>
          </a:p>
          <a:p>
            <a:pPr lvl="1"/>
            <a:r>
              <a:rPr lang="en-US" dirty="0"/>
              <a:t>a. First, a PRODUCT of the tables is created, yielding the results shown in Figure 3.12.</a:t>
            </a:r>
          </a:p>
          <a:p>
            <a:pPr lvl="1"/>
            <a:r>
              <a:rPr lang="en-US" dirty="0"/>
              <a:t>b. Second, a SELECT is performed on the output of Step a to yield only the rows for which </a:t>
            </a:r>
            <a:r>
              <a:rPr lang="en-US" dirty="0" smtClean="0"/>
              <a:t>the AGENT_CODE </a:t>
            </a:r>
            <a:r>
              <a:rPr lang="en-US" dirty="0"/>
              <a:t>values are equal. The common columns are referred to as the </a:t>
            </a:r>
            <a:r>
              <a:rPr lang="en-US" b="1" dirty="0"/>
              <a:t>join columns</a:t>
            </a:r>
            <a:r>
              <a:rPr lang="en-US" dirty="0"/>
              <a:t>. Step b </a:t>
            </a:r>
            <a:r>
              <a:rPr lang="en-US" dirty="0" smtClean="0"/>
              <a:t>yields the </a:t>
            </a:r>
            <a:r>
              <a:rPr lang="en-US" dirty="0"/>
              <a:t>results shown in Figure 3.13.</a:t>
            </a:r>
          </a:p>
          <a:p>
            <a:pPr lvl="1"/>
            <a:r>
              <a:rPr lang="en-US" dirty="0"/>
              <a:t>c. A PROJECT is performed on the results of Step b to yield a single copy of each attribute, </a:t>
            </a:r>
            <a:r>
              <a:rPr lang="en-US" dirty="0" smtClean="0"/>
              <a:t>thereby eliminating </a:t>
            </a:r>
            <a:r>
              <a:rPr lang="en-US" dirty="0"/>
              <a:t>duplicate columns. Step c yields the output shown in Figure 3.14.</a:t>
            </a:r>
          </a:p>
        </p:txBody>
      </p:sp>
    </p:spTree>
    <p:extLst>
      <p:ext uri="{BB962C8B-B14F-4D97-AF65-F5344CB8AC3E}">
        <p14:creationId xmlns:p14="http://schemas.microsoft.com/office/powerpoint/2010/main" val="3125669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final outcome of a natural join yields a table that does not include unmatched pairs and provides only the </a:t>
            </a:r>
            <a:r>
              <a:rPr lang="en-US" dirty="0" smtClean="0"/>
              <a:t>copies of </a:t>
            </a:r>
            <a:r>
              <a:rPr lang="en-US" dirty="0"/>
              <a:t>the matches.</a:t>
            </a:r>
          </a:p>
          <a:p>
            <a:r>
              <a:rPr lang="en-US" dirty="0"/>
              <a:t>Note a few crucial features of the natural join operation:</a:t>
            </a:r>
          </a:p>
          <a:p>
            <a:pPr lvl="1"/>
            <a:r>
              <a:rPr lang="en-US" dirty="0"/>
              <a:t> If no match is made between the table rows, the new table does not include the unmatched row. In that case</a:t>
            </a:r>
            <a:r>
              <a:rPr lang="en-US" dirty="0" smtClean="0"/>
              <a:t>, neither </a:t>
            </a:r>
            <a:r>
              <a:rPr lang="en-US" dirty="0"/>
              <a:t>AGENT_CODE 421 nor the customer whose last name is Smithson is included. </a:t>
            </a:r>
            <a:r>
              <a:rPr lang="en-US" dirty="0" smtClean="0"/>
              <a:t>Smithson’s AGENT_CODE </a:t>
            </a:r>
            <a:r>
              <a:rPr lang="en-US" dirty="0"/>
              <a:t>421 does not match any entry in the AGENT table.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column on which the join was made—that is, AGENT_CODE—occurs only once in the new table.</a:t>
            </a:r>
          </a:p>
          <a:p>
            <a:r>
              <a:rPr lang="en-US" dirty="0" smtClean="0"/>
              <a:t>If </a:t>
            </a:r>
            <a:r>
              <a:rPr lang="en-US" dirty="0"/>
              <a:t>the same AGENT_CODE were to occur several times in the AGENT table, a customer would be listed </a:t>
            </a:r>
            <a:r>
              <a:rPr lang="en-US" dirty="0" smtClean="0"/>
              <a:t>for each </a:t>
            </a:r>
            <a:r>
              <a:rPr lang="en-US" dirty="0"/>
              <a:t>match. For example, if the AGENT_CODE 167 were to occur three times in the AGENT table, </a:t>
            </a:r>
            <a:r>
              <a:rPr lang="en-US" dirty="0" smtClean="0"/>
              <a:t>the customer </a:t>
            </a:r>
            <a:r>
              <a:rPr lang="en-US" dirty="0"/>
              <a:t>named </a:t>
            </a:r>
            <a:r>
              <a:rPr lang="en-US" dirty="0" err="1"/>
              <a:t>Rakowski</a:t>
            </a:r>
            <a:r>
              <a:rPr lang="en-US" dirty="0"/>
              <a:t>, who is associated with AGENT_CODE 167, would occur three times in </a:t>
            </a:r>
            <a:r>
              <a:rPr lang="en-US" dirty="0" smtClean="0"/>
              <a:t>the </a:t>
            </a:r>
            <a:r>
              <a:rPr lang="en-US" dirty="0"/>
              <a:t>resulting table. (A good AGENT </a:t>
            </a:r>
            <a:r>
              <a:rPr lang="en-US" dirty="0" smtClean="0"/>
              <a:t>table cannot</a:t>
            </a:r>
            <a:r>
              <a:rPr lang="en-US" dirty="0"/>
              <a:t>, of course, yield such a </a:t>
            </a:r>
            <a:r>
              <a:rPr lang="en-US" dirty="0" smtClean="0"/>
              <a:t>result because </a:t>
            </a:r>
            <a:r>
              <a:rPr lang="en-US" dirty="0"/>
              <a:t>it would contain unique </a:t>
            </a:r>
            <a:r>
              <a:rPr lang="en-US" dirty="0" smtClean="0"/>
              <a:t>primary key </a:t>
            </a:r>
            <a:r>
              <a:rPr lang="en-US" dirty="0"/>
              <a:t>values.)</a:t>
            </a:r>
          </a:p>
        </p:txBody>
      </p:sp>
    </p:spTree>
    <p:extLst>
      <p:ext uri="{BB962C8B-B14F-4D97-AF65-F5344CB8AC3E}">
        <p14:creationId xmlns:p14="http://schemas.microsoft.com/office/powerpoint/2010/main" val="6237825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Another form of join, known as </a:t>
            </a:r>
            <a:r>
              <a:rPr lang="en-US" b="1" dirty="0"/>
              <a:t>equijoin</a:t>
            </a:r>
            <a:r>
              <a:rPr lang="en-US" dirty="0"/>
              <a:t>, </a:t>
            </a:r>
            <a:r>
              <a:rPr lang="en-US" dirty="0" smtClean="0"/>
              <a:t>links tables </a:t>
            </a:r>
            <a:r>
              <a:rPr lang="en-US" dirty="0"/>
              <a:t>on the basis of an equality condition </a:t>
            </a:r>
            <a:r>
              <a:rPr lang="en-US" dirty="0" smtClean="0"/>
              <a:t>that compares </a:t>
            </a:r>
            <a:r>
              <a:rPr lang="en-US" dirty="0"/>
              <a:t>specified columns of each table. </a:t>
            </a:r>
            <a:endParaRPr lang="en-US" dirty="0" smtClean="0"/>
          </a:p>
          <a:p>
            <a:r>
              <a:rPr lang="en-US" dirty="0" smtClean="0"/>
              <a:t>The outcome </a:t>
            </a:r>
            <a:r>
              <a:rPr lang="en-US" dirty="0"/>
              <a:t>of the equijoin does not </a:t>
            </a:r>
            <a:r>
              <a:rPr lang="en-US" dirty="0" smtClean="0"/>
              <a:t>eliminate duplicate </a:t>
            </a:r>
            <a:r>
              <a:rPr lang="en-US" dirty="0"/>
              <a:t>columns, and the condition or </a:t>
            </a:r>
            <a:r>
              <a:rPr lang="en-US" dirty="0" smtClean="0"/>
              <a:t>criterion used </a:t>
            </a:r>
            <a:r>
              <a:rPr lang="en-US" dirty="0"/>
              <a:t>to join the tables must be </a:t>
            </a:r>
            <a:r>
              <a:rPr lang="en-US" dirty="0" smtClean="0"/>
              <a:t>explicitly </a:t>
            </a:r>
            <a:r>
              <a:rPr lang="en-US" dirty="0"/>
              <a:t>defined. The equijoin takes its name from the equality comparison operator (=) used in the condition.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any </a:t>
            </a:r>
            <a:r>
              <a:rPr lang="en-US" dirty="0" smtClean="0"/>
              <a:t>other comparison </a:t>
            </a:r>
            <a:r>
              <a:rPr lang="en-US" dirty="0"/>
              <a:t>operator is used, the join is called a </a:t>
            </a:r>
            <a:r>
              <a:rPr lang="en-US" b="1" dirty="0"/>
              <a:t>theta join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235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Each of the preceding joins is often classified as an inner join.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b="1" dirty="0"/>
              <a:t>inner join </a:t>
            </a:r>
            <a:r>
              <a:rPr lang="en-US" dirty="0"/>
              <a:t>is a join that only returns matched </a:t>
            </a:r>
            <a:r>
              <a:rPr lang="en-US" dirty="0" smtClean="0"/>
              <a:t>records from </a:t>
            </a:r>
            <a:r>
              <a:rPr lang="en-US" dirty="0"/>
              <a:t>the tables that are being joined.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an </a:t>
            </a:r>
            <a:r>
              <a:rPr lang="en-US" b="1" dirty="0"/>
              <a:t>outer join</a:t>
            </a:r>
            <a:r>
              <a:rPr lang="en-US" dirty="0"/>
              <a:t>, the matched pairs would be retained, and any </a:t>
            </a:r>
            <a:r>
              <a:rPr lang="en-US" dirty="0" smtClean="0"/>
              <a:t>unmatched values </a:t>
            </a:r>
            <a:r>
              <a:rPr lang="en-US" dirty="0"/>
              <a:t>in the other table would be left null.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an easy mistake to think that an outer join is the opposite of </a:t>
            </a:r>
            <a:r>
              <a:rPr lang="en-US" dirty="0" smtClean="0"/>
              <a:t>an </a:t>
            </a:r>
            <a:r>
              <a:rPr lang="en-US" dirty="0"/>
              <a:t>inner join.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it is more accurate to think of an outer join as an “inner join plus.”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outer join still </a:t>
            </a:r>
            <a:r>
              <a:rPr lang="en-US" dirty="0" smtClean="0"/>
              <a:t>returns all </a:t>
            </a:r>
            <a:r>
              <a:rPr lang="en-US" dirty="0"/>
              <a:t>of the matched records that the inner join returns, plus it returns the unmatched records from one of the tables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77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specifically, if an outer join is produced for tables CUSTOMER and AGENT, two scenarios are possible:</a:t>
            </a:r>
          </a:p>
          <a:p>
            <a:r>
              <a:rPr lang="en-US" dirty="0"/>
              <a:t>A </a:t>
            </a:r>
            <a:r>
              <a:rPr lang="en-US" b="1" dirty="0"/>
              <a:t>left outer join </a:t>
            </a:r>
            <a:r>
              <a:rPr lang="en-US" dirty="0"/>
              <a:t>yields all of the rows in the CUSTOMER table, including those that do not have a matching </a:t>
            </a:r>
            <a:r>
              <a:rPr lang="en-US" dirty="0" smtClean="0"/>
              <a:t>value in </a:t>
            </a:r>
            <a:r>
              <a:rPr lang="en-US" dirty="0"/>
              <a:t>the AGENT table</a:t>
            </a:r>
            <a:r>
              <a:rPr lang="en-US" dirty="0" smtClean="0"/>
              <a:t>.</a:t>
            </a:r>
          </a:p>
          <a:p>
            <a:r>
              <a:rPr lang="en-US" dirty="0"/>
              <a:t>A </a:t>
            </a:r>
            <a:r>
              <a:rPr lang="en-US" b="1" dirty="0"/>
              <a:t>right outer join </a:t>
            </a:r>
            <a:r>
              <a:rPr lang="en-US" dirty="0"/>
              <a:t>yields all of the </a:t>
            </a:r>
            <a:r>
              <a:rPr lang="en-US" dirty="0" smtClean="0"/>
              <a:t>rows in </a:t>
            </a:r>
            <a:r>
              <a:rPr lang="en-US" dirty="0"/>
              <a:t>the AGENT table, including </a:t>
            </a:r>
            <a:r>
              <a:rPr lang="en-US" dirty="0" smtClean="0"/>
              <a:t>those that </a:t>
            </a:r>
            <a:r>
              <a:rPr lang="en-US" dirty="0"/>
              <a:t>do not have matching values in </a:t>
            </a:r>
            <a:r>
              <a:rPr lang="en-US" dirty="0" smtClean="0"/>
              <a:t>the CUSTOMER </a:t>
            </a:r>
            <a:r>
              <a:rPr lang="en-US" dirty="0"/>
              <a:t>table.</a:t>
            </a:r>
          </a:p>
        </p:txBody>
      </p:sp>
    </p:spTree>
    <p:extLst>
      <p:ext uri="{BB962C8B-B14F-4D97-AF65-F5344CB8AC3E}">
        <p14:creationId xmlns:p14="http://schemas.microsoft.com/office/powerpoint/2010/main" val="24725979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4208"/>
            <a:ext cx="8305800" cy="65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1872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Generally speaking, outer joins </a:t>
            </a:r>
            <a:r>
              <a:rPr lang="en-US" dirty="0" smtClean="0"/>
              <a:t>operate like </a:t>
            </a:r>
            <a:r>
              <a:rPr lang="en-US" dirty="0"/>
              <a:t>equijoins.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outer join does </a:t>
            </a:r>
            <a:r>
              <a:rPr lang="en-US" dirty="0" smtClean="0"/>
              <a:t>not drop </a:t>
            </a:r>
            <a:r>
              <a:rPr lang="en-US" dirty="0"/>
              <a:t>one copy of the common attribute</a:t>
            </a:r>
            <a:r>
              <a:rPr lang="en-US" dirty="0" smtClean="0"/>
              <a:t>, and </a:t>
            </a:r>
            <a:r>
              <a:rPr lang="en-US" dirty="0"/>
              <a:t>it requires the specification of </a:t>
            </a:r>
            <a:r>
              <a:rPr lang="en-US" dirty="0" smtClean="0"/>
              <a:t>the join </a:t>
            </a:r>
            <a:r>
              <a:rPr lang="en-US" dirty="0"/>
              <a:t>condition</a:t>
            </a:r>
            <a:r>
              <a:rPr lang="en-US" dirty="0" smtClean="0"/>
              <a:t>.</a:t>
            </a:r>
          </a:p>
          <a:p>
            <a:r>
              <a:rPr lang="en-US" dirty="0"/>
              <a:t>Outer joins are especially useful </a:t>
            </a:r>
            <a:r>
              <a:rPr lang="en-US" dirty="0" smtClean="0"/>
              <a:t>when you </a:t>
            </a:r>
            <a:r>
              <a:rPr lang="en-US" dirty="0"/>
              <a:t>are trying to determine what value</a:t>
            </a:r>
            <a:r>
              <a:rPr lang="en-US" dirty="0" smtClean="0"/>
              <a:t>( s</a:t>
            </a:r>
            <a:r>
              <a:rPr lang="en-US" dirty="0"/>
              <a:t>) in related tables cause(s) </a:t>
            </a:r>
            <a:r>
              <a:rPr lang="en-US" dirty="0" smtClean="0"/>
              <a:t>referential integrity </a:t>
            </a:r>
            <a:r>
              <a:rPr lang="en-US" dirty="0"/>
              <a:t>problems.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problems </a:t>
            </a:r>
            <a:r>
              <a:rPr lang="en-US" dirty="0" smtClean="0"/>
              <a:t>are created </a:t>
            </a:r>
            <a:r>
              <a:rPr lang="en-US" dirty="0"/>
              <a:t>when foreign key values do </a:t>
            </a:r>
            <a:r>
              <a:rPr lang="en-US" dirty="0" smtClean="0"/>
              <a:t>not match </a:t>
            </a:r>
            <a:r>
              <a:rPr lang="en-US" dirty="0"/>
              <a:t>the primary key values in </a:t>
            </a:r>
            <a:r>
              <a:rPr lang="en-US" dirty="0" smtClean="0"/>
              <a:t>the related </a:t>
            </a:r>
            <a:r>
              <a:rPr lang="en-US" dirty="0"/>
              <a:t>table(s).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0572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fact, if you are asked to convert large spreadsheets or </a:t>
            </a:r>
            <a:r>
              <a:rPr lang="en-US" dirty="0" smtClean="0"/>
              <a:t>other </a:t>
            </a:r>
            <a:r>
              <a:rPr lang="en-US" dirty="0" err="1"/>
              <a:t>nondatabase</a:t>
            </a:r>
            <a:r>
              <a:rPr lang="en-US" dirty="0"/>
              <a:t> data into relational database tables, you will discover that the outer joins save you vast </a:t>
            </a:r>
            <a:r>
              <a:rPr lang="en-US" dirty="0" smtClean="0"/>
              <a:t>amounts of </a:t>
            </a:r>
            <a:r>
              <a:rPr lang="en-US" dirty="0"/>
              <a:t>time and uncounted headaches when you encounter referential integrity errors after the conversions.</a:t>
            </a:r>
          </a:p>
          <a:p>
            <a:r>
              <a:rPr lang="en-US" dirty="0"/>
              <a:t>You may wonder why the outer joins are labeled </a:t>
            </a:r>
            <a:r>
              <a:rPr lang="en-US" i="1" dirty="0"/>
              <a:t>left </a:t>
            </a:r>
            <a:r>
              <a:rPr lang="en-US" dirty="0"/>
              <a:t>and </a:t>
            </a:r>
            <a:r>
              <a:rPr lang="en-US" i="1" dirty="0"/>
              <a:t>right</a:t>
            </a:r>
            <a:r>
              <a:rPr lang="en-US" dirty="0"/>
              <a:t>. The labels refer to the order in which the </a:t>
            </a:r>
            <a:r>
              <a:rPr lang="en-US" dirty="0" smtClean="0"/>
              <a:t>tables are </a:t>
            </a:r>
            <a:r>
              <a:rPr lang="en-US" dirty="0"/>
              <a:t>listed in the SQL command.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272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DIVIDE operation uses one single-column table (e.g., column “a”) as the divisor and one 2-column </a:t>
            </a:r>
            <a:r>
              <a:rPr lang="en-US" dirty="0" smtClean="0"/>
              <a:t>table (</a:t>
            </a:r>
            <a:r>
              <a:rPr lang="en-US" dirty="0"/>
              <a:t>i.e., columns “a” and “b”) as the dividend. The tables must have a common column (e.g., column “a”). </a:t>
            </a:r>
            <a:endParaRPr lang="en-US" dirty="0" smtClean="0"/>
          </a:p>
          <a:p>
            <a:r>
              <a:rPr lang="en-US" dirty="0" smtClean="0"/>
              <a:t>The output </a:t>
            </a:r>
            <a:r>
              <a:rPr lang="en-US" dirty="0"/>
              <a:t>of the DIVIDE operation is a single column with the values of column “a” from the dividend table </a:t>
            </a:r>
            <a:r>
              <a:rPr lang="en-US" dirty="0" smtClean="0"/>
              <a:t>rows where </a:t>
            </a:r>
            <a:r>
              <a:rPr lang="en-US" dirty="0"/>
              <a:t>the value of the common column (i.e., column “a”) in both tables matches</a:t>
            </a:r>
          </a:p>
        </p:txBody>
      </p:sp>
    </p:spTree>
    <p:extLst>
      <p:ext uri="{BB962C8B-B14F-4D97-AF65-F5344CB8AC3E}">
        <p14:creationId xmlns:p14="http://schemas.microsoft.com/office/powerpoint/2010/main" val="634022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299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6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Relational </a:t>
            </a:r>
            <a:r>
              <a:rPr lang="en-US" dirty="0"/>
              <a:t>database terminology is very precise. </a:t>
            </a:r>
            <a:endParaRPr lang="en-US" dirty="0" smtClean="0"/>
          </a:p>
          <a:p>
            <a:r>
              <a:rPr lang="en-US" dirty="0" smtClean="0"/>
              <a:t>Unfortunately</a:t>
            </a:r>
            <a:r>
              <a:rPr lang="en-US" dirty="0"/>
              <a:t>, file system terminology sometimes creeps </a:t>
            </a:r>
            <a:r>
              <a:rPr lang="en-US" dirty="0" smtClean="0"/>
              <a:t>into the </a:t>
            </a:r>
            <a:r>
              <a:rPr lang="en-US" dirty="0"/>
              <a:t>database environment.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rows are sometimes referred to as </a:t>
            </a:r>
            <a:r>
              <a:rPr lang="en-US" i="1" dirty="0"/>
              <a:t>records </a:t>
            </a:r>
            <a:r>
              <a:rPr lang="en-US" dirty="0"/>
              <a:t>and columns are sometimes </a:t>
            </a:r>
            <a:r>
              <a:rPr lang="en-US" dirty="0" smtClean="0"/>
              <a:t>labeled as </a:t>
            </a:r>
            <a:r>
              <a:rPr lang="en-US" i="1" dirty="0"/>
              <a:t>fields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Occasionally</a:t>
            </a:r>
            <a:r>
              <a:rPr lang="en-US" dirty="0"/>
              <a:t>, tables are labeled </a:t>
            </a:r>
            <a:r>
              <a:rPr lang="en-US" i="1" dirty="0"/>
              <a:t>files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Technically </a:t>
            </a:r>
            <a:r>
              <a:rPr lang="en-US" dirty="0"/>
              <a:t>speaking, this substitution of terms is not </a:t>
            </a:r>
            <a:r>
              <a:rPr lang="en-US" dirty="0" smtClean="0"/>
              <a:t>always appropriate</a:t>
            </a:r>
            <a:r>
              <a:rPr lang="en-US" dirty="0"/>
              <a:t>; the database table is a logical rather than a physical concept, and the terms </a:t>
            </a:r>
            <a:r>
              <a:rPr lang="en-US" i="1" dirty="0"/>
              <a:t>file, record, </a:t>
            </a:r>
            <a:r>
              <a:rPr lang="en-US" dirty="0"/>
              <a:t>and </a:t>
            </a:r>
            <a:r>
              <a:rPr lang="en-US" i="1" dirty="0" smtClean="0"/>
              <a:t>field </a:t>
            </a:r>
            <a:r>
              <a:rPr lang="en-US" dirty="0" smtClean="0"/>
              <a:t>describe </a:t>
            </a:r>
            <a:r>
              <a:rPr lang="en-US" dirty="0"/>
              <a:t>physical concepts. </a:t>
            </a:r>
            <a:endParaRPr lang="en-US" dirty="0" smtClean="0"/>
          </a:p>
          <a:p>
            <a:r>
              <a:rPr lang="en-US" dirty="0" smtClean="0"/>
              <a:t>Nevertheless</a:t>
            </a:r>
            <a:r>
              <a:rPr lang="en-US" dirty="0"/>
              <a:t>, as long as you recognize that the table is actually a logical rather </a:t>
            </a:r>
            <a:r>
              <a:rPr lang="en-US" dirty="0" smtClean="0"/>
              <a:t>than a </a:t>
            </a:r>
            <a:r>
              <a:rPr lang="en-US" dirty="0"/>
              <a:t>physical construct, you may (at the conceptual level) think of table rows as records and of table columns </a:t>
            </a:r>
            <a:r>
              <a:rPr lang="en-US" dirty="0" smtClean="0"/>
              <a:t>as fields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fact, many database software vendors still use this familiar file system terminology.</a:t>
            </a:r>
          </a:p>
        </p:txBody>
      </p:sp>
    </p:spTree>
    <p:extLst>
      <p:ext uri="{BB962C8B-B14F-4D97-AF65-F5344CB8AC3E}">
        <p14:creationId xmlns:p14="http://schemas.microsoft.com/office/powerpoint/2010/main" val="2745954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Using the example shown in Figure 3.17, note that:</a:t>
            </a:r>
          </a:p>
          <a:p>
            <a:pPr lvl="1"/>
            <a:r>
              <a:rPr lang="en-US" dirty="0"/>
              <a:t>a. Table 1 is “divided” by Table 2 to produce Table 3. Tables 1 and 2 both contain the column CODE but </a:t>
            </a:r>
            <a:r>
              <a:rPr lang="en-US" dirty="0" smtClean="0"/>
              <a:t>do not </a:t>
            </a:r>
            <a:r>
              <a:rPr lang="en-US" dirty="0"/>
              <a:t>share LOC.</a:t>
            </a:r>
          </a:p>
          <a:p>
            <a:pPr lvl="1"/>
            <a:r>
              <a:rPr lang="en-US" dirty="0"/>
              <a:t>b. To be included in the resulting Table 3, a value in the unshared column (LOC) must be associated (in </a:t>
            </a:r>
            <a:r>
              <a:rPr lang="en-US" dirty="0" smtClean="0"/>
              <a:t>the dividing </a:t>
            </a:r>
            <a:r>
              <a:rPr lang="en-US" dirty="0"/>
              <a:t>Table 2) with every value in Table 1.</a:t>
            </a:r>
          </a:p>
          <a:p>
            <a:pPr lvl="1"/>
            <a:r>
              <a:rPr lang="en-US" dirty="0"/>
              <a:t>c. </a:t>
            </a:r>
            <a:r>
              <a:rPr lang="en-US" dirty="0" smtClean="0"/>
              <a:t>The </a:t>
            </a:r>
            <a:r>
              <a:rPr lang="en-US" dirty="0"/>
              <a:t>only value associated with both A and B is 5.</a:t>
            </a:r>
          </a:p>
        </p:txBody>
      </p:sp>
    </p:spTree>
    <p:extLst>
      <p:ext uri="{BB962C8B-B14F-4D97-AF65-F5344CB8AC3E}">
        <p14:creationId xmlns:p14="http://schemas.microsoft.com/office/powerpoint/2010/main" val="18101558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DATA DICTIONARY AND THE SYSTEM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data dictionary </a:t>
            </a:r>
            <a:r>
              <a:rPr lang="en-US" dirty="0"/>
              <a:t>provides a detailed description of all tables found within the user/designer-created database.</a:t>
            </a:r>
          </a:p>
          <a:p>
            <a:r>
              <a:rPr lang="en-US" dirty="0"/>
              <a:t>Thus, the data dictionary contains at least all of the attribute names and characteristics for each table in the system.</a:t>
            </a:r>
          </a:p>
          <a:p>
            <a:r>
              <a:rPr lang="en-US" dirty="0"/>
              <a:t>In short, the data dictionary contains metadata—data about data.</a:t>
            </a:r>
          </a:p>
        </p:txBody>
      </p:sp>
    </p:spTree>
    <p:extLst>
      <p:ext uri="{BB962C8B-B14F-4D97-AF65-F5344CB8AC3E}">
        <p14:creationId xmlns:p14="http://schemas.microsoft.com/office/powerpoint/2010/main" val="42530332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data dictionary in Table 3.6 is an example of the </a:t>
            </a:r>
            <a:r>
              <a:rPr lang="en-US" i="1" dirty="0"/>
              <a:t>human </a:t>
            </a:r>
            <a:r>
              <a:rPr lang="en-US" dirty="0"/>
              <a:t>view of the entities, attributes, and relationships.</a:t>
            </a:r>
          </a:p>
          <a:p>
            <a:r>
              <a:rPr lang="en-US" dirty="0"/>
              <a:t>The purpose of this data dictionary is to ensure that all members of database design and implementation </a:t>
            </a:r>
            <a:r>
              <a:rPr lang="en-US" dirty="0" smtClean="0"/>
              <a:t>teams use </a:t>
            </a:r>
            <a:r>
              <a:rPr lang="en-US" dirty="0"/>
              <a:t>the same table and attribute names and characteristics.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DBMS</a:t>
            </a:r>
            <a:r>
              <a:rPr lang="en-US" i="1" dirty="0"/>
              <a:t>’</a:t>
            </a:r>
            <a:r>
              <a:rPr lang="en-US" dirty="0"/>
              <a:t>s internally stored data </a:t>
            </a:r>
            <a:r>
              <a:rPr lang="en-US" dirty="0" smtClean="0"/>
              <a:t>dictionary contains </a:t>
            </a:r>
            <a:r>
              <a:rPr lang="en-US" dirty="0"/>
              <a:t>additional information about relationship types, entity and referential integrity checks and enforcement</a:t>
            </a:r>
            <a:r>
              <a:rPr lang="en-US" dirty="0" smtClean="0"/>
              <a:t>, and </a:t>
            </a:r>
            <a:r>
              <a:rPr lang="en-US" dirty="0"/>
              <a:t>index types and components.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additional information is generated during the database </a:t>
            </a:r>
            <a:r>
              <a:rPr lang="en-US" dirty="0" smtClean="0"/>
              <a:t>implementation stage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4668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DATA DICTIONARY AND THE SYSTEM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data dictionary is sometimes described as “the database designer’s database” because it records the </a:t>
            </a:r>
            <a:r>
              <a:rPr lang="en-US" dirty="0" smtClean="0"/>
              <a:t>design decisions </a:t>
            </a:r>
            <a:r>
              <a:rPr lang="en-US" dirty="0"/>
              <a:t>about tables and their structures</a:t>
            </a:r>
            <a:r>
              <a:rPr lang="en-US" dirty="0" smtClean="0"/>
              <a:t>.</a:t>
            </a:r>
          </a:p>
          <a:p>
            <a:r>
              <a:rPr lang="en-US" dirty="0"/>
              <a:t>Like the data dictionary, the </a:t>
            </a:r>
            <a:r>
              <a:rPr lang="en-US" b="1" dirty="0"/>
              <a:t>system catalog </a:t>
            </a:r>
            <a:r>
              <a:rPr lang="en-US" dirty="0"/>
              <a:t>contains metadata.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system catalog can be described as a </a:t>
            </a:r>
            <a:r>
              <a:rPr lang="en-US" dirty="0" smtClean="0"/>
              <a:t>detailed system </a:t>
            </a:r>
            <a:r>
              <a:rPr lang="en-US" dirty="0"/>
              <a:t>data dictionary that describes all objects within the database, including data about table names, the </a:t>
            </a:r>
            <a:r>
              <a:rPr lang="en-US" dirty="0" smtClean="0"/>
              <a:t>table’s creator </a:t>
            </a:r>
            <a:r>
              <a:rPr lang="en-US" dirty="0"/>
              <a:t>and creation date, the number of columns in each table, the data type corresponding to each column, </a:t>
            </a:r>
            <a:r>
              <a:rPr lang="en-US" dirty="0" smtClean="0"/>
              <a:t>index filenames</a:t>
            </a:r>
            <a:r>
              <a:rPr lang="en-US" dirty="0"/>
              <a:t>, index creators, authorized users, and access privileges.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5479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Because the system catalog contains all required data dictionary information, the terms </a:t>
            </a:r>
            <a:r>
              <a:rPr lang="en-US" i="1" dirty="0"/>
              <a:t>system catalog </a:t>
            </a:r>
            <a:r>
              <a:rPr lang="en-US" dirty="0"/>
              <a:t>and </a:t>
            </a:r>
            <a:r>
              <a:rPr lang="en-US" i="1" dirty="0"/>
              <a:t>data dictionary </a:t>
            </a:r>
            <a:r>
              <a:rPr lang="en-US" dirty="0"/>
              <a:t>are often used interchangeably. </a:t>
            </a:r>
          </a:p>
          <a:p>
            <a:r>
              <a:rPr lang="en-US" dirty="0"/>
              <a:t>In fact, current relational database software generally provides only a system catalog, from which the designer’s data dictionary information may be derived. </a:t>
            </a:r>
          </a:p>
          <a:p>
            <a:r>
              <a:rPr lang="en-US" dirty="0"/>
              <a:t>The system catalog is actually a system-created database whose tables store the user/designer-created database characteristics and contents. </a:t>
            </a:r>
          </a:p>
          <a:p>
            <a:r>
              <a:rPr lang="en-US" dirty="0"/>
              <a:t>Therefore, the system catalog tables can be queried just like any user/designer-created 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912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effect, the system catalog automatically produces database </a:t>
            </a:r>
            <a:r>
              <a:rPr lang="en-US" dirty="0" smtClean="0"/>
              <a:t>documentation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new tables are added to the database</a:t>
            </a:r>
            <a:r>
              <a:rPr lang="en-US" dirty="0" smtClean="0"/>
              <a:t>, that </a:t>
            </a:r>
            <a:r>
              <a:rPr lang="en-US" dirty="0"/>
              <a:t>documentation also allows the RDBMS to check for and eliminate homonyms and synonyms.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 terms</a:t>
            </a:r>
            <a:r>
              <a:rPr lang="en-US" dirty="0" smtClean="0"/>
              <a:t>, </a:t>
            </a:r>
            <a:r>
              <a:rPr lang="en-US" b="1" dirty="0" smtClean="0"/>
              <a:t>homonyms </a:t>
            </a:r>
            <a:r>
              <a:rPr lang="en-US" dirty="0"/>
              <a:t>are similar-sounding words with different meanings, such as </a:t>
            </a:r>
            <a:r>
              <a:rPr lang="en-US" i="1" dirty="0"/>
              <a:t>boar </a:t>
            </a:r>
            <a:r>
              <a:rPr lang="en-US" dirty="0"/>
              <a:t>and </a:t>
            </a:r>
            <a:r>
              <a:rPr lang="en-US" i="1" dirty="0"/>
              <a:t>bore</a:t>
            </a:r>
            <a:r>
              <a:rPr lang="en-US" dirty="0"/>
              <a:t>, or identically spelled </a:t>
            </a:r>
            <a:r>
              <a:rPr lang="en-US" dirty="0" smtClean="0"/>
              <a:t>words with </a:t>
            </a:r>
            <a:r>
              <a:rPr lang="en-US" dirty="0"/>
              <a:t>different meanings, such as </a:t>
            </a:r>
            <a:r>
              <a:rPr lang="en-US" i="1" dirty="0"/>
              <a:t>fair </a:t>
            </a:r>
            <a:r>
              <a:rPr lang="en-US" dirty="0"/>
              <a:t>(meaning “just”) and </a:t>
            </a:r>
            <a:r>
              <a:rPr lang="en-US" i="1" dirty="0"/>
              <a:t>fair </a:t>
            </a:r>
            <a:r>
              <a:rPr lang="en-US" dirty="0"/>
              <a:t>(meaning “festival”).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database context, the </a:t>
            </a:r>
            <a:r>
              <a:rPr lang="en-US" dirty="0" smtClean="0"/>
              <a:t>word </a:t>
            </a:r>
            <a:r>
              <a:rPr lang="en-US" i="1" dirty="0" smtClean="0"/>
              <a:t>homonym </a:t>
            </a:r>
            <a:r>
              <a:rPr lang="en-US" dirty="0"/>
              <a:t>indicates the use of the same attribute name to label different attributes.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you might </a:t>
            </a:r>
            <a:r>
              <a:rPr lang="en-US" dirty="0" smtClean="0"/>
              <a:t>use C_NAME </a:t>
            </a:r>
            <a:r>
              <a:rPr lang="en-US" dirty="0"/>
              <a:t>to label a customer name attribute in a CUSTOMER table and also use C_NAME to label a consultant </a:t>
            </a:r>
            <a:r>
              <a:rPr lang="en-US" dirty="0" smtClean="0"/>
              <a:t>name attribute </a:t>
            </a:r>
            <a:r>
              <a:rPr lang="en-US" dirty="0"/>
              <a:t>in a CONSULTANT table.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lessen confusion, you should avoid database homonyms; the data dictionary </a:t>
            </a:r>
            <a:r>
              <a:rPr lang="en-US" dirty="0" smtClean="0"/>
              <a:t>is very </a:t>
            </a:r>
            <a:r>
              <a:rPr lang="en-US" dirty="0"/>
              <a:t>useful in this regard.</a:t>
            </a:r>
          </a:p>
        </p:txBody>
      </p:sp>
    </p:spTree>
    <p:extLst>
      <p:ext uri="{BB962C8B-B14F-4D97-AF65-F5344CB8AC3E}">
        <p14:creationId xmlns:p14="http://schemas.microsoft.com/office/powerpoint/2010/main" val="32743508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database context, a </a:t>
            </a:r>
            <a:r>
              <a:rPr lang="en-US" b="1" dirty="0"/>
              <a:t>synonym </a:t>
            </a:r>
            <a:r>
              <a:rPr lang="en-US" dirty="0"/>
              <a:t>is the opposite of a homonym and indicates the use of different names to </a:t>
            </a:r>
            <a:r>
              <a:rPr lang="en-US" dirty="0" smtClean="0"/>
              <a:t>describe the </a:t>
            </a:r>
            <a:r>
              <a:rPr lang="en-US" dirty="0"/>
              <a:t>same attribute.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i="1" dirty="0"/>
              <a:t>car </a:t>
            </a:r>
            <a:r>
              <a:rPr lang="en-US" dirty="0"/>
              <a:t>and </a:t>
            </a:r>
            <a:r>
              <a:rPr lang="en-US" i="1" dirty="0"/>
              <a:t>auto </a:t>
            </a:r>
            <a:r>
              <a:rPr lang="en-US" dirty="0"/>
              <a:t>refer to the same object. </a:t>
            </a:r>
            <a:endParaRPr lang="en-US" dirty="0" smtClean="0"/>
          </a:p>
          <a:p>
            <a:r>
              <a:rPr lang="en-US" dirty="0" smtClean="0"/>
              <a:t>Synonyms </a:t>
            </a:r>
            <a:r>
              <a:rPr lang="en-US" dirty="0"/>
              <a:t>must be avoided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5352"/>
            <a:ext cx="4419599" cy="530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34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5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RELATIONSHIPS WITHIN THE RELATIONAL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You already know that relationships are classified as one-to-one (1:1), one-to-many (1:M), and many-to-many (M:N </a:t>
            </a:r>
            <a:r>
              <a:rPr lang="en-US" dirty="0" smtClean="0"/>
              <a:t>or M:M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section explores those relationships further to help you apply them properly when you start </a:t>
            </a:r>
            <a:r>
              <a:rPr lang="en-US" dirty="0" smtClean="0"/>
              <a:t>developing database </a:t>
            </a:r>
            <a:r>
              <a:rPr lang="en-US" dirty="0"/>
              <a:t>designs, focusing on the following points:</a:t>
            </a:r>
          </a:p>
          <a:p>
            <a:pPr lvl="1"/>
            <a:r>
              <a:rPr lang="en-US" dirty="0"/>
              <a:t> The 1:M relationship is the relational modeling ideal. Therefore, this relationship type should be the norm </a:t>
            </a:r>
            <a:r>
              <a:rPr lang="en-US" dirty="0" smtClean="0"/>
              <a:t>in any </a:t>
            </a:r>
            <a:r>
              <a:rPr lang="en-US" dirty="0"/>
              <a:t>relational database design.</a:t>
            </a:r>
          </a:p>
          <a:p>
            <a:pPr lvl="1"/>
            <a:r>
              <a:rPr lang="en-US" dirty="0"/>
              <a:t> The 1:1 relationship should be rare in any relational database design.</a:t>
            </a:r>
          </a:p>
          <a:p>
            <a:pPr lvl="1"/>
            <a:r>
              <a:rPr lang="en-US" dirty="0" smtClean="0"/>
              <a:t>M:N </a:t>
            </a:r>
            <a:r>
              <a:rPr lang="en-US" dirty="0"/>
              <a:t>relationships cannot be implemented as such in the relational model. Later in this section, you will </a:t>
            </a:r>
            <a:r>
              <a:rPr lang="en-US" dirty="0" smtClean="0"/>
              <a:t>see how </a:t>
            </a:r>
            <a:r>
              <a:rPr lang="en-US" dirty="0"/>
              <a:t>any M:N relationship can be changed into two 1:M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22246067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M:N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many-to-many (M:N) relationship is not supported directly in the relational environment.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M:N </a:t>
            </a:r>
            <a:r>
              <a:rPr lang="en-US" dirty="0" smtClean="0"/>
              <a:t>relationships can </a:t>
            </a:r>
            <a:r>
              <a:rPr lang="en-US" dirty="0"/>
              <a:t>be implemented by creating a new entity in 1:M relationships with the original entities</a:t>
            </a:r>
            <a:r>
              <a:rPr lang="en-US" dirty="0" smtClean="0"/>
              <a:t>.</a:t>
            </a:r>
          </a:p>
          <a:p>
            <a:r>
              <a:rPr lang="en-US" dirty="0"/>
              <a:t>To explore the many-to-many (M:N) relationship, consider a rather typical college environment in which </a:t>
            </a:r>
            <a:r>
              <a:rPr lang="en-US" dirty="0" smtClean="0"/>
              <a:t>each STUDENT </a:t>
            </a:r>
            <a:r>
              <a:rPr lang="en-US" dirty="0"/>
              <a:t>can take many </a:t>
            </a:r>
            <a:r>
              <a:rPr lang="en-US" dirty="0" err="1"/>
              <a:t>CLASSes</a:t>
            </a:r>
            <a:r>
              <a:rPr lang="en-US" dirty="0"/>
              <a:t>, and each CLASS can contain many STUDENTs.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ER model in Figure </a:t>
            </a:r>
            <a:r>
              <a:rPr lang="en-US" dirty="0" smtClean="0"/>
              <a:t>3.24 shows </a:t>
            </a:r>
            <a:r>
              <a:rPr lang="en-US" dirty="0"/>
              <a:t>this M:N relationship.</a:t>
            </a:r>
          </a:p>
        </p:txBody>
      </p:sp>
    </p:spTree>
    <p:extLst>
      <p:ext uri="{BB962C8B-B14F-4D97-AF65-F5344CB8AC3E}">
        <p14:creationId xmlns:p14="http://schemas.microsoft.com/office/powerpoint/2010/main" val="209695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Table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1"/>
            <a:ext cx="8763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77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such a data relationship and the sample data in Table 3.7, you could wrongly assume that you could </a:t>
            </a:r>
            <a:r>
              <a:rPr lang="en-US" dirty="0" smtClean="0"/>
              <a:t>implement this </a:t>
            </a:r>
            <a:r>
              <a:rPr lang="en-US" dirty="0"/>
              <a:t>M:N relationship by simply adding a foreign key in the many side of the relationship that points to the </a:t>
            </a:r>
            <a:r>
              <a:rPr lang="en-US" dirty="0" smtClean="0"/>
              <a:t>primary key </a:t>
            </a:r>
            <a:r>
              <a:rPr lang="en-US" dirty="0"/>
              <a:t>of the related table</a:t>
            </a:r>
          </a:p>
        </p:txBody>
      </p:sp>
    </p:spTree>
    <p:extLst>
      <p:ext uri="{BB962C8B-B14F-4D97-AF65-F5344CB8AC3E}">
        <p14:creationId xmlns:p14="http://schemas.microsoft.com/office/powerpoint/2010/main" val="31629581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However, the M:N relationship should </a:t>
            </a:r>
            <a:r>
              <a:rPr lang="en-US" i="1" dirty="0"/>
              <a:t>not </a:t>
            </a:r>
            <a:r>
              <a:rPr lang="en-US" dirty="0"/>
              <a:t>be implemented as shown in Figure 3.25 for two good reasons:</a:t>
            </a:r>
          </a:p>
          <a:p>
            <a:r>
              <a:rPr lang="en-US" dirty="0"/>
              <a:t> The tables create many redundancies. For example, note that the STU_NUM values occur many times in </a:t>
            </a:r>
            <a:r>
              <a:rPr lang="en-US" dirty="0" smtClean="0"/>
              <a:t>the STUDENT </a:t>
            </a:r>
            <a:r>
              <a:rPr lang="en-US" dirty="0"/>
              <a:t>table. In a real-world situation, additional student attributes such as address, classification, major</a:t>
            </a:r>
            <a:r>
              <a:rPr lang="en-US" dirty="0" smtClean="0"/>
              <a:t>, and </a:t>
            </a:r>
            <a:r>
              <a:rPr lang="en-US" dirty="0"/>
              <a:t>home phone would also be contained in the STUDENT table, and each of those attribute values would </a:t>
            </a:r>
            <a:r>
              <a:rPr lang="en-US" dirty="0" smtClean="0"/>
              <a:t>be repeated </a:t>
            </a:r>
            <a:r>
              <a:rPr lang="en-US" dirty="0"/>
              <a:t>in each of the records shown here. Similarly, the CLASS table contains many duplications: </a:t>
            </a:r>
            <a:r>
              <a:rPr lang="en-US" dirty="0" smtClean="0"/>
              <a:t>each student </a:t>
            </a:r>
            <a:r>
              <a:rPr lang="en-US" dirty="0"/>
              <a:t>taking the class generates a CLASS record. The problem would be even worse if the CLASS </a:t>
            </a:r>
            <a:r>
              <a:rPr lang="en-US" dirty="0" smtClean="0"/>
              <a:t>table included </a:t>
            </a:r>
            <a:r>
              <a:rPr lang="en-US" dirty="0"/>
              <a:t>such attributes as credit hours and course description. Those redundancies lead to the </a:t>
            </a:r>
            <a:r>
              <a:rPr lang="en-US" dirty="0" smtClean="0"/>
              <a:t>anomalies.</a:t>
            </a:r>
            <a:endParaRPr lang="en-US" dirty="0"/>
          </a:p>
          <a:p>
            <a:r>
              <a:rPr lang="en-US" dirty="0"/>
              <a:t> Given the structure and contents of the two tables, the relational operations become very complex and </a:t>
            </a:r>
            <a:r>
              <a:rPr lang="en-US" dirty="0" smtClean="0"/>
              <a:t>are likely </a:t>
            </a:r>
            <a:r>
              <a:rPr lang="en-US" dirty="0"/>
              <a:t>to lead to system efficiency errors and output errors.</a:t>
            </a:r>
          </a:p>
        </p:txBody>
      </p:sp>
    </p:spTree>
    <p:extLst>
      <p:ext uri="{BB962C8B-B14F-4D97-AF65-F5344CB8AC3E}">
        <p14:creationId xmlns:p14="http://schemas.microsoft.com/office/powerpoint/2010/main" val="2449759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Fortunately, the problems inherent in the many-to-many (M:N) relationship can easily be avoided by creating </a:t>
            </a:r>
            <a:r>
              <a:rPr lang="en-US" dirty="0" smtClean="0"/>
              <a:t>a </a:t>
            </a:r>
            <a:r>
              <a:rPr lang="en-US" b="1" dirty="0" smtClean="0"/>
              <a:t>composite </a:t>
            </a:r>
            <a:r>
              <a:rPr lang="en-US" b="1" dirty="0"/>
              <a:t>entity </a:t>
            </a:r>
            <a:r>
              <a:rPr lang="en-US" dirty="0"/>
              <a:t>(also referred to as a </a:t>
            </a:r>
            <a:r>
              <a:rPr lang="en-US" b="1" dirty="0"/>
              <a:t>bridge entity </a:t>
            </a:r>
            <a:r>
              <a:rPr lang="en-US" dirty="0"/>
              <a:t>or an </a:t>
            </a:r>
            <a:r>
              <a:rPr lang="en-US" b="1" dirty="0"/>
              <a:t>associative entity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such a table is used to </a:t>
            </a:r>
            <a:r>
              <a:rPr lang="en-US" dirty="0" smtClean="0"/>
              <a:t>link the </a:t>
            </a:r>
            <a:r>
              <a:rPr lang="en-US" dirty="0"/>
              <a:t>tables that were originally related in an M:N relationship, the composite entity structure includes—as </a:t>
            </a:r>
            <a:r>
              <a:rPr lang="en-US" dirty="0" smtClean="0"/>
              <a:t>foreign keys—</a:t>
            </a:r>
            <a:r>
              <a:rPr lang="en-US" i="1" dirty="0" smtClean="0"/>
              <a:t>at </a:t>
            </a:r>
            <a:r>
              <a:rPr lang="en-US" i="1" dirty="0"/>
              <a:t>least </a:t>
            </a:r>
            <a:r>
              <a:rPr lang="en-US" dirty="0"/>
              <a:t>the primary keys of the tables that are to be linked.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database designer has two main options </a:t>
            </a:r>
            <a:r>
              <a:rPr lang="en-US" dirty="0" smtClean="0"/>
              <a:t>when defining </a:t>
            </a:r>
            <a:r>
              <a:rPr lang="en-US" dirty="0"/>
              <a:t>a composite table’s primary key: use the combination of those foreign keys or create a new primary key.</a:t>
            </a:r>
          </a:p>
        </p:txBody>
      </p:sp>
    </p:spTree>
    <p:extLst>
      <p:ext uri="{BB962C8B-B14F-4D97-AF65-F5344CB8AC3E}">
        <p14:creationId xmlns:p14="http://schemas.microsoft.com/office/powerpoint/2010/main" val="17253564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 also learned that the relational database makes it possible to control data redundancies by </a:t>
            </a:r>
            <a:r>
              <a:rPr lang="en-US" dirty="0" smtClean="0"/>
              <a:t>using common </a:t>
            </a:r>
            <a:r>
              <a:rPr lang="en-US" dirty="0"/>
              <a:t>attributes that are shared by tables, called foreign keys.</a:t>
            </a:r>
          </a:p>
          <a:p>
            <a:r>
              <a:rPr lang="en-US" dirty="0"/>
              <a:t>The proper use of foreign keys is crucial to controlling data redundancy.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the use of foreign keys does </a:t>
            </a:r>
            <a:r>
              <a:rPr lang="en-US" dirty="0" smtClean="0"/>
              <a:t>not totally </a:t>
            </a:r>
            <a:r>
              <a:rPr lang="en-US" dirty="0"/>
              <a:t>eliminate data redundancies, because the foreign key values can be repeated many times, the proper use </a:t>
            </a:r>
            <a:r>
              <a:rPr lang="en-US" dirty="0" smtClean="0"/>
              <a:t>of foreign </a:t>
            </a:r>
            <a:r>
              <a:rPr lang="en-US" dirty="0"/>
              <a:t>keys </a:t>
            </a:r>
            <a:r>
              <a:rPr lang="en-US" i="1" dirty="0"/>
              <a:t>minimizes </a:t>
            </a:r>
            <a:r>
              <a:rPr lang="en-US" dirty="0"/>
              <a:t>data redundancies, thus minimizing the chance that destructive data anomalies will develop.</a:t>
            </a:r>
          </a:p>
        </p:txBody>
      </p:sp>
    </p:spTree>
    <p:extLst>
      <p:ext uri="{BB962C8B-B14F-4D97-AF65-F5344CB8AC3E}">
        <p14:creationId xmlns:p14="http://schemas.microsoft.com/office/powerpoint/2010/main" val="12128842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real test of redundancy is </a:t>
            </a:r>
            <a:r>
              <a:rPr lang="en-US" i="1" dirty="0"/>
              <a:t>not </a:t>
            </a:r>
            <a:r>
              <a:rPr lang="en-US" dirty="0"/>
              <a:t>how many copies of a given attribute are stored, </a:t>
            </a:r>
            <a:r>
              <a:rPr lang="en-US" i="1" dirty="0"/>
              <a:t>but whether the </a:t>
            </a:r>
            <a:r>
              <a:rPr lang="en-US" i="1" dirty="0" smtClean="0"/>
              <a:t>elimination of </a:t>
            </a:r>
            <a:r>
              <a:rPr lang="en-US" i="1" dirty="0"/>
              <a:t>an attribute will eliminate information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if you delete an attribute and the original information </a:t>
            </a:r>
            <a:r>
              <a:rPr lang="en-US" dirty="0" smtClean="0"/>
              <a:t>can still </a:t>
            </a:r>
            <a:r>
              <a:rPr lang="en-US" dirty="0"/>
              <a:t>be generated through relational algebra, the inclusion of that attribute would be redundant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Given </a:t>
            </a:r>
            <a:r>
              <a:rPr lang="en-US" dirty="0"/>
              <a:t>that </a:t>
            </a:r>
            <a:r>
              <a:rPr lang="en-US" dirty="0" smtClean="0"/>
              <a:t>view of </a:t>
            </a:r>
            <a:r>
              <a:rPr lang="en-US" dirty="0"/>
              <a:t>redundancy, proper foreign keys are clearly not redundant in spite of their multiple occurrences in a table.</a:t>
            </a:r>
          </a:p>
          <a:p>
            <a:r>
              <a:rPr lang="en-US" dirty="0"/>
              <a:t>However, even when you use this less restrictive view of redundancy, keep in mind that </a:t>
            </a:r>
            <a:r>
              <a:rPr lang="en-US" i="1" dirty="0"/>
              <a:t>controlled </a:t>
            </a:r>
            <a:r>
              <a:rPr lang="en-US" dirty="0" smtClean="0"/>
              <a:t>redundancies are </a:t>
            </a:r>
            <a:r>
              <a:rPr lang="en-US" dirty="0"/>
              <a:t>often designed as part of the system to ensure transaction speed and/or information requirements. </a:t>
            </a:r>
            <a:endParaRPr lang="en-US" dirty="0" smtClean="0"/>
          </a:p>
          <a:p>
            <a:r>
              <a:rPr lang="en-US" dirty="0" smtClean="0"/>
              <a:t>Exclusive reliance </a:t>
            </a:r>
            <a:r>
              <a:rPr lang="en-US" dirty="0"/>
              <a:t>on relational algebra to produce required information may lead to elegant designs that fail the test </a:t>
            </a:r>
            <a:r>
              <a:rPr lang="en-US" dirty="0" smtClean="0"/>
              <a:t>of practicality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0173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Suppose you want to locate a particular book in a library.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it make sense to look through every book in the </a:t>
            </a:r>
            <a:r>
              <a:rPr lang="en-US" dirty="0" smtClean="0"/>
              <a:t>library until </a:t>
            </a:r>
            <a:r>
              <a:rPr lang="en-US" dirty="0"/>
              <a:t>you find the one you want? Of course not; you use the library’s catalog, which is indexed by title, topic, </a:t>
            </a:r>
            <a:r>
              <a:rPr lang="en-US" dirty="0" smtClean="0"/>
              <a:t>and author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index (in either a manual or a computer system) points you to the book’s location, thereby making </a:t>
            </a:r>
            <a:r>
              <a:rPr lang="en-US" dirty="0" smtClean="0"/>
              <a:t>retrieval of </a:t>
            </a:r>
            <a:r>
              <a:rPr lang="en-US" dirty="0"/>
              <a:t>the book a quick and simple matter.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b="1" dirty="0"/>
              <a:t>index </a:t>
            </a:r>
            <a:r>
              <a:rPr lang="en-US" dirty="0"/>
              <a:t>is an orderly arrangement used to logically access rows in a table.</a:t>
            </a:r>
          </a:p>
        </p:txBody>
      </p:sp>
    </p:spTree>
    <p:extLst>
      <p:ext uri="{BB962C8B-B14F-4D97-AF65-F5344CB8AC3E}">
        <p14:creationId xmlns:p14="http://schemas.microsoft.com/office/powerpoint/2010/main" val="47206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Indexes in the relational database environment work like the indexes described in the preceding paragraphs. </a:t>
            </a:r>
            <a:endParaRPr lang="en-US" dirty="0" smtClean="0"/>
          </a:p>
          <a:p>
            <a:r>
              <a:rPr lang="en-US" dirty="0" smtClean="0"/>
              <a:t>From a conceptual </a:t>
            </a:r>
            <a:r>
              <a:rPr lang="en-US" dirty="0"/>
              <a:t>point of view, an index is composed of an index key and a set of pointers.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index key </a:t>
            </a:r>
            <a:r>
              <a:rPr lang="en-US" dirty="0"/>
              <a:t>is, in effect, </a:t>
            </a:r>
            <a:r>
              <a:rPr lang="en-US" dirty="0" smtClean="0"/>
              <a:t>the </a:t>
            </a:r>
            <a:r>
              <a:rPr lang="en-US" dirty="0"/>
              <a:t>index’s reference point.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formally, an index is an ordered arrangement of keys and pointers.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key points </a:t>
            </a:r>
            <a:r>
              <a:rPr lang="en-US" dirty="0" smtClean="0"/>
              <a:t>to the </a:t>
            </a:r>
            <a:r>
              <a:rPr lang="en-US" dirty="0"/>
              <a:t>location of the data identified by the key.</a:t>
            </a:r>
          </a:p>
        </p:txBody>
      </p:sp>
    </p:spTree>
    <p:extLst>
      <p:ext uri="{BB962C8B-B14F-4D97-AF65-F5344CB8AC3E}">
        <p14:creationId xmlns:p14="http://schemas.microsoft.com/office/powerpoint/2010/main" val="35531827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DBMSs use indexes for many different purposes.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just learned that an index can be used to retrieve data </a:t>
            </a:r>
            <a:r>
              <a:rPr lang="en-US" dirty="0" smtClean="0"/>
              <a:t>more efficiently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indexes can also be used by a DBMS to retrieve data ordered by a specific attribute or attributes. </a:t>
            </a:r>
            <a:endParaRPr lang="en-US" dirty="0" smtClean="0"/>
          </a:p>
          <a:p>
            <a:r>
              <a:rPr lang="en-US" dirty="0" smtClean="0"/>
              <a:t>For example</a:t>
            </a:r>
            <a:r>
              <a:rPr lang="en-US" dirty="0"/>
              <a:t>, creating an index on a customer’s last name will allow you to retrieve the customer data alphabetically by </a:t>
            </a:r>
            <a:r>
              <a:rPr lang="en-US" dirty="0" smtClean="0"/>
              <a:t>the customer’s </a:t>
            </a:r>
            <a:r>
              <a:rPr lang="en-US" dirty="0"/>
              <a:t>last name. </a:t>
            </a:r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an index key can be composed of one or more attributes. For example, in Figure 3.30</a:t>
            </a:r>
            <a:r>
              <a:rPr lang="en-US" dirty="0" smtClean="0"/>
              <a:t>, you </a:t>
            </a:r>
            <a:r>
              <a:rPr lang="en-US" dirty="0"/>
              <a:t>can create an index on VEND_CODE and PROD_CODE to retrieve all rows in the PRODUCT table ordered </a:t>
            </a:r>
            <a:r>
              <a:rPr lang="en-US" dirty="0" smtClean="0"/>
              <a:t>by vendor</a:t>
            </a:r>
            <a:r>
              <a:rPr lang="en-US" dirty="0"/>
              <a:t>, and within vendor, ordered by product.</a:t>
            </a:r>
          </a:p>
        </p:txBody>
      </p:sp>
    </p:spTree>
    <p:extLst>
      <p:ext uri="{BB962C8B-B14F-4D97-AF65-F5344CB8AC3E}">
        <p14:creationId xmlns:p14="http://schemas.microsoft.com/office/powerpoint/2010/main" val="25267215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Indexes play an important role in DBMSs for the implementation of primary keys.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you define a table’s </a:t>
            </a:r>
            <a:r>
              <a:rPr lang="en-US" dirty="0" smtClean="0"/>
              <a:t>primary key</a:t>
            </a:r>
            <a:r>
              <a:rPr lang="en-US" dirty="0"/>
              <a:t>, the DBMS automatically creates a unique index on the primary key column(s) you declared. </a:t>
            </a:r>
            <a:endParaRPr lang="en-US" dirty="0" smtClean="0"/>
          </a:p>
          <a:p>
            <a:r>
              <a:rPr lang="en-US" dirty="0" smtClean="0"/>
              <a:t>For example, </a:t>
            </a:r>
            <a:r>
              <a:rPr lang="en-US" dirty="0"/>
              <a:t>when you declare CUS_CODE to be the primary key of the CUSTOMER table, the DBMS automatically </a:t>
            </a:r>
            <a:r>
              <a:rPr lang="en-US" dirty="0" smtClean="0"/>
              <a:t>creates a </a:t>
            </a:r>
            <a:r>
              <a:rPr lang="en-US" dirty="0"/>
              <a:t>unique index on that attribute.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/>
              <a:t>unique index</a:t>
            </a:r>
            <a:r>
              <a:rPr lang="en-US" dirty="0"/>
              <a:t>, as its name implies, is an index in which the index key can </a:t>
            </a:r>
            <a:r>
              <a:rPr lang="en-US" dirty="0" smtClean="0"/>
              <a:t>have only </a:t>
            </a:r>
            <a:r>
              <a:rPr lang="en-US" dirty="0"/>
              <a:t>one pointer value (row) associated with it. (The index in Figure 3.32 is not a unique index because </a:t>
            </a:r>
            <a:r>
              <a:rPr lang="en-US" dirty="0" smtClean="0"/>
              <a:t>the PAINTER_NUM </a:t>
            </a:r>
            <a:r>
              <a:rPr lang="en-US" dirty="0"/>
              <a:t>has multiple pointer values associated with it. For example, painter number 123 points to </a:t>
            </a:r>
            <a:r>
              <a:rPr lang="en-US" dirty="0" smtClean="0"/>
              <a:t>three rows—1</a:t>
            </a:r>
            <a:r>
              <a:rPr lang="en-US" dirty="0"/>
              <a:t>, 2, and 4—in the PAINTING table.)</a:t>
            </a:r>
          </a:p>
        </p:txBody>
      </p:sp>
    </p:spTree>
    <p:extLst>
      <p:ext uri="{BB962C8B-B14F-4D97-AF65-F5344CB8AC3E}">
        <p14:creationId xmlns:p14="http://schemas.microsoft.com/office/powerpoint/2010/main" val="38581939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table can have many indexes, but each index is associated with only one table. The index key can have </a:t>
            </a:r>
            <a:r>
              <a:rPr lang="en-US" dirty="0" smtClean="0"/>
              <a:t>multiple attributes </a:t>
            </a:r>
            <a:r>
              <a:rPr lang="en-US" dirty="0"/>
              <a:t>(composite index). Creating an index is easy.</a:t>
            </a:r>
          </a:p>
        </p:txBody>
      </p:sp>
    </p:spTree>
    <p:extLst>
      <p:ext uri="{BB962C8B-B14F-4D97-AF65-F5344CB8AC3E}">
        <p14:creationId xmlns:p14="http://schemas.microsoft.com/office/powerpoint/2010/main" val="106938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Using the STUDENT </a:t>
            </a:r>
            <a:r>
              <a:rPr lang="en-US" sz="3200" dirty="0" smtClean="0"/>
              <a:t>table, </a:t>
            </a:r>
            <a:r>
              <a:rPr lang="en-US" sz="3200" dirty="0"/>
              <a:t>you can draw the following conclusions corresponding to the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1. The </a:t>
            </a:r>
            <a:r>
              <a:rPr lang="en-US" dirty="0"/>
              <a:t>STUDENT table is perceived to be a two-dimensional structure composed of eight rows (tuples) and </a:t>
            </a:r>
            <a:r>
              <a:rPr lang="en-US" dirty="0" smtClean="0"/>
              <a:t>twelve columns </a:t>
            </a:r>
            <a:r>
              <a:rPr lang="en-US" dirty="0"/>
              <a:t>(attributes).</a:t>
            </a:r>
          </a:p>
          <a:p>
            <a:r>
              <a:rPr lang="en-US" dirty="0"/>
              <a:t>2. Each row in the STUDENT table describes a single entity occurrence within the entity set. (The entity set </a:t>
            </a:r>
            <a:r>
              <a:rPr lang="en-US" dirty="0" smtClean="0"/>
              <a:t>is represented </a:t>
            </a:r>
            <a:r>
              <a:rPr lang="en-US" dirty="0"/>
              <a:t>by the STUDENT table.) For example, row 4 in Figure 3.1 describes a student named Walter H</a:t>
            </a:r>
            <a:r>
              <a:rPr lang="en-US" dirty="0" smtClean="0"/>
              <a:t>. </a:t>
            </a:r>
            <a:r>
              <a:rPr lang="en-US" dirty="0" err="1" smtClean="0"/>
              <a:t>Oblonski</a:t>
            </a:r>
            <a:r>
              <a:rPr lang="en-US" dirty="0"/>
              <a:t>. Given the table contents, the STUDENT entity set includes eight distinct entities (rows), or students.</a:t>
            </a:r>
          </a:p>
          <a:p>
            <a:r>
              <a:rPr lang="en-US" dirty="0"/>
              <a:t>3. Each column represents an attribute, and each column has a distinct name.</a:t>
            </a:r>
          </a:p>
        </p:txBody>
      </p:sp>
    </p:spTree>
    <p:extLst>
      <p:ext uri="{BB962C8B-B14F-4D97-AF65-F5344CB8AC3E}">
        <p14:creationId xmlns:p14="http://schemas.microsoft.com/office/powerpoint/2010/main" val="35200819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8915400" cy="64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2651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9913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table, identify the primary key and the foreign key(s). If a table does not have a foreign key, write </a:t>
            </a:r>
            <a:r>
              <a:rPr lang="en-US" i="1" dirty="0" smtClean="0"/>
              <a:t>None </a:t>
            </a:r>
            <a:r>
              <a:rPr lang="en-US" dirty="0" smtClean="0"/>
              <a:t>in </a:t>
            </a:r>
            <a:r>
              <a:rPr lang="en-US" dirty="0"/>
              <a:t>the space provided</a:t>
            </a:r>
            <a:r>
              <a:rPr lang="en-US" dirty="0" smtClean="0"/>
              <a:t>.</a:t>
            </a:r>
          </a:p>
          <a:p>
            <a:r>
              <a:rPr lang="en-US" dirty="0"/>
              <a:t>Do the tables exhibit entity integrity? Answer yes or no, and then explain your answer</a:t>
            </a:r>
            <a:r>
              <a:rPr lang="en-US" dirty="0" smtClean="0"/>
              <a:t>.</a:t>
            </a:r>
          </a:p>
          <a:p>
            <a:r>
              <a:rPr lang="en-US" dirty="0"/>
              <a:t>Do the tables exhibit referential integrity? Answer yes or no, and then explain your answer. Write </a:t>
            </a:r>
            <a:r>
              <a:rPr lang="en-US" i="1" dirty="0"/>
              <a:t>NA </a:t>
            </a:r>
            <a:r>
              <a:rPr lang="en-US" dirty="0"/>
              <a:t>(</a:t>
            </a:r>
            <a:r>
              <a:rPr lang="en-US" dirty="0" smtClean="0"/>
              <a:t>Not Applicable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4801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TRUCK table’s candidate key(s).</a:t>
            </a:r>
          </a:p>
          <a:p>
            <a:r>
              <a:rPr lang="en-US" dirty="0" smtClean="0"/>
              <a:t>For </a:t>
            </a:r>
            <a:r>
              <a:rPr lang="en-US" dirty="0"/>
              <a:t>each table, identify a </a:t>
            </a:r>
            <a:r>
              <a:rPr lang="en-US" dirty="0" err="1"/>
              <a:t>superkey</a:t>
            </a:r>
            <a:r>
              <a:rPr lang="en-US" dirty="0"/>
              <a:t> and a secondary key</a:t>
            </a:r>
            <a:r>
              <a:rPr lang="en-US" dirty="0" smtClean="0"/>
              <a:t>.</a:t>
            </a:r>
          </a:p>
          <a:p>
            <a:r>
              <a:rPr lang="en-US" dirty="0"/>
              <a:t>Create the ERD for this database</a:t>
            </a:r>
            <a:r>
              <a:rPr lang="en-US" dirty="0" smtClean="0"/>
              <a:t>.</a:t>
            </a:r>
          </a:p>
          <a:p>
            <a:r>
              <a:rPr lang="en-US" dirty="0"/>
              <a:t>Create the relational diagram for this database.</a:t>
            </a:r>
          </a:p>
        </p:txBody>
      </p:sp>
    </p:spTree>
    <p:extLst>
      <p:ext uri="{BB962C8B-B14F-4D97-AF65-F5344CB8AC3E}">
        <p14:creationId xmlns:p14="http://schemas.microsoft.com/office/powerpoint/2010/main" val="378242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4. All of the values in a column match the attribute’s characteristics. For example, the grade point </a:t>
            </a:r>
            <a:r>
              <a:rPr lang="en-US" dirty="0" smtClean="0"/>
              <a:t>average (</a:t>
            </a:r>
            <a:r>
              <a:rPr lang="en-US" dirty="0"/>
              <a:t>STU_GPA) column contains only STU_GPA entries for each of the table rows. Data must be </a:t>
            </a:r>
            <a:r>
              <a:rPr lang="en-US" dirty="0" smtClean="0"/>
              <a:t>classified according </a:t>
            </a:r>
            <a:r>
              <a:rPr lang="en-US" dirty="0"/>
              <a:t>to their format and function. Although various DBMSs can support different data types, </a:t>
            </a:r>
            <a:r>
              <a:rPr lang="en-US" dirty="0" smtClean="0"/>
              <a:t>most support </a:t>
            </a:r>
            <a:r>
              <a:rPr lang="en-US" dirty="0"/>
              <a:t>at least the following:</a:t>
            </a:r>
          </a:p>
          <a:p>
            <a:pPr lvl="1"/>
            <a:r>
              <a:rPr lang="en-US" dirty="0"/>
              <a:t>a. </a:t>
            </a:r>
            <a:r>
              <a:rPr lang="en-US" i="1" dirty="0"/>
              <a:t>Numeric</a:t>
            </a:r>
            <a:r>
              <a:rPr lang="en-US" dirty="0"/>
              <a:t>. Numeric data are data on which you can perform meaningful arithmetic procedures. </a:t>
            </a:r>
            <a:r>
              <a:rPr lang="en-US" dirty="0" smtClean="0"/>
              <a:t>For example</a:t>
            </a:r>
            <a:r>
              <a:rPr lang="en-US" dirty="0"/>
              <a:t>, in Figure 3.1, STU_HRS and STU_GPA are numeric attributes.</a:t>
            </a:r>
          </a:p>
          <a:p>
            <a:pPr lvl="1"/>
            <a:r>
              <a:rPr lang="en-US" dirty="0"/>
              <a:t>b. </a:t>
            </a:r>
            <a:r>
              <a:rPr lang="en-US" i="1" dirty="0"/>
              <a:t>Character</a:t>
            </a:r>
            <a:r>
              <a:rPr lang="en-US" dirty="0"/>
              <a:t>. Character data, also known as text data or string data, can contain any character or symbol </a:t>
            </a:r>
            <a:r>
              <a:rPr lang="en-US" dirty="0" smtClean="0"/>
              <a:t>not intended </a:t>
            </a:r>
            <a:r>
              <a:rPr lang="en-US" dirty="0"/>
              <a:t>for mathematical manipulation. In Figure 3.1, STU_CLASS and STU_PHONE are examples </a:t>
            </a:r>
            <a:r>
              <a:rPr lang="en-US" dirty="0" smtClean="0"/>
              <a:t>of character </a:t>
            </a:r>
            <a:r>
              <a:rPr lang="en-US" dirty="0"/>
              <a:t>attributes.</a:t>
            </a:r>
          </a:p>
          <a:p>
            <a:pPr lvl="1"/>
            <a:r>
              <a:rPr lang="en-US" dirty="0"/>
              <a:t>c. </a:t>
            </a:r>
            <a:r>
              <a:rPr lang="en-US" i="1" dirty="0"/>
              <a:t>Date. </a:t>
            </a:r>
            <a:r>
              <a:rPr lang="en-US" dirty="0"/>
              <a:t>Date attributes contain calendar dates stored in a special format known as the Julian date format</a:t>
            </a:r>
            <a:r>
              <a:rPr lang="en-US" dirty="0" smtClean="0"/>
              <a:t>. For </a:t>
            </a:r>
            <a:r>
              <a:rPr lang="en-US" dirty="0"/>
              <a:t>example, STU_DOB in Figure 3.1 is a date attribute.</a:t>
            </a:r>
          </a:p>
          <a:p>
            <a:pPr lvl="1"/>
            <a:r>
              <a:rPr lang="en-US" dirty="0"/>
              <a:t>d. </a:t>
            </a:r>
            <a:r>
              <a:rPr lang="en-US" i="1" dirty="0"/>
              <a:t>Logical. </a:t>
            </a:r>
            <a:r>
              <a:rPr lang="en-US" dirty="0"/>
              <a:t>Logical data can only have true or false (yes or no) values. In Figure 3.1, the </a:t>
            </a:r>
            <a:r>
              <a:rPr lang="en-US" dirty="0" smtClean="0"/>
              <a:t>STU_TRANSFER attribute </a:t>
            </a:r>
            <a:r>
              <a:rPr lang="en-US" dirty="0"/>
              <a:t>uses a logical data format.</a:t>
            </a:r>
          </a:p>
          <a:p>
            <a:r>
              <a:rPr lang="en-US" dirty="0"/>
              <a:t>5. The column’s range of permissible values is known as its </a:t>
            </a:r>
            <a:r>
              <a:rPr lang="en-US" b="1" dirty="0"/>
              <a:t>domain</a:t>
            </a:r>
            <a:r>
              <a:rPr lang="en-US" dirty="0"/>
              <a:t>. Because the STU_GPA values are </a:t>
            </a:r>
            <a:r>
              <a:rPr lang="en-US" dirty="0" smtClean="0"/>
              <a:t>limited to </a:t>
            </a:r>
            <a:r>
              <a:rPr lang="en-US" dirty="0"/>
              <a:t>the range 0–4, inclusive, the domain is [0,4].</a:t>
            </a:r>
          </a:p>
        </p:txBody>
      </p:sp>
    </p:spTree>
    <p:extLst>
      <p:ext uri="{BB962C8B-B14F-4D97-AF65-F5344CB8AC3E}">
        <p14:creationId xmlns:p14="http://schemas.microsoft.com/office/powerpoint/2010/main" val="363228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4984</TotalTime>
  <Words>7182</Words>
  <Application>Microsoft Office PowerPoint</Application>
  <PresentationFormat>On-screen Show (4:3)</PresentationFormat>
  <Paragraphs>317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Relational Database Model</vt:lpstr>
      <vt:lpstr>A LOGICAL VIEW OF DATA</vt:lpstr>
      <vt:lpstr>Tables and Their Characteristics</vt:lpstr>
      <vt:lpstr>Note </vt:lpstr>
      <vt:lpstr>Characteristics of a relational table</vt:lpstr>
      <vt:lpstr> Note </vt:lpstr>
      <vt:lpstr>Student Table</vt:lpstr>
      <vt:lpstr>Using the STUDENT table, you can draw the following conclusions corresponding to the points</vt:lpstr>
      <vt:lpstr>PowerPoint Presentation</vt:lpstr>
      <vt:lpstr>PowerPoint Presentation</vt:lpstr>
      <vt:lpstr>KEYS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Note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INTEGRITY RULES</vt:lpstr>
      <vt:lpstr>PowerPoint Presentation</vt:lpstr>
      <vt:lpstr>PowerPoint Presentation</vt:lpstr>
      <vt:lpstr>Note the following features of Figure 3.4.</vt:lpstr>
      <vt:lpstr>PowerPoint Presentation</vt:lpstr>
      <vt:lpstr>PowerPoint Presentation</vt:lpstr>
      <vt:lpstr>RELATIONAL SET OPERATORS</vt:lpstr>
      <vt:lpstr> Note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DATA DICTIONARY AND THE SYSTEM CATALOG</vt:lpstr>
      <vt:lpstr> Note </vt:lpstr>
      <vt:lpstr>THE DATA DICTIONARY AND THE SYSTEM CATALOG</vt:lpstr>
      <vt:lpstr>PowerPoint Presentation</vt:lpstr>
      <vt:lpstr>PowerPoint Presentation</vt:lpstr>
      <vt:lpstr>PowerPoint Presentation</vt:lpstr>
      <vt:lpstr>PowerPoint Presentation</vt:lpstr>
      <vt:lpstr>RELATIONSHIPS WITHIN THE RELATIONAL DATABASE</vt:lpstr>
      <vt:lpstr>The M:N Relationship</vt:lpstr>
      <vt:lpstr>PowerPoint Presentation</vt:lpstr>
      <vt:lpstr>PowerPoint Presentation</vt:lpstr>
      <vt:lpstr>PowerPoint Presentation</vt:lpstr>
      <vt:lpstr>DATA REDUNDANCY</vt:lpstr>
      <vt:lpstr> Note 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delves</dc:creator>
  <cp:lastModifiedBy>delves</cp:lastModifiedBy>
  <cp:revision>94</cp:revision>
  <dcterms:created xsi:type="dcterms:W3CDTF">2013-10-15T07:27:15Z</dcterms:created>
  <dcterms:modified xsi:type="dcterms:W3CDTF">2013-10-28T18:26:49Z</dcterms:modified>
</cp:coreProperties>
</file>