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11" r:id="rId5"/>
    <p:sldId id="259" r:id="rId6"/>
    <p:sldId id="260" r:id="rId7"/>
    <p:sldId id="261" r:id="rId8"/>
    <p:sldId id="262" r:id="rId9"/>
    <p:sldId id="263" r:id="rId10"/>
    <p:sldId id="264" r:id="rId11"/>
    <p:sldId id="265" r:id="rId12"/>
    <p:sldId id="266" r:id="rId13"/>
    <p:sldId id="267" r:id="rId14"/>
    <p:sldId id="271" r:id="rId15"/>
    <p:sldId id="268" r:id="rId16"/>
    <p:sldId id="272" r:id="rId17"/>
    <p:sldId id="273" r:id="rId18"/>
    <p:sldId id="269" r:id="rId19"/>
    <p:sldId id="313" r:id="rId20"/>
    <p:sldId id="314" r:id="rId21"/>
    <p:sldId id="270" r:id="rId22"/>
    <p:sldId id="274" r:id="rId23"/>
    <p:sldId id="275" r:id="rId24"/>
    <p:sldId id="315" r:id="rId25"/>
    <p:sldId id="316" r:id="rId26"/>
    <p:sldId id="276" r:id="rId27"/>
    <p:sldId id="277" r:id="rId28"/>
    <p:sldId id="278" r:id="rId29"/>
    <p:sldId id="279" r:id="rId30"/>
    <p:sldId id="280" r:id="rId31"/>
    <p:sldId id="281" r:id="rId32"/>
    <p:sldId id="282" r:id="rId33"/>
    <p:sldId id="283" r:id="rId34"/>
    <p:sldId id="284" r:id="rId35"/>
    <p:sldId id="289" r:id="rId36"/>
    <p:sldId id="290" r:id="rId37"/>
    <p:sldId id="285" r:id="rId38"/>
    <p:sldId id="286" r:id="rId39"/>
    <p:sldId id="317" r:id="rId40"/>
    <p:sldId id="318" r:id="rId41"/>
    <p:sldId id="319" r:id="rId42"/>
    <p:sldId id="291" r:id="rId43"/>
    <p:sldId id="287" r:id="rId44"/>
    <p:sldId id="288" r:id="rId45"/>
    <p:sldId id="292" r:id="rId46"/>
    <p:sldId id="293" r:id="rId47"/>
    <p:sldId id="294" r:id="rId48"/>
    <p:sldId id="321" r:id="rId49"/>
    <p:sldId id="322" r:id="rId50"/>
    <p:sldId id="295" r:id="rId51"/>
    <p:sldId id="296" r:id="rId52"/>
    <p:sldId id="297" r:id="rId53"/>
    <p:sldId id="298" r:id="rId54"/>
    <p:sldId id="299" r:id="rId55"/>
    <p:sldId id="300" r:id="rId56"/>
    <p:sldId id="301" r:id="rId57"/>
    <p:sldId id="302" r:id="rId58"/>
    <p:sldId id="303" r:id="rId59"/>
    <p:sldId id="304" r:id="rId60"/>
    <p:sldId id="320" r:id="rId61"/>
    <p:sldId id="323" r:id="rId62"/>
    <p:sldId id="305" r:id="rId63"/>
    <p:sldId id="306" r:id="rId64"/>
    <p:sldId id="307" r:id="rId65"/>
    <p:sldId id="308" r:id="rId66"/>
    <p:sldId id="309" r:id="rId67"/>
    <p:sldId id="310" r:id="rId68"/>
    <p:sldId id="312"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40" r:id="rId85"/>
    <p:sldId id="339" r:id="rId86"/>
    <p:sldId id="341" r:id="rId87"/>
    <p:sldId id="342" r:id="rId88"/>
    <p:sldId id="343"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F62010-C6C4-478F-B4C8-A5E3220BDFA0}"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B52C0-E3EE-4D22-96F4-306C21197094}" type="slidenum">
              <a:rPr lang="en-US" smtClean="0"/>
              <a:t>‹#›</a:t>
            </a:fld>
            <a:endParaRPr lang="en-US"/>
          </a:p>
        </p:txBody>
      </p:sp>
    </p:spTree>
    <p:extLst>
      <p:ext uri="{BB962C8B-B14F-4D97-AF65-F5344CB8AC3E}">
        <p14:creationId xmlns:p14="http://schemas.microsoft.com/office/powerpoint/2010/main" val="209211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62010-C6C4-478F-B4C8-A5E3220BDFA0}"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B52C0-E3EE-4D22-96F4-306C21197094}" type="slidenum">
              <a:rPr lang="en-US" smtClean="0"/>
              <a:t>‹#›</a:t>
            </a:fld>
            <a:endParaRPr lang="en-US"/>
          </a:p>
        </p:txBody>
      </p:sp>
    </p:spTree>
    <p:extLst>
      <p:ext uri="{BB962C8B-B14F-4D97-AF65-F5344CB8AC3E}">
        <p14:creationId xmlns:p14="http://schemas.microsoft.com/office/powerpoint/2010/main" val="78359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62010-C6C4-478F-B4C8-A5E3220BDFA0}"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B52C0-E3EE-4D22-96F4-306C21197094}" type="slidenum">
              <a:rPr lang="en-US" smtClean="0"/>
              <a:t>‹#›</a:t>
            </a:fld>
            <a:endParaRPr lang="en-US"/>
          </a:p>
        </p:txBody>
      </p:sp>
    </p:spTree>
    <p:extLst>
      <p:ext uri="{BB962C8B-B14F-4D97-AF65-F5344CB8AC3E}">
        <p14:creationId xmlns:p14="http://schemas.microsoft.com/office/powerpoint/2010/main" val="201720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62010-C6C4-478F-B4C8-A5E3220BDFA0}"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B52C0-E3EE-4D22-96F4-306C21197094}" type="slidenum">
              <a:rPr lang="en-US" smtClean="0"/>
              <a:t>‹#›</a:t>
            </a:fld>
            <a:endParaRPr lang="en-US"/>
          </a:p>
        </p:txBody>
      </p:sp>
    </p:spTree>
    <p:extLst>
      <p:ext uri="{BB962C8B-B14F-4D97-AF65-F5344CB8AC3E}">
        <p14:creationId xmlns:p14="http://schemas.microsoft.com/office/powerpoint/2010/main" val="3019076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62010-C6C4-478F-B4C8-A5E3220BDFA0}"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B52C0-E3EE-4D22-96F4-306C21197094}" type="slidenum">
              <a:rPr lang="en-US" smtClean="0"/>
              <a:t>‹#›</a:t>
            </a:fld>
            <a:endParaRPr lang="en-US"/>
          </a:p>
        </p:txBody>
      </p:sp>
    </p:spTree>
    <p:extLst>
      <p:ext uri="{BB962C8B-B14F-4D97-AF65-F5344CB8AC3E}">
        <p14:creationId xmlns:p14="http://schemas.microsoft.com/office/powerpoint/2010/main" val="84557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62010-C6C4-478F-B4C8-A5E3220BDFA0}" type="datetimeFigureOut">
              <a:rPr lang="en-US" smtClean="0"/>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B52C0-E3EE-4D22-96F4-306C21197094}" type="slidenum">
              <a:rPr lang="en-US" smtClean="0"/>
              <a:t>‹#›</a:t>
            </a:fld>
            <a:endParaRPr lang="en-US"/>
          </a:p>
        </p:txBody>
      </p:sp>
    </p:spTree>
    <p:extLst>
      <p:ext uri="{BB962C8B-B14F-4D97-AF65-F5344CB8AC3E}">
        <p14:creationId xmlns:p14="http://schemas.microsoft.com/office/powerpoint/2010/main" val="210169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F62010-C6C4-478F-B4C8-A5E3220BDFA0}" type="datetimeFigureOut">
              <a:rPr lang="en-US" smtClean="0"/>
              <a:t>10/17/2013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0B52C0-E3EE-4D22-96F4-306C21197094}" type="slidenum">
              <a:rPr lang="en-US" smtClean="0"/>
              <a:t>‹#›</a:t>
            </a:fld>
            <a:endParaRPr lang="en-US"/>
          </a:p>
        </p:txBody>
      </p:sp>
    </p:spTree>
    <p:extLst>
      <p:ext uri="{BB962C8B-B14F-4D97-AF65-F5344CB8AC3E}">
        <p14:creationId xmlns:p14="http://schemas.microsoft.com/office/powerpoint/2010/main" val="403338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62010-C6C4-478F-B4C8-A5E3220BDFA0}" type="datetimeFigureOut">
              <a:rPr lang="en-US" smtClean="0"/>
              <a:t>10/17/2013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0B52C0-E3EE-4D22-96F4-306C21197094}" type="slidenum">
              <a:rPr lang="en-US" smtClean="0"/>
              <a:t>‹#›</a:t>
            </a:fld>
            <a:endParaRPr lang="en-US"/>
          </a:p>
        </p:txBody>
      </p:sp>
    </p:spTree>
    <p:extLst>
      <p:ext uri="{BB962C8B-B14F-4D97-AF65-F5344CB8AC3E}">
        <p14:creationId xmlns:p14="http://schemas.microsoft.com/office/powerpoint/2010/main" val="188038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62010-C6C4-478F-B4C8-A5E3220BDFA0}" type="datetimeFigureOut">
              <a:rPr lang="en-US" smtClean="0"/>
              <a:t>10/17/2013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0B52C0-E3EE-4D22-96F4-306C21197094}" type="slidenum">
              <a:rPr lang="en-US" smtClean="0"/>
              <a:t>‹#›</a:t>
            </a:fld>
            <a:endParaRPr lang="en-US"/>
          </a:p>
        </p:txBody>
      </p:sp>
    </p:spTree>
    <p:extLst>
      <p:ext uri="{BB962C8B-B14F-4D97-AF65-F5344CB8AC3E}">
        <p14:creationId xmlns:p14="http://schemas.microsoft.com/office/powerpoint/2010/main" val="207927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62010-C6C4-478F-B4C8-A5E3220BDFA0}" type="datetimeFigureOut">
              <a:rPr lang="en-US" smtClean="0"/>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B52C0-E3EE-4D22-96F4-306C21197094}" type="slidenum">
              <a:rPr lang="en-US" smtClean="0"/>
              <a:t>‹#›</a:t>
            </a:fld>
            <a:endParaRPr lang="en-US"/>
          </a:p>
        </p:txBody>
      </p:sp>
    </p:spTree>
    <p:extLst>
      <p:ext uri="{BB962C8B-B14F-4D97-AF65-F5344CB8AC3E}">
        <p14:creationId xmlns:p14="http://schemas.microsoft.com/office/powerpoint/2010/main" val="4104264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62010-C6C4-478F-B4C8-A5E3220BDFA0}" type="datetimeFigureOut">
              <a:rPr lang="en-US" smtClean="0"/>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B52C0-E3EE-4D22-96F4-306C21197094}" type="slidenum">
              <a:rPr lang="en-US" smtClean="0"/>
              <a:t>‹#›</a:t>
            </a:fld>
            <a:endParaRPr lang="en-US"/>
          </a:p>
        </p:txBody>
      </p:sp>
    </p:spTree>
    <p:extLst>
      <p:ext uri="{BB962C8B-B14F-4D97-AF65-F5344CB8AC3E}">
        <p14:creationId xmlns:p14="http://schemas.microsoft.com/office/powerpoint/2010/main" val="261711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62010-C6C4-478F-B4C8-A5E3220BDFA0}" type="datetimeFigureOut">
              <a:rPr lang="en-US" smtClean="0"/>
              <a:t>10/17/2013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B52C0-E3EE-4D22-96F4-306C21197094}" type="slidenum">
              <a:rPr lang="en-US" smtClean="0"/>
              <a:t>‹#›</a:t>
            </a:fld>
            <a:endParaRPr lang="en-US"/>
          </a:p>
        </p:txBody>
      </p:sp>
    </p:spTree>
    <p:extLst>
      <p:ext uri="{BB962C8B-B14F-4D97-AF65-F5344CB8AC3E}">
        <p14:creationId xmlns:p14="http://schemas.microsoft.com/office/powerpoint/2010/main" val="3874241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Models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8869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To be effective, business rules must be easy to understand and widely disseminated to ensure that every person in the organization shares a common interpretation of such rules.</a:t>
            </a:r>
          </a:p>
          <a:p>
            <a:r>
              <a:rPr lang="en-US" dirty="0" smtClean="0"/>
              <a:t>Business rules describe the main and distinguishing characteristics of the data as viewed by the company.</a:t>
            </a:r>
            <a:endParaRPr lang="en-US" dirty="0"/>
          </a:p>
        </p:txBody>
      </p:sp>
    </p:spTree>
    <p:extLst>
      <p:ext uri="{BB962C8B-B14F-4D97-AF65-F5344CB8AC3E}">
        <p14:creationId xmlns:p14="http://schemas.microsoft.com/office/powerpoint/2010/main" val="261231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business rules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customer may make many payments on an account</a:t>
            </a:r>
          </a:p>
          <a:p>
            <a:r>
              <a:rPr lang="en-US" dirty="0" smtClean="0"/>
              <a:t>Each payment on an account is credited to only one customer</a:t>
            </a:r>
          </a:p>
          <a:p>
            <a:r>
              <a:rPr lang="en-US" dirty="0" smtClean="0"/>
              <a:t>A customer may generate many invoices</a:t>
            </a:r>
          </a:p>
          <a:p>
            <a:r>
              <a:rPr lang="en-US" dirty="0" smtClean="0"/>
              <a:t>Each invoice is generated by only one customer</a:t>
            </a:r>
          </a:p>
          <a:p>
            <a:endParaRPr lang="en-US" dirty="0"/>
          </a:p>
          <a:p>
            <a:r>
              <a:rPr lang="en-US" dirty="0" smtClean="0"/>
              <a:t>Note that these business rules establish entities, relationships, and constraints</a:t>
            </a:r>
            <a:endParaRPr lang="en-US" dirty="0"/>
          </a:p>
        </p:txBody>
      </p:sp>
    </p:spTree>
    <p:extLst>
      <p:ext uri="{BB962C8B-B14F-4D97-AF65-F5344CB8AC3E}">
        <p14:creationId xmlns:p14="http://schemas.microsoft.com/office/powerpoint/2010/main" val="38936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The main sources of business rules are company managers, policy makers, department managers, and written documentation such as company’s procedures, standards, or operations manual.</a:t>
            </a:r>
          </a:p>
          <a:p>
            <a:r>
              <a:rPr lang="en-US" dirty="0" smtClean="0"/>
              <a:t>A faster and more direct source of business rules is direct interviews with end users.</a:t>
            </a:r>
          </a:p>
          <a:p>
            <a:r>
              <a:rPr lang="en-US" dirty="0" smtClean="0"/>
              <a:t>Knowing the business rules promote the creation of an accurate data model based on how the organization actually works and what role is played by the data within that organization’s operations.</a:t>
            </a:r>
          </a:p>
          <a:p>
            <a:r>
              <a:rPr lang="en-US" dirty="0" smtClean="0"/>
              <a:t>The database designer must identify the organization’s business rules and analyze their impact on the nature, role, and scope of data</a:t>
            </a:r>
            <a:endParaRPr lang="en-US" dirty="0"/>
          </a:p>
        </p:txBody>
      </p:sp>
    </p:spTree>
    <p:extLst>
      <p:ext uri="{BB962C8B-B14F-4D97-AF65-F5344CB8AC3E}">
        <p14:creationId xmlns:p14="http://schemas.microsoft.com/office/powerpoint/2010/main" val="1455720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Business rules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They help standardize the company’s view of data</a:t>
            </a:r>
          </a:p>
          <a:p>
            <a:r>
              <a:rPr lang="en-US" dirty="0" smtClean="0"/>
              <a:t>They constitute a communications tool between users and designers</a:t>
            </a:r>
          </a:p>
          <a:p>
            <a:r>
              <a:rPr lang="en-US" dirty="0" smtClean="0"/>
              <a:t>They allow the designer to understand the nature, role, and scope of the data</a:t>
            </a:r>
          </a:p>
          <a:p>
            <a:r>
              <a:rPr lang="en-US" dirty="0" smtClean="0"/>
              <a:t>They allow the designer to understand business processes</a:t>
            </a:r>
          </a:p>
          <a:p>
            <a:r>
              <a:rPr lang="en-US" dirty="0" smtClean="0"/>
              <a:t>They allow the designer to develop appropriate relationship participation rules and constraints</a:t>
            </a:r>
          </a:p>
          <a:p>
            <a:endParaRPr lang="en-US" dirty="0"/>
          </a:p>
          <a:p>
            <a:r>
              <a:rPr lang="en-US" dirty="0" smtClean="0"/>
              <a:t>Note: not all business rules can be modeled.</a:t>
            </a:r>
            <a:endParaRPr lang="en-US" dirty="0"/>
          </a:p>
        </p:txBody>
      </p:sp>
    </p:spTree>
    <p:extLst>
      <p:ext uri="{BB962C8B-B14F-4D97-AF65-F5344CB8AC3E}">
        <p14:creationId xmlns:p14="http://schemas.microsoft.com/office/powerpoint/2010/main" val="408646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Conventions</a:t>
            </a:r>
            <a:endParaRPr lang="en-US" dirty="0"/>
          </a:p>
        </p:txBody>
      </p:sp>
      <p:sp>
        <p:nvSpPr>
          <p:cNvPr id="3" name="Content Placeholder 2"/>
          <p:cNvSpPr>
            <a:spLocks noGrp="1"/>
          </p:cNvSpPr>
          <p:nvPr>
            <p:ph idx="1"/>
          </p:nvPr>
        </p:nvSpPr>
        <p:spPr>
          <a:xfrm>
            <a:off x="0" y="1295400"/>
            <a:ext cx="9144000" cy="5562600"/>
          </a:xfrm>
        </p:spPr>
        <p:txBody>
          <a:bodyPr>
            <a:normAutofit fontScale="62500" lnSpcReduction="20000"/>
          </a:bodyPr>
          <a:lstStyle/>
          <a:p>
            <a:r>
              <a:rPr lang="en-US" dirty="0"/>
              <a:t>During the translation of business rules to data model components, you identify entities, attributes, relationships, </a:t>
            </a:r>
            <a:r>
              <a:rPr lang="en-US" dirty="0" smtClean="0"/>
              <a:t>and constraints</a:t>
            </a:r>
            <a:r>
              <a:rPr lang="en-US" dirty="0"/>
              <a:t>. </a:t>
            </a:r>
            <a:endParaRPr lang="en-US" dirty="0" smtClean="0"/>
          </a:p>
          <a:p>
            <a:r>
              <a:rPr lang="en-US" dirty="0" smtClean="0"/>
              <a:t>This </a:t>
            </a:r>
            <a:r>
              <a:rPr lang="en-US" dirty="0"/>
              <a:t>identification process includes naming the object in a way that makes the object unique </a:t>
            </a:r>
            <a:r>
              <a:rPr lang="en-US" dirty="0" smtClean="0"/>
              <a:t>and distinguishable </a:t>
            </a:r>
            <a:r>
              <a:rPr lang="en-US" dirty="0"/>
              <a:t>from other objects in the problem domain. </a:t>
            </a:r>
            <a:endParaRPr lang="en-US" dirty="0" smtClean="0"/>
          </a:p>
          <a:p>
            <a:r>
              <a:rPr lang="en-US" dirty="0" smtClean="0"/>
              <a:t>Therefore</a:t>
            </a:r>
            <a:r>
              <a:rPr lang="en-US" dirty="0"/>
              <a:t>, it is important that you pay special attention </a:t>
            </a:r>
            <a:r>
              <a:rPr lang="en-US" dirty="0" smtClean="0"/>
              <a:t>to how </a:t>
            </a:r>
            <a:r>
              <a:rPr lang="en-US" dirty="0"/>
              <a:t>you name the objects you are discovering.</a:t>
            </a:r>
          </a:p>
          <a:p>
            <a:r>
              <a:rPr lang="en-US" dirty="0"/>
              <a:t>Entity names should be descriptive of the objects in the business environment, and use terminology that is familiar </a:t>
            </a:r>
            <a:r>
              <a:rPr lang="en-US" dirty="0" smtClean="0"/>
              <a:t>to the </a:t>
            </a:r>
            <a:r>
              <a:rPr lang="en-US" dirty="0"/>
              <a:t>users. </a:t>
            </a:r>
            <a:endParaRPr lang="en-US" dirty="0" smtClean="0"/>
          </a:p>
          <a:p>
            <a:r>
              <a:rPr lang="en-US" dirty="0" smtClean="0"/>
              <a:t>An </a:t>
            </a:r>
            <a:r>
              <a:rPr lang="en-US" dirty="0"/>
              <a:t>attribute name should also be descriptive of the data represented by that attribute. It is also a </a:t>
            </a:r>
            <a:r>
              <a:rPr lang="en-US" dirty="0" smtClean="0"/>
              <a:t>good practice </a:t>
            </a:r>
            <a:r>
              <a:rPr lang="en-US" dirty="0"/>
              <a:t>to prefix the name of an attribute with the name of the entity (or an abbreviation of the entity name) in </a:t>
            </a:r>
            <a:r>
              <a:rPr lang="en-US" dirty="0" smtClean="0"/>
              <a:t>which it </a:t>
            </a:r>
            <a:r>
              <a:rPr lang="en-US" dirty="0"/>
              <a:t>occurs. For example, in the CUSTOMER entity, the customer’s credit limit may be called CUS_CREDIT_LIMIT. </a:t>
            </a:r>
            <a:r>
              <a:rPr lang="en-US" dirty="0" smtClean="0"/>
              <a:t>The CUS </a:t>
            </a:r>
            <a:r>
              <a:rPr lang="en-US" dirty="0"/>
              <a:t>indicates that the attribute is descriptive of the CUSTOMER entity, while CREDIT_LIMIT makes it easy </a:t>
            </a:r>
            <a:r>
              <a:rPr lang="en-US" dirty="0" smtClean="0"/>
              <a:t>to recognize </a:t>
            </a:r>
            <a:r>
              <a:rPr lang="en-US" dirty="0"/>
              <a:t>the data that will be contained in the attribute. </a:t>
            </a:r>
            <a:endParaRPr lang="en-US" dirty="0" smtClean="0"/>
          </a:p>
          <a:p>
            <a:r>
              <a:rPr lang="en-US" dirty="0" smtClean="0"/>
              <a:t>The </a:t>
            </a:r>
            <a:r>
              <a:rPr lang="en-US" dirty="0"/>
              <a:t>use of a proper </a:t>
            </a:r>
            <a:r>
              <a:rPr lang="en-US" dirty="0" smtClean="0"/>
              <a:t>naming convention </a:t>
            </a:r>
            <a:r>
              <a:rPr lang="en-US" dirty="0"/>
              <a:t>will improve the data model’s ability to facilitate communication among the designer, </a:t>
            </a:r>
            <a:r>
              <a:rPr lang="en-US" dirty="0" smtClean="0"/>
              <a:t>application programmer</a:t>
            </a:r>
            <a:r>
              <a:rPr lang="en-US" dirty="0"/>
              <a:t>, and the end user. In fact, a proper naming convention can go a long way toward making your </a:t>
            </a:r>
            <a:r>
              <a:rPr lang="en-US" dirty="0" smtClean="0"/>
              <a:t>model self-documenting</a:t>
            </a:r>
            <a:r>
              <a:rPr lang="en-US" dirty="0"/>
              <a:t>.</a:t>
            </a:r>
          </a:p>
        </p:txBody>
      </p:sp>
    </p:spTree>
    <p:extLst>
      <p:ext uri="{BB962C8B-B14F-4D97-AF65-F5344CB8AC3E}">
        <p14:creationId xmlns:p14="http://schemas.microsoft.com/office/powerpoint/2010/main" val="423027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Evolution of Data models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292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dirty="0"/>
              <a:t>The quest for better data management has led to several models that attempt to resolve the file system’s </a:t>
            </a:r>
            <a:r>
              <a:rPr lang="en-US" dirty="0" smtClean="0"/>
              <a:t>critical shortcomings</a:t>
            </a:r>
            <a:r>
              <a:rPr lang="en-US" dirty="0"/>
              <a:t>. </a:t>
            </a:r>
            <a:endParaRPr lang="en-US" dirty="0" smtClean="0"/>
          </a:p>
          <a:p>
            <a:r>
              <a:rPr lang="en-US" dirty="0" smtClean="0"/>
              <a:t>These </a:t>
            </a:r>
            <a:r>
              <a:rPr lang="en-US" dirty="0"/>
              <a:t>models represent schools of thought as to what a database is, what it should do, the types </a:t>
            </a:r>
            <a:r>
              <a:rPr lang="en-US" dirty="0" smtClean="0"/>
              <a:t>of structures </a:t>
            </a:r>
            <a:r>
              <a:rPr lang="en-US" dirty="0"/>
              <a:t>that it should employ, and the technology that would be used to implement these structures. </a:t>
            </a:r>
            <a:endParaRPr lang="en-US" dirty="0" smtClean="0"/>
          </a:p>
          <a:p>
            <a:r>
              <a:rPr lang="en-US" dirty="0" smtClean="0"/>
              <a:t>Perhaps confusingly</a:t>
            </a:r>
            <a:r>
              <a:rPr lang="en-US" dirty="0"/>
              <a:t>, these models are called data models just as are the graphical data models that we have been discussing.</a:t>
            </a:r>
          </a:p>
          <a:p>
            <a:r>
              <a:rPr lang="en-US" dirty="0"/>
              <a:t>This section gives an overview of the major data models in roughly chronological order. </a:t>
            </a:r>
            <a:endParaRPr lang="en-US" dirty="0" smtClean="0"/>
          </a:p>
          <a:p>
            <a:r>
              <a:rPr lang="en-US" dirty="0" smtClean="0"/>
              <a:t>You </a:t>
            </a:r>
            <a:r>
              <a:rPr lang="en-US" dirty="0"/>
              <a:t>will discover that </a:t>
            </a:r>
            <a:r>
              <a:rPr lang="en-US" dirty="0" smtClean="0"/>
              <a:t>many of </a:t>
            </a:r>
            <a:r>
              <a:rPr lang="en-US" dirty="0"/>
              <a:t>the “new” database concepts and structures bear a remarkable resemblance to some of the “old” data </a:t>
            </a:r>
            <a:r>
              <a:rPr lang="en-US" dirty="0" smtClean="0"/>
              <a:t>model concepts </a:t>
            </a:r>
            <a:r>
              <a:rPr lang="en-US" dirty="0"/>
              <a:t>and structures.</a:t>
            </a:r>
          </a:p>
        </p:txBody>
      </p:sp>
    </p:spTree>
    <p:extLst>
      <p:ext uri="{BB962C8B-B14F-4D97-AF65-F5344CB8AC3E}">
        <p14:creationId xmlns:p14="http://schemas.microsoft.com/office/powerpoint/2010/main" val="419290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0678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12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Hierarchical Model</a:t>
            </a:r>
            <a:endParaRPr lang="en-US"/>
          </a:p>
        </p:txBody>
      </p:sp>
      <p:sp>
        <p:nvSpPr>
          <p:cNvPr id="3" name="Content Placeholder 2"/>
          <p:cNvSpPr>
            <a:spLocks noGrp="1"/>
          </p:cNvSpPr>
          <p:nvPr>
            <p:ph idx="1"/>
          </p:nvPr>
        </p:nvSpPr>
        <p:spPr>
          <a:xfrm>
            <a:off x="457200" y="1219200"/>
            <a:ext cx="8229600" cy="5486400"/>
          </a:xfrm>
        </p:spPr>
        <p:txBody>
          <a:bodyPr>
            <a:normAutofit fontScale="77500" lnSpcReduction="20000"/>
          </a:bodyPr>
          <a:lstStyle/>
          <a:p>
            <a:r>
              <a:rPr lang="en-US" dirty="0"/>
              <a:t>The </a:t>
            </a:r>
            <a:r>
              <a:rPr lang="en-US" b="1" dirty="0"/>
              <a:t>hierarchical model </a:t>
            </a:r>
            <a:r>
              <a:rPr lang="en-US" dirty="0"/>
              <a:t>was developed in the 1960s to manage large amounts of data for complex </a:t>
            </a:r>
            <a:r>
              <a:rPr lang="en-US" dirty="0" smtClean="0"/>
              <a:t>manufacturing projects </a:t>
            </a:r>
            <a:r>
              <a:rPr lang="en-US" dirty="0"/>
              <a:t>such as the Apollo rocket that landed on the moon in 1969. </a:t>
            </a:r>
            <a:endParaRPr lang="en-US" dirty="0" smtClean="0"/>
          </a:p>
          <a:p>
            <a:r>
              <a:rPr lang="en-US" dirty="0" smtClean="0"/>
              <a:t>Its </a:t>
            </a:r>
            <a:r>
              <a:rPr lang="en-US" dirty="0"/>
              <a:t>basic logical structure is represented by </a:t>
            </a:r>
            <a:r>
              <a:rPr lang="en-US" dirty="0" smtClean="0"/>
              <a:t>an upside-down </a:t>
            </a:r>
            <a:r>
              <a:rPr lang="en-US" dirty="0"/>
              <a:t>tree. </a:t>
            </a:r>
            <a:endParaRPr lang="en-US" dirty="0" smtClean="0"/>
          </a:p>
          <a:p>
            <a:r>
              <a:rPr lang="en-US" dirty="0" smtClean="0"/>
              <a:t>The </a:t>
            </a:r>
            <a:r>
              <a:rPr lang="en-US" dirty="0"/>
              <a:t>hierarchical structure contains levels, or segments. </a:t>
            </a:r>
            <a:endParaRPr lang="en-US" dirty="0" smtClean="0"/>
          </a:p>
          <a:p>
            <a:r>
              <a:rPr lang="en-US" dirty="0" smtClean="0"/>
              <a:t>A </a:t>
            </a:r>
            <a:r>
              <a:rPr lang="en-US" b="1" dirty="0"/>
              <a:t>segment </a:t>
            </a:r>
            <a:r>
              <a:rPr lang="en-US" dirty="0"/>
              <a:t>is the equivalent of a </a:t>
            </a:r>
            <a:r>
              <a:rPr lang="en-US" dirty="0" smtClean="0"/>
              <a:t>file system’s </a:t>
            </a:r>
            <a:r>
              <a:rPr lang="en-US" dirty="0"/>
              <a:t>record type. </a:t>
            </a:r>
            <a:endParaRPr lang="en-US" dirty="0" smtClean="0"/>
          </a:p>
          <a:p>
            <a:r>
              <a:rPr lang="en-US" dirty="0" smtClean="0"/>
              <a:t>Within </a:t>
            </a:r>
            <a:r>
              <a:rPr lang="en-US" dirty="0"/>
              <a:t>the hierarchy, a higher layer is perceived as the parent of the segment directly </a:t>
            </a:r>
            <a:r>
              <a:rPr lang="en-US" dirty="0" smtClean="0"/>
              <a:t>beneath it</a:t>
            </a:r>
            <a:r>
              <a:rPr lang="en-US" dirty="0"/>
              <a:t>, which is called the child. </a:t>
            </a:r>
            <a:endParaRPr lang="en-US" dirty="0" smtClean="0"/>
          </a:p>
          <a:p>
            <a:r>
              <a:rPr lang="en-US" dirty="0" smtClean="0"/>
              <a:t>The </a:t>
            </a:r>
            <a:r>
              <a:rPr lang="en-US" dirty="0"/>
              <a:t>hierarchical model depicts a set of one-to-many (1:M) relationships between a </a:t>
            </a:r>
            <a:r>
              <a:rPr lang="en-US" dirty="0" smtClean="0"/>
              <a:t>parent and </a:t>
            </a:r>
            <a:r>
              <a:rPr lang="en-US" dirty="0"/>
              <a:t>its children segments. (Each parent can have many children, but each child has only one parent</a:t>
            </a:r>
            <a:r>
              <a:rPr lang="en-US" dirty="0" smtClean="0"/>
              <a:t>.)</a:t>
            </a:r>
          </a:p>
          <a:p>
            <a:r>
              <a:rPr lang="en-US" dirty="0" smtClean="0"/>
              <a:t>It is data independence but not structural independence</a:t>
            </a:r>
          </a:p>
        </p:txBody>
      </p:sp>
    </p:spTree>
    <p:extLst>
      <p:ext uri="{BB962C8B-B14F-4D97-AF65-F5344CB8AC3E}">
        <p14:creationId xmlns:p14="http://schemas.microsoft.com/office/powerpoint/2010/main" val="622363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Hierarchical Model</a:t>
            </a:r>
            <a:endParaRPr lang="en-US" dirty="0"/>
          </a:p>
        </p:txBody>
      </p:sp>
      <p:sp>
        <p:nvSpPr>
          <p:cNvPr id="3" name="Content Placeholder 2"/>
          <p:cNvSpPr>
            <a:spLocks noGrp="1"/>
          </p:cNvSpPr>
          <p:nvPr>
            <p:ph idx="1"/>
          </p:nvPr>
        </p:nvSpPr>
        <p:spPr/>
        <p:txBody>
          <a:bodyPr/>
          <a:lstStyle/>
          <a:p>
            <a:r>
              <a:rPr lang="en-US" dirty="0"/>
              <a:t>1. It promotes data sharing.</a:t>
            </a:r>
          </a:p>
          <a:p>
            <a:r>
              <a:rPr lang="en-US" dirty="0"/>
              <a:t>2. Parent/Child relationship promotes conceptual simplicity.</a:t>
            </a:r>
          </a:p>
          <a:p>
            <a:r>
              <a:rPr lang="en-US" dirty="0"/>
              <a:t>3. Database security is provided and enforced by DBMS.</a:t>
            </a:r>
          </a:p>
          <a:p>
            <a:r>
              <a:rPr lang="en-US" dirty="0"/>
              <a:t>4. Parent/Child relationship promotes data integrity.</a:t>
            </a:r>
          </a:p>
          <a:p>
            <a:r>
              <a:rPr lang="en-US" dirty="0"/>
              <a:t>5. It is efficient with 1:M relationships.</a:t>
            </a:r>
          </a:p>
        </p:txBody>
      </p:sp>
    </p:spTree>
    <p:extLst>
      <p:ext uri="{BB962C8B-B14F-4D97-AF65-F5344CB8AC3E}">
        <p14:creationId xmlns:p14="http://schemas.microsoft.com/office/powerpoint/2010/main" val="283866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181600"/>
          </a:xfrm>
        </p:spPr>
        <p:txBody>
          <a:bodyPr>
            <a:normAutofit fontScale="85000" lnSpcReduction="20000"/>
          </a:bodyPr>
          <a:lstStyle/>
          <a:p>
            <a:r>
              <a:rPr lang="en-US" dirty="0"/>
              <a:t>A data model is an abstraction of a complex real-world data environment. </a:t>
            </a:r>
            <a:endParaRPr lang="en-US" dirty="0" smtClean="0"/>
          </a:p>
          <a:p>
            <a:r>
              <a:rPr lang="en-US" dirty="0" smtClean="0"/>
              <a:t>Data model is the relatively simple representation, usually graphical, of complex real-world data structures.</a:t>
            </a:r>
          </a:p>
          <a:p>
            <a:r>
              <a:rPr lang="en-US" dirty="0" smtClean="0"/>
              <a:t>The model’s main function is to help us understand the complexities of the real-world environment.</a:t>
            </a:r>
          </a:p>
          <a:p>
            <a:r>
              <a:rPr lang="en-US" dirty="0" smtClean="0"/>
              <a:t>Within the database environment, a data model represents data structures and their characteristics, relations, constraints, and transformation</a:t>
            </a:r>
          </a:p>
          <a:p>
            <a:r>
              <a:rPr lang="en-US" dirty="0" smtClean="0"/>
              <a:t>Among database practitioners, the terms data model and database model are often used interchangeably but we will use database model to refer to a specific implementation of a data model</a:t>
            </a:r>
            <a:endParaRPr lang="en-US" dirty="0"/>
          </a:p>
        </p:txBody>
      </p:sp>
    </p:spTree>
    <p:extLst>
      <p:ext uri="{BB962C8B-B14F-4D97-AF65-F5344CB8AC3E}">
        <p14:creationId xmlns:p14="http://schemas.microsoft.com/office/powerpoint/2010/main" val="3591083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pPr marL="0" indent="0">
              <a:buNone/>
            </a:pPr>
            <a:r>
              <a:rPr lang="en-US" dirty="0"/>
              <a:t>1. Complex implementation requires knowledge of physical </a:t>
            </a:r>
            <a:r>
              <a:rPr lang="en-US" dirty="0" smtClean="0"/>
              <a:t>data storage </a:t>
            </a:r>
            <a:r>
              <a:rPr lang="en-US" dirty="0"/>
              <a:t>characteristics.</a:t>
            </a:r>
          </a:p>
          <a:p>
            <a:pPr marL="0" indent="0">
              <a:buNone/>
            </a:pPr>
            <a:r>
              <a:rPr lang="en-US" dirty="0"/>
              <a:t>2. Navigational system yields complex application </a:t>
            </a:r>
            <a:r>
              <a:rPr lang="en-US" dirty="0" smtClean="0"/>
              <a:t> </a:t>
            </a:r>
            <a:r>
              <a:rPr lang="en-US" dirty="0" err="1" smtClean="0"/>
              <a:t>development,management</a:t>
            </a:r>
            <a:r>
              <a:rPr lang="en-US" dirty="0"/>
              <a:t>, and use; requires knowledge of hierarchical path.</a:t>
            </a:r>
          </a:p>
          <a:p>
            <a:pPr marL="0" indent="0">
              <a:buNone/>
            </a:pPr>
            <a:r>
              <a:rPr lang="en-US" dirty="0"/>
              <a:t>3. Changes in structure require changes in all application programs.</a:t>
            </a:r>
          </a:p>
          <a:p>
            <a:pPr marL="0" indent="0">
              <a:buNone/>
            </a:pPr>
            <a:r>
              <a:rPr lang="en-US" dirty="0"/>
              <a:t>4. There are implementation limitations (no </a:t>
            </a:r>
            <a:r>
              <a:rPr lang="en-US" dirty="0" err="1"/>
              <a:t>multiparent</a:t>
            </a:r>
            <a:r>
              <a:rPr lang="en-US" dirty="0"/>
              <a:t> or </a:t>
            </a:r>
            <a:r>
              <a:rPr lang="en-US" dirty="0" smtClean="0"/>
              <a:t>M:N relationships</a:t>
            </a:r>
            <a:r>
              <a:rPr lang="en-US" dirty="0"/>
              <a:t>).</a:t>
            </a:r>
          </a:p>
          <a:p>
            <a:pPr marL="0" indent="0">
              <a:buNone/>
            </a:pPr>
            <a:r>
              <a:rPr lang="en-US" dirty="0"/>
              <a:t>5. There is no data definition or data manipulation language </a:t>
            </a:r>
            <a:r>
              <a:rPr lang="en-US" dirty="0" smtClean="0"/>
              <a:t>in the </a:t>
            </a:r>
            <a:r>
              <a:rPr lang="en-US" dirty="0"/>
              <a:t>DBMS.</a:t>
            </a:r>
          </a:p>
          <a:p>
            <a:pPr marL="0" indent="0">
              <a:buNone/>
            </a:pPr>
            <a:r>
              <a:rPr lang="en-US" dirty="0"/>
              <a:t>6. There is a lack of standards</a:t>
            </a:r>
          </a:p>
        </p:txBody>
      </p:sp>
    </p:spTree>
    <p:extLst>
      <p:ext uri="{BB962C8B-B14F-4D97-AF65-F5344CB8AC3E}">
        <p14:creationId xmlns:p14="http://schemas.microsoft.com/office/powerpoint/2010/main" val="4250420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a:t>
            </a:r>
            <a:r>
              <a:rPr lang="en-US" b="1" dirty="0"/>
              <a:t>network model </a:t>
            </a:r>
            <a:r>
              <a:rPr lang="en-US" dirty="0"/>
              <a:t>was created to represent complex data relationships more effectively than the </a:t>
            </a:r>
            <a:r>
              <a:rPr lang="en-US" dirty="0" smtClean="0"/>
              <a:t>hierarchical model</a:t>
            </a:r>
            <a:r>
              <a:rPr lang="en-US" dirty="0"/>
              <a:t>, to improve database performance, and to impose a database standard. </a:t>
            </a:r>
            <a:endParaRPr lang="en-US" dirty="0" smtClean="0"/>
          </a:p>
          <a:p>
            <a:r>
              <a:rPr lang="en-US" dirty="0" smtClean="0"/>
              <a:t>In </a:t>
            </a:r>
            <a:r>
              <a:rPr lang="en-US" dirty="0"/>
              <a:t>the network model, the </a:t>
            </a:r>
            <a:r>
              <a:rPr lang="en-US" dirty="0" smtClean="0"/>
              <a:t>user perceives </a:t>
            </a:r>
            <a:r>
              <a:rPr lang="en-US" dirty="0"/>
              <a:t>the network database as a collection of records in 1:M relationships. </a:t>
            </a:r>
            <a:endParaRPr lang="en-US" dirty="0" smtClean="0"/>
          </a:p>
          <a:p>
            <a:r>
              <a:rPr lang="en-US" dirty="0" smtClean="0"/>
              <a:t>However</a:t>
            </a:r>
            <a:r>
              <a:rPr lang="en-US" dirty="0"/>
              <a:t>, unlike the hierarchical model</a:t>
            </a:r>
            <a:r>
              <a:rPr lang="en-US" dirty="0" smtClean="0"/>
              <a:t>, the </a:t>
            </a:r>
            <a:r>
              <a:rPr lang="en-US" dirty="0"/>
              <a:t>network model allows a record to have more than one parent. </a:t>
            </a:r>
            <a:endParaRPr lang="en-US" dirty="0" smtClean="0"/>
          </a:p>
          <a:p>
            <a:r>
              <a:rPr lang="en-US" dirty="0" smtClean="0"/>
              <a:t>While </a:t>
            </a:r>
            <a:r>
              <a:rPr lang="en-US" dirty="0"/>
              <a:t>the network database model is generally </a:t>
            </a:r>
            <a:r>
              <a:rPr lang="en-US" dirty="0" smtClean="0"/>
              <a:t>not used </a:t>
            </a:r>
            <a:r>
              <a:rPr lang="en-US" dirty="0"/>
              <a:t>today, the definitions of standard database </a:t>
            </a:r>
            <a:r>
              <a:rPr lang="en-US" i="1" dirty="0"/>
              <a:t>concepts </a:t>
            </a:r>
            <a:r>
              <a:rPr lang="en-US" dirty="0"/>
              <a:t>that emerged with the network model are still used </a:t>
            </a:r>
            <a:r>
              <a:rPr lang="en-US" dirty="0" smtClean="0"/>
              <a:t>by modern </a:t>
            </a:r>
            <a:r>
              <a:rPr lang="en-US" dirty="0"/>
              <a:t>data models. </a:t>
            </a:r>
            <a:endParaRPr lang="en-US" dirty="0" smtClean="0"/>
          </a:p>
        </p:txBody>
      </p:sp>
    </p:spTree>
    <p:extLst>
      <p:ext uri="{BB962C8B-B14F-4D97-AF65-F5344CB8AC3E}">
        <p14:creationId xmlns:p14="http://schemas.microsoft.com/office/powerpoint/2010/main" val="525939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en-US" dirty="0"/>
              <a:t>Some important concepts that were defined at this time are:</a:t>
            </a:r>
          </a:p>
          <a:p>
            <a:pPr lvl="1"/>
            <a:r>
              <a:rPr lang="en-US" dirty="0"/>
              <a:t>The </a:t>
            </a:r>
            <a:r>
              <a:rPr lang="en-US" b="1" dirty="0"/>
              <a:t>schema</a:t>
            </a:r>
            <a:r>
              <a:rPr lang="en-US" dirty="0"/>
              <a:t>, which is the conceptual organization of the entire database as viewed by the </a:t>
            </a:r>
            <a:r>
              <a:rPr lang="en-US" dirty="0" smtClean="0"/>
              <a:t>database administrator.</a:t>
            </a:r>
          </a:p>
          <a:p>
            <a:pPr lvl="1"/>
            <a:r>
              <a:rPr lang="en-US" dirty="0"/>
              <a:t>The </a:t>
            </a:r>
            <a:r>
              <a:rPr lang="en-US" b="1" dirty="0"/>
              <a:t>subschema</a:t>
            </a:r>
            <a:r>
              <a:rPr lang="en-US" dirty="0"/>
              <a:t>, which defines the portion of the database “seen” by the application programs that </a:t>
            </a:r>
            <a:r>
              <a:rPr lang="en-US" dirty="0" smtClean="0"/>
              <a:t>actually produce </a:t>
            </a:r>
            <a:r>
              <a:rPr lang="en-US" dirty="0"/>
              <a:t>the desired information from the data contained within the </a:t>
            </a:r>
            <a:r>
              <a:rPr lang="en-US" dirty="0" smtClean="0"/>
              <a:t>database.</a:t>
            </a:r>
          </a:p>
          <a:p>
            <a:pPr lvl="1"/>
            <a:r>
              <a:rPr lang="en-US" dirty="0" smtClean="0"/>
              <a:t>A </a:t>
            </a:r>
            <a:r>
              <a:rPr lang="en-US" b="1" dirty="0"/>
              <a:t>data management language </a:t>
            </a:r>
            <a:r>
              <a:rPr lang="en-US" dirty="0"/>
              <a:t>(</a:t>
            </a:r>
            <a:r>
              <a:rPr lang="en-US" b="1" dirty="0"/>
              <a:t>DML</a:t>
            </a:r>
            <a:r>
              <a:rPr lang="en-US" dirty="0"/>
              <a:t>), which defines the environment in which data can be managed </a:t>
            </a:r>
            <a:r>
              <a:rPr lang="en-US" dirty="0" smtClean="0"/>
              <a:t>and to </a:t>
            </a:r>
            <a:r>
              <a:rPr lang="en-US" dirty="0"/>
              <a:t>work with the data in the database</a:t>
            </a:r>
            <a:r>
              <a:rPr lang="en-US" dirty="0" smtClean="0"/>
              <a:t>.</a:t>
            </a:r>
          </a:p>
          <a:p>
            <a:pPr lvl="1"/>
            <a:r>
              <a:rPr lang="en-US" dirty="0" smtClean="0"/>
              <a:t> 	A </a:t>
            </a:r>
            <a:r>
              <a:rPr lang="en-US" dirty="0"/>
              <a:t>schema </a:t>
            </a:r>
            <a:r>
              <a:rPr lang="en-US" b="1" dirty="0"/>
              <a:t>data definition language </a:t>
            </a:r>
            <a:r>
              <a:rPr lang="en-US" dirty="0"/>
              <a:t>(</a:t>
            </a:r>
            <a:r>
              <a:rPr lang="en-US" b="1" dirty="0"/>
              <a:t>DDL</a:t>
            </a:r>
            <a:r>
              <a:rPr lang="en-US" dirty="0"/>
              <a:t>), which enables the database administrator to define the </a:t>
            </a:r>
            <a:r>
              <a:rPr lang="en-US" dirty="0" smtClean="0"/>
              <a:t>schema components</a:t>
            </a:r>
            <a:r>
              <a:rPr lang="en-US" dirty="0"/>
              <a:t>.</a:t>
            </a:r>
          </a:p>
        </p:txBody>
      </p:sp>
    </p:spTree>
    <p:extLst>
      <p:ext uri="{BB962C8B-B14F-4D97-AF65-F5344CB8AC3E}">
        <p14:creationId xmlns:p14="http://schemas.microsoft.com/office/powerpoint/2010/main" val="3023734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fontScale="92500" lnSpcReduction="20000"/>
          </a:bodyPr>
          <a:lstStyle/>
          <a:p>
            <a:r>
              <a:rPr lang="en-US" dirty="0"/>
              <a:t>As information needs grew and as more sophisticated databases and applications were required, the network </a:t>
            </a:r>
            <a:r>
              <a:rPr lang="en-US" dirty="0" smtClean="0"/>
              <a:t>model became </a:t>
            </a:r>
            <a:r>
              <a:rPr lang="en-US" dirty="0"/>
              <a:t>too cumbersome. </a:t>
            </a:r>
            <a:endParaRPr lang="en-US" dirty="0" smtClean="0"/>
          </a:p>
          <a:p>
            <a:r>
              <a:rPr lang="en-US" dirty="0" smtClean="0"/>
              <a:t>The </a:t>
            </a:r>
            <a:r>
              <a:rPr lang="en-US" dirty="0"/>
              <a:t>lack of ad hoc query capability put heavy pressure on programmers to generate </a:t>
            </a:r>
            <a:r>
              <a:rPr lang="en-US" dirty="0" smtClean="0"/>
              <a:t>the code </a:t>
            </a:r>
            <a:r>
              <a:rPr lang="en-US" dirty="0"/>
              <a:t>required to produce even the simplest reports. </a:t>
            </a:r>
            <a:endParaRPr lang="en-US" dirty="0" smtClean="0"/>
          </a:p>
          <a:p>
            <a:r>
              <a:rPr lang="en-US" dirty="0" smtClean="0"/>
              <a:t>And </a:t>
            </a:r>
            <a:r>
              <a:rPr lang="en-US" dirty="0"/>
              <a:t>although the existing databases provided limited </a:t>
            </a:r>
            <a:r>
              <a:rPr lang="en-US" dirty="0" smtClean="0"/>
              <a:t>data independence</a:t>
            </a:r>
            <a:r>
              <a:rPr lang="en-US" dirty="0"/>
              <a:t>, any structural change in the database could still produce havoc in all application programs that </a:t>
            </a:r>
            <a:r>
              <a:rPr lang="en-US" dirty="0" smtClean="0"/>
              <a:t>drew data </a:t>
            </a:r>
            <a:r>
              <a:rPr lang="en-US" dirty="0"/>
              <a:t>from the database. </a:t>
            </a:r>
            <a:endParaRPr lang="en-US" dirty="0" smtClean="0"/>
          </a:p>
          <a:p>
            <a:r>
              <a:rPr lang="en-US" dirty="0" smtClean="0"/>
              <a:t>Because </a:t>
            </a:r>
            <a:r>
              <a:rPr lang="en-US" dirty="0"/>
              <a:t>of the disadvantages of the hierarchical and network models, they were </a:t>
            </a:r>
            <a:r>
              <a:rPr lang="en-US" dirty="0" smtClean="0"/>
              <a:t>largely replaced </a:t>
            </a:r>
            <a:r>
              <a:rPr lang="en-US" dirty="0"/>
              <a:t>by the relational data model in the 1980s</a:t>
            </a:r>
            <a:r>
              <a:rPr lang="en-US" dirty="0" smtClean="0"/>
              <a:t>.</a:t>
            </a:r>
          </a:p>
          <a:p>
            <a:r>
              <a:rPr lang="en-US" dirty="0"/>
              <a:t>It is data independence but not structural independence</a:t>
            </a:r>
          </a:p>
          <a:p>
            <a:endParaRPr lang="en-US" dirty="0"/>
          </a:p>
        </p:txBody>
      </p:sp>
    </p:spTree>
    <p:extLst>
      <p:ext uri="{BB962C8B-B14F-4D97-AF65-F5344CB8AC3E}">
        <p14:creationId xmlns:p14="http://schemas.microsoft.com/office/powerpoint/2010/main" val="1451739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1. Conceptual simplicity is at least equal to that of </a:t>
            </a:r>
            <a:r>
              <a:rPr lang="en-US" dirty="0" smtClean="0"/>
              <a:t>the hierarchical </a:t>
            </a:r>
            <a:r>
              <a:rPr lang="en-US" dirty="0"/>
              <a:t>model.</a:t>
            </a:r>
          </a:p>
          <a:p>
            <a:r>
              <a:rPr lang="en-US" dirty="0"/>
              <a:t>2. It handles more relationship types, such as M:N and </a:t>
            </a:r>
            <a:r>
              <a:rPr lang="en-US" dirty="0" err="1"/>
              <a:t>multiparent</a:t>
            </a:r>
            <a:r>
              <a:rPr lang="en-US" dirty="0"/>
              <a:t>.</a:t>
            </a:r>
          </a:p>
          <a:p>
            <a:r>
              <a:rPr lang="en-US" dirty="0"/>
              <a:t>3. Data access is more flexible than in hierarchical and file </a:t>
            </a:r>
            <a:r>
              <a:rPr lang="en-US" dirty="0" smtClean="0"/>
              <a:t>system models</a:t>
            </a:r>
            <a:r>
              <a:rPr lang="en-US" dirty="0"/>
              <a:t>.</a:t>
            </a:r>
          </a:p>
          <a:p>
            <a:r>
              <a:rPr lang="en-US" dirty="0"/>
              <a:t>4. Data Owner/Member relationship promotes data integrity.</a:t>
            </a:r>
          </a:p>
          <a:p>
            <a:r>
              <a:rPr lang="en-US" dirty="0"/>
              <a:t>5. There is conformance to standards.</a:t>
            </a:r>
          </a:p>
          <a:p>
            <a:r>
              <a:rPr lang="en-US" dirty="0"/>
              <a:t>6. It includes data definition language (DDL) and data </a:t>
            </a:r>
            <a:r>
              <a:rPr lang="en-US" dirty="0" smtClean="0"/>
              <a:t>manipulation language </a:t>
            </a:r>
            <a:r>
              <a:rPr lang="en-US" dirty="0"/>
              <a:t>(DML) in DBMS.</a:t>
            </a:r>
          </a:p>
        </p:txBody>
      </p:sp>
    </p:spTree>
    <p:extLst>
      <p:ext uri="{BB962C8B-B14F-4D97-AF65-F5344CB8AC3E}">
        <p14:creationId xmlns:p14="http://schemas.microsoft.com/office/powerpoint/2010/main" val="2424848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lstStyle/>
          <a:p>
            <a:r>
              <a:rPr lang="en-US" dirty="0"/>
              <a:t>1. System complexity limits efficiency</a:t>
            </a:r>
            <a:r>
              <a:rPr lang="en-US" i="1" dirty="0"/>
              <a:t>—</a:t>
            </a:r>
            <a:r>
              <a:rPr lang="en-US" dirty="0"/>
              <a:t>still a navigational system.</a:t>
            </a:r>
          </a:p>
          <a:p>
            <a:r>
              <a:rPr lang="en-US" dirty="0"/>
              <a:t>2. Navigational system yields complex implementation, </a:t>
            </a:r>
            <a:r>
              <a:rPr lang="en-US" dirty="0" smtClean="0"/>
              <a:t>application development</a:t>
            </a:r>
            <a:r>
              <a:rPr lang="en-US" dirty="0"/>
              <a:t>, and management.</a:t>
            </a:r>
          </a:p>
          <a:p>
            <a:r>
              <a:rPr lang="en-US" dirty="0"/>
              <a:t>3. Structural changes require changes in all application programs.</a:t>
            </a:r>
          </a:p>
        </p:txBody>
      </p:sp>
    </p:spTree>
    <p:extLst>
      <p:ext uri="{BB962C8B-B14F-4D97-AF65-F5344CB8AC3E}">
        <p14:creationId xmlns:p14="http://schemas.microsoft.com/office/powerpoint/2010/main" val="44470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Relational Model</a:t>
            </a:r>
          </a:p>
        </p:txBody>
      </p:sp>
      <p:sp>
        <p:nvSpPr>
          <p:cNvPr id="3" name="Content Placeholder 2"/>
          <p:cNvSpPr>
            <a:spLocks noGrp="1"/>
          </p:cNvSpPr>
          <p:nvPr>
            <p:ph idx="1"/>
          </p:nvPr>
        </p:nvSpPr>
        <p:spPr/>
        <p:txBody>
          <a:bodyPr>
            <a:normAutofit fontScale="77500" lnSpcReduction="20000"/>
          </a:bodyPr>
          <a:lstStyle/>
          <a:p>
            <a:r>
              <a:rPr lang="en-US" dirty="0"/>
              <a:t>The </a:t>
            </a:r>
            <a:r>
              <a:rPr lang="en-US" b="1" dirty="0"/>
              <a:t>relational model </a:t>
            </a:r>
            <a:r>
              <a:rPr lang="en-US" dirty="0"/>
              <a:t>was introduced in 1970 by E. F. </a:t>
            </a:r>
            <a:r>
              <a:rPr lang="en-US" dirty="0" err="1"/>
              <a:t>Codd</a:t>
            </a:r>
            <a:r>
              <a:rPr lang="en-US" dirty="0"/>
              <a:t> (of IBM) in his landmark paper “A Relational Model </a:t>
            </a:r>
            <a:r>
              <a:rPr lang="en-US" dirty="0" smtClean="0"/>
              <a:t>of Data </a:t>
            </a:r>
            <a:r>
              <a:rPr lang="en-US" dirty="0"/>
              <a:t>for Large Shared Databanks” (</a:t>
            </a:r>
            <a:r>
              <a:rPr lang="en-US" i="1" dirty="0"/>
              <a:t>Communications of the ACM</a:t>
            </a:r>
            <a:r>
              <a:rPr lang="en-US" dirty="0"/>
              <a:t>, June 1970, pp. 377−387). </a:t>
            </a:r>
            <a:endParaRPr lang="en-US" dirty="0" smtClean="0"/>
          </a:p>
          <a:p>
            <a:r>
              <a:rPr lang="en-US" dirty="0" smtClean="0"/>
              <a:t>The </a:t>
            </a:r>
            <a:r>
              <a:rPr lang="en-US" dirty="0"/>
              <a:t>relational </a:t>
            </a:r>
            <a:r>
              <a:rPr lang="en-US" dirty="0" smtClean="0"/>
              <a:t>model represented </a:t>
            </a:r>
            <a:r>
              <a:rPr lang="en-US" dirty="0"/>
              <a:t>a major breakthrough for both users and designers. </a:t>
            </a:r>
            <a:endParaRPr lang="en-US" dirty="0" smtClean="0"/>
          </a:p>
          <a:p>
            <a:r>
              <a:rPr lang="en-US" dirty="0" smtClean="0"/>
              <a:t>To </a:t>
            </a:r>
            <a:r>
              <a:rPr lang="en-US" dirty="0"/>
              <a:t>use an analogy, the relational model produced </a:t>
            </a:r>
            <a:r>
              <a:rPr lang="en-US" dirty="0" smtClean="0"/>
              <a:t>an “</a:t>
            </a:r>
            <a:r>
              <a:rPr lang="en-US" dirty="0"/>
              <a:t>automatic transmission” database to replace the “standard transmission” databases that preceded it. </a:t>
            </a:r>
            <a:endParaRPr lang="en-US" dirty="0" smtClean="0"/>
          </a:p>
          <a:p>
            <a:r>
              <a:rPr lang="en-US" dirty="0" smtClean="0"/>
              <a:t>Its conceptual simplicity </a:t>
            </a:r>
            <a:r>
              <a:rPr lang="en-US" dirty="0"/>
              <a:t>set the stage for a genuine database revolution</a:t>
            </a:r>
            <a:r>
              <a:rPr lang="en-US" dirty="0" smtClean="0"/>
              <a:t>.</a:t>
            </a:r>
          </a:p>
          <a:p>
            <a:r>
              <a:rPr lang="en-US" dirty="0"/>
              <a:t>The relational model foundation is a mathematical concept known as a relation. </a:t>
            </a:r>
            <a:endParaRPr lang="en-US" dirty="0" smtClean="0"/>
          </a:p>
        </p:txBody>
      </p:sp>
    </p:spTree>
    <p:extLst>
      <p:ext uri="{BB962C8B-B14F-4D97-AF65-F5344CB8AC3E}">
        <p14:creationId xmlns:p14="http://schemas.microsoft.com/office/powerpoint/2010/main" val="610507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fontScale="77500" lnSpcReduction="20000"/>
          </a:bodyPr>
          <a:lstStyle/>
          <a:p>
            <a:r>
              <a:rPr lang="en-US" dirty="0"/>
              <a:t>To avoid the complexity of abstract mathematical theory, you can think of a </a:t>
            </a:r>
            <a:r>
              <a:rPr lang="en-US" b="1" dirty="0"/>
              <a:t>relation </a:t>
            </a:r>
            <a:r>
              <a:rPr lang="en-US" dirty="0"/>
              <a:t>(sometimes called a </a:t>
            </a:r>
            <a:r>
              <a:rPr lang="en-US" b="1" dirty="0"/>
              <a:t>table</a:t>
            </a:r>
            <a:r>
              <a:rPr lang="en-US" dirty="0"/>
              <a:t>) as a matrix composed of intersecting </a:t>
            </a:r>
            <a:r>
              <a:rPr lang="en-US" dirty="0" smtClean="0"/>
              <a:t>rows and </a:t>
            </a:r>
            <a:r>
              <a:rPr lang="en-US" dirty="0"/>
              <a:t>columns. </a:t>
            </a:r>
          </a:p>
          <a:p>
            <a:r>
              <a:rPr lang="en-US" dirty="0"/>
              <a:t>Each row in a relation is called a </a:t>
            </a:r>
            <a:r>
              <a:rPr lang="en-US" b="1" dirty="0"/>
              <a:t>tuple</a:t>
            </a:r>
            <a:r>
              <a:rPr lang="en-US" dirty="0"/>
              <a:t>. Each column represents an attribute. </a:t>
            </a:r>
          </a:p>
          <a:p>
            <a:r>
              <a:rPr lang="en-US" dirty="0"/>
              <a:t>The relational model also describes a precise set of data manipulation constructs based on advanced mathematical concepts</a:t>
            </a:r>
            <a:r>
              <a:rPr lang="en-US" dirty="0" smtClean="0"/>
              <a:t>.</a:t>
            </a:r>
          </a:p>
          <a:p>
            <a:r>
              <a:rPr lang="en-US" dirty="0"/>
              <a:t>In 1970, </a:t>
            </a:r>
            <a:r>
              <a:rPr lang="en-US" dirty="0" err="1"/>
              <a:t>Codd’s</a:t>
            </a:r>
            <a:r>
              <a:rPr lang="en-US" dirty="0"/>
              <a:t> work was considered ingenious but impractical. </a:t>
            </a:r>
            <a:endParaRPr lang="en-US" dirty="0" smtClean="0"/>
          </a:p>
          <a:p>
            <a:r>
              <a:rPr lang="en-US" dirty="0" smtClean="0"/>
              <a:t>The </a:t>
            </a:r>
            <a:r>
              <a:rPr lang="en-US" dirty="0"/>
              <a:t>relational model’s conceptual simplicity </a:t>
            </a:r>
            <a:r>
              <a:rPr lang="en-US" dirty="0" smtClean="0"/>
              <a:t>was bought </a:t>
            </a:r>
            <a:r>
              <a:rPr lang="en-US" dirty="0"/>
              <a:t>at the expense of computer overhead; computers at that time lacked the power to implement the </a:t>
            </a:r>
            <a:r>
              <a:rPr lang="en-US" dirty="0" smtClean="0"/>
              <a:t>relational model</a:t>
            </a:r>
            <a:r>
              <a:rPr lang="en-US" dirty="0"/>
              <a:t>. </a:t>
            </a:r>
            <a:endParaRPr lang="en-US" dirty="0" smtClean="0"/>
          </a:p>
          <a:p>
            <a:r>
              <a:rPr lang="en-US" dirty="0" smtClean="0"/>
              <a:t>Fortunately</a:t>
            </a:r>
            <a:r>
              <a:rPr lang="en-US" dirty="0"/>
              <a:t>, computer power grew exponentially, as did operating system efficiency. Better yet, the cost </a:t>
            </a:r>
            <a:r>
              <a:rPr lang="en-US" dirty="0" smtClean="0"/>
              <a:t>of computers </a:t>
            </a:r>
            <a:r>
              <a:rPr lang="en-US" dirty="0"/>
              <a:t>diminished rapidly as their power grew. Today even PCs, costing a fraction of what their </a:t>
            </a:r>
            <a:r>
              <a:rPr lang="en-US" dirty="0" smtClean="0"/>
              <a:t>mainframe ancestors </a:t>
            </a:r>
            <a:r>
              <a:rPr lang="en-US" dirty="0"/>
              <a:t>did, can run sophisticated relational database software such as Oracle, DB2, Microsoft SQL Server, MySQL</a:t>
            </a:r>
            <a:r>
              <a:rPr lang="en-US" dirty="0" smtClean="0"/>
              <a:t>, and </a:t>
            </a:r>
            <a:r>
              <a:rPr lang="en-US" dirty="0"/>
              <a:t>other mainframe relational software.</a:t>
            </a:r>
          </a:p>
          <a:p>
            <a:endParaRPr lang="en-US" dirty="0"/>
          </a:p>
        </p:txBody>
      </p:sp>
    </p:spTree>
    <p:extLst>
      <p:ext uri="{BB962C8B-B14F-4D97-AF65-F5344CB8AC3E}">
        <p14:creationId xmlns:p14="http://schemas.microsoft.com/office/powerpoint/2010/main" val="3980508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The relational data model is implemented through a very sophisticated </a:t>
            </a:r>
            <a:r>
              <a:rPr lang="en-US" b="1" dirty="0"/>
              <a:t>relational database management </a:t>
            </a:r>
            <a:r>
              <a:rPr lang="en-US" b="1" dirty="0" smtClean="0"/>
              <a:t>system </a:t>
            </a:r>
            <a:r>
              <a:rPr lang="en-US" dirty="0" smtClean="0"/>
              <a:t>(</a:t>
            </a:r>
            <a:r>
              <a:rPr lang="en-US" b="1" dirty="0"/>
              <a:t>RDBMS</a:t>
            </a:r>
            <a:r>
              <a:rPr lang="en-US" dirty="0"/>
              <a:t>). </a:t>
            </a:r>
            <a:endParaRPr lang="en-US" dirty="0" smtClean="0"/>
          </a:p>
          <a:p>
            <a:r>
              <a:rPr lang="en-US" dirty="0" smtClean="0"/>
              <a:t>The </a:t>
            </a:r>
            <a:r>
              <a:rPr lang="en-US" dirty="0"/>
              <a:t>RDBMS performs the same basic functions provided by the hierarchical and network DBMS systems</a:t>
            </a:r>
            <a:r>
              <a:rPr lang="en-US" dirty="0" smtClean="0"/>
              <a:t>, in </a:t>
            </a:r>
            <a:r>
              <a:rPr lang="en-US" dirty="0"/>
              <a:t>addition to a host of other functions that make the relational data model easier to understand and implement.</a:t>
            </a:r>
          </a:p>
          <a:p>
            <a:r>
              <a:rPr lang="en-US" dirty="0"/>
              <a:t>Arguably the most important advantage of the RDBMS is its ability to hide the complexities of the relational </a:t>
            </a:r>
            <a:r>
              <a:rPr lang="en-US" dirty="0" smtClean="0"/>
              <a:t>model from </a:t>
            </a:r>
            <a:r>
              <a:rPr lang="en-US" dirty="0"/>
              <a:t>the user. </a:t>
            </a:r>
            <a:endParaRPr lang="en-US" dirty="0" smtClean="0"/>
          </a:p>
          <a:p>
            <a:r>
              <a:rPr lang="en-US" dirty="0" smtClean="0"/>
              <a:t>The </a:t>
            </a:r>
            <a:r>
              <a:rPr lang="en-US" dirty="0"/>
              <a:t>RDBMS manages all of the physical details, while the user sees the relational database as </a:t>
            </a:r>
            <a:r>
              <a:rPr lang="en-US" dirty="0" smtClean="0"/>
              <a:t>a collection </a:t>
            </a:r>
            <a:r>
              <a:rPr lang="en-US" dirty="0"/>
              <a:t>of tables in which data are stored. </a:t>
            </a:r>
            <a:endParaRPr lang="en-US" dirty="0" smtClean="0"/>
          </a:p>
          <a:p>
            <a:r>
              <a:rPr lang="en-US" dirty="0" smtClean="0"/>
              <a:t>The </a:t>
            </a:r>
            <a:r>
              <a:rPr lang="en-US" dirty="0"/>
              <a:t>user can manipulate and query the data in a way that seems </a:t>
            </a:r>
            <a:r>
              <a:rPr lang="en-US" dirty="0" smtClean="0"/>
              <a:t>intuitive and </a:t>
            </a:r>
            <a:r>
              <a:rPr lang="en-US" dirty="0"/>
              <a:t>logical.</a:t>
            </a:r>
          </a:p>
          <a:p>
            <a:r>
              <a:rPr lang="en-US" dirty="0"/>
              <a:t>Tables are related to each other through the sharing of a common attribute (value in a column).</a:t>
            </a:r>
          </a:p>
        </p:txBody>
      </p:sp>
    </p:spTree>
    <p:extLst>
      <p:ext uri="{BB962C8B-B14F-4D97-AF65-F5344CB8AC3E}">
        <p14:creationId xmlns:p14="http://schemas.microsoft.com/office/powerpoint/2010/main" val="2192273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Although the tables are independent of one another, you can easily associate the data between tables. </a:t>
            </a:r>
            <a:endParaRPr lang="en-US" dirty="0" smtClean="0"/>
          </a:p>
          <a:p>
            <a:r>
              <a:rPr lang="en-US" dirty="0" smtClean="0"/>
              <a:t>The relational model </a:t>
            </a:r>
            <a:r>
              <a:rPr lang="en-US" dirty="0"/>
              <a:t>provides a minimum level of controlled redundancy to eliminate most of the redundancies commonly found </a:t>
            </a:r>
            <a:r>
              <a:rPr lang="en-US" dirty="0" smtClean="0"/>
              <a:t>in file </a:t>
            </a:r>
            <a:r>
              <a:rPr lang="en-US" dirty="0"/>
              <a:t>systems</a:t>
            </a:r>
            <a:r>
              <a:rPr lang="en-US" dirty="0" smtClean="0"/>
              <a:t>.</a:t>
            </a:r>
          </a:p>
          <a:p>
            <a:r>
              <a:rPr lang="en-US" dirty="0"/>
              <a:t>The relationship type (1:1, 1:M, or M:N) is often </a:t>
            </a:r>
            <a:r>
              <a:rPr lang="en-US" dirty="0" smtClean="0"/>
              <a:t>shown in </a:t>
            </a:r>
            <a:r>
              <a:rPr lang="en-US" dirty="0"/>
              <a:t>a relational </a:t>
            </a:r>
            <a:r>
              <a:rPr lang="en-US" dirty="0" smtClean="0"/>
              <a:t>schema. </a:t>
            </a:r>
          </a:p>
          <a:p>
            <a:r>
              <a:rPr lang="en-US" dirty="0" smtClean="0"/>
              <a:t>A </a:t>
            </a:r>
            <a:r>
              <a:rPr lang="en-US" b="1" dirty="0"/>
              <a:t>relational diagram </a:t>
            </a:r>
            <a:r>
              <a:rPr lang="en-US" dirty="0"/>
              <a:t>is a representation </a:t>
            </a:r>
            <a:r>
              <a:rPr lang="en-US" dirty="0" smtClean="0"/>
              <a:t>of the </a:t>
            </a:r>
            <a:r>
              <a:rPr lang="en-US" dirty="0"/>
              <a:t>relational database’s entities, the attributes </a:t>
            </a:r>
            <a:r>
              <a:rPr lang="en-US" dirty="0" smtClean="0"/>
              <a:t>within those </a:t>
            </a:r>
            <a:r>
              <a:rPr lang="en-US" dirty="0"/>
              <a:t>entities, and the relationships between </a:t>
            </a:r>
            <a:r>
              <a:rPr lang="en-US" dirty="0" smtClean="0"/>
              <a:t>those entities</a:t>
            </a:r>
            <a:r>
              <a:rPr lang="en-US" dirty="0"/>
              <a:t>.</a:t>
            </a:r>
          </a:p>
        </p:txBody>
      </p:sp>
    </p:spTree>
    <p:extLst>
      <p:ext uri="{BB962C8B-B14F-4D97-AF65-F5344CB8AC3E}">
        <p14:creationId xmlns:p14="http://schemas.microsoft.com/office/powerpoint/2010/main" val="198811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The database designer employs data models as communication tools to facilitate the interaction among the designer, the applications programmer, and the end user.</a:t>
            </a:r>
          </a:p>
          <a:p>
            <a:r>
              <a:rPr lang="en-US" dirty="0" smtClean="0"/>
              <a:t>If a data model is developed well, it can foster a much improved understanding of the organization for which the database design is developed.</a:t>
            </a:r>
          </a:p>
          <a:p>
            <a:r>
              <a:rPr lang="en-US" dirty="0" smtClean="0"/>
              <a:t>A good database design is the foundation for good applications and a good database design uses an appropriate data model as its foundation</a:t>
            </a:r>
          </a:p>
          <a:p>
            <a:r>
              <a:rPr lang="en-US" dirty="0" smtClean="0"/>
              <a:t>Data model is an abstraction, meaning one cannot draw a required data out of a data model</a:t>
            </a:r>
          </a:p>
          <a:p>
            <a:endParaRPr lang="en-US" dirty="0"/>
          </a:p>
        </p:txBody>
      </p:sp>
    </p:spTree>
    <p:extLst>
      <p:ext uri="{BB962C8B-B14F-4D97-AF65-F5344CB8AC3E}">
        <p14:creationId xmlns:p14="http://schemas.microsoft.com/office/powerpoint/2010/main" val="2352701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rmAutofit fontScale="85000" lnSpcReduction="10000"/>
          </a:bodyPr>
          <a:lstStyle/>
          <a:p>
            <a:r>
              <a:rPr lang="en-US" dirty="0"/>
              <a:t>A relational table stores a collection of related entities. In this respect, the relational database table resembles a file. </a:t>
            </a:r>
            <a:r>
              <a:rPr lang="en-US" dirty="0" smtClean="0"/>
              <a:t>But there </a:t>
            </a:r>
            <a:r>
              <a:rPr lang="en-US" dirty="0"/>
              <a:t>is one crucial difference between a table and a file: A table yields complete data and structural </a:t>
            </a:r>
            <a:r>
              <a:rPr lang="en-US" dirty="0" smtClean="0"/>
              <a:t>independence because </a:t>
            </a:r>
            <a:r>
              <a:rPr lang="en-US" dirty="0"/>
              <a:t>it is a purely logical structure. How the data are physically stored in the database is of no concern to the </a:t>
            </a:r>
            <a:r>
              <a:rPr lang="en-US" dirty="0" smtClean="0"/>
              <a:t>user or </a:t>
            </a:r>
            <a:r>
              <a:rPr lang="en-US" dirty="0"/>
              <a:t>the designer; the perception is what counts. And this property of the relational data </a:t>
            </a:r>
            <a:r>
              <a:rPr lang="en-US" dirty="0" smtClean="0"/>
              <a:t>model </a:t>
            </a:r>
            <a:r>
              <a:rPr lang="en-US" dirty="0"/>
              <a:t>became the source of a real database revolution.</a:t>
            </a:r>
          </a:p>
          <a:p>
            <a:r>
              <a:rPr lang="en-US" dirty="0"/>
              <a:t>Another reason for the relational data model’s rise to dominance is its powerful and flexible query language. For </a:t>
            </a:r>
            <a:r>
              <a:rPr lang="en-US" dirty="0" smtClean="0"/>
              <a:t>most relational </a:t>
            </a:r>
            <a:r>
              <a:rPr lang="en-US" dirty="0"/>
              <a:t>database software, the query language is Structured Query Language (SQL), which allows the user to </a:t>
            </a:r>
            <a:r>
              <a:rPr lang="en-US" dirty="0" smtClean="0"/>
              <a:t>specify what </a:t>
            </a:r>
            <a:r>
              <a:rPr lang="en-US" dirty="0"/>
              <a:t>must be done without specifying how it must be done. The RDBMS uses SQL to translate user queries </a:t>
            </a:r>
            <a:r>
              <a:rPr lang="en-US" dirty="0" smtClean="0"/>
              <a:t>into instructions </a:t>
            </a:r>
            <a:r>
              <a:rPr lang="en-US" dirty="0"/>
              <a:t>for retrieving the requested data. SQL makes it possible to retrieve data with far less effort than any </a:t>
            </a:r>
            <a:r>
              <a:rPr lang="en-US" dirty="0" smtClean="0"/>
              <a:t>other database </a:t>
            </a:r>
            <a:r>
              <a:rPr lang="en-US" dirty="0"/>
              <a:t>or file environment.</a:t>
            </a:r>
          </a:p>
        </p:txBody>
      </p:sp>
    </p:spTree>
    <p:extLst>
      <p:ext uri="{BB962C8B-B14F-4D97-AF65-F5344CB8AC3E}">
        <p14:creationId xmlns:p14="http://schemas.microsoft.com/office/powerpoint/2010/main" val="761766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r>
              <a:rPr lang="en-US" dirty="0"/>
              <a:t>From an end-user perspective, any SQL-based relational database application involves three parts: a user interface, </a:t>
            </a:r>
            <a:r>
              <a:rPr lang="en-US" dirty="0" smtClean="0"/>
              <a:t>a set </a:t>
            </a:r>
            <a:r>
              <a:rPr lang="en-US" dirty="0"/>
              <a:t>of tables stored in the database, and the SQL “engine</a:t>
            </a:r>
            <a:r>
              <a:rPr lang="en-US" dirty="0" smtClean="0"/>
              <a:t>.”</a:t>
            </a:r>
          </a:p>
          <a:p>
            <a:pPr lvl="1"/>
            <a:r>
              <a:rPr lang="en-US" i="1" dirty="0"/>
              <a:t>The end-user interface. </a:t>
            </a:r>
            <a:r>
              <a:rPr lang="en-US" dirty="0"/>
              <a:t>Basically, the interface allows the end user to interact with the data (by </a:t>
            </a:r>
            <a:r>
              <a:rPr lang="en-US" dirty="0" smtClean="0"/>
              <a:t>auto-generating SQL </a:t>
            </a:r>
            <a:r>
              <a:rPr lang="en-US" dirty="0"/>
              <a:t>code). Each interface is a product of the software vendor’s idea of meaningful interaction with the data</a:t>
            </a:r>
            <a:r>
              <a:rPr lang="en-US" dirty="0" smtClean="0"/>
              <a:t>. You </a:t>
            </a:r>
            <a:r>
              <a:rPr lang="en-US" dirty="0"/>
              <a:t>can also design your own customized interface with the help of application generators that are </a:t>
            </a:r>
            <a:r>
              <a:rPr lang="en-US" dirty="0" smtClean="0"/>
              <a:t>now standard </a:t>
            </a:r>
            <a:r>
              <a:rPr lang="en-US" dirty="0"/>
              <a:t>fare in the database software arena</a:t>
            </a:r>
            <a:r>
              <a:rPr lang="en-US" dirty="0" smtClean="0"/>
              <a:t>.</a:t>
            </a:r>
          </a:p>
          <a:p>
            <a:pPr lvl="1"/>
            <a:r>
              <a:rPr lang="en-US" i="1" dirty="0"/>
              <a:t>A collection of tables stored in the database. </a:t>
            </a:r>
            <a:r>
              <a:rPr lang="en-US" dirty="0"/>
              <a:t>In a relational database, all data are perceived to be stored </a:t>
            </a:r>
            <a:r>
              <a:rPr lang="en-US" dirty="0" smtClean="0"/>
              <a:t>in tables</a:t>
            </a:r>
            <a:r>
              <a:rPr lang="en-US" dirty="0"/>
              <a:t>. The tables simply “present” the data to the end user in a way that is easy to understand. Each table </a:t>
            </a:r>
            <a:r>
              <a:rPr lang="en-US" dirty="0" smtClean="0"/>
              <a:t>is independent</a:t>
            </a:r>
            <a:r>
              <a:rPr lang="en-US" dirty="0"/>
              <a:t>. Rows in different tables are related by common values in common attributes</a:t>
            </a:r>
            <a:r>
              <a:rPr lang="en-US" dirty="0" smtClean="0"/>
              <a:t>.</a:t>
            </a:r>
          </a:p>
          <a:p>
            <a:pPr lvl="1"/>
            <a:r>
              <a:rPr lang="en-US" i="1" dirty="0"/>
              <a:t>SQL engine. </a:t>
            </a:r>
            <a:r>
              <a:rPr lang="en-US" dirty="0"/>
              <a:t>Largely hidden from the end user, the SQL engine executes all queries, or data requests. </a:t>
            </a:r>
            <a:r>
              <a:rPr lang="en-US" dirty="0" smtClean="0"/>
              <a:t>Keep in </a:t>
            </a:r>
            <a:r>
              <a:rPr lang="en-US" dirty="0"/>
              <a:t>mind that the SQL engine is part of the DBMS software. The end user uses SQL to create table </a:t>
            </a:r>
            <a:r>
              <a:rPr lang="en-US" dirty="0" smtClean="0"/>
              <a:t>structures and </a:t>
            </a:r>
            <a:r>
              <a:rPr lang="en-US" dirty="0"/>
              <a:t>to perform data access and table maintenance. The SQL engine processes all user </a:t>
            </a:r>
            <a:r>
              <a:rPr lang="en-US" dirty="0" smtClean="0"/>
              <a:t>requests—largely behind </a:t>
            </a:r>
            <a:r>
              <a:rPr lang="en-US" dirty="0"/>
              <a:t>the scenes and without the end user’s knowledge. Hence, it’s said that SQL is a declarative </a:t>
            </a:r>
            <a:r>
              <a:rPr lang="en-US" dirty="0" smtClean="0"/>
              <a:t>language that </a:t>
            </a:r>
            <a:r>
              <a:rPr lang="en-US" dirty="0"/>
              <a:t>tells what must be done but not how it must be done.</a:t>
            </a:r>
          </a:p>
        </p:txBody>
      </p:sp>
    </p:spTree>
    <p:extLst>
      <p:ext uri="{BB962C8B-B14F-4D97-AF65-F5344CB8AC3E}">
        <p14:creationId xmlns:p14="http://schemas.microsoft.com/office/powerpoint/2010/main" val="4040836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Because the RDBMS performs the behind-the-scenes tasks, it is not necessary to focus on the physical aspects of </a:t>
            </a:r>
            <a:r>
              <a:rPr lang="en-US" dirty="0" smtClean="0"/>
              <a:t>the database</a:t>
            </a:r>
            <a:r>
              <a:rPr lang="en-US" dirty="0"/>
              <a:t>. Instead, </a:t>
            </a:r>
            <a:r>
              <a:rPr lang="en-US" dirty="0" smtClean="0"/>
              <a:t>the concentrate should be </a:t>
            </a:r>
            <a:r>
              <a:rPr lang="en-US" dirty="0"/>
              <a:t>on the logical portion of the relational database and its design.</a:t>
            </a:r>
          </a:p>
        </p:txBody>
      </p:sp>
    </p:spTree>
    <p:extLst>
      <p:ext uri="{BB962C8B-B14F-4D97-AF65-F5344CB8AC3E}">
        <p14:creationId xmlns:p14="http://schemas.microsoft.com/office/powerpoint/2010/main" val="3735615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Entity Relationship Model</a:t>
            </a:r>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a:t>The conceptual simplicity of relational database technology triggered the demand for RDBMSs. </a:t>
            </a:r>
            <a:endParaRPr lang="en-US" dirty="0" smtClean="0"/>
          </a:p>
          <a:p>
            <a:r>
              <a:rPr lang="en-US" dirty="0" smtClean="0"/>
              <a:t>In </a:t>
            </a:r>
            <a:r>
              <a:rPr lang="en-US" dirty="0"/>
              <a:t>turn, the </a:t>
            </a:r>
            <a:r>
              <a:rPr lang="en-US" dirty="0" smtClean="0"/>
              <a:t>rapidly increasing </a:t>
            </a:r>
            <a:r>
              <a:rPr lang="en-US" dirty="0"/>
              <a:t>requirements for transaction and information created the need for more complex database </a:t>
            </a:r>
            <a:r>
              <a:rPr lang="en-US" dirty="0" smtClean="0"/>
              <a:t>implementation structures</a:t>
            </a:r>
            <a:r>
              <a:rPr lang="en-US" dirty="0"/>
              <a:t>, thus creating the need for more effective database design tools. (Building a skyscraper requires more </a:t>
            </a:r>
            <a:r>
              <a:rPr lang="en-US" dirty="0" smtClean="0"/>
              <a:t>detailed design </a:t>
            </a:r>
            <a:r>
              <a:rPr lang="en-US" dirty="0"/>
              <a:t>activities than building a doghouse, for example.)</a:t>
            </a:r>
          </a:p>
          <a:p>
            <a:r>
              <a:rPr lang="en-US" dirty="0"/>
              <a:t>Complex design activities require conceptual simplicity to yield successful results. </a:t>
            </a:r>
            <a:endParaRPr lang="en-US" dirty="0" smtClean="0"/>
          </a:p>
          <a:p>
            <a:r>
              <a:rPr lang="en-US" dirty="0" smtClean="0"/>
              <a:t>Although </a:t>
            </a:r>
            <a:r>
              <a:rPr lang="en-US" dirty="0"/>
              <a:t>the relational model was </a:t>
            </a:r>
            <a:r>
              <a:rPr lang="en-US" dirty="0" smtClean="0"/>
              <a:t>a vast </a:t>
            </a:r>
            <a:r>
              <a:rPr lang="en-US" dirty="0"/>
              <a:t>improvement over the hierarchical and network models, it still lacked the features that would make it an </a:t>
            </a:r>
            <a:r>
              <a:rPr lang="en-US" dirty="0" smtClean="0"/>
              <a:t>effective database </a:t>
            </a:r>
            <a:r>
              <a:rPr lang="en-US" i="1" dirty="0"/>
              <a:t>design </a:t>
            </a:r>
            <a:r>
              <a:rPr lang="en-US" dirty="0"/>
              <a:t>tool. </a:t>
            </a:r>
            <a:endParaRPr lang="en-US" dirty="0" smtClean="0"/>
          </a:p>
          <a:p>
            <a:r>
              <a:rPr lang="en-US" dirty="0" smtClean="0"/>
              <a:t>Because </a:t>
            </a:r>
            <a:r>
              <a:rPr lang="en-US" dirty="0"/>
              <a:t>it is easier to examine structures graphically than to describe them in text, </a:t>
            </a:r>
            <a:r>
              <a:rPr lang="en-US" dirty="0" smtClean="0"/>
              <a:t>database designers </a:t>
            </a:r>
            <a:r>
              <a:rPr lang="en-US" dirty="0"/>
              <a:t>prefer to use a graphical tool in which entities and their relationships are pictured. </a:t>
            </a:r>
            <a:endParaRPr lang="en-US" dirty="0" smtClean="0"/>
          </a:p>
          <a:p>
            <a:r>
              <a:rPr lang="en-US" dirty="0" smtClean="0"/>
              <a:t>Thus</a:t>
            </a:r>
            <a:r>
              <a:rPr lang="en-US" dirty="0"/>
              <a:t>, the </a:t>
            </a:r>
            <a:r>
              <a:rPr lang="en-US" b="1" dirty="0" smtClean="0"/>
              <a:t>entity relationship </a:t>
            </a:r>
            <a:r>
              <a:rPr lang="en-US" dirty="0"/>
              <a:t>(</a:t>
            </a:r>
            <a:r>
              <a:rPr lang="en-US" b="1" dirty="0"/>
              <a:t>ER</a:t>
            </a:r>
            <a:r>
              <a:rPr lang="en-US" dirty="0"/>
              <a:t>) </a:t>
            </a:r>
            <a:r>
              <a:rPr lang="en-US" b="1" dirty="0"/>
              <a:t>model</a:t>
            </a:r>
            <a:r>
              <a:rPr lang="en-US" dirty="0"/>
              <a:t>, or </a:t>
            </a:r>
            <a:r>
              <a:rPr lang="en-US" b="1" dirty="0"/>
              <a:t>ERM</a:t>
            </a:r>
            <a:r>
              <a:rPr lang="en-US" dirty="0"/>
              <a:t>, has become a widely accepted standard for data modeling.</a:t>
            </a:r>
          </a:p>
        </p:txBody>
      </p:sp>
    </p:spTree>
    <p:extLst>
      <p:ext uri="{BB962C8B-B14F-4D97-AF65-F5344CB8AC3E}">
        <p14:creationId xmlns:p14="http://schemas.microsoft.com/office/powerpoint/2010/main" val="517679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Peter Chen first introduced the ER data model in 1976; it was the graphical representation of entities and </a:t>
            </a:r>
            <a:r>
              <a:rPr lang="en-US" dirty="0" smtClean="0"/>
              <a:t>their relationships </a:t>
            </a:r>
            <a:r>
              <a:rPr lang="en-US" dirty="0"/>
              <a:t>in a database structure that quickly became popular because it </a:t>
            </a:r>
            <a:r>
              <a:rPr lang="en-US" i="1" dirty="0"/>
              <a:t>complemented </a:t>
            </a:r>
            <a:r>
              <a:rPr lang="en-US" dirty="0"/>
              <a:t>the relational data </a:t>
            </a:r>
            <a:r>
              <a:rPr lang="en-US" dirty="0" smtClean="0"/>
              <a:t>model concepts</a:t>
            </a:r>
            <a:r>
              <a:rPr lang="en-US" dirty="0"/>
              <a:t>. </a:t>
            </a:r>
            <a:endParaRPr lang="en-US" dirty="0" smtClean="0"/>
          </a:p>
          <a:p>
            <a:r>
              <a:rPr lang="en-US" dirty="0" smtClean="0"/>
              <a:t>The </a:t>
            </a:r>
            <a:r>
              <a:rPr lang="en-US" dirty="0"/>
              <a:t>relational data model and ERM combined to provide the foundation for tightly structured </a:t>
            </a:r>
            <a:r>
              <a:rPr lang="en-US" dirty="0" smtClean="0"/>
              <a:t>database design</a:t>
            </a:r>
            <a:r>
              <a:rPr lang="en-US" dirty="0"/>
              <a:t>. </a:t>
            </a:r>
            <a:endParaRPr lang="en-US" dirty="0" smtClean="0"/>
          </a:p>
          <a:p>
            <a:r>
              <a:rPr lang="en-US" dirty="0" smtClean="0"/>
              <a:t>ER </a:t>
            </a:r>
            <a:r>
              <a:rPr lang="en-US" dirty="0"/>
              <a:t>models are normally represented in an </a:t>
            </a:r>
            <a:r>
              <a:rPr lang="en-US" b="1" dirty="0"/>
              <a:t>entity relationship diagram </a:t>
            </a:r>
            <a:r>
              <a:rPr lang="en-US" dirty="0"/>
              <a:t>(</a:t>
            </a:r>
            <a:r>
              <a:rPr lang="en-US" b="1" dirty="0"/>
              <a:t>ERD</a:t>
            </a:r>
            <a:r>
              <a:rPr lang="en-US" dirty="0"/>
              <a:t>), which uses </a:t>
            </a:r>
            <a:r>
              <a:rPr lang="en-US" dirty="0" smtClean="0"/>
              <a:t>graphical representations </a:t>
            </a:r>
            <a:r>
              <a:rPr lang="en-US" dirty="0"/>
              <a:t>to model database components.</a:t>
            </a:r>
          </a:p>
        </p:txBody>
      </p:sp>
    </p:spTree>
    <p:extLst>
      <p:ext uri="{BB962C8B-B14F-4D97-AF65-F5344CB8AC3E}">
        <p14:creationId xmlns:p14="http://schemas.microsoft.com/office/powerpoint/2010/main" val="3626298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The ER model is based on the following components:</a:t>
            </a:r>
            <a:br>
              <a:rPr lang="en-US" dirty="0"/>
            </a:b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6874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ENTITY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5536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Entit</a:t>
            </a:r>
            <a:r>
              <a:rPr lang="en-US" dirty="0"/>
              <a:t>y</a:t>
            </a:r>
          </a:p>
        </p:txBody>
      </p:sp>
      <p:sp>
        <p:nvSpPr>
          <p:cNvPr id="3" name="Content Placeholder 2"/>
          <p:cNvSpPr>
            <a:spLocks noGrp="1"/>
          </p:cNvSpPr>
          <p:nvPr>
            <p:ph idx="1"/>
          </p:nvPr>
        </p:nvSpPr>
        <p:spPr>
          <a:xfrm>
            <a:off x="228600" y="1524000"/>
            <a:ext cx="8610600" cy="5181600"/>
          </a:xfrm>
        </p:spPr>
        <p:txBody>
          <a:bodyPr>
            <a:normAutofit fontScale="92500"/>
          </a:bodyPr>
          <a:lstStyle/>
          <a:p>
            <a:pPr marL="457200" lvl="1" indent="0">
              <a:buNone/>
            </a:pPr>
            <a:r>
              <a:rPr lang="en-US" dirty="0" smtClean="0"/>
              <a:t>An </a:t>
            </a:r>
            <a:r>
              <a:rPr lang="en-US" dirty="0"/>
              <a:t>entity </a:t>
            </a:r>
            <a:r>
              <a:rPr lang="en-US" dirty="0" smtClean="0"/>
              <a:t>is </a:t>
            </a:r>
            <a:r>
              <a:rPr lang="en-US" dirty="0"/>
              <a:t>anything about which data are to be collected </a:t>
            </a:r>
            <a:r>
              <a:rPr lang="en-US" dirty="0" smtClean="0"/>
              <a:t>and stored</a:t>
            </a:r>
            <a:r>
              <a:rPr lang="en-US" dirty="0"/>
              <a:t>. An entity is represented in the ERD by a rectangle, also known as an entity box. The name of the entity</a:t>
            </a:r>
            <a:r>
              <a:rPr lang="en-US" dirty="0" smtClean="0"/>
              <a:t>, a </a:t>
            </a:r>
            <a:r>
              <a:rPr lang="en-US" dirty="0"/>
              <a:t>noun, is written in the center of the rectangle. The entity name is generally written in capital letters and </a:t>
            </a:r>
            <a:r>
              <a:rPr lang="en-US" dirty="0" smtClean="0"/>
              <a:t>is written </a:t>
            </a:r>
            <a:r>
              <a:rPr lang="en-US" dirty="0"/>
              <a:t>in the singular form: PAINTER rather than PAINTERS, and EMPLOYEE rather than EMPLOYEES</a:t>
            </a:r>
            <a:r>
              <a:rPr lang="en-US" dirty="0" smtClean="0"/>
              <a:t>. Usually</a:t>
            </a:r>
            <a:r>
              <a:rPr lang="en-US" dirty="0"/>
              <a:t>, when applying the ERD to the relational model, an entity is mapped to a relational table. Each </a:t>
            </a:r>
            <a:r>
              <a:rPr lang="en-US" dirty="0" smtClean="0"/>
              <a:t>row in </a:t>
            </a:r>
            <a:r>
              <a:rPr lang="en-US" dirty="0"/>
              <a:t>the relational table is known as an </a:t>
            </a:r>
            <a:r>
              <a:rPr lang="en-US" b="1" dirty="0"/>
              <a:t>entity instance </a:t>
            </a:r>
            <a:r>
              <a:rPr lang="en-US" dirty="0"/>
              <a:t>or </a:t>
            </a:r>
            <a:r>
              <a:rPr lang="en-US" b="1" dirty="0"/>
              <a:t>entity occurrence </a:t>
            </a:r>
            <a:r>
              <a:rPr lang="en-US" dirty="0"/>
              <a:t>in the ER model</a:t>
            </a:r>
            <a:r>
              <a:rPr lang="en-US" dirty="0" smtClean="0"/>
              <a:t>. </a:t>
            </a:r>
            <a:r>
              <a:rPr lang="en-US" dirty="0"/>
              <a:t>Each entity is described by a set of </a:t>
            </a:r>
            <a:r>
              <a:rPr lang="en-US" i="1" dirty="0"/>
              <a:t>attributes </a:t>
            </a:r>
            <a:r>
              <a:rPr lang="en-US" dirty="0"/>
              <a:t>that describes particular characteristics of the entity.</a:t>
            </a:r>
          </a:p>
        </p:txBody>
      </p:sp>
    </p:spTree>
    <p:extLst>
      <p:ext uri="{BB962C8B-B14F-4D97-AF65-F5344CB8AC3E}">
        <p14:creationId xmlns:p14="http://schemas.microsoft.com/office/powerpoint/2010/main" val="3613541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p:txBody>
          <a:bodyPr/>
          <a:lstStyle/>
          <a:p>
            <a:r>
              <a:rPr lang="en-US" dirty="0"/>
              <a:t>A collection of like entities is known as an </a:t>
            </a:r>
            <a:r>
              <a:rPr lang="en-US" b="1" dirty="0"/>
              <a:t>entity set</a:t>
            </a:r>
            <a:r>
              <a:rPr lang="en-US" dirty="0"/>
              <a:t>. For example, you can think of the AGENT file </a:t>
            </a:r>
            <a:r>
              <a:rPr lang="en-US" dirty="0" smtClean="0"/>
              <a:t>as </a:t>
            </a:r>
            <a:r>
              <a:rPr lang="en-US" dirty="0"/>
              <a:t>a collection of three agents (</a:t>
            </a:r>
            <a:r>
              <a:rPr lang="en-US" i="1" dirty="0"/>
              <a:t>entities</a:t>
            </a:r>
            <a:r>
              <a:rPr lang="en-US" dirty="0"/>
              <a:t>) in the AGENT </a:t>
            </a:r>
            <a:r>
              <a:rPr lang="en-US" i="1" dirty="0"/>
              <a:t>entity set</a:t>
            </a:r>
            <a:r>
              <a:rPr lang="en-US" dirty="0"/>
              <a:t>. Technically speaking, the ERD depicts </a:t>
            </a:r>
            <a:r>
              <a:rPr lang="en-US" dirty="0" smtClean="0"/>
              <a:t>entity </a:t>
            </a:r>
            <a:r>
              <a:rPr lang="en-US" i="1" dirty="0" smtClean="0"/>
              <a:t>sets</a:t>
            </a:r>
            <a:r>
              <a:rPr lang="en-US" dirty="0"/>
              <a:t>. Unfortunately, ERD designers use the word entity as a substitute for entity set</a:t>
            </a:r>
          </a:p>
        </p:txBody>
      </p:sp>
    </p:spTree>
    <p:extLst>
      <p:ext uri="{BB962C8B-B14F-4D97-AF65-F5344CB8AC3E}">
        <p14:creationId xmlns:p14="http://schemas.microsoft.com/office/powerpoint/2010/main" val="3202700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1. Structural independence is promoted by the use of </a:t>
            </a:r>
            <a:r>
              <a:rPr lang="en-US" dirty="0" smtClean="0"/>
              <a:t>independent tables</a:t>
            </a:r>
            <a:r>
              <a:rPr lang="en-US" dirty="0"/>
              <a:t>. Changes in a table</a:t>
            </a:r>
            <a:r>
              <a:rPr lang="en-US" i="1" dirty="0"/>
              <a:t>’</a:t>
            </a:r>
            <a:r>
              <a:rPr lang="en-US" dirty="0"/>
              <a:t>s structure do not affect data access </a:t>
            </a:r>
            <a:r>
              <a:rPr lang="en-US" dirty="0" smtClean="0"/>
              <a:t>or application </a:t>
            </a:r>
            <a:r>
              <a:rPr lang="en-US" dirty="0"/>
              <a:t>programs.</a:t>
            </a:r>
          </a:p>
          <a:p>
            <a:r>
              <a:rPr lang="en-US" dirty="0"/>
              <a:t>2. Tabular view substantially improves conceptual simplicity, </a:t>
            </a:r>
            <a:r>
              <a:rPr lang="en-US" dirty="0" smtClean="0"/>
              <a:t>thereby promoting </a:t>
            </a:r>
            <a:r>
              <a:rPr lang="en-US" dirty="0"/>
              <a:t>easier database design, implementation, management</a:t>
            </a:r>
            <a:r>
              <a:rPr lang="en-US" dirty="0" smtClean="0"/>
              <a:t>, and </a:t>
            </a:r>
            <a:r>
              <a:rPr lang="en-US" dirty="0"/>
              <a:t>use.</a:t>
            </a:r>
          </a:p>
          <a:p>
            <a:r>
              <a:rPr lang="en-US" dirty="0"/>
              <a:t>3. Ad hoc query capability is based on SQL.</a:t>
            </a:r>
          </a:p>
          <a:p>
            <a:r>
              <a:rPr lang="en-US" dirty="0"/>
              <a:t>4. Powerful RDBMS isolates the end user from physical-level </a:t>
            </a:r>
            <a:r>
              <a:rPr lang="en-US" dirty="0" smtClean="0"/>
              <a:t>details and </a:t>
            </a:r>
            <a:r>
              <a:rPr lang="en-US" dirty="0"/>
              <a:t>improves implementation and management simplicity.</a:t>
            </a:r>
          </a:p>
        </p:txBody>
      </p:sp>
    </p:spTree>
    <p:extLst>
      <p:ext uri="{BB962C8B-B14F-4D97-AF65-F5344CB8AC3E}">
        <p14:creationId xmlns:p14="http://schemas.microsoft.com/office/powerpoint/2010/main" val="1747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Data Model</a:t>
            </a:r>
            <a:endParaRPr lang="en-US" dirty="0"/>
          </a:p>
        </p:txBody>
      </p:sp>
      <p:sp>
        <p:nvSpPr>
          <p:cNvPr id="3" name="Content Placeholder 2"/>
          <p:cNvSpPr>
            <a:spLocks noGrp="1"/>
          </p:cNvSpPr>
          <p:nvPr>
            <p:ph idx="1"/>
          </p:nvPr>
        </p:nvSpPr>
        <p:spPr/>
        <p:txBody>
          <a:bodyPr>
            <a:normAutofit fontScale="77500" lnSpcReduction="20000"/>
          </a:bodyPr>
          <a:lstStyle/>
          <a:p>
            <a:r>
              <a:rPr lang="en-US" dirty="0"/>
              <a:t>A data model must show some degree of conceptual simplicity without compromising the </a:t>
            </a:r>
            <a:r>
              <a:rPr lang="en-US" dirty="0" smtClean="0"/>
              <a:t>semantic completeness </a:t>
            </a:r>
            <a:r>
              <a:rPr lang="en-US" dirty="0"/>
              <a:t>of the database. </a:t>
            </a:r>
            <a:r>
              <a:rPr lang="en-US" i="1" dirty="0"/>
              <a:t>It does not make sense to have a data model that is more difficult </a:t>
            </a:r>
            <a:r>
              <a:rPr lang="en-US" i="1" dirty="0" smtClean="0"/>
              <a:t>to conceptualize </a:t>
            </a:r>
            <a:r>
              <a:rPr lang="en-US" i="1" dirty="0"/>
              <a:t>than the real world.</a:t>
            </a:r>
          </a:p>
          <a:p>
            <a:r>
              <a:rPr lang="en-US" dirty="0"/>
              <a:t> A data model must represent the real world as closely as possible. This goal is more easily realized by </a:t>
            </a:r>
            <a:r>
              <a:rPr lang="en-US" dirty="0" smtClean="0"/>
              <a:t>adding more </a:t>
            </a:r>
            <a:r>
              <a:rPr lang="en-US" dirty="0"/>
              <a:t>semantics to the model’s data representation. (Semantics concern the dynamic data behavior, while </a:t>
            </a:r>
            <a:r>
              <a:rPr lang="en-US" dirty="0" smtClean="0"/>
              <a:t>data representation </a:t>
            </a:r>
            <a:r>
              <a:rPr lang="en-US" dirty="0"/>
              <a:t>constitutes the static aspect of the real-world scenario.)</a:t>
            </a:r>
          </a:p>
          <a:p>
            <a:r>
              <a:rPr lang="en-US" dirty="0"/>
              <a:t> Representation of the real-world transformations (behavior) must be in compliance with the consistency </a:t>
            </a:r>
            <a:r>
              <a:rPr lang="en-US" dirty="0" smtClean="0"/>
              <a:t>and integrity </a:t>
            </a:r>
            <a:r>
              <a:rPr lang="en-US" dirty="0"/>
              <a:t>characteristics of any data model.</a:t>
            </a:r>
          </a:p>
        </p:txBody>
      </p:sp>
    </p:spTree>
    <p:extLst>
      <p:ext uri="{BB962C8B-B14F-4D97-AF65-F5344CB8AC3E}">
        <p14:creationId xmlns:p14="http://schemas.microsoft.com/office/powerpoint/2010/main" val="3472653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normAutofit fontScale="92500"/>
          </a:bodyPr>
          <a:lstStyle/>
          <a:p>
            <a:r>
              <a:rPr lang="en-US" dirty="0"/>
              <a:t>1. The RDBMS requires substantial hardware and system </a:t>
            </a:r>
            <a:r>
              <a:rPr lang="en-US" dirty="0" smtClean="0"/>
              <a:t>software overhead</a:t>
            </a:r>
            <a:r>
              <a:rPr lang="en-US" dirty="0"/>
              <a:t>.</a:t>
            </a:r>
          </a:p>
          <a:p>
            <a:r>
              <a:rPr lang="en-US" dirty="0"/>
              <a:t>2. Conceptual simplicity gives relatively untrained people the tools </a:t>
            </a:r>
            <a:r>
              <a:rPr lang="en-US" dirty="0" smtClean="0"/>
              <a:t>to use </a:t>
            </a:r>
            <a:r>
              <a:rPr lang="en-US" dirty="0"/>
              <a:t>a good system poorly, and if unchecked, it may produce </a:t>
            </a:r>
            <a:r>
              <a:rPr lang="en-US" dirty="0" smtClean="0"/>
              <a:t>the same </a:t>
            </a:r>
            <a:r>
              <a:rPr lang="en-US" dirty="0"/>
              <a:t>data anomalies found in file systems.</a:t>
            </a:r>
          </a:p>
          <a:p>
            <a:r>
              <a:rPr lang="en-US" dirty="0"/>
              <a:t>3. It may promote </a:t>
            </a:r>
            <a:r>
              <a:rPr lang="en-US" i="1" dirty="0"/>
              <a:t>“</a:t>
            </a:r>
            <a:r>
              <a:rPr lang="en-US" dirty="0"/>
              <a:t>islands of information</a:t>
            </a:r>
            <a:r>
              <a:rPr lang="en-US" i="1" dirty="0"/>
              <a:t>” </a:t>
            </a:r>
            <a:r>
              <a:rPr lang="en-US" dirty="0"/>
              <a:t>problems as </a:t>
            </a:r>
            <a:r>
              <a:rPr lang="en-US" dirty="0" smtClean="0"/>
              <a:t>individuals and </a:t>
            </a:r>
            <a:r>
              <a:rPr lang="en-US" dirty="0"/>
              <a:t>departments can easily develop their own applications.</a:t>
            </a:r>
          </a:p>
        </p:txBody>
      </p:sp>
    </p:spTree>
    <p:extLst>
      <p:ext uri="{BB962C8B-B14F-4D97-AF65-F5344CB8AC3E}">
        <p14:creationId xmlns:p14="http://schemas.microsoft.com/office/powerpoint/2010/main" val="3056343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Relational Model is structural and data independence</a:t>
            </a:r>
            <a:endParaRPr lang="en-US" dirty="0"/>
          </a:p>
        </p:txBody>
      </p:sp>
    </p:spTree>
    <p:extLst>
      <p:ext uri="{BB962C8B-B14F-4D97-AF65-F5344CB8AC3E}">
        <p14:creationId xmlns:p14="http://schemas.microsoft.com/office/powerpoint/2010/main" val="3981992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RELATIONSHIPS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66464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Relationships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Relationships </a:t>
            </a:r>
            <a:r>
              <a:rPr lang="en-US" dirty="0"/>
              <a:t>describe associations among data. Most relationships describe </a:t>
            </a:r>
            <a:r>
              <a:rPr lang="en-US" dirty="0" smtClean="0"/>
              <a:t>associations between </a:t>
            </a:r>
            <a:r>
              <a:rPr lang="en-US" dirty="0"/>
              <a:t>two entities. When the basic data model components were introduced, three types of </a:t>
            </a:r>
            <a:r>
              <a:rPr lang="en-US" dirty="0" smtClean="0"/>
              <a:t>relationships among </a:t>
            </a:r>
            <a:r>
              <a:rPr lang="en-US" dirty="0"/>
              <a:t>data were illustrated: one-to-many (1:M), many-to-many (M:N), and one-to-one (1:1). The ER </a:t>
            </a:r>
            <a:r>
              <a:rPr lang="en-US" dirty="0" smtClean="0"/>
              <a:t>model uses </a:t>
            </a:r>
            <a:r>
              <a:rPr lang="en-US" dirty="0"/>
              <a:t>the term </a:t>
            </a:r>
            <a:r>
              <a:rPr lang="en-US" b="1" dirty="0"/>
              <a:t>connectivity </a:t>
            </a:r>
            <a:r>
              <a:rPr lang="en-US" dirty="0"/>
              <a:t>to label the relationship types. The name of the relationship is usually an </a:t>
            </a:r>
            <a:r>
              <a:rPr lang="en-US" dirty="0" smtClean="0"/>
              <a:t>active or </a:t>
            </a:r>
            <a:r>
              <a:rPr lang="en-US" dirty="0"/>
              <a:t>passive verb. For example, a PAINTER </a:t>
            </a:r>
            <a:r>
              <a:rPr lang="en-US" i="1" dirty="0"/>
              <a:t>paints </a:t>
            </a:r>
            <a:r>
              <a:rPr lang="en-US" dirty="0"/>
              <a:t>many PAINTINGs; an EMPLOYEE </a:t>
            </a:r>
            <a:r>
              <a:rPr lang="en-US" i="1" dirty="0"/>
              <a:t>learns </a:t>
            </a:r>
            <a:r>
              <a:rPr lang="en-US" dirty="0"/>
              <a:t>many SKILLs; </a:t>
            </a:r>
            <a:r>
              <a:rPr lang="en-US" dirty="0" smtClean="0"/>
              <a:t>an EMPLOYEE </a:t>
            </a:r>
            <a:r>
              <a:rPr lang="en-US" i="1" dirty="0"/>
              <a:t>manages </a:t>
            </a:r>
            <a:r>
              <a:rPr lang="en-US" dirty="0"/>
              <a:t>a STORE.</a:t>
            </a:r>
          </a:p>
        </p:txBody>
      </p:sp>
    </p:spTree>
    <p:extLst>
      <p:ext uri="{BB962C8B-B14F-4D97-AF65-F5344CB8AC3E}">
        <p14:creationId xmlns:p14="http://schemas.microsoft.com/office/powerpoint/2010/main" val="3904284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 Notations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can show </a:t>
            </a:r>
            <a:r>
              <a:rPr lang="en-US" dirty="0"/>
              <a:t>the different types of relationships using two ER </a:t>
            </a:r>
            <a:r>
              <a:rPr lang="en-US" dirty="0" smtClean="0"/>
              <a:t>notations: </a:t>
            </a:r>
            <a:r>
              <a:rPr lang="en-US" dirty="0"/>
              <a:t>the original </a:t>
            </a:r>
            <a:r>
              <a:rPr lang="en-US" b="1" dirty="0"/>
              <a:t>Chen notation </a:t>
            </a:r>
            <a:r>
              <a:rPr lang="en-US" dirty="0"/>
              <a:t>and the </a:t>
            </a:r>
            <a:r>
              <a:rPr lang="en-US" dirty="0" smtClean="0"/>
              <a:t>more current </a:t>
            </a:r>
            <a:r>
              <a:rPr lang="en-US" b="1" dirty="0"/>
              <a:t>Crow’s Foot notation</a:t>
            </a:r>
            <a:r>
              <a:rPr lang="en-US" dirty="0" smtClean="0"/>
              <a:t>.</a:t>
            </a:r>
          </a:p>
          <a:p>
            <a:r>
              <a:rPr lang="en-US" dirty="0"/>
              <a:t>T</a:t>
            </a:r>
            <a:r>
              <a:rPr lang="en-US" dirty="0" smtClean="0"/>
              <a:t>he </a:t>
            </a:r>
            <a:r>
              <a:rPr lang="en-US" dirty="0"/>
              <a:t>Chen </a:t>
            </a:r>
            <a:r>
              <a:rPr lang="en-US" dirty="0" smtClean="0"/>
              <a:t>notation is </a:t>
            </a:r>
            <a:r>
              <a:rPr lang="en-US" dirty="0"/>
              <a:t>based on Peter Chen’s landmark </a:t>
            </a:r>
            <a:r>
              <a:rPr lang="en-US" dirty="0" smtClean="0"/>
              <a:t>paper. </a:t>
            </a:r>
            <a:r>
              <a:rPr lang="en-US" dirty="0"/>
              <a:t>In this notation, </a:t>
            </a:r>
            <a:r>
              <a:rPr lang="en-US" dirty="0" smtClean="0"/>
              <a:t>the </a:t>
            </a:r>
            <a:r>
              <a:rPr lang="en-US" dirty="0" err="1" smtClean="0"/>
              <a:t>connectivities</a:t>
            </a:r>
            <a:r>
              <a:rPr lang="en-US" dirty="0" smtClean="0"/>
              <a:t> </a:t>
            </a:r>
            <a:r>
              <a:rPr lang="en-US" dirty="0"/>
              <a:t>are written next to each entity box. Relationships are represented by a diamond connected to the </a:t>
            </a:r>
            <a:r>
              <a:rPr lang="en-US" dirty="0" smtClean="0"/>
              <a:t>related entities </a:t>
            </a:r>
            <a:r>
              <a:rPr lang="en-US" dirty="0"/>
              <a:t>through a relationship line. The relationship name is written inside the diamond.</a:t>
            </a:r>
          </a:p>
        </p:txBody>
      </p:sp>
    </p:spTree>
    <p:extLst>
      <p:ext uri="{BB962C8B-B14F-4D97-AF65-F5344CB8AC3E}">
        <p14:creationId xmlns:p14="http://schemas.microsoft.com/office/powerpoint/2010/main" val="810258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Crow Foot Notation</a:t>
            </a:r>
          </a:p>
        </p:txBody>
      </p:sp>
      <p:sp>
        <p:nvSpPr>
          <p:cNvPr id="3" name="Content Placeholder 2"/>
          <p:cNvSpPr>
            <a:spLocks noGrp="1"/>
          </p:cNvSpPr>
          <p:nvPr>
            <p:ph idx="1"/>
          </p:nvPr>
        </p:nvSpPr>
        <p:spPr/>
        <p:txBody>
          <a:bodyPr>
            <a:normAutofit/>
          </a:bodyPr>
          <a:lstStyle/>
          <a:p>
            <a:r>
              <a:rPr lang="en-US" dirty="0" smtClean="0"/>
              <a:t>The </a:t>
            </a:r>
            <a:r>
              <a:rPr lang="en-US" dirty="0"/>
              <a:t>name “Crow’s Foot” is derived from </a:t>
            </a:r>
            <a:r>
              <a:rPr lang="en-US" dirty="0" smtClean="0"/>
              <a:t>the three-pronged </a:t>
            </a:r>
            <a:r>
              <a:rPr lang="en-US" dirty="0"/>
              <a:t>symbol used to represent the “many” side of the relationship</a:t>
            </a:r>
            <a:r>
              <a:rPr lang="en-US" dirty="0" smtClean="0"/>
              <a:t>.</a:t>
            </a:r>
          </a:p>
          <a:p>
            <a:r>
              <a:rPr lang="en-US" dirty="0" err="1"/>
              <a:t>connectivities</a:t>
            </a:r>
            <a:r>
              <a:rPr lang="en-US" dirty="0"/>
              <a:t> are represented by symbols</a:t>
            </a:r>
            <a:r>
              <a:rPr lang="en-US" dirty="0" smtClean="0"/>
              <a:t>.</a:t>
            </a:r>
          </a:p>
          <a:p>
            <a:r>
              <a:rPr lang="en-US" dirty="0"/>
              <a:t>Most data modeling tools let you select the Crow’s </a:t>
            </a:r>
            <a:r>
              <a:rPr lang="en-US" dirty="0" smtClean="0"/>
              <a:t>Foot notation</a:t>
            </a:r>
            <a:r>
              <a:rPr lang="en-US" dirty="0"/>
              <a:t>. Microsoft Visio Professional software was used to generate the Crow’s Foot </a:t>
            </a:r>
            <a:r>
              <a:rPr lang="en-US" dirty="0" smtClean="0"/>
              <a:t>designs</a:t>
            </a:r>
          </a:p>
          <a:p>
            <a:endParaRPr lang="en-US" dirty="0"/>
          </a:p>
        </p:txBody>
      </p:sp>
    </p:spTree>
    <p:extLst>
      <p:ext uri="{BB962C8B-B14F-4D97-AF65-F5344CB8AC3E}">
        <p14:creationId xmlns:p14="http://schemas.microsoft.com/office/powerpoint/2010/main" val="3619043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896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Its exceptional visual simplicity makes the ER model the dominant database modeling and design tool. </a:t>
            </a:r>
            <a:endParaRPr lang="en-US" dirty="0" smtClean="0"/>
          </a:p>
          <a:p>
            <a:r>
              <a:rPr lang="en-US" dirty="0" smtClean="0"/>
              <a:t>Nevertheless, the </a:t>
            </a:r>
            <a:r>
              <a:rPr lang="en-US" dirty="0"/>
              <a:t>search for better data-modeling tools continues as the data environment continues to evolve.</a:t>
            </a:r>
          </a:p>
        </p:txBody>
      </p:sp>
    </p:spTree>
    <p:extLst>
      <p:ext uri="{BB962C8B-B14F-4D97-AF65-F5344CB8AC3E}">
        <p14:creationId xmlns:p14="http://schemas.microsoft.com/office/powerpoint/2010/main" val="266807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lstStyle/>
          <a:p>
            <a:r>
              <a:rPr lang="en-US" dirty="0"/>
              <a:t>1. Visual modeling yields exceptional conceptual simplicity.</a:t>
            </a:r>
          </a:p>
          <a:p>
            <a:r>
              <a:rPr lang="en-US" dirty="0"/>
              <a:t>2. Visual representation makes it an effective communication tool.</a:t>
            </a:r>
          </a:p>
          <a:p>
            <a:r>
              <a:rPr lang="en-US" dirty="0"/>
              <a:t>3. It is integrated with dominant relational model.</a:t>
            </a:r>
          </a:p>
        </p:txBody>
      </p:sp>
    </p:spTree>
    <p:extLst>
      <p:ext uri="{BB962C8B-B14F-4D97-AF65-F5344CB8AC3E}">
        <p14:creationId xmlns:p14="http://schemas.microsoft.com/office/powerpoint/2010/main" val="493373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lstStyle/>
          <a:p>
            <a:r>
              <a:rPr lang="en-US" dirty="0" smtClean="0"/>
              <a:t>There </a:t>
            </a:r>
            <a:r>
              <a:rPr lang="en-US" dirty="0"/>
              <a:t>is limited constraint representation.</a:t>
            </a:r>
          </a:p>
          <a:p>
            <a:r>
              <a:rPr lang="en-US" dirty="0" smtClean="0"/>
              <a:t>There </a:t>
            </a:r>
            <a:r>
              <a:rPr lang="en-US" dirty="0"/>
              <a:t>is limited relationship representation.</a:t>
            </a:r>
          </a:p>
          <a:p>
            <a:r>
              <a:rPr lang="en-US" dirty="0" smtClean="0"/>
              <a:t>There </a:t>
            </a:r>
            <a:r>
              <a:rPr lang="en-US" dirty="0"/>
              <a:t>is no data manipulation language.</a:t>
            </a:r>
          </a:p>
          <a:p>
            <a:r>
              <a:rPr lang="en-US" dirty="0" smtClean="0"/>
              <a:t>Loss </a:t>
            </a:r>
            <a:r>
              <a:rPr lang="en-US" dirty="0"/>
              <a:t>of information content occurs when attributes are </a:t>
            </a:r>
            <a:r>
              <a:rPr lang="en-US" dirty="0" smtClean="0"/>
              <a:t>removed from </a:t>
            </a:r>
            <a:r>
              <a:rPr lang="en-US" dirty="0"/>
              <a:t>entities to avoid crowded displays. (This limitation has </a:t>
            </a:r>
            <a:r>
              <a:rPr lang="en-US" dirty="0" smtClean="0"/>
              <a:t>been addressed </a:t>
            </a:r>
            <a:r>
              <a:rPr lang="en-US" dirty="0"/>
              <a:t>in subsequent graphical versions.)</a:t>
            </a:r>
          </a:p>
        </p:txBody>
      </p:sp>
    </p:spTree>
    <p:extLst>
      <p:ext uri="{BB962C8B-B14F-4D97-AF65-F5344CB8AC3E}">
        <p14:creationId xmlns:p14="http://schemas.microsoft.com/office/powerpoint/2010/main" val="292448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 basic building blocks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basic building blocks of all data models are entities, attributes, and relationships.</a:t>
            </a:r>
          </a:p>
          <a:p>
            <a:r>
              <a:rPr lang="en-US" dirty="0" smtClean="0"/>
              <a:t>An entity is anything, such as a person, place, thing, or event, about which data are to be collected and stored. Entities may be physical objects such as customers or products. But entities may also be abstractions such as flight routes or musical concerts</a:t>
            </a:r>
          </a:p>
          <a:p>
            <a:r>
              <a:rPr lang="en-US" dirty="0" smtClean="0"/>
              <a:t>An attribute is a characteristic of an entity. For example, a CUSTOMER entity would be described by attributes such as customer last name, customer first name, customer phone etc. The attributes are the equivalent of fields in </a:t>
            </a:r>
            <a:r>
              <a:rPr lang="en-US" smtClean="0"/>
              <a:t>file systems</a:t>
            </a:r>
            <a:endParaRPr lang="en-US" dirty="0"/>
          </a:p>
        </p:txBody>
      </p:sp>
    </p:spTree>
    <p:extLst>
      <p:ext uri="{BB962C8B-B14F-4D97-AF65-F5344CB8AC3E}">
        <p14:creationId xmlns:p14="http://schemas.microsoft.com/office/powerpoint/2010/main" val="21617829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Object-Oriented (OO) Model</a:t>
            </a:r>
          </a:p>
        </p:txBody>
      </p:sp>
      <p:sp>
        <p:nvSpPr>
          <p:cNvPr id="3" name="Content Placeholder 2"/>
          <p:cNvSpPr>
            <a:spLocks noGrp="1"/>
          </p:cNvSpPr>
          <p:nvPr>
            <p:ph idx="1"/>
          </p:nvPr>
        </p:nvSpPr>
        <p:spPr/>
        <p:txBody>
          <a:bodyPr>
            <a:normAutofit fontScale="92500"/>
          </a:bodyPr>
          <a:lstStyle/>
          <a:p>
            <a:r>
              <a:rPr lang="en-US" dirty="0"/>
              <a:t>Increasingly complex real-world problems demonstrated a need for a data model that more closely represented the </a:t>
            </a:r>
            <a:r>
              <a:rPr lang="en-US" dirty="0" smtClean="0"/>
              <a:t>real world</a:t>
            </a:r>
            <a:r>
              <a:rPr lang="en-US" dirty="0"/>
              <a:t>. </a:t>
            </a:r>
            <a:endParaRPr lang="en-US" dirty="0" smtClean="0"/>
          </a:p>
          <a:p>
            <a:r>
              <a:rPr lang="en-US" dirty="0" smtClean="0"/>
              <a:t>In </a:t>
            </a:r>
            <a:r>
              <a:rPr lang="en-US" dirty="0"/>
              <a:t>the </a:t>
            </a:r>
            <a:r>
              <a:rPr lang="en-US" b="1" dirty="0"/>
              <a:t>object-oriented data model </a:t>
            </a:r>
            <a:r>
              <a:rPr lang="en-US" dirty="0"/>
              <a:t>(</a:t>
            </a:r>
            <a:r>
              <a:rPr lang="en-US" b="1" dirty="0"/>
              <a:t>OODM</a:t>
            </a:r>
            <a:r>
              <a:rPr lang="en-US" dirty="0"/>
              <a:t>), both data </a:t>
            </a:r>
            <a:r>
              <a:rPr lang="en-US" i="1" dirty="0"/>
              <a:t>and their relationships </a:t>
            </a:r>
            <a:r>
              <a:rPr lang="en-US" dirty="0"/>
              <a:t>are contained in a </a:t>
            </a:r>
            <a:r>
              <a:rPr lang="en-US" dirty="0" smtClean="0"/>
              <a:t>single structure </a:t>
            </a:r>
            <a:r>
              <a:rPr lang="en-US" dirty="0"/>
              <a:t>known as an </a:t>
            </a:r>
            <a:r>
              <a:rPr lang="en-US" b="1" dirty="0"/>
              <a:t>object</a:t>
            </a:r>
            <a:r>
              <a:rPr lang="en-US" i="1" dirty="0"/>
              <a:t>. </a:t>
            </a:r>
            <a:endParaRPr lang="en-US" i="1" dirty="0" smtClean="0"/>
          </a:p>
          <a:p>
            <a:r>
              <a:rPr lang="en-US" dirty="0" smtClean="0"/>
              <a:t>In </a:t>
            </a:r>
            <a:r>
              <a:rPr lang="en-US" dirty="0"/>
              <a:t>turn, the OODM is the basis for the </a:t>
            </a:r>
            <a:r>
              <a:rPr lang="en-US" b="1" dirty="0"/>
              <a:t>object-oriented database </a:t>
            </a:r>
            <a:r>
              <a:rPr lang="en-US" b="1" dirty="0" smtClean="0"/>
              <a:t>management system </a:t>
            </a:r>
            <a:r>
              <a:rPr lang="en-US" dirty="0"/>
              <a:t>(</a:t>
            </a:r>
            <a:r>
              <a:rPr lang="en-US" b="1" dirty="0"/>
              <a:t>OODBMS</a:t>
            </a:r>
            <a:r>
              <a:rPr lang="en-US" dirty="0"/>
              <a:t>).</a:t>
            </a:r>
          </a:p>
        </p:txBody>
      </p:sp>
    </p:spTree>
    <p:extLst>
      <p:ext uri="{BB962C8B-B14F-4D97-AF65-F5344CB8AC3E}">
        <p14:creationId xmlns:p14="http://schemas.microsoft.com/office/powerpoint/2010/main" val="4001067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An OODM reflects a very different way to define and use entities. </a:t>
            </a:r>
            <a:endParaRPr lang="en-US" dirty="0" smtClean="0"/>
          </a:p>
          <a:p>
            <a:r>
              <a:rPr lang="en-US" dirty="0" smtClean="0"/>
              <a:t>Like </a:t>
            </a:r>
            <a:r>
              <a:rPr lang="en-US" dirty="0"/>
              <a:t>the relational model’s entity, an object </a:t>
            </a:r>
            <a:r>
              <a:rPr lang="en-US" dirty="0" smtClean="0"/>
              <a:t>is described </a:t>
            </a:r>
            <a:r>
              <a:rPr lang="en-US" dirty="0"/>
              <a:t>by its factual content. </a:t>
            </a:r>
            <a:endParaRPr lang="en-US" dirty="0" smtClean="0"/>
          </a:p>
          <a:p>
            <a:r>
              <a:rPr lang="en-US" dirty="0" smtClean="0"/>
              <a:t>But </a:t>
            </a:r>
            <a:r>
              <a:rPr lang="en-US" dirty="0"/>
              <a:t>quite </a:t>
            </a:r>
            <a:r>
              <a:rPr lang="en-US" i="1" dirty="0"/>
              <a:t>unlike </a:t>
            </a:r>
            <a:r>
              <a:rPr lang="en-US" dirty="0"/>
              <a:t>an entity, an object includes information about relationships </a:t>
            </a:r>
            <a:r>
              <a:rPr lang="en-US" dirty="0" smtClean="0"/>
              <a:t>between the </a:t>
            </a:r>
            <a:r>
              <a:rPr lang="en-US" dirty="0"/>
              <a:t>facts within the object, as well as information about its relationships with other objects. </a:t>
            </a:r>
            <a:endParaRPr lang="en-US" dirty="0" smtClean="0"/>
          </a:p>
          <a:p>
            <a:r>
              <a:rPr lang="en-US" dirty="0" smtClean="0"/>
              <a:t>Therefore</a:t>
            </a:r>
            <a:r>
              <a:rPr lang="en-US" dirty="0"/>
              <a:t>, the facts </a:t>
            </a:r>
            <a:r>
              <a:rPr lang="en-US" dirty="0" smtClean="0"/>
              <a:t>within the </a:t>
            </a:r>
            <a:r>
              <a:rPr lang="en-US" dirty="0"/>
              <a:t>object are given greater </a:t>
            </a:r>
            <a:r>
              <a:rPr lang="en-US" i="1" dirty="0"/>
              <a:t>meaning</a:t>
            </a:r>
            <a:r>
              <a:rPr lang="en-US" dirty="0"/>
              <a:t>. The OODM is said to be a </a:t>
            </a:r>
            <a:r>
              <a:rPr lang="en-US" b="1" dirty="0"/>
              <a:t>semantic data model </a:t>
            </a:r>
            <a:r>
              <a:rPr lang="en-US" dirty="0"/>
              <a:t>because </a:t>
            </a:r>
            <a:r>
              <a:rPr lang="en-US" i="1" dirty="0"/>
              <a:t>semantic </a:t>
            </a:r>
            <a:r>
              <a:rPr lang="en-US" dirty="0" smtClean="0"/>
              <a:t>indicates meaning</a:t>
            </a:r>
            <a:r>
              <a:rPr lang="en-US" dirty="0"/>
              <a:t>.</a:t>
            </a:r>
          </a:p>
        </p:txBody>
      </p:sp>
    </p:spTree>
    <p:extLst>
      <p:ext uri="{BB962C8B-B14F-4D97-AF65-F5344CB8AC3E}">
        <p14:creationId xmlns:p14="http://schemas.microsoft.com/office/powerpoint/2010/main" val="17942531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Subsequent OODM development has allowed an object to also contain all </a:t>
            </a:r>
            <a:r>
              <a:rPr lang="en-US" i="1" dirty="0"/>
              <a:t>operations </a:t>
            </a:r>
            <a:r>
              <a:rPr lang="en-US" dirty="0"/>
              <a:t>that can be performed on it, </a:t>
            </a:r>
            <a:r>
              <a:rPr lang="en-US" dirty="0" smtClean="0"/>
              <a:t>such as </a:t>
            </a:r>
            <a:r>
              <a:rPr lang="en-US" dirty="0"/>
              <a:t>changing its data values, finding a specific data value, and printing data values. </a:t>
            </a:r>
            <a:endParaRPr lang="en-US" dirty="0" smtClean="0"/>
          </a:p>
          <a:p>
            <a:r>
              <a:rPr lang="en-US" dirty="0" smtClean="0"/>
              <a:t>Because </a:t>
            </a:r>
            <a:r>
              <a:rPr lang="en-US" dirty="0"/>
              <a:t>objects include data, </a:t>
            </a:r>
            <a:r>
              <a:rPr lang="en-US" dirty="0" smtClean="0"/>
              <a:t>various types </a:t>
            </a:r>
            <a:r>
              <a:rPr lang="en-US" dirty="0"/>
              <a:t>of relationships, and operational procedures, the object becomes self-contained, thus making the object—at </a:t>
            </a:r>
            <a:r>
              <a:rPr lang="en-US" dirty="0" smtClean="0"/>
              <a:t>least potentially—a </a:t>
            </a:r>
            <a:r>
              <a:rPr lang="en-US" dirty="0"/>
              <a:t>basic building block for autonomous structures.</a:t>
            </a:r>
          </a:p>
        </p:txBody>
      </p:sp>
    </p:spTree>
    <p:extLst>
      <p:ext uri="{BB962C8B-B14F-4D97-AF65-F5344CB8AC3E}">
        <p14:creationId xmlns:p14="http://schemas.microsoft.com/office/powerpoint/2010/main" val="3949239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OO data model is based on the following components: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15816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An object is an abstraction of a real-world entity. In general terms, an object may be considered equivalent </a:t>
            </a:r>
            <a:r>
              <a:rPr lang="en-US" dirty="0" smtClean="0"/>
              <a:t>to an </a:t>
            </a:r>
            <a:r>
              <a:rPr lang="en-US" dirty="0"/>
              <a:t>ER model’s entity. More precisely, an object represents only one occurrence of an entity. (The </a:t>
            </a:r>
            <a:r>
              <a:rPr lang="en-US" dirty="0" smtClean="0"/>
              <a:t>object’s semantic </a:t>
            </a:r>
            <a:r>
              <a:rPr lang="en-US" dirty="0"/>
              <a:t>content is defined through several of the items in this list.)</a:t>
            </a:r>
          </a:p>
          <a:p>
            <a:r>
              <a:rPr lang="en-US" dirty="0"/>
              <a:t> Attributes describe the properties of an object. For example, a PERSON object includes the attributes Name</a:t>
            </a:r>
            <a:r>
              <a:rPr lang="en-US" dirty="0" smtClean="0"/>
              <a:t>, Social </a:t>
            </a:r>
            <a:r>
              <a:rPr lang="en-US" dirty="0"/>
              <a:t>Security Number, and Date of Birth.</a:t>
            </a:r>
          </a:p>
        </p:txBody>
      </p:sp>
    </p:spTree>
    <p:extLst>
      <p:ext uri="{BB962C8B-B14F-4D97-AF65-F5344CB8AC3E}">
        <p14:creationId xmlns:p14="http://schemas.microsoft.com/office/powerpoint/2010/main" val="2853492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fontScale="77500" lnSpcReduction="20000"/>
          </a:bodyPr>
          <a:lstStyle/>
          <a:p>
            <a:r>
              <a:rPr lang="en-US" dirty="0"/>
              <a:t>Objects that share similar characteristics are grouped in classes. A </a:t>
            </a:r>
            <a:r>
              <a:rPr lang="en-US" b="1" dirty="0"/>
              <a:t>class </a:t>
            </a:r>
            <a:r>
              <a:rPr lang="en-US" dirty="0"/>
              <a:t>is a collection of similar objects </a:t>
            </a:r>
            <a:r>
              <a:rPr lang="en-US" dirty="0" smtClean="0"/>
              <a:t>with shared </a:t>
            </a:r>
            <a:r>
              <a:rPr lang="en-US" dirty="0"/>
              <a:t>structure (attributes) and behavior (methods). In a general sense, a class resembles the ER model’s </a:t>
            </a:r>
            <a:r>
              <a:rPr lang="en-US" i="1" dirty="0" smtClean="0"/>
              <a:t>entity set</a:t>
            </a:r>
            <a:r>
              <a:rPr lang="en-US" dirty="0"/>
              <a:t>. However, a class is different from an entity set in that it contains a set of procedures known as </a:t>
            </a:r>
            <a:r>
              <a:rPr lang="en-US" i="1" dirty="0"/>
              <a:t>methods</a:t>
            </a:r>
            <a:r>
              <a:rPr lang="en-US" dirty="0"/>
              <a:t>.</a:t>
            </a:r>
          </a:p>
          <a:p>
            <a:r>
              <a:rPr lang="en-US" dirty="0"/>
              <a:t>A class’s </a:t>
            </a:r>
            <a:r>
              <a:rPr lang="en-US" b="1" dirty="0"/>
              <a:t>method </a:t>
            </a:r>
            <a:r>
              <a:rPr lang="en-US" dirty="0"/>
              <a:t>represents a real-world action such as </a:t>
            </a:r>
            <a:r>
              <a:rPr lang="en-US" i="1" dirty="0"/>
              <a:t>finding </a:t>
            </a:r>
            <a:r>
              <a:rPr lang="en-US" dirty="0"/>
              <a:t>a selected PERSON’s name, </a:t>
            </a:r>
            <a:r>
              <a:rPr lang="en-US" i="1" dirty="0"/>
              <a:t>changing </a:t>
            </a:r>
            <a:r>
              <a:rPr lang="en-US" dirty="0" smtClean="0"/>
              <a:t>a PERSON’s </a:t>
            </a:r>
            <a:r>
              <a:rPr lang="en-US" dirty="0"/>
              <a:t>name, or </a:t>
            </a:r>
            <a:r>
              <a:rPr lang="en-US" i="1" dirty="0"/>
              <a:t>printing </a:t>
            </a:r>
            <a:r>
              <a:rPr lang="en-US" dirty="0"/>
              <a:t>a PERSON’s address. In other words, methods are the equivalent of </a:t>
            </a:r>
            <a:r>
              <a:rPr lang="en-US" i="1" dirty="0" smtClean="0"/>
              <a:t>procedures </a:t>
            </a:r>
            <a:r>
              <a:rPr lang="en-US" dirty="0" smtClean="0"/>
              <a:t>in </a:t>
            </a:r>
            <a:r>
              <a:rPr lang="en-US" dirty="0"/>
              <a:t>traditional programming languages. In OO terms, methods define an object’s </a:t>
            </a:r>
            <a:r>
              <a:rPr lang="en-US" i="1" dirty="0"/>
              <a:t>behavior</a:t>
            </a:r>
            <a:r>
              <a:rPr lang="en-US" dirty="0" smtClean="0"/>
              <a:t>.  </a:t>
            </a:r>
            <a:r>
              <a:rPr lang="en-US" dirty="0"/>
              <a:t>Classes are organized in a </a:t>
            </a:r>
            <a:r>
              <a:rPr lang="en-US" i="1" dirty="0"/>
              <a:t>class hierarchy</a:t>
            </a:r>
            <a:r>
              <a:rPr lang="en-US" dirty="0"/>
              <a:t>. The </a:t>
            </a:r>
            <a:r>
              <a:rPr lang="en-US" b="1" dirty="0"/>
              <a:t>class hierarchy </a:t>
            </a:r>
            <a:r>
              <a:rPr lang="en-US" dirty="0"/>
              <a:t>resembles an upside-down tree in which </a:t>
            </a:r>
            <a:r>
              <a:rPr lang="en-US" dirty="0" smtClean="0"/>
              <a:t>each class </a:t>
            </a:r>
            <a:r>
              <a:rPr lang="en-US" dirty="0"/>
              <a:t>has only one parent. For example, the CUSTOMER class and the EMPLOYEE class share a </a:t>
            </a:r>
            <a:r>
              <a:rPr lang="en-US" dirty="0" smtClean="0"/>
              <a:t>parent PERSON </a:t>
            </a:r>
            <a:r>
              <a:rPr lang="en-US" dirty="0"/>
              <a:t>class. (Note the similarity to the hierarchical data model in this respect.)</a:t>
            </a:r>
          </a:p>
          <a:p>
            <a:r>
              <a:rPr lang="en-US" dirty="0"/>
              <a:t> </a:t>
            </a:r>
            <a:r>
              <a:rPr lang="en-US" b="1" dirty="0"/>
              <a:t>Inheritance </a:t>
            </a:r>
            <a:r>
              <a:rPr lang="en-US" dirty="0"/>
              <a:t>is the ability of an object within the class hierarchy to inherit the attributes and methods of </a:t>
            </a:r>
            <a:r>
              <a:rPr lang="en-US" dirty="0" smtClean="0"/>
              <a:t>the classes </a:t>
            </a:r>
            <a:r>
              <a:rPr lang="en-US" dirty="0"/>
              <a:t>above it. For example, two classes, CUSTOMER and EMPLOYEE, can be created as subclasses </a:t>
            </a:r>
            <a:r>
              <a:rPr lang="en-US" dirty="0" smtClean="0"/>
              <a:t>from the </a:t>
            </a:r>
            <a:r>
              <a:rPr lang="en-US" dirty="0"/>
              <a:t>class PERSON. In this case, CUSTOMER and EMPLOYEE will inherit all attributes and methods </a:t>
            </a:r>
            <a:r>
              <a:rPr lang="en-US" dirty="0" smtClean="0"/>
              <a:t>from PERSON</a:t>
            </a:r>
            <a:r>
              <a:rPr lang="en-US" dirty="0"/>
              <a:t>.</a:t>
            </a:r>
          </a:p>
        </p:txBody>
      </p:sp>
    </p:spTree>
    <p:extLst>
      <p:ext uri="{BB962C8B-B14F-4D97-AF65-F5344CB8AC3E}">
        <p14:creationId xmlns:p14="http://schemas.microsoft.com/office/powerpoint/2010/main" val="2536340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Object-oriented data models are typically depicted using Unified Modeling Language (UML) class diagrams. </a:t>
            </a:r>
            <a:endParaRPr lang="en-US" dirty="0" smtClean="0"/>
          </a:p>
          <a:p>
            <a:r>
              <a:rPr lang="en-US" b="1" dirty="0" smtClean="0"/>
              <a:t>Unified Modeling </a:t>
            </a:r>
            <a:r>
              <a:rPr lang="en-US" b="1" dirty="0"/>
              <a:t>Language </a:t>
            </a:r>
            <a:r>
              <a:rPr lang="en-US" dirty="0"/>
              <a:t>(</a:t>
            </a:r>
            <a:r>
              <a:rPr lang="en-US" b="1" dirty="0"/>
              <a:t>UML</a:t>
            </a:r>
            <a:r>
              <a:rPr lang="en-US" dirty="0"/>
              <a:t>) is a language based on OO concepts that describes a set of diagrams and symbols </a:t>
            </a:r>
            <a:r>
              <a:rPr lang="en-US" dirty="0" smtClean="0"/>
              <a:t>that can </a:t>
            </a:r>
            <a:r>
              <a:rPr lang="en-US" dirty="0"/>
              <a:t>be used to graphically model a system. </a:t>
            </a:r>
            <a:endParaRPr lang="en-US" dirty="0" smtClean="0"/>
          </a:p>
          <a:p>
            <a:r>
              <a:rPr lang="en-US" dirty="0" smtClean="0"/>
              <a:t>UML </a:t>
            </a:r>
            <a:r>
              <a:rPr lang="en-US" b="1" dirty="0"/>
              <a:t>class diagrams </a:t>
            </a:r>
            <a:r>
              <a:rPr lang="en-US" dirty="0"/>
              <a:t>are used to represent data and their </a:t>
            </a:r>
            <a:r>
              <a:rPr lang="en-US" dirty="0" smtClean="0"/>
              <a:t>relationships within </a:t>
            </a:r>
            <a:r>
              <a:rPr lang="en-US" dirty="0"/>
              <a:t>the larger UML object-oriented system’s modeling language. </a:t>
            </a:r>
            <a:endParaRPr lang="en-US" dirty="0" smtClean="0"/>
          </a:p>
          <a:p>
            <a:r>
              <a:rPr lang="en-US" dirty="0"/>
              <a:t>The object representation is a simple way to visualize a single </a:t>
            </a:r>
            <a:r>
              <a:rPr lang="en-US" dirty="0" smtClean="0"/>
              <a:t>object occurrence</a:t>
            </a:r>
            <a:r>
              <a:rPr lang="en-US" dirty="0"/>
              <a:t>.</a:t>
            </a:r>
          </a:p>
        </p:txBody>
      </p:sp>
    </p:spTree>
    <p:extLst>
      <p:ext uri="{BB962C8B-B14F-4D97-AF65-F5344CB8AC3E}">
        <p14:creationId xmlns:p14="http://schemas.microsoft.com/office/powerpoint/2010/main" val="37125901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8991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4948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As </a:t>
            </a:r>
            <a:r>
              <a:rPr lang="en-US" dirty="0"/>
              <a:t>you examine </a:t>
            </a:r>
            <a:r>
              <a:rPr lang="en-US" dirty="0" smtClean="0"/>
              <a:t>the diagram, </a:t>
            </a:r>
            <a:r>
              <a:rPr lang="en-US" dirty="0"/>
              <a:t>note that:</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a:t>
            </a:r>
            <a:r>
              <a:rPr lang="en-US" dirty="0"/>
              <a:t>object representation of the INVOICE includes all related objects within the </a:t>
            </a:r>
            <a:r>
              <a:rPr lang="en-US" i="1" dirty="0"/>
              <a:t>same </a:t>
            </a:r>
            <a:r>
              <a:rPr lang="en-US" dirty="0"/>
              <a:t>object box. </a:t>
            </a:r>
            <a:endParaRPr lang="en-US" dirty="0" smtClean="0"/>
          </a:p>
          <a:p>
            <a:r>
              <a:rPr lang="en-US" dirty="0" smtClean="0"/>
              <a:t>Note that the </a:t>
            </a:r>
            <a:r>
              <a:rPr lang="en-US" dirty="0" err="1"/>
              <a:t>connectivities</a:t>
            </a:r>
            <a:r>
              <a:rPr lang="en-US" dirty="0"/>
              <a:t> (1 and M) indicate the relationship of the related objects to the INVOICE. For example, </a:t>
            </a:r>
            <a:r>
              <a:rPr lang="en-US" dirty="0" smtClean="0"/>
              <a:t>the 1 </a:t>
            </a:r>
            <a:r>
              <a:rPr lang="en-US" dirty="0"/>
              <a:t>next to the CUSTOMER object indicates that each INVOICE is related to only one CUSTOMER. The M </a:t>
            </a:r>
            <a:r>
              <a:rPr lang="en-US" dirty="0" smtClean="0"/>
              <a:t>next to </a:t>
            </a:r>
            <a:r>
              <a:rPr lang="en-US" dirty="0"/>
              <a:t>the LINE object indicates that each INVOICE contains many LINEs.</a:t>
            </a:r>
          </a:p>
          <a:p>
            <a:r>
              <a:rPr lang="en-US" dirty="0" smtClean="0"/>
              <a:t>The </a:t>
            </a:r>
            <a:r>
              <a:rPr lang="en-US" dirty="0"/>
              <a:t>UML class diagram uses three separate object classes (CUSTOMER, INVOICE, and LINE) and </a:t>
            </a:r>
            <a:r>
              <a:rPr lang="en-US" dirty="0" smtClean="0"/>
              <a:t>two relationships </a:t>
            </a:r>
            <a:r>
              <a:rPr lang="en-US" dirty="0"/>
              <a:t>to represent this simple invoicing problem. </a:t>
            </a:r>
            <a:endParaRPr lang="en-US" dirty="0" smtClean="0"/>
          </a:p>
          <a:p>
            <a:r>
              <a:rPr lang="en-US" dirty="0" smtClean="0"/>
              <a:t>Note </a:t>
            </a:r>
            <a:r>
              <a:rPr lang="en-US" dirty="0"/>
              <a:t>that the relationship </a:t>
            </a:r>
            <a:r>
              <a:rPr lang="en-US" dirty="0" err="1"/>
              <a:t>connectivities</a:t>
            </a:r>
            <a:r>
              <a:rPr lang="en-US" dirty="0"/>
              <a:t> </a:t>
            </a:r>
            <a:r>
              <a:rPr lang="en-US" dirty="0" smtClean="0"/>
              <a:t>are represented </a:t>
            </a:r>
            <a:r>
              <a:rPr lang="en-US" dirty="0"/>
              <a:t>by the 1..1, 0..*, and 1..* symbols and that the relationships are named in both ends to </a:t>
            </a:r>
            <a:r>
              <a:rPr lang="en-US" dirty="0" smtClean="0"/>
              <a:t>represent the </a:t>
            </a:r>
            <a:r>
              <a:rPr lang="en-US" dirty="0"/>
              <a:t>different “roles” that the objects play in the relationship.</a:t>
            </a:r>
          </a:p>
          <a:p>
            <a:r>
              <a:rPr lang="en-US" dirty="0" smtClean="0"/>
              <a:t>The </a:t>
            </a:r>
            <a:r>
              <a:rPr lang="en-US" dirty="0"/>
              <a:t>ER model also uses three separate entities and two relationships to represent this simple invoice problem.</a:t>
            </a:r>
          </a:p>
        </p:txBody>
      </p:sp>
    </p:spTree>
    <p:extLst>
      <p:ext uri="{BB962C8B-B14F-4D97-AF65-F5344CB8AC3E}">
        <p14:creationId xmlns:p14="http://schemas.microsoft.com/office/powerpoint/2010/main" val="386351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OODM advances were felt in many areas, from system modeling to programming. </a:t>
            </a:r>
            <a:endParaRPr lang="en-US" dirty="0" smtClean="0"/>
          </a:p>
          <a:p>
            <a:r>
              <a:rPr lang="en-US" dirty="0" smtClean="0"/>
              <a:t>The </a:t>
            </a:r>
            <a:r>
              <a:rPr lang="en-US" dirty="0"/>
              <a:t>added semantics of </a:t>
            </a:r>
            <a:r>
              <a:rPr lang="en-US" dirty="0" smtClean="0"/>
              <a:t>the OODM </a:t>
            </a:r>
            <a:r>
              <a:rPr lang="en-US" dirty="0"/>
              <a:t>allowed for a richer representation of complex objects. </a:t>
            </a:r>
            <a:endParaRPr lang="en-US" dirty="0" smtClean="0"/>
          </a:p>
          <a:p>
            <a:r>
              <a:rPr lang="en-US" dirty="0" smtClean="0"/>
              <a:t>This </a:t>
            </a:r>
            <a:r>
              <a:rPr lang="en-US" dirty="0"/>
              <a:t>in turn enabled applications to </a:t>
            </a:r>
            <a:r>
              <a:rPr lang="en-US" dirty="0" smtClean="0"/>
              <a:t>support increasingly </a:t>
            </a:r>
            <a:r>
              <a:rPr lang="en-US" dirty="0"/>
              <a:t>complex objects in innovative ways. </a:t>
            </a:r>
          </a:p>
        </p:txBody>
      </p:sp>
    </p:spTree>
    <p:extLst>
      <p:ext uri="{BB962C8B-B14F-4D97-AF65-F5344CB8AC3E}">
        <p14:creationId xmlns:p14="http://schemas.microsoft.com/office/powerpoint/2010/main" val="202346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A relationship describes an association among (two or more) entities. For example, there is a relationship between customers and Agents that may be described as “ an agent can serve many customers and each customer may be served by one agent”. Data models use three types of relationships: one-to-many, many-to-many, and one-to-one. Database designers usually use the shorthand notations 1:M, M:N, and I:I for them respectively. </a:t>
            </a:r>
            <a:r>
              <a:rPr lang="en-US" dirty="0"/>
              <a:t>Although the M:N notation is a standard label for the many-to-many relationship, the label M:M may also be used.</a:t>
            </a:r>
          </a:p>
          <a:p>
            <a:endParaRPr lang="en-US" dirty="0"/>
          </a:p>
        </p:txBody>
      </p:sp>
    </p:spTree>
    <p:extLst>
      <p:ext uri="{BB962C8B-B14F-4D97-AF65-F5344CB8AC3E}">
        <p14:creationId xmlns:p14="http://schemas.microsoft.com/office/powerpoint/2010/main" val="35141142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lstStyle/>
          <a:p>
            <a:r>
              <a:rPr lang="en-US" dirty="0"/>
              <a:t>1. Semantic content is added.</a:t>
            </a:r>
          </a:p>
          <a:p>
            <a:r>
              <a:rPr lang="en-US" dirty="0"/>
              <a:t>2. Visual representation includes semantic content.</a:t>
            </a:r>
          </a:p>
          <a:p>
            <a:r>
              <a:rPr lang="pt-BR" dirty="0"/>
              <a:t>3. Inheritance promotes data integrity.</a:t>
            </a:r>
            <a:endParaRPr lang="en-US" dirty="0"/>
          </a:p>
        </p:txBody>
      </p:sp>
    </p:spTree>
    <p:extLst>
      <p:ext uri="{BB962C8B-B14F-4D97-AF65-F5344CB8AC3E}">
        <p14:creationId xmlns:p14="http://schemas.microsoft.com/office/powerpoint/2010/main" val="20664463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lstStyle/>
          <a:p>
            <a:r>
              <a:rPr lang="en-US" dirty="0" smtClean="0"/>
              <a:t>Slow </a:t>
            </a:r>
            <a:r>
              <a:rPr lang="en-US" dirty="0"/>
              <a:t>development of standards caused vendors to supply </a:t>
            </a:r>
            <a:r>
              <a:rPr lang="en-US" dirty="0" smtClean="0"/>
              <a:t>their own </a:t>
            </a:r>
            <a:r>
              <a:rPr lang="en-US" dirty="0"/>
              <a:t>enhancements, thus eliminating a widely accepted standard.</a:t>
            </a:r>
          </a:p>
          <a:p>
            <a:r>
              <a:rPr lang="en-US" dirty="0" smtClean="0"/>
              <a:t>It </a:t>
            </a:r>
            <a:r>
              <a:rPr lang="en-US" dirty="0"/>
              <a:t>is a complex navigational system.</a:t>
            </a:r>
          </a:p>
          <a:p>
            <a:r>
              <a:rPr lang="en-US" dirty="0" smtClean="0"/>
              <a:t>There </a:t>
            </a:r>
            <a:r>
              <a:rPr lang="en-US" dirty="0"/>
              <a:t>is a steep learning curve.</a:t>
            </a:r>
          </a:p>
          <a:p>
            <a:r>
              <a:rPr lang="en-US" dirty="0" smtClean="0"/>
              <a:t>High </a:t>
            </a:r>
            <a:r>
              <a:rPr lang="en-US" dirty="0"/>
              <a:t>system overhead slows transactions.</a:t>
            </a:r>
          </a:p>
        </p:txBody>
      </p:sp>
    </p:spTree>
    <p:extLst>
      <p:ext uri="{BB962C8B-B14F-4D97-AF65-F5344CB8AC3E}">
        <p14:creationId xmlns:p14="http://schemas.microsoft.com/office/powerpoint/2010/main" val="27965553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Newer Data Models: Object/Relational and XML</a:t>
            </a:r>
          </a:p>
        </p:txBody>
      </p:sp>
      <p:sp>
        <p:nvSpPr>
          <p:cNvPr id="3" name="Content Placeholder 2"/>
          <p:cNvSpPr>
            <a:spLocks noGrp="1"/>
          </p:cNvSpPr>
          <p:nvPr>
            <p:ph idx="1"/>
          </p:nvPr>
        </p:nvSpPr>
        <p:spPr/>
        <p:txBody>
          <a:bodyPr>
            <a:normAutofit fontScale="77500" lnSpcReduction="20000"/>
          </a:bodyPr>
          <a:lstStyle/>
          <a:p>
            <a:r>
              <a:rPr lang="en-US" dirty="0"/>
              <a:t>Facing the demand to support more complex data representations, the relational model’s main vendors evolved </a:t>
            </a:r>
            <a:r>
              <a:rPr lang="en-US" dirty="0" smtClean="0"/>
              <a:t>the model </a:t>
            </a:r>
            <a:r>
              <a:rPr lang="en-US" dirty="0"/>
              <a:t>further and created the </a:t>
            </a:r>
            <a:r>
              <a:rPr lang="en-US" b="1" dirty="0"/>
              <a:t>extended relational data model </a:t>
            </a:r>
            <a:r>
              <a:rPr lang="en-US" dirty="0"/>
              <a:t>(</a:t>
            </a:r>
            <a:r>
              <a:rPr lang="en-US" b="1" dirty="0"/>
              <a:t>ERDM</a:t>
            </a:r>
            <a:r>
              <a:rPr lang="en-US" dirty="0"/>
              <a:t>). </a:t>
            </a:r>
            <a:endParaRPr lang="en-US" dirty="0" smtClean="0"/>
          </a:p>
          <a:p>
            <a:r>
              <a:rPr lang="en-US" dirty="0" smtClean="0"/>
              <a:t>The </a:t>
            </a:r>
            <a:r>
              <a:rPr lang="en-US" dirty="0"/>
              <a:t>ERDM adds many of the OO </a:t>
            </a:r>
            <a:r>
              <a:rPr lang="en-US" dirty="0" smtClean="0"/>
              <a:t>model’s features </a:t>
            </a:r>
            <a:r>
              <a:rPr lang="en-US" dirty="0"/>
              <a:t>within the inherently simpler relational database structure. </a:t>
            </a:r>
            <a:endParaRPr lang="en-US" dirty="0" smtClean="0"/>
          </a:p>
          <a:p>
            <a:r>
              <a:rPr lang="en-US" dirty="0" smtClean="0"/>
              <a:t>The </a:t>
            </a:r>
            <a:r>
              <a:rPr lang="en-US" dirty="0"/>
              <a:t>ERDM gave birth to a new generation </a:t>
            </a:r>
            <a:r>
              <a:rPr lang="en-US" dirty="0" smtClean="0"/>
              <a:t>of relational </a:t>
            </a:r>
            <a:r>
              <a:rPr lang="en-US" dirty="0"/>
              <a:t>databases supporting OO features such as objects (encapsulated data and methods), extensible data </a:t>
            </a:r>
            <a:r>
              <a:rPr lang="en-US" dirty="0" smtClean="0"/>
              <a:t>types based </a:t>
            </a:r>
            <a:r>
              <a:rPr lang="en-US" dirty="0"/>
              <a:t>on classes, and inheritance. </a:t>
            </a:r>
            <a:endParaRPr lang="en-US" dirty="0" smtClean="0"/>
          </a:p>
          <a:p>
            <a:r>
              <a:rPr lang="en-US" dirty="0" smtClean="0"/>
              <a:t>That’s </a:t>
            </a:r>
            <a:r>
              <a:rPr lang="en-US" dirty="0"/>
              <a:t>why a DBMS based on the ERDM is often described as an </a:t>
            </a:r>
            <a:r>
              <a:rPr lang="en-US" b="1" dirty="0" smtClean="0"/>
              <a:t>object/relational </a:t>
            </a:r>
            <a:r>
              <a:rPr lang="pt-BR" b="1" dirty="0" smtClean="0"/>
              <a:t>database </a:t>
            </a:r>
            <a:r>
              <a:rPr lang="pt-BR" b="1" dirty="0"/>
              <a:t>management system </a:t>
            </a:r>
            <a:r>
              <a:rPr lang="pt-BR" dirty="0"/>
              <a:t>(</a:t>
            </a:r>
            <a:r>
              <a:rPr lang="pt-BR" b="1" dirty="0"/>
              <a:t>O/R DBMS</a:t>
            </a:r>
            <a:r>
              <a:rPr lang="pt-BR" dirty="0"/>
              <a:t>).</a:t>
            </a:r>
            <a:endParaRPr lang="en-US" dirty="0"/>
          </a:p>
        </p:txBody>
      </p:sp>
    </p:spTree>
    <p:extLst>
      <p:ext uri="{BB962C8B-B14F-4D97-AF65-F5344CB8AC3E}">
        <p14:creationId xmlns:p14="http://schemas.microsoft.com/office/powerpoint/2010/main" val="20124582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77000"/>
          </a:xfrm>
        </p:spPr>
        <p:txBody>
          <a:bodyPr>
            <a:normAutofit fontScale="77500" lnSpcReduction="20000"/>
          </a:bodyPr>
          <a:lstStyle/>
          <a:p>
            <a:r>
              <a:rPr lang="en-US" dirty="0"/>
              <a:t>The use of complex objects received a boost with the Internet revolution. </a:t>
            </a:r>
            <a:endParaRPr lang="en-US" dirty="0" smtClean="0"/>
          </a:p>
          <a:p>
            <a:r>
              <a:rPr lang="en-US" dirty="0" smtClean="0"/>
              <a:t>When </a:t>
            </a:r>
            <a:r>
              <a:rPr lang="en-US" dirty="0"/>
              <a:t>organizations integrated their </a:t>
            </a:r>
            <a:r>
              <a:rPr lang="en-US" dirty="0" smtClean="0"/>
              <a:t>business models </a:t>
            </a:r>
            <a:r>
              <a:rPr lang="en-US" dirty="0"/>
              <a:t>with the Internet, they realized the potential of the Internet to access, distribute, and exchange critical </a:t>
            </a:r>
            <a:r>
              <a:rPr lang="en-US" dirty="0" smtClean="0"/>
              <a:t>business information</a:t>
            </a:r>
            <a:r>
              <a:rPr lang="en-US" dirty="0"/>
              <a:t>. </a:t>
            </a:r>
            <a:endParaRPr lang="en-US" dirty="0" smtClean="0"/>
          </a:p>
          <a:p>
            <a:r>
              <a:rPr lang="en-US" dirty="0" smtClean="0"/>
              <a:t>This </a:t>
            </a:r>
            <a:r>
              <a:rPr lang="en-US" dirty="0"/>
              <a:t>resulted in the widespread adoption of the Internet as a business communication tool. </a:t>
            </a:r>
            <a:endParaRPr lang="en-US" dirty="0" smtClean="0"/>
          </a:p>
          <a:p>
            <a:r>
              <a:rPr lang="en-US" dirty="0" smtClean="0"/>
              <a:t>It </a:t>
            </a:r>
            <a:r>
              <a:rPr lang="en-US" dirty="0"/>
              <a:t>is in </a:t>
            </a:r>
            <a:r>
              <a:rPr lang="en-US" dirty="0" smtClean="0"/>
              <a:t>this environment </a:t>
            </a:r>
            <a:r>
              <a:rPr lang="en-US" dirty="0"/>
              <a:t>that Extensible Markup Language (XML) emerged as the de facto standard for the efficient and </a:t>
            </a:r>
            <a:r>
              <a:rPr lang="en-US" dirty="0" smtClean="0"/>
              <a:t>effective exchange </a:t>
            </a:r>
            <a:r>
              <a:rPr lang="en-US" dirty="0"/>
              <a:t>of structured, </a:t>
            </a:r>
            <a:r>
              <a:rPr lang="en-US" dirty="0" err="1"/>
              <a:t>semistructured</a:t>
            </a:r>
            <a:r>
              <a:rPr lang="en-US" dirty="0"/>
              <a:t>, and unstructured data. </a:t>
            </a:r>
            <a:endParaRPr lang="en-US" dirty="0" smtClean="0"/>
          </a:p>
          <a:p>
            <a:r>
              <a:rPr lang="en-US" dirty="0" smtClean="0"/>
              <a:t>Organizations </a:t>
            </a:r>
            <a:r>
              <a:rPr lang="en-US" dirty="0"/>
              <a:t>using XML data soon realized there was </a:t>
            </a:r>
            <a:r>
              <a:rPr lang="en-US" dirty="0" smtClean="0"/>
              <a:t>a need </a:t>
            </a:r>
            <a:r>
              <a:rPr lang="en-US" dirty="0"/>
              <a:t>to manage the large amounts of unstructured data such as word-processing documents, Web pages, e-mails</a:t>
            </a:r>
            <a:r>
              <a:rPr lang="en-US" dirty="0" smtClean="0"/>
              <a:t>, diagrams</a:t>
            </a:r>
            <a:r>
              <a:rPr lang="en-US" dirty="0"/>
              <a:t>, etc., found in most of today’s organizations. </a:t>
            </a:r>
            <a:endParaRPr lang="en-US" dirty="0" smtClean="0"/>
          </a:p>
          <a:p>
            <a:r>
              <a:rPr lang="en-US" dirty="0" smtClean="0"/>
              <a:t>To </a:t>
            </a:r>
            <a:r>
              <a:rPr lang="en-US" dirty="0"/>
              <a:t>address this need, XML databases emerged to </a:t>
            </a:r>
            <a:r>
              <a:rPr lang="en-US" dirty="0" smtClean="0"/>
              <a:t>manage unstructured </a:t>
            </a:r>
            <a:r>
              <a:rPr lang="en-US" dirty="0"/>
              <a:t>data within a native XML </a:t>
            </a:r>
            <a:r>
              <a:rPr lang="en-US" dirty="0" smtClean="0"/>
              <a:t>format</a:t>
            </a:r>
          </a:p>
          <a:p>
            <a:r>
              <a:rPr lang="en-US" dirty="0"/>
              <a:t>At the same time, O/R DBMSs added support for XML-based documents within their </a:t>
            </a:r>
            <a:r>
              <a:rPr lang="en-US" dirty="0" smtClean="0"/>
              <a:t>relational data </a:t>
            </a:r>
            <a:r>
              <a:rPr lang="en-US" dirty="0"/>
              <a:t>structure.</a:t>
            </a:r>
          </a:p>
        </p:txBody>
      </p:sp>
    </p:spTree>
    <p:extLst>
      <p:ext uri="{BB962C8B-B14F-4D97-AF65-F5344CB8AC3E}">
        <p14:creationId xmlns:p14="http://schemas.microsoft.com/office/powerpoint/2010/main" val="2188239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 of Data Models</a:t>
            </a:r>
          </a:p>
        </p:txBody>
      </p:sp>
      <p:sp>
        <p:nvSpPr>
          <p:cNvPr id="3" name="Content Placeholder 2"/>
          <p:cNvSpPr>
            <a:spLocks noGrp="1"/>
          </p:cNvSpPr>
          <p:nvPr>
            <p:ph idx="1"/>
          </p:nvPr>
        </p:nvSpPr>
        <p:spPr/>
        <p:txBody>
          <a:bodyPr>
            <a:normAutofit fontScale="85000" lnSpcReduction="10000"/>
          </a:bodyPr>
          <a:lstStyle/>
          <a:p>
            <a:r>
              <a:rPr lang="en-US" dirty="0"/>
              <a:t>Today the O/R DBMS is the dominant database for business applications. </a:t>
            </a:r>
            <a:endParaRPr lang="en-US" dirty="0" smtClean="0"/>
          </a:p>
          <a:p>
            <a:r>
              <a:rPr lang="en-US" dirty="0" smtClean="0"/>
              <a:t>Its </a:t>
            </a:r>
            <a:r>
              <a:rPr lang="en-US" dirty="0"/>
              <a:t>success could be attributed to the </a:t>
            </a:r>
            <a:r>
              <a:rPr lang="en-US" dirty="0" smtClean="0"/>
              <a:t>model’s conceptual </a:t>
            </a:r>
            <a:r>
              <a:rPr lang="en-US" dirty="0"/>
              <a:t>simplicity, easy-to-use query language, high transaction performance, high availability, security, scalability</a:t>
            </a:r>
            <a:r>
              <a:rPr lang="en-US" dirty="0" smtClean="0"/>
              <a:t>, and </a:t>
            </a:r>
            <a:r>
              <a:rPr lang="en-US" dirty="0"/>
              <a:t>expandability. </a:t>
            </a:r>
            <a:endParaRPr lang="en-US" dirty="0" smtClean="0"/>
          </a:p>
          <a:p>
            <a:r>
              <a:rPr lang="en-US" dirty="0" smtClean="0"/>
              <a:t>In </a:t>
            </a:r>
            <a:r>
              <a:rPr lang="en-US" dirty="0"/>
              <a:t>contrast, the OO DBMS is popular in niche markets such as computer-aided </a:t>
            </a:r>
            <a:r>
              <a:rPr lang="en-US" dirty="0" smtClean="0"/>
              <a:t>drawing/</a:t>
            </a:r>
            <a:r>
              <a:rPr lang="en-US" dirty="0" err="1" smtClean="0"/>
              <a:t>computeraided</a:t>
            </a:r>
            <a:r>
              <a:rPr lang="en-US" dirty="0" smtClean="0"/>
              <a:t> manufacturing </a:t>
            </a:r>
            <a:r>
              <a:rPr lang="en-US" dirty="0"/>
              <a:t>(CAD/CAM), geographic information systems (GIS), telecommunications, and multimedia, </a:t>
            </a:r>
            <a:r>
              <a:rPr lang="en-US" dirty="0" smtClean="0"/>
              <a:t>which require </a:t>
            </a:r>
            <a:r>
              <a:rPr lang="en-US" dirty="0"/>
              <a:t>support for complex objects.</a:t>
            </a:r>
          </a:p>
        </p:txBody>
      </p:sp>
    </p:spTree>
    <p:extLst>
      <p:ext uri="{BB962C8B-B14F-4D97-AF65-F5344CB8AC3E}">
        <p14:creationId xmlns:p14="http://schemas.microsoft.com/office/powerpoint/2010/main" val="3415018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The OO and the relational data models have two totally different approaches. </a:t>
            </a:r>
            <a:endParaRPr lang="en-US" dirty="0" smtClean="0"/>
          </a:p>
          <a:p>
            <a:r>
              <a:rPr lang="en-US" dirty="0" smtClean="0"/>
              <a:t>The </a:t>
            </a:r>
            <a:r>
              <a:rPr lang="en-US" dirty="0"/>
              <a:t>OO data model was created </a:t>
            </a:r>
            <a:r>
              <a:rPr lang="en-US" dirty="0" smtClean="0"/>
              <a:t>to address </a:t>
            </a:r>
            <a:r>
              <a:rPr lang="en-US" dirty="0"/>
              <a:t>very specific engineering needs, not the wide-ranging needs of general data management tasks. </a:t>
            </a:r>
            <a:endParaRPr lang="en-US" dirty="0" smtClean="0"/>
          </a:p>
          <a:p>
            <a:r>
              <a:rPr lang="en-US" dirty="0" smtClean="0"/>
              <a:t>The relational model </a:t>
            </a:r>
            <a:r>
              <a:rPr lang="en-US" dirty="0"/>
              <a:t>was created with a focus on better data management based on a sound mathematical foundation. </a:t>
            </a:r>
            <a:endParaRPr lang="en-US" dirty="0" smtClean="0"/>
          </a:p>
          <a:p>
            <a:r>
              <a:rPr lang="en-US" dirty="0" smtClean="0"/>
              <a:t>Given these differences</a:t>
            </a:r>
            <a:r>
              <a:rPr lang="en-US" dirty="0"/>
              <a:t>, it is not surprising that the growth of the OO market has been slow compared to the rapid growth of </a:t>
            </a:r>
            <a:r>
              <a:rPr lang="en-US" dirty="0" smtClean="0"/>
              <a:t>the relational </a:t>
            </a:r>
            <a:r>
              <a:rPr lang="en-US" dirty="0"/>
              <a:t>data model</a:t>
            </a:r>
            <a:r>
              <a:rPr lang="en-US" dirty="0" smtClean="0"/>
              <a:t>.</a:t>
            </a:r>
          </a:p>
          <a:p>
            <a:r>
              <a:rPr lang="en-US" dirty="0"/>
              <a:t>One area in which OO concepts have been very influential is systems development and programming languages. </a:t>
            </a:r>
          </a:p>
          <a:p>
            <a:endParaRPr lang="en-US" dirty="0"/>
          </a:p>
        </p:txBody>
      </p:sp>
    </p:spTree>
    <p:extLst>
      <p:ext uri="{BB962C8B-B14F-4D97-AF65-F5344CB8AC3E}">
        <p14:creationId xmlns:p14="http://schemas.microsoft.com/office/powerpoint/2010/main" val="1230237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Most contemporary </a:t>
            </a:r>
            <a:r>
              <a:rPr lang="en-US" dirty="0"/>
              <a:t>programming languages are object-oriented (Java, Ruby, Perl, C#, .NET, to name a few). </a:t>
            </a:r>
            <a:endParaRPr lang="en-US" dirty="0" smtClean="0"/>
          </a:p>
          <a:p>
            <a:r>
              <a:rPr lang="en-US" dirty="0" smtClean="0"/>
              <a:t>Also</a:t>
            </a:r>
            <a:r>
              <a:rPr lang="en-US" dirty="0"/>
              <a:t>, </a:t>
            </a:r>
            <a:r>
              <a:rPr lang="en-US" dirty="0" smtClean="0"/>
              <a:t>there is </a:t>
            </a:r>
            <a:r>
              <a:rPr lang="en-US" dirty="0"/>
              <a:t>an increasing need to manage an organization’s unstructured data</a:t>
            </a:r>
            <a:r>
              <a:rPr lang="en-US" dirty="0" smtClean="0"/>
              <a:t>.</a:t>
            </a:r>
          </a:p>
          <a:p>
            <a:r>
              <a:rPr lang="en-US" dirty="0"/>
              <a:t>It is difficult to speculate on the future development of database models. </a:t>
            </a:r>
            <a:endParaRPr lang="en-US" dirty="0" smtClean="0"/>
          </a:p>
          <a:p>
            <a:r>
              <a:rPr lang="en-US" dirty="0" smtClean="0"/>
              <a:t>Will </a:t>
            </a:r>
            <a:r>
              <a:rPr lang="en-US" dirty="0"/>
              <a:t>unstructured data management </a:t>
            </a:r>
            <a:r>
              <a:rPr lang="en-US" dirty="0" smtClean="0"/>
              <a:t>overcome structured </a:t>
            </a:r>
            <a:r>
              <a:rPr lang="en-US" dirty="0"/>
              <a:t>data management? We think that each approach complements and augments the other. </a:t>
            </a:r>
            <a:endParaRPr lang="en-US" dirty="0" smtClean="0"/>
          </a:p>
          <a:p>
            <a:r>
              <a:rPr lang="en-US" dirty="0" smtClean="0"/>
              <a:t>O/R </a:t>
            </a:r>
            <a:r>
              <a:rPr lang="en-US" dirty="0"/>
              <a:t>databases </a:t>
            </a:r>
            <a:r>
              <a:rPr lang="en-US" dirty="0" smtClean="0"/>
              <a:t>have proven </a:t>
            </a:r>
            <a:r>
              <a:rPr lang="en-US" dirty="0"/>
              <a:t>to efficiently support structured and unstructured data management. </a:t>
            </a:r>
            <a:endParaRPr lang="en-US" dirty="0" smtClean="0"/>
          </a:p>
          <a:p>
            <a:r>
              <a:rPr lang="en-US" dirty="0" smtClean="0"/>
              <a:t>Furthermore</a:t>
            </a:r>
            <a:r>
              <a:rPr lang="en-US" dirty="0"/>
              <a:t>, history has shown that </a:t>
            </a:r>
            <a:r>
              <a:rPr lang="en-US" dirty="0" smtClean="0"/>
              <a:t>O/R DBMS </a:t>
            </a:r>
            <a:r>
              <a:rPr lang="en-US" dirty="0"/>
              <a:t>are remarkably adaptable in supporting ever-evolving data management needs.</a:t>
            </a:r>
          </a:p>
        </p:txBody>
      </p:sp>
    </p:spTree>
    <p:extLst>
      <p:ext uri="{BB962C8B-B14F-4D97-AF65-F5344CB8AC3E}">
        <p14:creationId xmlns:p14="http://schemas.microsoft.com/office/powerpoint/2010/main" val="1331816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examples of this evolution are:</a:t>
            </a:r>
          </a:p>
        </p:txBody>
      </p:sp>
      <p:sp>
        <p:nvSpPr>
          <p:cNvPr id="3" name="Content Placeholder 2"/>
          <p:cNvSpPr>
            <a:spLocks noGrp="1"/>
          </p:cNvSpPr>
          <p:nvPr>
            <p:ph idx="1"/>
          </p:nvPr>
        </p:nvSpPr>
        <p:spPr>
          <a:xfrm>
            <a:off x="457200" y="1600200"/>
            <a:ext cx="8229600" cy="5181600"/>
          </a:xfrm>
        </p:spPr>
        <p:txBody>
          <a:bodyPr>
            <a:normAutofit fontScale="70000" lnSpcReduction="20000"/>
          </a:bodyPr>
          <a:lstStyle/>
          <a:p>
            <a:r>
              <a:rPr lang="en-US" b="1" dirty="0"/>
              <a:t>Hybrid DBMSs </a:t>
            </a:r>
            <a:r>
              <a:rPr lang="en-US" dirty="0"/>
              <a:t>are emerging that retain the advantages of the relational model and at the same time </a:t>
            </a:r>
            <a:r>
              <a:rPr lang="en-US" dirty="0" smtClean="0"/>
              <a:t>provide programmers </a:t>
            </a:r>
            <a:r>
              <a:rPr lang="en-US" dirty="0"/>
              <a:t>with an object-oriented view of the underlying data. These types of databases preserve </a:t>
            </a:r>
            <a:r>
              <a:rPr lang="en-US" dirty="0" smtClean="0"/>
              <a:t>the performance </a:t>
            </a:r>
            <a:r>
              <a:rPr lang="en-US" dirty="0"/>
              <a:t>characteristics of the relational model and the semantically rich programmatic support of </a:t>
            </a:r>
            <a:r>
              <a:rPr lang="en-US" dirty="0" smtClean="0"/>
              <a:t>the object-oriented </a:t>
            </a:r>
            <a:r>
              <a:rPr lang="en-US" dirty="0"/>
              <a:t>model.</a:t>
            </a:r>
          </a:p>
          <a:p>
            <a:r>
              <a:rPr lang="en-US" dirty="0"/>
              <a:t> </a:t>
            </a:r>
            <a:r>
              <a:rPr lang="en-US" b="1" dirty="0"/>
              <a:t>SQL data services</a:t>
            </a:r>
            <a:r>
              <a:rPr lang="en-US" dirty="0"/>
              <a:t>, such as Microsoft SQL Data Services (SDS) on its Azure Services Platform, are </a:t>
            </a:r>
            <a:r>
              <a:rPr lang="en-US" dirty="0" smtClean="0"/>
              <a:t>becoming a </a:t>
            </a:r>
            <a:r>
              <a:rPr lang="en-US" dirty="0"/>
              <a:t>critical component of relational database vendors’ Internet service strategies. These “cloud-based” (that is</a:t>
            </a:r>
            <a:r>
              <a:rPr lang="en-US" dirty="0" smtClean="0"/>
              <a:t>, remotely </a:t>
            </a:r>
            <a:r>
              <a:rPr lang="en-US" dirty="0"/>
              <a:t>processed and Internet-based) data services make it possible for companies of any size to store </a:t>
            </a:r>
            <a:r>
              <a:rPr lang="en-US" dirty="0" smtClean="0"/>
              <a:t>their data </a:t>
            </a:r>
            <a:r>
              <a:rPr lang="en-US" dirty="0"/>
              <a:t>in relational databases without incurring expensive hardware, software, and personnel costs, while </a:t>
            </a:r>
            <a:r>
              <a:rPr lang="en-US" dirty="0" smtClean="0"/>
              <a:t>having access </a:t>
            </a:r>
            <a:r>
              <a:rPr lang="en-US" dirty="0"/>
              <a:t>to high-end database features such as failover, backup, high transaction rates, and global </a:t>
            </a:r>
            <a:r>
              <a:rPr lang="en-US" dirty="0" smtClean="0"/>
              <a:t>data distribution</a:t>
            </a:r>
            <a:r>
              <a:rPr lang="en-US" dirty="0"/>
              <a:t>. Companies can use a “pay as you go” system based primarily on their storage and </a:t>
            </a:r>
            <a:r>
              <a:rPr lang="en-US" dirty="0" smtClean="0"/>
              <a:t>bandwidth utilization </a:t>
            </a:r>
            <a:r>
              <a:rPr lang="en-US" dirty="0"/>
              <a:t>and the features used.</a:t>
            </a:r>
          </a:p>
        </p:txBody>
      </p:sp>
    </p:spTree>
    <p:extLst>
      <p:ext uri="{BB962C8B-B14F-4D97-AF65-F5344CB8AC3E}">
        <p14:creationId xmlns:p14="http://schemas.microsoft.com/office/powerpoint/2010/main" val="15240700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5204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Data Abstraction</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a:t>If you ask 10 database designers what a data model is, you will end up with 10 different answers—depending on </a:t>
            </a:r>
            <a:r>
              <a:rPr lang="en-US" dirty="0" smtClean="0"/>
              <a:t>the degree </a:t>
            </a:r>
            <a:r>
              <a:rPr lang="en-US" dirty="0"/>
              <a:t>of data abstraction. To illustrate the meaning of data abstraction, consider the example of automotive design.</a:t>
            </a:r>
          </a:p>
          <a:p>
            <a:r>
              <a:rPr lang="en-US" dirty="0"/>
              <a:t>A car designer begins by drawing the </a:t>
            </a:r>
            <a:r>
              <a:rPr lang="en-US" i="1" dirty="0"/>
              <a:t>concept </a:t>
            </a:r>
            <a:r>
              <a:rPr lang="en-US" dirty="0"/>
              <a:t>of the car that is to be produced. Next, engineers design the details </a:t>
            </a:r>
            <a:r>
              <a:rPr lang="en-US" dirty="0" smtClean="0"/>
              <a:t>that help </a:t>
            </a:r>
            <a:r>
              <a:rPr lang="en-US" dirty="0"/>
              <a:t>transfer the basic concept into a structure that can be produced. Finally, the engineering drawings are </a:t>
            </a:r>
            <a:r>
              <a:rPr lang="en-US" dirty="0" smtClean="0"/>
              <a:t>translated into </a:t>
            </a:r>
            <a:r>
              <a:rPr lang="en-US" dirty="0"/>
              <a:t>production specifications to be used on the factory floor. As you can see, the process of producing the car </a:t>
            </a:r>
            <a:r>
              <a:rPr lang="en-US" dirty="0" smtClean="0"/>
              <a:t>begins at </a:t>
            </a:r>
            <a:r>
              <a:rPr lang="en-US" dirty="0"/>
              <a:t>a high level of abstraction and proceeds to an ever-increasing level of detail. The factory floor process </a:t>
            </a:r>
            <a:r>
              <a:rPr lang="en-US" dirty="0" smtClean="0"/>
              <a:t>cannot proceed </a:t>
            </a:r>
            <a:r>
              <a:rPr lang="en-US" dirty="0"/>
              <a:t>unless the engineering details are properly specified, and the engineering details cannot exist without the </a:t>
            </a:r>
            <a:r>
              <a:rPr lang="en-US" dirty="0" smtClean="0"/>
              <a:t>basic conceptual </a:t>
            </a:r>
            <a:r>
              <a:rPr lang="en-US" dirty="0"/>
              <a:t>framework created by the designer. </a:t>
            </a:r>
            <a:endParaRPr lang="en-US" dirty="0" smtClean="0"/>
          </a:p>
        </p:txBody>
      </p:sp>
    </p:spTree>
    <p:extLst>
      <p:ext uri="{BB962C8B-B14F-4D97-AF65-F5344CB8AC3E}">
        <p14:creationId xmlns:p14="http://schemas.microsoft.com/office/powerpoint/2010/main" val="260968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One-to-many (1:M) relationship: A painter paints many different paintings, but each one of them is painted by only one painter. Therefore, database designers label the relationship “PAINTER paints PAINTING” as 1:M</a:t>
            </a:r>
          </a:p>
          <a:p>
            <a:r>
              <a:rPr lang="en-US" dirty="0" smtClean="0"/>
              <a:t>Many-to-many (M:N or M:M) relationship: An employee might learn many job skills, and each job skill might be learned by many employees. Database designers label the relationship “EMPLOYEE learns SKILL” as M:N.</a:t>
            </a:r>
          </a:p>
          <a:p>
            <a:r>
              <a:rPr lang="en-US" dirty="0" smtClean="0"/>
              <a:t>One-to-one (1:1) relationship: A retail company’s management structure may require that each one of its stores be managed by a sing employee. The relationship “EMPLOYEE manages STORE” is labeled 1:1</a:t>
            </a:r>
            <a:endParaRPr lang="en-US" dirty="0"/>
          </a:p>
        </p:txBody>
      </p:sp>
    </p:spTree>
    <p:extLst>
      <p:ext uri="{BB962C8B-B14F-4D97-AF65-F5344CB8AC3E}">
        <p14:creationId xmlns:p14="http://schemas.microsoft.com/office/powerpoint/2010/main" val="33768190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Designing a usable database follows the same basic process. That is, a database designer starts with an abstract view of the overall data environment and adds details as the design comes closer to implementation. Using levels of abstraction can also be very helpful in integrating multiple (and sometimes conflicting) views of data as seen at different levels of an organization.</a:t>
            </a:r>
          </a:p>
          <a:p>
            <a:endParaRPr lang="en-US" dirty="0"/>
          </a:p>
        </p:txBody>
      </p:sp>
    </p:spTree>
    <p:extLst>
      <p:ext uri="{BB962C8B-B14F-4D97-AF65-F5344CB8AC3E}">
        <p14:creationId xmlns:p14="http://schemas.microsoft.com/office/powerpoint/2010/main" val="22481677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0"/>
            <a:ext cx="8229600" cy="5181600"/>
          </a:xfrm>
        </p:spPr>
        <p:txBody>
          <a:bodyPr>
            <a:normAutofit fontScale="85000" lnSpcReduction="10000"/>
          </a:bodyPr>
          <a:lstStyle/>
          <a:p>
            <a:r>
              <a:rPr lang="en-US" dirty="0"/>
              <a:t>In the early 1970s, the </a:t>
            </a:r>
            <a:r>
              <a:rPr lang="en-US" b="1" dirty="0"/>
              <a:t>American National Standards Institute </a:t>
            </a:r>
            <a:r>
              <a:rPr lang="en-US" dirty="0"/>
              <a:t>(</a:t>
            </a:r>
            <a:r>
              <a:rPr lang="en-US" b="1" dirty="0"/>
              <a:t>ANSI</a:t>
            </a:r>
            <a:r>
              <a:rPr lang="en-US" dirty="0"/>
              <a:t>) Standards Planning and </a:t>
            </a:r>
            <a:r>
              <a:rPr lang="en-US" dirty="0" smtClean="0"/>
              <a:t>Requirements Committee </a:t>
            </a:r>
            <a:r>
              <a:rPr lang="en-US" dirty="0"/>
              <a:t>(SPARC) defined a framework for data modeling based on degrees of data abstraction. </a:t>
            </a:r>
            <a:endParaRPr lang="en-US" dirty="0" smtClean="0"/>
          </a:p>
          <a:p>
            <a:r>
              <a:rPr lang="en-US" dirty="0" smtClean="0"/>
              <a:t>The ANSI/SPARC architecture </a:t>
            </a:r>
            <a:r>
              <a:rPr lang="en-US" dirty="0"/>
              <a:t>(as it is often referred to) defines three levels of data abstraction: external, conceptual, and internal. </a:t>
            </a:r>
            <a:endParaRPr lang="en-US" dirty="0" smtClean="0"/>
          </a:p>
          <a:p>
            <a:r>
              <a:rPr lang="en-US" dirty="0" smtClean="0"/>
              <a:t>You can </a:t>
            </a:r>
            <a:r>
              <a:rPr lang="en-US" dirty="0"/>
              <a:t>use this framework to better understand database </a:t>
            </a:r>
            <a:r>
              <a:rPr lang="en-US" dirty="0" smtClean="0"/>
              <a:t>models. </a:t>
            </a:r>
          </a:p>
          <a:p>
            <a:r>
              <a:rPr lang="en-US" dirty="0" smtClean="0"/>
              <a:t>The ANSI/SPARC framework </a:t>
            </a:r>
            <a:r>
              <a:rPr lang="en-US" dirty="0"/>
              <a:t>has been expanded with the addition of a </a:t>
            </a:r>
            <a:r>
              <a:rPr lang="en-US" i="1" dirty="0"/>
              <a:t>physical </a:t>
            </a:r>
            <a:r>
              <a:rPr lang="en-US" dirty="0"/>
              <a:t>model to explicitly address physical-level </a:t>
            </a:r>
            <a:r>
              <a:rPr lang="en-US" dirty="0" smtClean="0"/>
              <a:t>implementation details </a:t>
            </a:r>
            <a:r>
              <a:rPr lang="en-US" dirty="0"/>
              <a:t>of the internal model.</a:t>
            </a:r>
          </a:p>
        </p:txBody>
      </p:sp>
    </p:spTree>
    <p:extLst>
      <p:ext uri="{BB962C8B-B14F-4D97-AF65-F5344CB8AC3E}">
        <p14:creationId xmlns:p14="http://schemas.microsoft.com/office/powerpoint/2010/main" val="34233019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External Model</a:t>
            </a: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a:t>The </a:t>
            </a:r>
            <a:r>
              <a:rPr lang="en-US" b="1" dirty="0"/>
              <a:t>external model </a:t>
            </a:r>
            <a:r>
              <a:rPr lang="en-US" dirty="0"/>
              <a:t>is the end users’ view of the data environment. </a:t>
            </a:r>
            <a:endParaRPr lang="en-US" dirty="0" smtClean="0"/>
          </a:p>
          <a:p>
            <a:r>
              <a:rPr lang="en-US" dirty="0" smtClean="0"/>
              <a:t>The </a:t>
            </a:r>
            <a:r>
              <a:rPr lang="en-US" dirty="0"/>
              <a:t>term </a:t>
            </a:r>
            <a:r>
              <a:rPr lang="en-US" i="1" dirty="0"/>
              <a:t>end users </a:t>
            </a:r>
            <a:r>
              <a:rPr lang="en-US" dirty="0"/>
              <a:t>refers to people who </a:t>
            </a:r>
            <a:r>
              <a:rPr lang="en-US" dirty="0" smtClean="0"/>
              <a:t>use the </a:t>
            </a:r>
            <a:r>
              <a:rPr lang="en-US" dirty="0"/>
              <a:t>application programs to manipulate the data and generate information. </a:t>
            </a:r>
            <a:endParaRPr lang="en-US" dirty="0" smtClean="0"/>
          </a:p>
          <a:p>
            <a:r>
              <a:rPr lang="en-US" dirty="0" smtClean="0"/>
              <a:t>End </a:t>
            </a:r>
            <a:r>
              <a:rPr lang="en-US" dirty="0"/>
              <a:t>users usually operate in </a:t>
            </a:r>
            <a:r>
              <a:rPr lang="en-US" dirty="0" smtClean="0"/>
              <a:t>an environment </a:t>
            </a:r>
            <a:r>
              <a:rPr lang="en-US" dirty="0"/>
              <a:t>in which an application has a specific business unit focus. </a:t>
            </a:r>
            <a:endParaRPr lang="en-US" dirty="0" smtClean="0"/>
          </a:p>
          <a:p>
            <a:r>
              <a:rPr lang="en-US" dirty="0" smtClean="0"/>
              <a:t>Companies </a:t>
            </a:r>
            <a:r>
              <a:rPr lang="en-US" dirty="0"/>
              <a:t>are generally divided into </a:t>
            </a:r>
            <a:r>
              <a:rPr lang="en-US" dirty="0" smtClean="0"/>
              <a:t>several business </a:t>
            </a:r>
            <a:r>
              <a:rPr lang="en-US" dirty="0"/>
              <a:t>units, such as sales, finance, and marketing. </a:t>
            </a:r>
            <a:endParaRPr lang="en-US" dirty="0" smtClean="0"/>
          </a:p>
          <a:p>
            <a:r>
              <a:rPr lang="en-US" dirty="0" smtClean="0"/>
              <a:t>Each </a:t>
            </a:r>
            <a:r>
              <a:rPr lang="en-US" dirty="0"/>
              <a:t>business unit is subject to specific constraints </a:t>
            </a:r>
            <a:r>
              <a:rPr lang="en-US" dirty="0" smtClean="0"/>
              <a:t>and requirements</a:t>
            </a:r>
            <a:r>
              <a:rPr lang="en-US" dirty="0"/>
              <a:t>, and each one uses a data subset of the overall data in the organization. </a:t>
            </a:r>
            <a:endParaRPr lang="en-US" dirty="0" smtClean="0"/>
          </a:p>
          <a:p>
            <a:r>
              <a:rPr lang="en-US" dirty="0" smtClean="0"/>
              <a:t>Therefore</a:t>
            </a:r>
            <a:r>
              <a:rPr lang="en-US" dirty="0"/>
              <a:t>, end users </a:t>
            </a:r>
            <a:r>
              <a:rPr lang="en-US" dirty="0" smtClean="0"/>
              <a:t>working within </a:t>
            </a:r>
            <a:r>
              <a:rPr lang="en-US" dirty="0"/>
              <a:t>those business units view their data subsets as separate from or external to other units within the organization.</a:t>
            </a:r>
          </a:p>
        </p:txBody>
      </p:sp>
    </p:spTree>
    <p:extLst>
      <p:ext uri="{BB962C8B-B14F-4D97-AF65-F5344CB8AC3E}">
        <p14:creationId xmlns:p14="http://schemas.microsoft.com/office/powerpoint/2010/main" val="33182105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0692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Because data are being modeled, ER diagrams will be used to represent the external views. </a:t>
            </a:r>
            <a:endParaRPr lang="en-US" dirty="0" smtClean="0"/>
          </a:p>
          <a:p>
            <a:r>
              <a:rPr lang="en-US" dirty="0" smtClean="0"/>
              <a:t>A </a:t>
            </a:r>
            <a:r>
              <a:rPr lang="en-US" dirty="0"/>
              <a:t>specific </a:t>
            </a:r>
            <a:r>
              <a:rPr lang="en-US" dirty="0" smtClean="0"/>
              <a:t>representation of </a:t>
            </a:r>
            <a:r>
              <a:rPr lang="en-US" dirty="0"/>
              <a:t>an external view is known as an </a:t>
            </a:r>
            <a:r>
              <a:rPr lang="en-US" b="1" dirty="0"/>
              <a:t>external schema</a:t>
            </a:r>
            <a:r>
              <a:rPr lang="en-US" dirty="0"/>
              <a:t>.</a:t>
            </a:r>
          </a:p>
        </p:txBody>
      </p:sp>
    </p:spTree>
    <p:extLst>
      <p:ext uri="{BB962C8B-B14F-4D97-AF65-F5344CB8AC3E}">
        <p14:creationId xmlns:p14="http://schemas.microsoft.com/office/powerpoint/2010/main" val="28914506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a:t>To illustrate the external model’s view, examine the </a:t>
            </a:r>
            <a:r>
              <a:rPr lang="en-US" dirty="0" smtClean="0"/>
              <a:t>data environment </a:t>
            </a:r>
            <a:r>
              <a:rPr lang="en-US" dirty="0"/>
              <a:t>of Tiny College. Figure 2.7 presents the external schemas for two Tiny College business units: </a:t>
            </a:r>
            <a:r>
              <a:rPr lang="en-US" dirty="0" smtClean="0"/>
              <a:t>student registration </a:t>
            </a:r>
            <a:r>
              <a:rPr lang="en-US" dirty="0"/>
              <a:t>and class scheduling. Each external schema includes the appropriate entities, relationships, processes, </a:t>
            </a:r>
            <a:r>
              <a:rPr lang="en-US" dirty="0" smtClean="0"/>
              <a:t>and constraints </a:t>
            </a:r>
            <a:r>
              <a:rPr lang="en-US" dirty="0"/>
              <a:t>imposed by the business unit. Also note that </a:t>
            </a:r>
            <a:r>
              <a:rPr lang="en-US" i="1" dirty="0"/>
              <a:t>although the application views are isolated from each other</a:t>
            </a:r>
            <a:r>
              <a:rPr lang="en-US" i="1" dirty="0" smtClean="0"/>
              <a:t>, each </a:t>
            </a:r>
            <a:r>
              <a:rPr lang="en-US" i="1" dirty="0"/>
              <a:t>view shares a common entity with the other view</a:t>
            </a:r>
            <a:r>
              <a:rPr lang="en-US" dirty="0"/>
              <a:t>. For example, the registration and scheduling </a:t>
            </a:r>
            <a:r>
              <a:rPr lang="en-US" dirty="0" smtClean="0"/>
              <a:t>external schemas </a:t>
            </a:r>
            <a:r>
              <a:rPr lang="en-US" dirty="0"/>
              <a:t>share the entities CLASS and COURSE.</a:t>
            </a:r>
          </a:p>
        </p:txBody>
      </p:sp>
    </p:spTree>
    <p:extLst>
      <p:ext uri="{BB962C8B-B14F-4D97-AF65-F5344CB8AC3E}">
        <p14:creationId xmlns:p14="http://schemas.microsoft.com/office/powerpoint/2010/main" val="39372358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049963"/>
          </a:xfrm>
        </p:spPr>
        <p:txBody>
          <a:bodyPr>
            <a:normAutofit fontScale="70000" lnSpcReduction="20000"/>
          </a:bodyPr>
          <a:lstStyle/>
          <a:p>
            <a:r>
              <a:rPr lang="en-US" dirty="0"/>
              <a:t>Note the entity relationships represented in Figure 2.7. For example:</a:t>
            </a:r>
          </a:p>
          <a:p>
            <a:r>
              <a:rPr lang="en-US" dirty="0"/>
              <a:t> A PROFESSOR may teach many </a:t>
            </a:r>
            <a:r>
              <a:rPr lang="en-US" dirty="0" err="1"/>
              <a:t>CLASSes</a:t>
            </a:r>
            <a:r>
              <a:rPr lang="en-US" dirty="0"/>
              <a:t>, and each CLASS is taught by only one PROFESSOR; that is</a:t>
            </a:r>
            <a:r>
              <a:rPr lang="en-US" dirty="0" smtClean="0"/>
              <a:t>, there </a:t>
            </a:r>
            <a:r>
              <a:rPr lang="en-US" dirty="0"/>
              <a:t>is a 1:M relationship between PROFESSOR and CLASS.</a:t>
            </a:r>
          </a:p>
          <a:p>
            <a:r>
              <a:rPr lang="en-US" dirty="0"/>
              <a:t> A CLASS may ENROLL many students, and each student may ENROLL in many </a:t>
            </a:r>
            <a:r>
              <a:rPr lang="en-US" dirty="0" err="1"/>
              <a:t>CLASSes</a:t>
            </a:r>
            <a:r>
              <a:rPr lang="en-US" dirty="0"/>
              <a:t>, thus creating </a:t>
            </a:r>
            <a:r>
              <a:rPr lang="en-US" dirty="0" smtClean="0"/>
              <a:t>an M:N </a:t>
            </a:r>
            <a:r>
              <a:rPr lang="en-US" dirty="0"/>
              <a:t>relationship between STUDENT and CLASS. </a:t>
            </a:r>
            <a:endParaRPr lang="en-US" dirty="0" smtClean="0"/>
          </a:p>
          <a:p>
            <a:r>
              <a:rPr lang="en-US" dirty="0" smtClean="0"/>
              <a:t>Each </a:t>
            </a:r>
            <a:r>
              <a:rPr lang="en-US" dirty="0"/>
              <a:t>COURSE may generate many </a:t>
            </a:r>
            <a:r>
              <a:rPr lang="en-US" dirty="0" err="1"/>
              <a:t>CLASSes</a:t>
            </a:r>
            <a:r>
              <a:rPr lang="en-US" dirty="0"/>
              <a:t>, but each CLASS references a single COURSE. For example</a:t>
            </a:r>
            <a:r>
              <a:rPr lang="en-US" dirty="0" smtClean="0"/>
              <a:t>, there </a:t>
            </a:r>
            <a:r>
              <a:rPr lang="en-US" dirty="0"/>
              <a:t>may be several classes (sections) of a database course having a course code of CIS-420. One of those </a:t>
            </a:r>
            <a:r>
              <a:rPr lang="en-US" dirty="0" smtClean="0"/>
              <a:t>classes might </a:t>
            </a:r>
            <a:r>
              <a:rPr lang="en-US" dirty="0"/>
              <a:t>be offered on MWF from 8:00 a.m. to 8:50 a.m., another might be offered on MWF from 1:00 p.m. </a:t>
            </a:r>
            <a:r>
              <a:rPr lang="en-US" dirty="0" smtClean="0"/>
              <a:t>to 1:50 </a:t>
            </a:r>
            <a:r>
              <a:rPr lang="en-US" dirty="0"/>
              <a:t>p.m., while a third might be offered on Thursdays from 6:00 p.m. to 8:40 p.m. Yet all three classes </a:t>
            </a:r>
            <a:r>
              <a:rPr lang="en-US" dirty="0" smtClean="0"/>
              <a:t>have the </a:t>
            </a:r>
            <a:r>
              <a:rPr lang="en-US" dirty="0"/>
              <a:t>course code CIS-420.</a:t>
            </a:r>
          </a:p>
          <a:p>
            <a:r>
              <a:rPr lang="en-US" dirty="0" smtClean="0"/>
              <a:t>Finally</a:t>
            </a:r>
            <a:r>
              <a:rPr lang="en-US" dirty="0"/>
              <a:t>, a CLASS requires one ROOM, but a ROOM may be scheduled for many </a:t>
            </a:r>
            <a:r>
              <a:rPr lang="en-US" dirty="0" err="1"/>
              <a:t>CLASSes</a:t>
            </a:r>
            <a:r>
              <a:rPr lang="en-US" dirty="0"/>
              <a:t>. That is, </a:t>
            </a:r>
            <a:r>
              <a:rPr lang="en-US" dirty="0" smtClean="0"/>
              <a:t>each classroom </a:t>
            </a:r>
            <a:r>
              <a:rPr lang="en-US" dirty="0"/>
              <a:t>may be used for several classes: one at 9:00 a.m., one at 11:00 a.m., and one at 1 p.m., </a:t>
            </a:r>
            <a:r>
              <a:rPr lang="en-US" dirty="0" smtClean="0"/>
              <a:t>for example</a:t>
            </a:r>
            <a:r>
              <a:rPr lang="en-US" dirty="0"/>
              <a:t>. In other words, there is a 1:M relationship between ROOM and CLASS.</a:t>
            </a:r>
          </a:p>
        </p:txBody>
      </p:sp>
    </p:spTree>
    <p:extLst>
      <p:ext uri="{BB962C8B-B14F-4D97-AF65-F5344CB8AC3E}">
        <p14:creationId xmlns:p14="http://schemas.microsoft.com/office/powerpoint/2010/main" val="39556387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0820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9254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The use of external views representing subsets of the database has some important advantages:</a:t>
            </a:r>
          </a:p>
          <a:p>
            <a:pPr lvl="1"/>
            <a:r>
              <a:rPr lang="en-US" dirty="0" smtClean="0"/>
              <a:t>It </a:t>
            </a:r>
            <a:r>
              <a:rPr lang="en-US" dirty="0"/>
              <a:t>makes it easy to identify specific data required to support each business unit’s operations.</a:t>
            </a:r>
          </a:p>
          <a:p>
            <a:pPr lvl="1"/>
            <a:r>
              <a:rPr lang="en-US" dirty="0" smtClean="0"/>
              <a:t>It </a:t>
            </a:r>
            <a:r>
              <a:rPr lang="en-US" dirty="0"/>
              <a:t>makes the designer’s job easy by providing feedback about the model’s adequacy. Specifically, the model </a:t>
            </a:r>
            <a:r>
              <a:rPr lang="en-US" dirty="0" smtClean="0"/>
              <a:t>can be </a:t>
            </a:r>
            <a:r>
              <a:rPr lang="en-US" dirty="0"/>
              <a:t>checked to ensure that it supports all processes as defined by their external models, as well as all </a:t>
            </a:r>
            <a:r>
              <a:rPr lang="en-US" dirty="0" smtClean="0"/>
              <a:t>operational requirements </a:t>
            </a:r>
            <a:r>
              <a:rPr lang="en-US" dirty="0"/>
              <a:t>and constraints.</a:t>
            </a:r>
          </a:p>
          <a:p>
            <a:pPr lvl="1"/>
            <a:r>
              <a:rPr lang="en-US" dirty="0" smtClean="0"/>
              <a:t>It </a:t>
            </a:r>
            <a:r>
              <a:rPr lang="en-US" dirty="0"/>
              <a:t>helps to ensure </a:t>
            </a:r>
            <a:r>
              <a:rPr lang="en-US" i="1" dirty="0"/>
              <a:t>security </a:t>
            </a:r>
            <a:r>
              <a:rPr lang="en-US" dirty="0"/>
              <a:t>constraints in the database design. Damaging an entire database is more </a:t>
            </a:r>
            <a:r>
              <a:rPr lang="en-US" dirty="0" smtClean="0"/>
              <a:t>difficult when </a:t>
            </a:r>
            <a:r>
              <a:rPr lang="en-US" dirty="0"/>
              <a:t>each business unit works with only a subset of data.</a:t>
            </a:r>
          </a:p>
          <a:p>
            <a:pPr lvl="1"/>
            <a:r>
              <a:rPr lang="en-US" dirty="0" smtClean="0"/>
              <a:t>It </a:t>
            </a:r>
            <a:r>
              <a:rPr lang="en-US" dirty="0"/>
              <a:t>makes application program development much simpler.</a:t>
            </a:r>
          </a:p>
        </p:txBody>
      </p:sp>
    </p:spTree>
    <p:extLst>
      <p:ext uri="{BB962C8B-B14F-4D97-AF65-F5344CB8AC3E}">
        <p14:creationId xmlns:p14="http://schemas.microsoft.com/office/powerpoint/2010/main" val="29056397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Conceptual Model</a:t>
            </a:r>
          </a:p>
        </p:txBody>
      </p:sp>
      <p:sp>
        <p:nvSpPr>
          <p:cNvPr id="3" name="Content Placeholder 2"/>
          <p:cNvSpPr>
            <a:spLocks noGrp="1"/>
          </p:cNvSpPr>
          <p:nvPr>
            <p:ph idx="1"/>
          </p:nvPr>
        </p:nvSpPr>
        <p:spPr/>
        <p:txBody>
          <a:bodyPr>
            <a:normAutofit fontScale="70000" lnSpcReduction="20000"/>
          </a:bodyPr>
          <a:lstStyle/>
          <a:p>
            <a:r>
              <a:rPr lang="en-US" dirty="0"/>
              <a:t>Having identified the external views, a conceptual model is used, graphically represented by an </a:t>
            </a:r>
            <a:r>
              <a:rPr lang="en-US" dirty="0" smtClean="0"/>
              <a:t>ERD, to </a:t>
            </a:r>
            <a:r>
              <a:rPr lang="en-US" dirty="0"/>
              <a:t>integrate all external views into a single view. </a:t>
            </a:r>
            <a:endParaRPr lang="en-US" dirty="0" smtClean="0"/>
          </a:p>
          <a:p>
            <a:r>
              <a:rPr lang="en-US" dirty="0" smtClean="0"/>
              <a:t>The </a:t>
            </a:r>
            <a:r>
              <a:rPr lang="en-US" b="1" dirty="0"/>
              <a:t>conceptual model </a:t>
            </a:r>
            <a:r>
              <a:rPr lang="en-US" dirty="0"/>
              <a:t>represents a global view of the </a:t>
            </a:r>
            <a:r>
              <a:rPr lang="en-US" dirty="0" smtClean="0"/>
              <a:t>entire database </a:t>
            </a:r>
            <a:r>
              <a:rPr lang="en-US" dirty="0"/>
              <a:t>as viewed by the entire organization. </a:t>
            </a:r>
            <a:endParaRPr lang="en-US" dirty="0" smtClean="0"/>
          </a:p>
          <a:p>
            <a:r>
              <a:rPr lang="en-US" dirty="0" smtClean="0"/>
              <a:t>That </a:t>
            </a:r>
            <a:r>
              <a:rPr lang="en-US" dirty="0"/>
              <a:t>is, the conceptual model integrates all external views (entities</a:t>
            </a:r>
            <a:r>
              <a:rPr lang="en-US" dirty="0" smtClean="0"/>
              <a:t>, relationships</a:t>
            </a:r>
            <a:r>
              <a:rPr lang="en-US" dirty="0"/>
              <a:t>, constraints, and processes) into a single global view of the data in the enterprise. </a:t>
            </a:r>
            <a:endParaRPr lang="en-US" dirty="0" smtClean="0"/>
          </a:p>
          <a:p>
            <a:r>
              <a:rPr lang="en-US" dirty="0" smtClean="0"/>
              <a:t>Also </a:t>
            </a:r>
            <a:r>
              <a:rPr lang="en-US" dirty="0"/>
              <a:t>known as </a:t>
            </a:r>
            <a:r>
              <a:rPr lang="en-US" dirty="0" smtClean="0"/>
              <a:t>a </a:t>
            </a:r>
            <a:r>
              <a:rPr lang="en-US" b="1" dirty="0" smtClean="0"/>
              <a:t>conceptual </a:t>
            </a:r>
            <a:r>
              <a:rPr lang="en-US" b="1" dirty="0"/>
              <a:t>schema</a:t>
            </a:r>
            <a:r>
              <a:rPr lang="en-US" dirty="0"/>
              <a:t>, it is the basis for the identification and high-level description of the main data objects (</a:t>
            </a:r>
            <a:r>
              <a:rPr lang="en-US" dirty="0" smtClean="0"/>
              <a:t>avoiding any </a:t>
            </a:r>
            <a:r>
              <a:rPr lang="en-US" dirty="0"/>
              <a:t>database model–specific details).</a:t>
            </a:r>
          </a:p>
          <a:p>
            <a:r>
              <a:rPr lang="en-US" dirty="0"/>
              <a:t>The most widely used conceptual model is the ER model. </a:t>
            </a:r>
            <a:endParaRPr lang="en-US" dirty="0" smtClean="0"/>
          </a:p>
          <a:p>
            <a:r>
              <a:rPr lang="en-US" dirty="0" smtClean="0"/>
              <a:t>Remember </a:t>
            </a:r>
            <a:r>
              <a:rPr lang="en-US" dirty="0"/>
              <a:t>that the ER model is illustrated with the help of </a:t>
            </a:r>
            <a:r>
              <a:rPr lang="en-US" dirty="0" smtClean="0"/>
              <a:t>the ERD</a:t>
            </a:r>
            <a:r>
              <a:rPr lang="en-US" dirty="0"/>
              <a:t>, which is, in effect, the basic database blueprint. </a:t>
            </a:r>
            <a:endParaRPr lang="en-US" dirty="0" smtClean="0"/>
          </a:p>
          <a:p>
            <a:r>
              <a:rPr lang="en-US" dirty="0" smtClean="0"/>
              <a:t>The </a:t>
            </a:r>
            <a:r>
              <a:rPr lang="en-US" dirty="0"/>
              <a:t>ERD is used to graphically </a:t>
            </a:r>
            <a:r>
              <a:rPr lang="en-US" i="1" dirty="0"/>
              <a:t>represent </a:t>
            </a:r>
            <a:r>
              <a:rPr lang="en-US" dirty="0"/>
              <a:t>the conceptual schema.</a:t>
            </a:r>
          </a:p>
        </p:txBody>
      </p:sp>
    </p:spTree>
    <p:extLst>
      <p:ext uri="{BB962C8B-B14F-4D97-AF65-F5344CB8AC3E}">
        <p14:creationId xmlns:p14="http://schemas.microsoft.com/office/powerpoint/2010/main" val="399523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Rules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How do database designers go about selecting or determining the entities, attributes, and relationships that will build a data model?</a:t>
            </a:r>
          </a:p>
          <a:p>
            <a:r>
              <a:rPr lang="en-US" dirty="0" smtClean="0"/>
              <a:t>From a database point of view, the collection of data becomes meaningful only when it reflects properly defined business rules.</a:t>
            </a:r>
          </a:p>
          <a:p>
            <a:r>
              <a:rPr lang="en-US" dirty="0" smtClean="0"/>
              <a:t>A business rule is a brief, precise, and unambiguous description of a policy, procedure, or principle within a specific organization’s environment.</a:t>
            </a:r>
          </a:p>
          <a:p>
            <a:r>
              <a:rPr lang="en-US" dirty="0" smtClean="0"/>
              <a:t>In a sense, business rules are </a:t>
            </a:r>
            <a:r>
              <a:rPr lang="en-US" dirty="0" err="1" smtClean="0"/>
              <a:t>minsname</a:t>
            </a:r>
            <a:r>
              <a:rPr lang="en-US" dirty="0" smtClean="0"/>
              <a:t>: they apply to any organization –a business, a government unit, a religious group, or  a research laboratory-large or small- that stores and uses data to generate information</a:t>
            </a:r>
            <a:endParaRPr lang="en-US" dirty="0"/>
          </a:p>
        </p:txBody>
      </p:sp>
    </p:spTree>
    <p:extLst>
      <p:ext uri="{BB962C8B-B14F-4D97-AF65-F5344CB8AC3E}">
        <p14:creationId xmlns:p14="http://schemas.microsoft.com/office/powerpoint/2010/main" val="12596789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181600"/>
          </a:xfrm>
        </p:spPr>
        <p:txBody>
          <a:bodyPr>
            <a:normAutofit fontScale="77500" lnSpcReduction="20000"/>
          </a:bodyPr>
          <a:lstStyle/>
          <a:p>
            <a:r>
              <a:rPr lang="en-US" dirty="0"/>
              <a:t>The conceptual model yields some very important advantages. </a:t>
            </a:r>
            <a:endParaRPr lang="en-US" dirty="0" smtClean="0"/>
          </a:p>
          <a:p>
            <a:r>
              <a:rPr lang="en-US" dirty="0" smtClean="0"/>
              <a:t>First</a:t>
            </a:r>
            <a:r>
              <a:rPr lang="en-US" dirty="0"/>
              <a:t>, it provides a relatively easily understood </a:t>
            </a:r>
            <a:r>
              <a:rPr lang="en-US" dirty="0" smtClean="0"/>
              <a:t>bird’s-eye (</a:t>
            </a:r>
            <a:r>
              <a:rPr lang="en-US" dirty="0"/>
              <a:t>macro level) view of the data environment</a:t>
            </a:r>
            <a:r>
              <a:rPr lang="en-US" dirty="0" smtClean="0"/>
              <a:t>.</a:t>
            </a:r>
          </a:p>
          <a:p>
            <a:r>
              <a:rPr lang="en-US" dirty="0"/>
              <a:t>Second, the conceptual model is independent of both software and hardware. </a:t>
            </a:r>
            <a:r>
              <a:rPr lang="en-US" b="1" dirty="0"/>
              <a:t>Software independence </a:t>
            </a:r>
            <a:r>
              <a:rPr lang="en-US" dirty="0"/>
              <a:t>means </a:t>
            </a:r>
            <a:r>
              <a:rPr lang="en-US" dirty="0" smtClean="0"/>
              <a:t>that the </a:t>
            </a:r>
            <a:r>
              <a:rPr lang="en-US" dirty="0"/>
              <a:t>model does not depend on the DBMS software used to implement the model. </a:t>
            </a:r>
            <a:r>
              <a:rPr lang="en-US" b="1" dirty="0"/>
              <a:t>Hardware independence </a:t>
            </a:r>
            <a:r>
              <a:rPr lang="en-US" dirty="0" smtClean="0"/>
              <a:t>means that </a:t>
            </a:r>
            <a:r>
              <a:rPr lang="en-US" dirty="0"/>
              <a:t>the model does not depend on the hardware used in the implementation of the model. Therefore, changes </a:t>
            </a:r>
            <a:r>
              <a:rPr lang="en-US" dirty="0" smtClean="0"/>
              <a:t>in </a:t>
            </a:r>
            <a:r>
              <a:rPr lang="en-US" dirty="0"/>
              <a:t>either the hardware or the DBMS software </a:t>
            </a:r>
            <a:r>
              <a:rPr lang="en-US" dirty="0" smtClean="0"/>
              <a:t>will have </a:t>
            </a:r>
            <a:r>
              <a:rPr lang="en-US" dirty="0"/>
              <a:t>no effect on the database design at </a:t>
            </a:r>
            <a:r>
              <a:rPr lang="en-US" dirty="0" smtClean="0"/>
              <a:t>the conceptual </a:t>
            </a:r>
            <a:r>
              <a:rPr lang="en-US" dirty="0"/>
              <a:t>level. Generally, the term </a:t>
            </a:r>
            <a:r>
              <a:rPr lang="en-US" b="1" dirty="0" smtClean="0"/>
              <a:t>logical design </a:t>
            </a:r>
            <a:r>
              <a:rPr lang="en-US" dirty="0"/>
              <a:t>is used to refer to the task of creating </a:t>
            </a:r>
            <a:r>
              <a:rPr lang="en-US" dirty="0" smtClean="0"/>
              <a:t>a conceptual </a:t>
            </a:r>
            <a:r>
              <a:rPr lang="en-US" dirty="0"/>
              <a:t>data model that could be </a:t>
            </a:r>
            <a:r>
              <a:rPr lang="en-US" dirty="0" smtClean="0"/>
              <a:t>implemented in </a:t>
            </a:r>
            <a:r>
              <a:rPr lang="en-US" dirty="0"/>
              <a:t>any DBMS.</a:t>
            </a:r>
          </a:p>
        </p:txBody>
      </p:sp>
    </p:spTree>
    <p:extLst>
      <p:ext uri="{BB962C8B-B14F-4D97-AF65-F5344CB8AC3E}">
        <p14:creationId xmlns:p14="http://schemas.microsoft.com/office/powerpoint/2010/main" val="42797785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Internal Model</a:t>
            </a:r>
          </a:p>
        </p:txBody>
      </p:sp>
      <p:sp>
        <p:nvSpPr>
          <p:cNvPr id="3" name="Content Placeholder 2"/>
          <p:cNvSpPr>
            <a:spLocks noGrp="1"/>
          </p:cNvSpPr>
          <p:nvPr>
            <p:ph idx="1"/>
          </p:nvPr>
        </p:nvSpPr>
        <p:spPr/>
        <p:txBody>
          <a:bodyPr>
            <a:normAutofit fontScale="85000" lnSpcReduction="10000"/>
          </a:bodyPr>
          <a:lstStyle/>
          <a:p>
            <a:r>
              <a:rPr lang="en-US" dirty="0"/>
              <a:t>Once a specific DBMS has been selected, </a:t>
            </a:r>
            <a:r>
              <a:rPr lang="en-US" dirty="0" smtClean="0"/>
              <a:t>the internal </a:t>
            </a:r>
            <a:r>
              <a:rPr lang="en-US" dirty="0"/>
              <a:t>model maps the conceptual model </a:t>
            </a:r>
            <a:r>
              <a:rPr lang="en-US" dirty="0" smtClean="0"/>
              <a:t>to the </a:t>
            </a:r>
            <a:r>
              <a:rPr lang="en-US" dirty="0"/>
              <a:t>DBMS. </a:t>
            </a:r>
            <a:endParaRPr lang="en-US" dirty="0" smtClean="0"/>
          </a:p>
          <a:p>
            <a:r>
              <a:rPr lang="en-US" dirty="0" smtClean="0"/>
              <a:t>The </a:t>
            </a:r>
            <a:r>
              <a:rPr lang="en-US" b="1" dirty="0"/>
              <a:t>internal model </a:t>
            </a:r>
            <a:r>
              <a:rPr lang="en-US" dirty="0"/>
              <a:t>is the </a:t>
            </a:r>
            <a:r>
              <a:rPr lang="en-US" dirty="0" smtClean="0"/>
              <a:t>representation of </a:t>
            </a:r>
            <a:r>
              <a:rPr lang="en-US" dirty="0"/>
              <a:t>the database as “seen” by </a:t>
            </a:r>
            <a:r>
              <a:rPr lang="en-US" dirty="0" smtClean="0"/>
              <a:t>the DBMS</a:t>
            </a:r>
            <a:r>
              <a:rPr lang="en-US" dirty="0"/>
              <a:t>. </a:t>
            </a:r>
            <a:endParaRPr lang="en-US" dirty="0" smtClean="0"/>
          </a:p>
          <a:p>
            <a:r>
              <a:rPr lang="en-US" dirty="0" smtClean="0"/>
              <a:t>In </a:t>
            </a:r>
            <a:r>
              <a:rPr lang="en-US" dirty="0"/>
              <a:t>other words, the internal </a:t>
            </a:r>
            <a:r>
              <a:rPr lang="en-US" dirty="0" smtClean="0"/>
              <a:t>model requires </a:t>
            </a:r>
            <a:r>
              <a:rPr lang="en-US" dirty="0"/>
              <a:t>the designer to match the </a:t>
            </a:r>
            <a:r>
              <a:rPr lang="en-US" dirty="0" smtClean="0"/>
              <a:t>conceptual model’s </a:t>
            </a:r>
            <a:r>
              <a:rPr lang="en-US" dirty="0"/>
              <a:t>characteristics and constraints to </a:t>
            </a:r>
            <a:r>
              <a:rPr lang="en-US" dirty="0" smtClean="0"/>
              <a:t>those of </a:t>
            </a:r>
            <a:r>
              <a:rPr lang="en-US" dirty="0"/>
              <a:t>the selected implementation model. </a:t>
            </a:r>
            <a:endParaRPr lang="en-US" dirty="0" smtClean="0"/>
          </a:p>
          <a:p>
            <a:r>
              <a:rPr lang="en-US" dirty="0" smtClean="0"/>
              <a:t>An </a:t>
            </a:r>
            <a:r>
              <a:rPr lang="en-US" b="1" dirty="0" smtClean="0"/>
              <a:t>internal </a:t>
            </a:r>
            <a:r>
              <a:rPr lang="en-US" b="1" dirty="0"/>
              <a:t>schema </a:t>
            </a:r>
            <a:r>
              <a:rPr lang="en-US" dirty="0"/>
              <a:t>depicts a specific </a:t>
            </a:r>
            <a:r>
              <a:rPr lang="en-US" dirty="0" smtClean="0"/>
              <a:t>representation of </a:t>
            </a:r>
            <a:r>
              <a:rPr lang="en-US" dirty="0"/>
              <a:t>an internal model, using the </a:t>
            </a:r>
            <a:r>
              <a:rPr lang="en-US" dirty="0" smtClean="0"/>
              <a:t>database constructs </a:t>
            </a:r>
            <a:r>
              <a:rPr lang="en-US" dirty="0"/>
              <a:t>supported by the chosen database.</a:t>
            </a:r>
          </a:p>
        </p:txBody>
      </p:sp>
    </p:spTree>
    <p:extLst>
      <p:ext uri="{BB962C8B-B14F-4D97-AF65-F5344CB8AC3E}">
        <p14:creationId xmlns:p14="http://schemas.microsoft.com/office/powerpoint/2010/main" val="36762410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The development of a detailed internal model is especially important to database designers who work with </a:t>
            </a:r>
            <a:r>
              <a:rPr lang="en-US" dirty="0" smtClean="0"/>
              <a:t>hierarchical or </a:t>
            </a:r>
            <a:r>
              <a:rPr lang="en-US" dirty="0"/>
              <a:t>network models because those models require very precise specification of data storage location and data </a:t>
            </a:r>
            <a:r>
              <a:rPr lang="en-US" dirty="0" smtClean="0"/>
              <a:t>access paths</a:t>
            </a:r>
            <a:r>
              <a:rPr lang="en-US" dirty="0"/>
              <a:t>. </a:t>
            </a:r>
            <a:endParaRPr lang="en-US" dirty="0" smtClean="0"/>
          </a:p>
          <a:p>
            <a:r>
              <a:rPr lang="en-US" dirty="0" smtClean="0"/>
              <a:t>In </a:t>
            </a:r>
            <a:r>
              <a:rPr lang="en-US" dirty="0"/>
              <a:t>contrast, the relational model requires less detail in its internal model because most RDBMSs handle </a:t>
            </a:r>
            <a:r>
              <a:rPr lang="en-US" dirty="0" smtClean="0"/>
              <a:t>data access </a:t>
            </a:r>
            <a:r>
              <a:rPr lang="en-US" dirty="0"/>
              <a:t>path definition </a:t>
            </a:r>
            <a:r>
              <a:rPr lang="en-US" i="1" dirty="0"/>
              <a:t>transparently</a:t>
            </a:r>
            <a:r>
              <a:rPr lang="en-US" dirty="0"/>
              <a:t>; that is, the designer need not be aware of the data access path details</a:t>
            </a:r>
            <a:r>
              <a:rPr lang="en-US" dirty="0" smtClean="0"/>
              <a:t>. </a:t>
            </a:r>
            <a:endParaRPr lang="en-US" dirty="0"/>
          </a:p>
          <a:p>
            <a:r>
              <a:rPr lang="en-US" dirty="0"/>
              <a:t>Nevertheless, even relational database software usually requires data storage location specification, especially in </a:t>
            </a:r>
            <a:r>
              <a:rPr lang="en-US" dirty="0" smtClean="0"/>
              <a:t>a mainframe </a:t>
            </a:r>
            <a:r>
              <a:rPr lang="en-US" dirty="0"/>
              <a:t>environment. For example, DB2 requires that you specify the data storage group, the location of </a:t>
            </a:r>
            <a:r>
              <a:rPr lang="en-US" dirty="0" smtClean="0"/>
              <a:t>the database </a:t>
            </a:r>
            <a:r>
              <a:rPr lang="en-US" dirty="0"/>
              <a:t>within the storage group, and the location of the tables within the database.</a:t>
            </a:r>
          </a:p>
        </p:txBody>
      </p:sp>
    </p:spTree>
    <p:extLst>
      <p:ext uri="{BB962C8B-B14F-4D97-AF65-F5344CB8AC3E}">
        <p14:creationId xmlns:p14="http://schemas.microsoft.com/office/powerpoint/2010/main" val="2584944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Because the internal model depends on specific database software, it is said to be software-dependent. </a:t>
            </a:r>
            <a:endParaRPr lang="en-US" dirty="0" smtClean="0"/>
          </a:p>
          <a:p>
            <a:r>
              <a:rPr lang="en-US" dirty="0" smtClean="0"/>
              <a:t>Therefore</a:t>
            </a:r>
            <a:r>
              <a:rPr lang="en-US" dirty="0"/>
              <a:t>, </a:t>
            </a:r>
            <a:r>
              <a:rPr lang="en-US" dirty="0" smtClean="0"/>
              <a:t>a change </a:t>
            </a:r>
            <a:r>
              <a:rPr lang="en-US" dirty="0"/>
              <a:t>in the DBMS software requires that the internal model be changed to fit the characteristics and </a:t>
            </a:r>
            <a:r>
              <a:rPr lang="en-US" dirty="0" smtClean="0"/>
              <a:t>requirements of </a:t>
            </a:r>
            <a:r>
              <a:rPr lang="en-US" dirty="0"/>
              <a:t>the </a:t>
            </a:r>
            <a:r>
              <a:rPr lang="en-US" dirty="0" smtClean="0"/>
              <a:t>implementation </a:t>
            </a:r>
            <a:r>
              <a:rPr lang="en-US" dirty="0"/>
              <a:t>database model. </a:t>
            </a:r>
            <a:endParaRPr lang="en-US" dirty="0" smtClean="0"/>
          </a:p>
          <a:p>
            <a:r>
              <a:rPr lang="en-US" dirty="0" smtClean="0"/>
              <a:t>When </a:t>
            </a:r>
            <a:r>
              <a:rPr lang="en-US" dirty="0"/>
              <a:t>you can change the internal model without affecting the </a:t>
            </a:r>
            <a:r>
              <a:rPr lang="en-US" dirty="0" smtClean="0"/>
              <a:t>conceptual model</a:t>
            </a:r>
            <a:r>
              <a:rPr lang="en-US" dirty="0"/>
              <a:t>, you have </a:t>
            </a:r>
            <a:r>
              <a:rPr lang="en-US" b="1" dirty="0"/>
              <a:t>logical independence</a:t>
            </a:r>
            <a:r>
              <a:rPr lang="en-US" dirty="0"/>
              <a:t>. </a:t>
            </a:r>
            <a:endParaRPr lang="en-US" dirty="0" smtClean="0"/>
          </a:p>
          <a:p>
            <a:r>
              <a:rPr lang="en-US" dirty="0" smtClean="0"/>
              <a:t>However</a:t>
            </a:r>
            <a:r>
              <a:rPr lang="en-US" dirty="0"/>
              <a:t>, the internal model is still hardware-independent because it </a:t>
            </a:r>
            <a:r>
              <a:rPr lang="en-US" dirty="0" smtClean="0"/>
              <a:t>is unaffected </a:t>
            </a:r>
            <a:r>
              <a:rPr lang="en-US" dirty="0"/>
              <a:t>by the choice of the computer on which the software is installed. </a:t>
            </a:r>
            <a:endParaRPr lang="en-US" dirty="0" smtClean="0"/>
          </a:p>
          <a:p>
            <a:r>
              <a:rPr lang="en-US" dirty="0" smtClean="0"/>
              <a:t>Therefore</a:t>
            </a:r>
            <a:r>
              <a:rPr lang="en-US" dirty="0"/>
              <a:t>, a change in storage </a:t>
            </a:r>
            <a:r>
              <a:rPr lang="en-US" dirty="0" smtClean="0"/>
              <a:t>devices or </a:t>
            </a:r>
            <a:r>
              <a:rPr lang="en-US" dirty="0"/>
              <a:t>even a change in operating systems will not affect the internal model.</a:t>
            </a:r>
          </a:p>
        </p:txBody>
      </p:sp>
    </p:spTree>
    <p:extLst>
      <p:ext uri="{BB962C8B-B14F-4D97-AF65-F5344CB8AC3E}">
        <p14:creationId xmlns:p14="http://schemas.microsoft.com/office/powerpoint/2010/main" val="15702817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3999"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4954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Physical Model</a:t>
            </a:r>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dirty="0"/>
              <a:t>The </a:t>
            </a:r>
            <a:r>
              <a:rPr lang="en-US" b="1" dirty="0"/>
              <a:t>physical model </a:t>
            </a:r>
            <a:r>
              <a:rPr lang="en-US" dirty="0"/>
              <a:t>operates at the lowest level of abstraction, describing the way data are saved on storage </a:t>
            </a:r>
            <a:r>
              <a:rPr lang="en-US" dirty="0" smtClean="0"/>
              <a:t>media such </a:t>
            </a:r>
            <a:r>
              <a:rPr lang="en-US" dirty="0"/>
              <a:t>as disks or tapes. </a:t>
            </a:r>
            <a:endParaRPr lang="en-US" dirty="0" smtClean="0"/>
          </a:p>
          <a:p>
            <a:r>
              <a:rPr lang="en-US" dirty="0" smtClean="0"/>
              <a:t>The </a:t>
            </a:r>
            <a:r>
              <a:rPr lang="en-US" dirty="0"/>
              <a:t>physical model requires the definition of both the physical storage devices and the (physical</a:t>
            </a:r>
            <a:r>
              <a:rPr lang="en-US" dirty="0" smtClean="0"/>
              <a:t>) access </a:t>
            </a:r>
            <a:r>
              <a:rPr lang="en-US" dirty="0"/>
              <a:t>methods required to reach the data within those storage devices, making it both software- </a:t>
            </a:r>
            <a:r>
              <a:rPr lang="en-US"/>
              <a:t>and </a:t>
            </a:r>
            <a:r>
              <a:rPr lang="en-US" smtClean="0"/>
              <a:t>hardware dependent</a:t>
            </a:r>
            <a:r>
              <a:rPr lang="en-US" dirty="0"/>
              <a:t>.</a:t>
            </a:r>
          </a:p>
          <a:p>
            <a:r>
              <a:rPr lang="en-US" dirty="0"/>
              <a:t>The storage structures used are dependent on the software (the DBMS and the operating system) and </a:t>
            </a:r>
            <a:r>
              <a:rPr lang="en-US" dirty="0" smtClean="0"/>
              <a:t>on the </a:t>
            </a:r>
            <a:r>
              <a:rPr lang="en-US" dirty="0"/>
              <a:t>type of storage devices that the computer can handle. </a:t>
            </a:r>
            <a:endParaRPr lang="en-US" dirty="0" smtClean="0"/>
          </a:p>
          <a:p>
            <a:r>
              <a:rPr lang="en-US" dirty="0" smtClean="0"/>
              <a:t>The </a:t>
            </a:r>
            <a:r>
              <a:rPr lang="en-US" dirty="0"/>
              <a:t>precision required in the physical model’s </a:t>
            </a:r>
            <a:r>
              <a:rPr lang="en-US" dirty="0" smtClean="0"/>
              <a:t>definition demands </a:t>
            </a:r>
            <a:r>
              <a:rPr lang="en-US" dirty="0"/>
              <a:t>that database designers who work at this level have a detailed knowledge of the hardware and software </a:t>
            </a:r>
            <a:r>
              <a:rPr lang="en-US" dirty="0" smtClean="0"/>
              <a:t>used to </a:t>
            </a:r>
            <a:r>
              <a:rPr lang="en-US" dirty="0"/>
              <a:t>implement the database design.</a:t>
            </a:r>
          </a:p>
        </p:txBody>
      </p:sp>
    </p:spTree>
    <p:extLst>
      <p:ext uri="{BB962C8B-B14F-4D97-AF65-F5344CB8AC3E}">
        <p14:creationId xmlns:p14="http://schemas.microsoft.com/office/powerpoint/2010/main" val="42400162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202363"/>
          </a:xfrm>
        </p:spPr>
        <p:txBody>
          <a:bodyPr>
            <a:normAutofit fontScale="70000" lnSpcReduction="20000"/>
          </a:bodyPr>
          <a:lstStyle/>
          <a:p>
            <a:r>
              <a:rPr lang="en-US" dirty="0"/>
              <a:t>Early data models forced the database designer to take the details of the physical model’s data storage </a:t>
            </a:r>
            <a:r>
              <a:rPr lang="en-US" dirty="0" smtClean="0"/>
              <a:t>requirements into </a:t>
            </a:r>
            <a:r>
              <a:rPr lang="en-US" dirty="0"/>
              <a:t>account. </a:t>
            </a:r>
            <a:endParaRPr lang="en-US" dirty="0" smtClean="0"/>
          </a:p>
          <a:p>
            <a:r>
              <a:rPr lang="en-US" dirty="0" smtClean="0"/>
              <a:t>However</a:t>
            </a:r>
            <a:r>
              <a:rPr lang="en-US" dirty="0"/>
              <a:t>, the now dominant relational model is aimed largely at the logical rather than the physical level</a:t>
            </a:r>
            <a:r>
              <a:rPr lang="en-US" dirty="0" smtClean="0"/>
              <a:t>; therefore</a:t>
            </a:r>
            <a:r>
              <a:rPr lang="en-US" dirty="0"/>
              <a:t>, it does not require the physical-level details common to its predecessors.</a:t>
            </a:r>
          </a:p>
          <a:p>
            <a:r>
              <a:rPr lang="en-US" dirty="0"/>
              <a:t>Although the relational model does not require the designer to be concerned about the data’s physical </a:t>
            </a:r>
            <a:r>
              <a:rPr lang="en-US" dirty="0" smtClean="0"/>
              <a:t>storage characteristics</a:t>
            </a:r>
            <a:r>
              <a:rPr lang="en-US" dirty="0"/>
              <a:t>, the </a:t>
            </a:r>
            <a:r>
              <a:rPr lang="en-US" i="1" dirty="0"/>
              <a:t>implementation </a:t>
            </a:r>
            <a:r>
              <a:rPr lang="en-US" dirty="0"/>
              <a:t>of a relational model may require physical-level fine-tuning for </a:t>
            </a:r>
            <a:r>
              <a:rPr lang="en-US" dirty="0" smtClean="0"/>
              <a:t>increased performance</a:t>
            </a:r>
            <a:r>
              <a:rPr lang="en-US" dirty="0"/>
              <a:t>. </a:t>
            </a:r>
            <a:endParaRPr lang="en-US" dirty="0" smtClean="0"/>
          </a:p>
          <a:p>
            <a:r>
              <a:rPr lang="en-US" dirty="0" smtClean="0"/>
              <a:t>Fine-tuning </a:t>
            </a:r>
            <a:r>
              <a:rPr lang="en-US" dirty="0"/>
              <a:t>is especially important when very large databases are installed in a mainframe environment.</a:t>
            </a:r>
          </a:p>
          <a:p>
            <a:r>
              <a:rPr lang="en-US" dirty="0"/>
              <a:t>Yet even such performance fine-tuning at the physical level does not require knowledge of physical data </a:t>
            </a:r>
            <a:r>
              <a:rPr lang="en-US" dirty="0" smtClean="0"/>
              <a:t>storage characteristics.</a:t>
            </a:r>
            <a:r>
              <a:rPr lang="en-US" dirty="0"/>
              <a:t> </a:t>
            </a:r>
            <a:endParaRPr lang="en-US" dirty="0" smtClean="0"/>
          </a:p>
          <a:p>
            <a:r>
              <a:rPr lang="en-US" dirty="0" smtClean="0"/>
              <a:t>As </a:t>
            </a:r>
            <a:r>
              <a:rPr lang="en-US" dirty="0"/>
              <a:t>noted earlier, the physical model is dependent on the DBMS, methods of accessing files, and types of </a:t>
            </a:r>
            <a:r>
              <a:rPr lang="en-US" dirty="0" smtClean="0"/>
              <a:t>hardware storage </a:t>
            </a:r>
            <a:r>
              <a:rPr lang="en-US" dirty="0"/>
              <a:t>devices supported by the operating system. </a:t>
            </a:r>
            <a:endParaRPr lang="en-US" dirty="0" smtClean="0"/>
          </a:p>
          <a:p>
            <a:r>
              <a:rPr lang="en-US" dirty="0" smtClean="0"/>
              <a:t>When </a:t>
            </a:r>
            <a:r>
              <a:rPr lang="en-US" dirty="0"/>
              <a:t>you can change the physical model without affecting </a:t>
            </a:r>
            <a:r>
              <a:rPr lang="en-US" dirty="0" smtClean="0"/>
              <a:t>the internal </a:t>
            </a:r>
            <a:r>
              <a:rPr lang="en-US" dirty="0"/>
              <a:t>model, you have </a:t>
            </a:r>
            <a:r>
              <a:rPr lang="en-US" b="1" dirty="0"/>
              <a:t>physical independence</a:t>
            </a:r>
            <a:r>
              <a:rPr lang="en-US" dirty="0"/>
              <a:t>. </a:t>
            </a:r>
            <a:endParaRPr lang="en-US" dirty="0" smtClean="0"/>
          </a:p>
          <a:p>
            <a:r>
              <a:rPr lang="en-US" dirty="0" smtClean="0"/>
              <a:t>Therefore</a:t>
            </a:r>
            <a:r>
              <a:rPr lang="en-US" dirty="0"/>
              <a:t>, a change in storage devices or methods and even </a:t>
            </a:r>
            <a:r>
              <a:rPr lang="en-US" dirty="0" smtClean="0"/>
              <a:t>a change </a:t>
            </a:r>
            <a:r>
              <a:rPr lang="en-US" dirty="0"/>
              <a:t>in operating system will not affect the internal model.</a:t>
            </a:r>
          </a:p>
        </p:txBody>
      </p:sp>
    </p:spTree>
    <p:extLst>
      <p:ext uri="{BB962C8B-B14F-4D97-AF65-F5344CB8AC3E}">
        <p14:creationId xmlns:p14="http://schemas.microsoft.com/office/powerpoint/2010/main" val="27774538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4960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Generate Business rules for your case study area</a:t>
            </a:r>
          </a:p>
          <a:p>
            <a:r>
              <a:rPr lang="en-US" dirty="0"/>
              <a:t>Given the business rule(s) </a:t>
            </a:r>
            <a:r>
              <a:rPr lang="en-US"/>
              <a:t>you </a:t>
            </a:r>
            <a:r>
              <a:rPr lang="en-US" smtClean="0"/>
              <a:t>wrote, </a:t>
            </a:r>
            <a:r>
              <a:rPr lang="en-US" dirty="0"/>
              <a:t>create the basic Crow’s Foot ERD.</a:t>
            </a:r>
          </a:p>
        </p:txBody>
      </p:sp>
    </p:spTree>
    <p:extLst>
      <p:ext uri="{BB962C8B-B14F-4D97-AF65-F5344CB8AC3E}">
        <p14:creationId xmlns:p14="http://schemas.microsoft.com/office/powerpoint/2010/main" val="344042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Business rules, derived from a detailed description of an organization’s operations, help to create and enforce actions within the organization’s environment.</a:t>
            </a:r>
          </a:p>
          <a:p>
            <a:r>
              <a:rPr lang="en-US" dirty="0" smtClean="0"/>
              <a:t>Business rules must be rendered in writing and updated to reflect any change in the organization’s operational environment</a:t>
            </a:r>
          </a:p>
          <a:p>
            <a:r>
              <a:rPr lang="en-US" dirty="0" smtClean="0"/>
              <a:t>Properly written business rules are used to define entities, attributes, relationships, and constraints.</a:t>
            </a:r>
            <a:endParaRPr lang="en-US" dirty="0"/>
          </a:p>
        </p:txBody>
      </p:sp>
    </p:spTree>
    <p:extLst>
      <p:ext uri="{BB962C8B-B14F-4D97-AF65-F5344CB8AC3E}">
        <p14:creationId xmlns:p14="http://schemas.microsoft.com/office/powerpoint/2010/main" val="3776863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9103</TotalTime>
  <Words>7533</Words>
  <Application>Microsoft Office PowerPoint</Application>
  <PresentationFormat>On-screen Show (4:3)</PresentationFormat>
  <Paragraphs>325</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Data Models</vt:lpstr>
      <vt:lpstr>PowerPoint Presentation</vt:lpstr>
      <vt:lpstr>PowerPoint Presentation</vt:lpstr>
      <vt:lpstr>Characteristics of Data Model</vt:lpstr>
      <vt:lpstr>Data model basic building blocks</vt:lpstr>
      <vt:lpstr>PowerPoint Presentation</vt:lpstr>
      <vt:lpstr>Examples </vt:lpstr>
      <vt:lpstr>Business Rules</vt:lpstr>
      <vt:lpstr>PowerPoint Presentation</vt:lpstr>
      <vt:lpstr>PowerPoint Presentation</vt:lpstr>
      <vt:lpstr>Examples of business rules</vt:lpstr>
      <vt:lpstr>PowerPoint Presentation</vt:lpstr>
      <vt:lpstr>Importance of Business rules</vt:lpstr>
      <vt:lpstr>Naming Conventions</vt:lpstr>
      <vt:lpstr>Evolution of Data models</vt:lpstr>
      <vt:lpstr>PowerPoint Presentation</vt:lpstr>
      <vt:lpstr>PowerPoint Presentation</vt:lpstr>
      <vt:lpstr>The Hierarchical Model</vt:lpstr>
      <vt:lpstr>Advantages of Hierarchical Model</vt:lpstr>
      <vt:lpstr>Disadvantages</vt:lpstr>
      <vt:lpstr>Network Model</vt:lpstr>
      <vt:lpstr>PowerPoint Presentation</vt:lpstr>
      <vt:lpstr>PowerPoint Presentation</vt:lpstr>
      <vt:lpstr>Advantages</vt:lpstr>
      <vt:lpstr>Disadvantages</vt:lpstr>
      <vt:lpstr>The Relational Model</vt:lpstr>
      <vt:lpstr>PowerPoint Presentation</vt:lpstr>
      <vt:lpstr>PowerPoint Presentation</vt:lpstr>
      <vt:lpstr>PowerPoint Presentation</vt:lpstr>
      <vt:lpstr>PowerPoint Presentation</vt:lpstr>
      <vt:lpstr>PowerPoint Presentation</vt:lpstr>
      <vt:lpstr>PowerPoint Presentation</vt:lpstr>
      <vt:lpstr>The Entity Relationship Model</vt:lpstr>
      <vt:lpstr>PowerPoint Presentation</vt:lpstr>
      <vt:lpstr>The ER model is based on the following components: </vt:lpstr>
      <vt:lpstr>ENTITY</vt:lpstr>
      <vt:lpstr>Entity</vt:lpstr>
      <vt:lpstr>Note</vt:lpstr>
      <vt:lpstr>Advantages</vt:lpstr>
      <vt:lpstr>Disadvantages</vt:lpstr>
      <vt:lpstr>PowerPoint Presentation</vt:lpstr>
      <vt:lpstr>RELATIONSHIPS</vt:lpstr>
      <vt:lpstr>Relationships</vt:lpstr>
      <vt:lpstr>ER Notations</vt:lpstr>
      <vt:lpstr>Crow Foot Notation</vt:lpstr>
      <vt:lpstr>PowerPoint Presentation</vt:lpstr>
      <vt:lpstr>PowerPoint Presentation</vt:lpstr>
      <vt:lpstr>Advantages</vt:lpstr>
      <vt:lpstr>Disadvantages</vt:lpstr>
      <vt:lpstr>The Object-Oriented (OO) Model</vt:lpstr>
      <vt:lpstr>PowerPoint Presentation</vt:lpstr>
      <vt:lpstr>PowerPoint Presentation</vt:lpstr>
      <vt:lpstr>The OO data model is based on the following components:</vt:lpstr>
      <vt:lpstr>PowerPoint Presentation</vt:lpstr>
      <vt:lpstr>PowerPoint Presentation</vt:lpstr>
      <vt:lpstr>PowerPoint Presentation</vt:lpstr>
      <vt:lpstr>PowerPoint Presentation</vt:lpstr>
      <vt:lpstr> As you examine the diagram, note that: </vt:lpstr>
      <vt:lpstr>PowerPoint Presentation</vt:lpstr>
      <vt:lpstr>Advantages</vt:lpstr>
      <vt:lpstr>Disadvantages</vt:lpstr>
      <vt:lpstr>Newer Data Models: Object/Relational and XML</vt:lpstr>
      <vt:lpstr>PowerPoint Presentation</vt:lpstr>
      <vt:lpstr>The Future of Data Models</vt:lpstr>
      <vt:lpstr>PowerPoint Presentation</vt:lpstr>
      <vt:lpstr>PowerPoint Presentation</vt:lpstr>
      <vt:lpstr>Two examples of this evolution are:</vt:lpstr>
      <vt:lpstr>PowerPoint Presentation</vt:lpstr>
      <vt:lpstr>Degrees of Data Abstraction</vt:lpstr>
      <vt:lpstr>PowerPoint Presentation</vt:lpstr>
      <vt:lpstr>PowerPoint Presentation</vt:lpstr>
      <vt:lpstr>The External Model</vt:lpstr>
      <vt:lpstr>PowerPoint Presentation</vt:lpstr>
      <vt:lpstr>PowerPoint Presentation</vt:lpstr>
      <vt:lpstr>Example</vt:lpstr>
      <vt:lpstr>PowerPoint Presentation</vt:lpstr>
      <vt:lpstr>PowerPoint Presentation</vt:lpstr>
      <vt:lpstr>PowerPoint Presentation</vt:lpstr>
      <vt:lpstr>The Conceptual Model</vt:lpstr>
      <vt:lpstr>PowerPoint Presentation</vt:lpstr>
      <vt:lpstr>The Internal Model</vt:lpstr>
      <vt:lpstr>PowerPoint Presentation</vt:lpstr>
      <vt:lpstr>PowerPoint Presentation</vt:lpstr>
      <vt:lpstr>PowerPoint Presentation</vt:lpstr>
      <vt:lpstr>The Physical Model</vt:lpstr>
      <vt:lpstr>PowerPoint Presentation</vt:lpstr>
      <vt:lpstr>PowerPoint Presentation</vt:lpstr>
      <vt:lpstr>Exercise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Models</dc:title>
  <dc:creator>delves</dc:creator>
  <cp:lastModifiedBy>delves</cp:lastModifiedBy>
  <cp:revision>116</cp:revision>
  <dcterms:created xsi:type="dcterms:W3CDTF">2013-10-07T13:56:31Z</dcterms:created>
  <dcterms:modified xsi:type="dcterms:W3CDTF">2013-10-18T02:30:38Z</dcterms:modified>
</cp:coreProperties>
</file>