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AA4D7-F1A8-4708-A440-3B2A4BFA4B06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C996572-36EC-4B84-A2B3-96DF3943F6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9ECEC-551E-47E0-8094-A4DDF9C039DC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7FEF5-7DDC-4F1F-A7A4-819D9E5931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5273A-CE8C-4A10-979E-0576DE2280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BDA53-D068-4B47-A359-B7DA707DF501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44842-4E8E-47F6-A655-EC5C417683F7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3ABEA-2302-4AF5-8712-D4161DAF7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6B139-0532-4B52-96D2-AC423D1B8EF9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FE91B-CBD8-4262-A268-183A0F98E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23943-708A-4D72-924D-D3B14DED084C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2DB75-8DFC-42EA-BD2F-322125FD14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C867C-4098-4C06-83DA-C7205B1BCF27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2896D-2BA7-4F68-9197-48413445F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A558D-7AB8-46AF-9098-808BACD021BD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228EB-88A1-4A78-BAF0-AD5B5E27C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C84A8-64C1-4590-AF3E-9FD8B1ABA10D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26A25-749F-42B0-A8BE-4EC017244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92B57-D4C3-4240-86A1-1FDEF7264EA9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54C34-B78D-4A71-8E99-B6982589D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27879-D6BD-4960-8518-AC2E0109BE49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E8D7F-7DE0-4076-91BF-EFC9E202D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63B83-F5FC-4924-B00D-51C66FC6EC1E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DBB9F-94D9-40A2-BBF2-E4790F1E8D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45E2B-4866-4685-AA4F-00D5A2F44F5C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754B6-55C3-43CE-B30C-978DCDB77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6A5C3-8E16-4D06-944B-577F9A0E4EA9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B793A-FACC-48DF-8451-82815BF14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464A7-80E9-4BBB-AF74-FF58633D1E23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F1FFA-87DB-4328-9261-278CE23721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A0D18-4C3D-437D-AFDC-005F6911807A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BFA0580-F779-4242-847B-8761CC8C5F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9B4D5-0F00-49B0-87C1-D495D4717E3A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3423A-6788-4E70-89FC-03C084DB6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EBFD5-9FC1-4BEC-BCFF-55E21E155200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C1DE20A-8411-4CD3-946A-0261F9BB7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520A3-095E-41C9-A75F-942EDE0653B4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55857-3F08-4A42-833C-37F9A0977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C2ACF-F69C-421D-8301-BEDB50DA9935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31B1209-AE27-4CD4-B026-5A7F6CE028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97F211A-97DB-48AC-BE66-300B4B32B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2E7D7-0AED-4B91-A6AB-AC51803D6296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F7246-92F4-4817-8902-FEFD3A435B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18342-841B-4B16-8ECF-E40E90A258BA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A6CA54-5508-466F-A273-CB281F1FB8F8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E04835-6331-43E4-AA30-1E4BA2936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ED9259-9BB6-4BBE-8F53-7EE5729F24AC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A0ECDF-F938-4E3B-A88B-91C9025D9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mailto:aasante@cug.edu.gh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0" y="5715000"/>
            <a:ext cx="9144000" cy="914400"/>
          </a:xfrm>
          <a:solidFill>
            <a:schemeClr val="bg1"/>
          </a:solidFill>
        </p:spPr>
        <p:txBody>
          <a:bodyPr/>
          <a:lstStyle/>
          <a:p>
            <a:pPr algn="l" eaLnBrk="1" hangingPunct="1"/>
            <a:r>
              <a:rPr lang="en-US" sz="1800" smtClean="0">
                <a:solidFill>
                  <a:srgbClr val="0000FF"/>
                </a:solidFill>
              </a:rPr>
              <a:t>                   </a:t>
            </a:r>
            <a:r>
              <a:rPr lang="en-US" sz="1600" smtClean="0">
                <a:solidFill>
                  <a:srgbClr val="C00000"/>
                </a:solidFill>
              </a:rPr>
              <a:t>Catholic University College of Ghana</a:t>
            </a:r>
          </a:p>
          <a:p>
            <a:pPr algn="l" eaLnBrk="1" hangingPunct="1"/>
            <a:r>
              <a:rPr lang="en-US" sz="1600" smtClean="0">
                <a:solidFill>
                  <a:srgbClr val="C00000"/>
                </a:solidFill>
              </a:rPr>
              <a:t>                       Fiapre-Sunyani</a:t>
            </a:r>
          </a:p>
        </p:txBody>
      </p:sp>
      <p:pic>
        <p:nvPicPr>
          <p:cNvPr id="14339" name="Picture 4" descr="Cuug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867400"/>
            <a:ext cx="5238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5" descr="100_248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3352800"/>
            <a:ext cx="6781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2743200" y="1066800"/>
            <a:ext cx="5867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Catholic University College of Ghana</a:t>
            </a:r>
          </a:p>
        </p:txBody>
      </p:sp>
      <p:sp>
        <p:nvSpPr>
          <p:cNvPr id="14342" name="TextBox 8"/>
          <p:cNvSpPr txBox="1">
            <a:spLocks noChangeArrowheads="1"/>
          </p:cNvSpPr>
          <p:nvPr/>
        </p:nvSpPr>
        <p:spPr bwMode="auto">
          <a:xfrm>
            <a:off x="2971800" y="1676400"/>
            <a:ext cx="579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Introduction to Information Technology 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List of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sz="1600" dirty="0" smtClean="0"/>
              <a:t>Three Directions of Computer Development</a:t>
            </a:r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sz="1600" dirty="0" smtClean="0"/>
              <a:t>Five Kinds of Computers</a:t>
            </a:r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sz="1600" dirty="0" smtClean="0"/>
              <a:t>Software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1600" dirty="0" smtClean="0"/>
              <a:t>Application Software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1600" dirty="0" smtClean="0"/>
              <a:t>System Software</a:t>
            </a:r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sz="1600" dirty="0" smtClean="0"/>
              <a:t>Input Devices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1600" dirty="0" smtClean="0"/>
              <a:t>Keyboard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sz="1600" dirty="0" smtClean="0"/>
              <a:t>Features of the Keyboard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sz="1600" dirty="0" smtClean="0"/>
              <a:t>Keyboard Keys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1600" dirty="0" smtClean="0"/>
              <a:t>Mouse</a:t>
            </a:r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sz="1600" dirty="0" smtClean="0"/>
              <a:t>User Interface</a:t>
            </a:r>
          </a:p>
          <a:p>
            <a:pPr marL="788670" lvl="1" indent="-514350" eaLnBrk="1" fontAlgn="auto" hangingPunct="1">
              <a:lnSpc>
                <a:spcPct val="170000"/>
              </a:lnSpc>
              <a:spcAft>
                <a:spcPts val="0"/>
              </a:spcAft>
              <a:buSzPct val="80000"/>
              <a:buFont typeface="Courier New" pitchFamily="49" charset="0"/>
              <a:buChar char="o"/>
              <a:defRPr/>
            </a:pPr>
            <a:r>
              <a:rPr lang="en-US" sz="1700" dirty="0" smtClean="0"/>
              <a:t>Graphic User Interface (GUI)</a:t>
            </a:r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n-US" sz="1600" dirty="0" smtClean="0"/>
              <a:t>Tutorials and Documentation</a:t>
            </a:r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5"/>
              <a:defRPr/>
            </a:pPr>
            <a:endParaRPr lang="en-US" sz="1600" dirty="0" smtClean="0"/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5"/>
              <a:defRPr/>
            </a:pPr>
            <a:endParaRPr lang="en-US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List of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25000" lnSpcReduction="20000"/>
          </a:bodyPr>
          <a:lstStyle/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11"/>
              <a:defRPr/>
            </a:pPr>
            <a:r>
              <a:rPr lang="en-US" sz="5600" dirty="0" smtClean="0"/>
              <a:t>Hardware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5600" dirty="0" smtClean="0"/>
              <a:t>Mother Board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5600" dirty="0" smtClean="0"/>
              <a:t>CPU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5600" dirty="0" smtClean="0"/>
              <a:t>Memory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5600" dirty="0" smtClean="0"/>
              <a:t>Bus Lines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5600" dirty="0" smtClean="0"/>
              <a:t>Boards and Slots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5600" dirty="0" smtClean="0"/>
              <a:t>Ports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5600" dirty="0" smtClean="0"/>
              <a:t>Printers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5600" dirty="0" smtClean="0"/>
              <a:t>Storage Devices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5600" dirty="0" smtClean="0"/>
              <a:t>Interfaces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5600" dirty="0" smtClean="0"/>
              <a:t>Graphics and Sound Systems</a:t>
            </a:r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11"/>
              <a:defRPr/>
            </a:pPr>
            <a:endParaRPr lang="en-US" sz="3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11"/>
              <a:defRPr/>
            </a:pPr>
            <a:endParaRPr lang="en-US" sz="2400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11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List of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12"/>
              <a:defRPr/>
            </a:pPr>
            <a:r>
              <a:rPr lang="en-US" sz="1800" dirty="0" smtClean="0"/>
              <a:t>Data Protection and Security</a:t>
            </a:r>
          </a:p>
          <a:p>
            <a:pPr marL="788670" lvl="1" indent="-514350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800" dirty="0" smtClean="0"/>
              <a:t>Data Protection</a:t>
            </a:r>
          </a:p>
          <a:p>
            <a:pPr marL="788670" lvl="1" indent="-514350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800" dirty="0" smtClean="0"/>
              <a:t>Data Security</a:t>
            </a:r>
          </a:p>
          <a:p>
            <a:pPr marL="788670" lvl="1" indent="-514350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800" dirty="0" smtClean="0"/>
              <a:t>Computer Viruses</a:t>
            </a:r>
          </a:p>
          <a:p>
            <a:pPr marL="788670" lvl="1" indent="-514350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800" dirty="0" smtClean="0"/>
              <a:t>Computers and Law</a:t>
            </a:r>
          </a:p>
          <a:p>
            <a:pPr marL="788670" lvl="1" indent="-514350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en-US" sz="1800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12"/>
              <a:defRPr/>
            </a:pPr>
            <a:r>
              <a:rPr lang="en-US" sz="1800" dirty="0" smtClean="0"/>
              <a:t>Networks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1800" dirty="0" smtClean="0"/>
              <a:t>Network Types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1800" dirty="0" smtClean="0"/>
              <a:t>Advantages of Networks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1800" dirty="0" smtClean="0"/>
              <a:t>Types of LAN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1800" dirty="0" smtClean="0"/>
              <a:t>Component of LAN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1800" dirty="0" smtClean="0"/>
              <a:t>LAN Topologies</a:t>
            </a:r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12"/>
              <a:defRPr/>
            </a:pPr>
            <a:endParaRPr lang="en-US" sz="1800" dirty="0" smtClean="0"/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12"/>
              <a:defRPr/>
            </a:pPr>
            <a:endParaRPr lang="en-US" sz="18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List of Topics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514350" indent="-514350" eaLnBrk="1" hangingPunct="1">
              <a:buFont typeface="Georgia" pitchFamily="18" charset="0"/>
              <a:buAutoNum type="arabicPeriod" startAt="14"/>
            </a:pPr>
            <a:r>
              <a:rPr lang="en-US" smtClean="0"/>
              <a:t>Computers and Society</a:t>
            </a:r>
          </a:p>
          <a:p>
            <a:pPr marL="731838" lvl="1" indent="-457200" eaLnBrk="1" hangingPunct="1"/>
            <a:r>
              <a:rPr lang="en-US" smtClean="0"/>
              <a:t>Information Society</a:t>
            </a:r>
          </a:p>
          <a:p>
            <a:pPr marL="731838" lvl="1" indent="-457200" eaLnBrk="1" hangingPunct="1"/>
            <a:r>
              <a:rPr lang="en-US" smtClean="0"/>
              <a:t>Chances and Risk</a:t>
            </a:r>
          </a:p>
          <a:p>
            <a:pPr marL="514350" indent="-514350" eaLnBrk="1" hangingPunct="1">
              <a:buFont typeface="Georgia" pitchFamily="18" charset="0"/>
              <a:buAutoNum type="arabicPeriod" startAt="14"/>
            </a:pPr>
            <a:endParaRPr lang="en-US" smtClean="0"/>
          </a:p>
          <a:p>
            <a:pPr marL="514350" indent="-514350" eaLnBrk="1" hangingPunct="1">
              <a:buFont typeface="Georgia" pitchFamily="18" charset="0"/>
              <a:buAutoNum type="arabicPeriod" startAt="14"/>
            </a:pPr>
            <a:r>
              <a:rPr lang="en-US" smtClean="0"/>
              <a:t>Microsoft Word</a:t>
            </a:r>
          </a:p>
          <a:p>
            <a:pPr marL="514350" indent="-514350" eaLnBrk="1" hangingPunct="1">
              <a:buFont typeface="Georgia" pitchFamily="18" charset="0"/>
              <a:buAutoNum type="arabicPeriod" startAt="14"/>
            </a:pPr>
            <a:endParaRPr lang="en-US" smtClean="0"/>
          </a:p>
          <a:p>
            <a:pPr marL="514350" indent="-514350" eaLnBrk="1" hangingPunct="1">
              <a:buFont typeface="Georgia" pitchFamily="18" charset="0"/>
              <a:buAutoNum type="arabicPeriod" startAt="14"/>
            </a:pPr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Facilitator Information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Audrey Asante</a:t>
            </a:r>
          </a:p>
          <a:p>
            <a:pPr lvl="1" eaLnBrk="1" hangingPunct="1"/>
            <a:r>
              <a:rPr lang="en-US" smtClean="0"/>
              <a:t>Tutor, Faculty of Information and Communication Sciences and Technology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Email: </a:t>
            </a:r>
            <a:r>
              <a:rPr lang="en-US" smtClean="0">
                <a:hlinkClick r:id="rId2"/>
              </a:rPr>
              <a:t>aasante@cug.edu.gh</a:t>
            </a:r>
            <a:endParaRPr lang="en-US" smtClean="0"/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Telephone: 0265302718</a:t>
            </a:r>
          </a:p>
        </p:txBody>
      </p:sp>
      <p:pic>
        <p:nvPicPr>
          <p:cNvPr id="15364" name="Picture 3" descr="SANY224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152400"/>
            <a:ext cx="1463675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4" descr="Cuuglogo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6234113"/>
            <a:ext cx="3810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Course Objectives and Learning outcomes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ZA" smtClean="0"/>
              <a:t>Upon completion of this course, students should have</a:t>
            </a:r>
          </a:p>
          <a:p>
            <a:pPr lvl="1" eaLnBrk="1" hangingPunct="1"/>
            <a:r>
              <a:rPr lang="en-ZA" smtClean="0"/>
              <a:t>Known the concepts behind information technology</a:t>
            </a:r>
          </a:p>
          <a:p>
            <a:pPr lvl="1" eaLnBrk="1" hangingPunct="1"/>
            <a:r>
              <a:rPr lang="en-ZA" smtClean="0"/>
              <a:t>Understood the benefits gained through the use of information technology</a:t>
            </a:r>
          </a:p>
          <a:p>
            <a:pPr lvl="1" eaLnBrk="1" hangingPunct="1"/>
            <a:r>
              <a:rPr lang="en-ZA" smtClean="0"/>
              <a:t>Known the difference between the computer technology and communication technology and also the future trends.</a:t>
            </a:r>
          </a:p>
          <a:p>
            <a:pPr lvl="1" eaLnBrk="1" hangingPunct="1"/>
            <a:r>
              <a:rPr lang="en-ZA" smtClean="0"/>
              <a:t>Known the difference between hardware and software</a:t>
            </a:r>
          </a:p>
          <a:p>
            <a:pPr lvl="1" eaLnBrk="1" hangingPunct="1"/>
            <a:r>
              <a:rPr lang="en-ZA" smtClean="0"/>
              <a:t>Basic knowledge in data communications and networks</a:t>
            </a:r>
          </a:p>
          <a:p>
            <a:pPr lvl="1" eaLnBrk="1" hangingPunct="1"/>
            <a:endParaRPr lang="en-ZA" smtClean="0"/>
          </a:p>
          <a:p>
            <a:pPr lvl="1" eaLnBrk="1" hangingPunct="1"/>
            <a:endParaRPr lang="en-ZA" smtClean="0"/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Study Material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Primary Source</a:t>
            </a:r>
          </a:p>
          <a:p>
            <a:pPr lvl="1" eaLnBrk="1" hangingPunct="1"/>
            <a:r>
              <a:rPr lang="en-US" b="1" smtClean="0"/>
              <a:t>Brian K. Williams, Stacey C. Sawyer, Sarah E. Hutchinson </a:t>
            </a:r>
            <a:r>
              <a:rPr lang="en-US" smtClean="0"/>
              <a:t>(1999), Using Information Technology, 3</a:t>
            </a:r>
            <a:r>
              <a:rPr lang="en-US" baseline="30000" smtClean="0"/>
              <a:t>rd</a:t>
            </a:r>
            <a:r>
              <a:rPr lang="en-US" smtClean="0"/>
              <a:t> Edition, McGraw</a:t>
            </a:r>
          </a:p>
          <a:p>
            <a:pPr eaLnBrk="1" hangingPunct="1"/>
            <a:r>
              <a:rPr lang="en-US" smtClean="0"/>
              <a:t>Secondary Source</a:t>
            </a:r>
          </a:p>
          <a:p>
            <a:pPr lvl="1" eaLnBrk="1" hangingPunct="1"/>
            <a:r>
              <a:rPr lang="en-US" smtClean="0"/>
              <a:t>TIMOTHY J. O’LEARY, LINDA I. O’LEARY (2000), Computing Essentials 2000-2001, McGraw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Where do I get help?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sz="2800" smtClean="0"/>
              <a:t>Academic Journals (Google Scholar)</a:t>
            </a:r>
          </a:p>
          <a:p>
            <a:pPr eaLnBrk="1" hangingPunct="1"/>
            <a:r>
              <a:rPr lang="en-GB" sz="2800" smtClean="0"/>
              <a:t>Website</a:t>
            </a:r>
          </a:p>
          <a:p>
            <a:pPr eaLnBrk="1" hangingPunct="1"/>
            <a:r>
              <a:rPr lang="en-GB" sz="2800" smtClean="0"/>
              <a:t>Notes</a:t>
            </a:r>
          </a:p>
          <a:p>
            <a:pPr eaLnBrk="1" hangingPunct="1"/>
            <a:r>
              <a:rPr lang="en-GB" sz="2800" smtClean="0"/>
              <a:t>Tutor</a:t>
            </a:r>
          </a:p>
          <a:p>
            <a:pPr eaLnBrk="1" hangingPunct="1"/>
            <a:r>
              <a:rPr lang="en-GB" sz="2800" smtClean="0"/>
              <a:t>Class Discussions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Assessment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GB" sz="2000" b="1" dirty="0" smtClean="0"/>
              <a:t>Continuous Assessment Mark</a:t>
            </a:r>
          </a:p>
          <a:p>
            <a:pPr marL="548640" lvl="1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GB" sz="2000" dirty="0" smtClean="0"/>
              <a:t>Group Sessions</a:t>
            </a:r>
          </a:p>
          <a:p>
            <a:pPr marL="548640" lvl="1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GB" sz="2000" dirty="0" smtClean="0"/>
              <a:t>Presentations</a:t>
            </a:r>
          </a:p>
          <a:p>
            <a:pPr marL="548640" lvl="1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GB" sz="2000" dirty="0" smtClean="0"/>
              <a:t>Group Assignments</a:t>
            </a:r>
          </a:p>
          <a:p>
            <a:pPr marL="548640" lvl="1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GB" sz="2000" dirty="0" smtClean="0"/>
              <a:t>Individual Assignments</a:t>
            </a:r>
          </a:p>
          <a:p>
            <a:pPr marL="548640" lvl="1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GB" sz="2000" dirty="0" smtClean="0"/>
              <a:t>Mid-semester Examination</a:t>
            </a:r>
          </a:p>
          <a:p>
            <a:pPr marL="548640" lvl="1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GB" sz="2000" dirty="0" smtClean="0"/>
              <a:t>Unannounced tests</a:t>
            </a:r>
          </a:p>
          <a:p>
            <a:pPr marL="548640" lvl="1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GB" sz="2000" b="1" dirty="0" smtClean="0"/>
              <a:t>A required minimum of 50% to write the exam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GB" sz="2000" b="1" dirty="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GB" sz="2000" b="1" dirty="0" smtClean="0"/>
              <a:t>Examination</a:t>
            </a:r>
          </a:p>
          <a:p>
            <a:pPr marL="548640" lvl="1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GB" sz="2000" dirty="0" smtClean="0"/>
              <a:t>Written Exam (date &amp; time to be confirmed)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GB" sz="2000" dirty="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GB" sz="2000" b="1" dirty="0" smtClean="0"/>
              <a:t>Final Mark</a:t>
            </a:r>
          </a:p>
          <a:p>
            <a:pPr marL="548640" lvl="1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GB" sz="2000" dirty="0" smtClean="0"/>
              <a:t>50% of Continuous Assessment Mark + 50% Examination Mark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>
                <a:solidFill>
                  <a:srgbClr val="7B9899"/>
                </a:solidFill>
              </a:rPr>
              <a:t>Questions &amp; Feedback?</a:t>
            </a:r>
            <a:endParaRPr lang="en-US" smtClean="0">
              <a:solidFill>
                <a:srgbClr val="7B9899"/>
              </a:solidFill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sz="2000" smtClean="0"/>
              <a:t>My Expectations</a:t>
            </a:r>
          </a:p>
          <a:p>
            <a:pPr lvl="1" eaLnBrk="1" hangingPunct="1"/>
            <a:r>
              <a:rPr lang="en-GB" sz="2000" smtClean="0"/>
              <a:t>Interactive &amp; lively classes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Rules and Regulations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000" smtClean="0"/>
              <a:t>All students should be seated even if the facilitator has not arrived</a:t>
            </a:r>
          </a:p>
          <a:p>
            <a:pPr eaLnBrk="1" hangingPunct="1"/>
            <a:r>
              <a:rPr lang="en-US" sz="2000" smtClean="0"/>
              <a:t>No student will be allowed to go out unless it is emergency.</a:t>
            </a:r>
          </a:p>
          <a:p>
            <a:pPr eaLnBrk="1" hangingPunct="1"/>
            <a:r>
              <a:rPr lang="en-US" sz="2000" smtClean="0"/>
              <a:t>All mobile phones should be switched off during lecture period. Any phone seized will remain with the tutor for the rest of the semester (not negotiable).</a:t>
            </a:r>
          </a:p>
          <a:p>
            <a:pPr eaLnBrk="1" hangingPunct="1"/>
            <a:r>
              <a:rPr lang="en-US" sz="2000" smtClean="0"/>
              <a:t>Students should prepare by reading before coming for lectures</a:t>
            </a:r>
          </a:p>
          <a:p>
            <a:pPr eaLnBrk="1" hangingPunct="1"/>
            <a:r>
              <a:rPr lang="en-US" sz="2000" smtClean="0"/>
              <a:t>Indiscipline will not be tolerated in the class</a:t>
            </a:r>
          </a:p>
          <a:p>
            <a:pPr eaLnBrk="1" hangingPunct="1"/>
            <a:r>
              <a:rPr lang="en-US" sz="2000" smtClean="0"/>
              <a:t>Students should be decently dressed</a:t>
            </a:r>
          </a:p>
          <a:p>
            <a:pPr eaLnBrk="1" hangingPunct="1"/>
            <a:r>
              <a:rPr lang="en-US" sz="2000" smtClean="0"/>
              <a:t>Permission to absent yourself from class should be asked a day before the meeting day.</a:t>
            </a:r>
          </a:p>
          <a:p>
            <a:pPr eaLnBrk="1" hangingPunct="1"/>
            <a:r>
              <a:rPr lang="en-US" smtClean="0"/>
              <a:t> </a:t>
            </a:r>
            <a:r>
              <a:rPr lang="en-US" sz="2000" smtClean="0"/>
              <a:t>A student who wants to leave the class whiles lectures is going on should ask permission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List of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37575" cy="4572000"/>
          </a:xfrm>
        </p:spPr>
        <p:txBody>
          <a:bodyPr>
            <a:normAutofit lnSpcReduction="10000"/>
          </a:bodyPr>
          <a:lstStyle/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 smtClean="0"/>
              <a:t>An introduction to Information Technology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1600" dirty="0" smtClean="0"/>
              <a:t>Information Technology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1600" dirty="0" smtClean="0"/>
              <a:t>Computer and Communication Technology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1600" dirty="0" smtClean="0"/>
              <a:t>Elements of Computer-Communication  System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1600" dirty="0" smtClean="0"/>
              <a:t>Difference between Analog and Digital data</a:t>
            </a:r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 smtClean="0"/>
              <a:t>Data and Information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1600" dirty="0" smtClean="0"/>
              <a:t>Definition of Data/Information</a:t>
            </a:r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r>
              <a:rPr lang="en-US" sz="1600" dirty="0" smtClean="0"/>
              <a:t>Units of Measurement</a:t>
            </a:r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 smtClean="0"/>
              <a:t>Basic Operations of Computing</a:t>
            </a:r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 smtClean="0"/>
              <a:t>Hardware Categories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sz="1600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sz="1600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199</TotalTime>
  <Words>477</Words>
  <Application>Microsoft Office PowerPoint</Application>
  <PresentationFormat>On-screen Show (4:3)</PresentationFormat>
  <Paragraphs>117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Georgia</vt:lpstr>
      <vt:lpstr>Wingdings 2</vt:lpstr>
      <vt:lpstr>Wingdings</vt:lpstr>
      <vt:lpstr>Calibri</vt:lpstr>
      <vt:lpstr>Arabic Typesetting</vt:lpstr>
      <vt:lpstr>Courier New</vt:lpstr>
      <vt:lpstr>Civic</vt:lpstr>
      <vt:lpstr>Office Theme</vt:lpstr>
      <vt:lpstr>Slide 1</vt:lpstr>
      <vt:lpstr>Facilitator Information</vt:lpstr>
      <vt:lpstr>Course Objectives and Learning outcomes</vt:lpstr>
      <vt:lpstr>Study Material</vt:lpstr>
      <vt:lpstr>Where do I get help?</vt:lpstr>
      <vt:lpstr>Assessment Criteria</vt:lpstr>
      <vt:lpstr>Questions &amp; Feedback?</vt:lpstr>
      <vt:lpstr>Rules and Regulations</vt:lpstr>
      <vt:lpstr>List of Topics</vt:lpstr>
      <vt:lpstr>List of Topics</vt:lpstr>
      <vt:lpstr>List of Topics</vt:lpstr>
      <vt:lpstr>List of Topics</vt:lpstr>
      <vt:lpstr>List of Topics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CATHOLIC UNIVERSITY COLLEGE OF GHANA  INTRODUCTION TO INFORMATION TECHNOLOGY</dc:title>
  <dc:creator>User</dc:creator>
  <cp:lastModifiedBy>User</cp:lastModifiedBy>
  <cp:revision>20</cp:revision>
  <dcterms:created xsi:type="dcterms:W3CDTF">2009-09-03T22:17:46Z</dcterms:created>
  <dcterms:modified xsi:type="dcterms:W3CDTF">2010-02-10T00:30:12Z</dcterms:modified>
</cp:coreProperties>
</file>