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256" r:id="rId2"/>
    <p:sldId id="308" r:id="rId3"/>
    <p:sldId id="344" r:id="rId4"/>
    <p:sldId id="309" r:id="rId5"/>
    <p:sldId id="345" r:id="rId6"/>
    <p:sldId id="346" r:id="rId7"/>
    <p:sldId id="348" r:id="rId8"/>
    <p:sldId id="347" r:id="rId9"/>
    <p:sldId id="349" r:id="rId10"/>
    <p:sldId id="350" r:id="rId11"/>
    <p:sldId id="351" r:id="rId12"/>
    <p:sldId id="300" r:id="rId13"/>
    <p:sldId id="301" r:id="rId14"/>
    <p:sldId id="302" r:id="rId15"/>
    <p:sldId id="303" r:id="rId16"/>
    <p:sldId id="310" r:id="rId17"/>
    <p:sldId id="304" r:id="rId18"/>
    <p:sldId id="269" r:id="rId19"/>
    <p:sldId id="270" r:id="rId20"/>
    <p:sldId id="271" r:id="rId21"/>
    <p:sldId id="272" r:id="rId22"/>
    <p:sldId id="311" r:id="rId23"/>
    <p:sldId id="305" r:id="rId24"/>
    <p:sldId id="307" r:id="rId25"/>
    <p:sldId id="312" r:id="rId26"/>
    <p:sldId id="273" r:id="rId27"/>
    <p:sldId id="274" r:id="rId28"/>
    <p:sldId id="275" r:id="rId29"/>
    <p:sldId id="276" r:id="rId30"/>
    <p:sldId id="277" r:id="rId31"/>
    <p:sldId id="278" r:id="rId32"/>
    <p:sldId id="279" r:id="rId33"/>
    <p:sldId id="280" r:id="rId34"/>
    <p:sldId id="281" r:id="rId35"/>
    <p:sldId id="282" r:id="rId36"/>
    <p:sldId id="283" r:id="rId37"/>
    <p:sldId id="35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284" r:id="rId70"/>
    <p:sldId id="285" r:id="rId71"/>
    <p:sldId id="286" r:id="rId72"/>
    <p:sldId id="287" r:id="rId73"/>
    <p:sldId id="288" r:id="rId74"/>
    <p:sldId id="289" r:id="rId75"/>
    <p:sldId id="290" r:id="rId76"/>
    <p:sldId id="291" r:id="rId77"/>
    <p:sldId id="292" r:id="rId78"/>
    <p:sldId id="293" r:id="rId79"/>
    <p:sldId id="294" r:id="rId80"/>
    <p:sldId id="295" r:id="rId81"/>
    <p:sldId id="296" r:id="rId82"/>
    <p:sldId id="297"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D42D7-C457-4ABE-A2C0-34D29395194C}" type="datetimeFigureOut">
              <a:rPr lang="en-US" smtClean="0"/>
              <a:pPr/>
              <a:t>3/24/2013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5829A-81A9-486B-BDFB-600547B783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43CAAB-71C4-484A-809D-170903C788CE}" type="slidenum">
              <a:rPr lang="en-US"/>
              <a:pPr/>
              <a:t>49</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b="1" i="1"/>
              <a:t>Piggybacking </a:t>
            </a:r>
            <a:r>
              <a:rPr lang="en-US"/>
              <a:t>it is typically the technique of temporarily delaying outgoing ACKs so that they can be hocked onto the next outgoing data frame. </a:t>
            </a:r>
          </a:p>
          <a:p>
            <a:r>
              <a:rPr lang="en-US"/>
              <a:t>Each data frame includes a field that holds the sequence number of that frame plus a field that holds the sequence number used for acknowledgment. Thus, if a station has data to send and an acknowledgment to send, it sends both together in one frame,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D5431-C4A9-4BC8-845F-058305DE8BFF}" type="slidenum">
              <a:rPr lang="en-US"/>
              <a:pPr/>
              <a:t>50</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b="1" i="1"/>
              <a:t>piggybacking, </a:t>
            </a:r>
            <a:r>
              <a:rPr lang="en-US"/>
              <a:t>it is typically the technique of temporarily delaying outgoing ACKs so that they can be hocked onto the next outgoing data frame. Each data frame includes a field that holds the sequence number of that frame plus a field that holds the sequence number used for acknowledgment.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5842"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025"/>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8914" name="Rectangle 1026"/>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025"/>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0962" name="Rectangle 1026"/>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bwMode="auto">
          <a:xfrm>
            <a:off x="-600075" y="0"/>
            <a:ext cx="4800600" cy="360045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503238" y="4316413"/>
            <a:ext cx="5856287" cy="4060825"/>
          </a:xfrm>
          <a:prstGeom prst="rect">
            <a:avLst/>
          </a:prstGeom>
          <a:noFill/>
          <a:ln>
            <a:miter lim="800000"/>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196A69-9821-4EF2-B8BE-441566FDF392}"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6A69-9821-4EF2-B8BE-441566FDF392}"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6A69-9821-4EF2-B8BE-441566FDF392}"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E3203B-082D-44D7-B5E1-21798CE69CC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C52674FB-82F3-4884-A13C-D6A577BD476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D7F9823-B5FC-4532-A45B-954A8F29F3D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196A69-9821-4EF2-B8BE-441566FDF392}"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96A69-9821-4EF2-B8BE-441566FDF392}" type="datetimeFigureOut">
              <a:rPr lang="en-US" smtClean="0"/>
              <a:pPr/>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196A69-9821-4EF2-B8BE-441566FDF392}"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196A69-9821-4EF2-B8BE-441566FDF392}" type="datetimeFigureOut">
              <a:rPr lang="en-US" smtClean="0"/>
              <a:pPr/>
              <a:t>3/24/2013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196A69-9821-4EF2-B8BE-441566FDF392}" type="datetimeFigureOut">
              <a:rPr lang="en-US" smtClean="0"/>
              <a:pPr/>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96A69-9821-4EF2-B8BE-441566FDF392}" type="datetimeFigureOut">
              <a:rPr lang="en-US" smtClean="0"/>
              <a:pPr/>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96A69-9821-4EF2-B8BE-441566FDF392}"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196A69-9821-4EF2-B8BE-441566FDF392}" type="datetimeFigureOut">
              <a:rPr lang="en-US" smtClean="0"/>
              <a:pPr/>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D57BB9-02FD-4D89-9E13-78F5AC1643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96A69-9821-4EF2-B8BE-441566FDF392}" type="datetimeFigureOut">
              <a:rPr lang="en-US" smtClean="0"/>
              <a:pPr/>
              <a:t>3/24/2013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57BB9-02FD-4D89-9E13-78F5AC1643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defoenet.com/ccna/bottom.html"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DATALINK LAYER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Logical Link Control (LLC)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Conceptually, the LLC </a:t>
            </a:r>
            <a:r>
              <a:rPr lang="en-US" dirty="0" err="1" smtClean="0"/>
              <a:t>sublayer</a:t>
            </a:r>
            <a:r>
              <a:rPr lang="en-US" dirty="0" smtClean="0"/>
              <a:t> sits on top of the MAC </a:t>
            </a:r>
            <a:r>
              <a:rPr lang="en-US" dirty="0" err="1" smtClean="0"/>
              <a:t>sublayer</a:t>
            </a:r>
            <a:r>
              <a:rPr lang="en-US" dirty="0" smtClean="0"/>
              <a:t>. It's defined by the 802.2 standard to be topology independent.</a:t>
            </a:r>
          </a:p>
          <a:p>
            <a:r>
              <a:rPr lang="en-US" dirty="0" smtClean="0"/>
              <a:t>The LLC functions include:</a:t>
            </a:r>
          </a:p>
          <a:p>
            <a:r>
              <a:rPr lang="en-US" dirty="0" smtClean="0"/>
              <a:t>Managing frames to upper and lower layers</a:t>
            </a:r>
          </a:p>
          <a:p>
            <a:r>
              <a:rPr lang="en-US" dirty="0" smtClean="0"/>
              <a:t>Error Control</a:t>
            </a:r>
          </a:p>
          <a:p>
            <a:r>
              <a:rPr lang="en-US" dirty="0" smtClean="0"/>
              <a:t>Flow control</a:t>
            </a:r>
          </a:p>
          <a:p>
            <a:r>
              <a:rPr lang="en-US" dirty="0" smtClean="0"/>
              <a:t>The LLC works with the transport layer by providing connection-oriented and connectionless services. It manages and creates the communication link.</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LLC </a:t>
            </a:r>
            <a:r>
              <a:rPr lang="en-US" dirty="0" err="1" smtClean="0"/>
              <a:t>sublayer</a:t>
            </a:r>
            <a:r>
              <a:rPr lang="en-US" dirty="0" smtClean="0"/>
              <a:t> transfers data in two ways:</a:t>
            </a:r>
          </a:p>
          <a:p>
            <a:r>
              <a:rPr lang="en-US" dirty="0" smtClean="0"/>
              <a:t>Connectionless services: Messages are not acknowledged by the receiving device, which speeds up the processing. Although it sounds unreliable, this type of transfer is commonly used at this level because the upper OSI layers implement their own error-checking and control.</a:t>
            </a:r>
          </a:p>
          <a:p>
            <a:r>
              <a:rPr lang="en-US" dirty="0" smtClean="0"/>
              <a:t>Connection-oriented services: Because each message is acknowledged, this service is much slower than connectionless services, but it's much more reliable.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237479F2-B4EA-4DE6-B644-3CE4C411B479}" type="slidenum">
              <a:rPr lang="en-US"/>
              <a:pPr/>
              <a:t>12</a:t>
            </a:fld>
            <a:endParaRPr lang="en-US"/>
          </a:p>
        </p:txBody>
      </p:sp>
      <p:sp>
        <p:nvSpPr>
          <p:cNvPr id="55298" name="Rectangle 2"/>
          <p:cNvSpPr>
            <a:spLocks noGrp="1" noChangeArrowheads="1"/>
          </p:cNvSpPr>
          <p:nvPr>
            <p:ph type="title"/>
          </p:nvPr>
        </p:nvSpPr>
        <p:spPr>
          <a:xfrm>
            <a:off x="457200" y="0"/>
            <a:ext cx="8229600" cy="533400"/>
          </a:xfrm>
        </p:spPr>
        <p:txBody>
          <a:bodyPr>
            <a:normAutofit fontScale="90000"/>
          </a:bodyPr>
          <a:lstStyle/>
          <a:p>
            <a:r>
              <a:rPr lang="en-US" sz="3200" b="1" dirty="0">
                <a:latin typeface="Comic Sans MS" pitchFamily="66" charset="0"/>
              </a:rPr>
              <a:t>Services to the Network Layer (NL) </a:t>
            </a:r>
          </a:p>
        </p:txBody>
      </p:sp>
      <p:sp>
        <p:nvSpPr>
          <p:cNvPr id="55299" name="Rectangle 3"/>
          <p:cNvSpPr>
            <a:spLocks noGrp="1" noChangeArrowheads="1"/>
          </p:cNvSpPr>
          <p:nvPr>
            <p:ph type="body" idx="1"/>
          </p:nvPr>
        </p:nvSpPr>
        <p:spPr>
          <a:xfrm>
            <a:off x="0" y="609600"/>
            <a:ext cx="8991600" cy="6096000"/>
          </a:xfrm>
        </p:spPr>
        <p:txBody>
          <a:bodyPr/>
          <a:lstStyle/>
          <a:p>
            <a:r>
              <a:rPr lang="en-US" sz="2800" dirty="0" smtClean="0"/>
              <a:t>The </a:t>
            </a:r>
            <a:r>
              <a:rPr lang="en-US" sz="2800" dirty="0"/>
              <a:t>actual services can vary from system to system.</a:t>
            </a:r>
            <a:r>
              <a:rPr lang="en-US" dirty="0"/>
              <a:t> </a:t>
            </a:r>
          </a:p>
          <a:p>
            <a:pPr>
              <a:buFontTx/>
              <a:buNone/>
            </a:pPr>
            <a:r>
              <a:rPr lang="en-US" dirty="0"/>
              <a:t>      Three reasonable services to the NL are:</a:t>
            </a:r>
          </a:p>
          <a:p>
            <a:pPr>
              <a:buFontTx/>
              <a:buNone/>
            </a:pPr>
            <a:r>
              <a:rPr lang="en-US" dirty="0"/>
              <a:t>1. Unacknowledged connectionless service.</a:t>
            </a:r>
          </a:p>
          <a:p>
            <a:pPr>
              <a:buFontTx/>
              <a:buNone/>
            </a:pPr>
            <a:r>
              <a:rPr lang="en-US" dirty="0"/>
              <a:t>2. Acknowledged connectionless service.</a:t>
            </a:r>
          </a:p>
          <a:p>
            <a:pPr>
              <a:buFontTx/>
              <a:buNone/>
            </a:pPr>
            <a:r>
              <a:rPr lang="en-US" dirty="0"/>
              <a:t>3. Acknowledged connection-oriented service.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7A5EB83-6861-43BB-8D13-853A175ACDFD}" type="slidenum">
              <a:rPr lang="en-US"/>
              <a:pPr/>
              <a:t>13</a:t>
            </a:fld>
            <a:endParaRPr lang="en-US"/>
          </a:p>
        </p:txBody>
      </p:sp>
      <p:sp>
        <p:nvSpPr>
          <p:cNvPr id="70658" name="Rectangle 2"/>
          <p:cNvSpPr>
            <a:spLocks noGrp="1" noChangeArrowheads="1"/>
          </p:cNvSpPr>
          <p:nvPr>
            <p:ph type="title"/>
          </p:nvPr>
        </p:nvSpPr>
        <p:spPr>
          <a:xfrm>
            <a:off x="76200" y="152400"/>
            <a:ext cx="8610600" cy="685800"/>
          </a:xfrm>
        </p:spPr>
        <p:txBody>
          <a:bodyPr/>
          <a:lstStyle/>
          <a:p>
            <a:r>
              <a:rPr lang="en-US" sz="3200" b="1" dirty="0">
                <a:latin typeface="Comic Sans MS" pitchFamily="66" charset="0"/>
              </a:rPr>
              <a:t>1. Unacknowledged connectionless service</a:t>
            </a:r>
            <a:r>
              <a:rPr lang="en-US" sz="3200" dirty="0">
                <a:solidFill>
                  <a:schemeClr val="hlink"/>
                </a:solidFill>
                <a:latin typeface="Comic Sans MS" pitchFamily="66" charset="0"/>
              </a:rPr>
              <a:t> </a:t>
            </a:r>
            <a:r>
              <a:rPr lang="en-US" sz="3200" b="1" dirty="0">
                <a:solidFill>
                  <a:schemeClr val="hlink"/>
                </a:solidFill>
                <a:latin typeface="Comic Sans MS" pitchFamily="66" charset="0"/>
              </a:rPr>
              <a:t> </a:t>
            </a:r>
          </a:p>
        </p:txBody>
      </p:sp>
      <p:sp>
        <p:nvSpPr>
          <p:cNvPr id="70659" name="Rectangle 3"/>
          <p:cNvSpPr>
            <a:spLocks noGrp="1" noChangeArrowheads="1"/>
          </p:cNvSpPr>
          <p:nvPr>
            <p:ph type="body" idx="1"/>
          </p:nvPr>
        </p:nvSpPr>
        <p:spPr>
          <a:xfrm>
            <a:off x="152400" y="838200"/>
            <a:ext cx="8839200" cy="5791200"/>
          </a:xfrm>
        </p:spPr>
        <p:txBody>
          <a:bodyPr/>
          <a:lstStyle/>
          <a:p>
            <a:pPr>
              <a:lnSpc>
                <a:spcPct val="80000"/>
              </a:lnSpc>
            </a:pPr>
            <a:r>
              <a:rPr lang="en-US" sz="2800" dirty="0"/>
              <a:t>The source machine send frames to the destination machine </a:t>
            </a:r>
            <a:r>
              <a:rPr lang="en-US" sz="2800" b="1" dirty="0"/>
              <a:t>without</a:t>
            </a:r>
            <a:r>
              <a:rPr lang="en-US" sz="2800" dirty="0"/>
              <a:t> having the destination machine acknowledged them. </a:t>
            </a:r>
          </a:p>
          <a:p>
            <a:pPr>
              <a:lnSpc>
                <a:spcPct val="80000"/>
              </a:lnSpc>
            </a:pPr>
            <a:r>
              <a:rPr lang="en-US" sz="2800" dirty="0"/>
              <a:t>No logical connection is established beforehand or released afterward. </a:t>
            </a:r>
          </a:p>
          <a:p>
            <a:pPr>
              <a:lnSpc>
                <a:spcPct val="80000"/>
              </a:lnSpc>
            </a:pPr>
            <a:r>
              <a:rPr lang="en-US" sz="2800" dirty="0"/>
              <a:t>If a frame is lost due to noise on the line, no attempt is made to detect the loss or recover from it in the DLL. </a:t>
            </a:r>
          </a:p>
          <a:p>
            <a:pPr>
              <a:lnSpc>
                <a:spcPct val="80000"/>
              </a:lnSpc>
            </a:pPr>
            <a:r>
              <a:rPr lang="en-US" sz="2800" dirty="0"/>
              <a:t>This class of service is appropriate when the </a:t>
            </a:r>
            <a:r>
              <a:rPr lang="en-US" sz="2800" b="1" dirty="0"/>
              <a:t>error rate is very low</a:t>
            </a:r>
            <a:r>
              <a:rPr lang="en-US" sz="2800" dirty="0"/>
              <a:t> so that recovery task is left for solution to higher layers. </a:t>
            </a:r>
          </a:p>
          <a:p>
            <a:pPr>
              <a:lnSpc>
                <a:spcPct val="80000"/>
              </a:lnSpc>
            </a:pPr>
            <a:r>
              <a:rPr lang="en-US" sz="2800" dirty="0"/>
              <a:t>It is also appropriate for </a:t>
            </a:r>
            <a:r>
              <a:rPr lang="en-US" sz="2800" b="1" dirty="0"/>
              <a:t>real-time traffic</a:t>
            </a:r>
            <a:r>
              <a:rPr lang="en-US" sz="2800" dirty="0"/>
              <a:t>, such as voice, in which late data are worse than bad data.</a:t>
            </a:r>
          </a:p>
          <a:p>
            <a:pPr>
              <a:lnSpc>
                <a:spcPct val="80000"/>
              </a:lnSpc>
            </a:pPr>
            <a:r>
              <a:rPr lang="en-US" sz="2800" dirty="0"/>
              <a:t>Most </a:t>
            </a:r>
            <a:r>
              <a:rPr lang="en-US" sz="2800" b="1" dirty="0"/>
              <a:t>LANs use unacknowledged connectionless service in the DLL</a:t>
            </a:r>
            <a:r>
              <a:rPr lang="en-US" sz="28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6EB0DF-0355-495A-9CFE-96EB23F651F0}" type="slidenum">
              <a:rPr lang="en-US"/>
              <a:pPr/>
              <a:t>14</a:t>
            </a:fld>
            <a:endParaRPr lang="en-US"/>
          </a:p>
        </p:txBody>
      </p:sp>
      <p:sp>
        <p:nvSpPr>
          <p:cNvPr id="71682" name="Rectangle 2"/>
          <p:cNvSpPr>
            <a:spLocks noGrp="1" noChangeArrowheads="1"/>
          </p:cNvSpPr>
          <p:nvPr>
            <p:ph type="title"/>
          </p:nvPr>
        </p:nvSpPr>
        <p:spPr>
          <a:xfrm>
            <a:off x="457200" y="152400"/>
            <a:ext cx="8229600" cy="533400"/>
          </a:xfrm>
        </p:spPr>
        <p:txBody>
          <a:bodyPr>
            <a:normAutofit fontScale="90000"/>
          </a:bodyPr>
          <a:lstStyle/>
          <a:p>
            <a:r>
              <a:rPr lang="en-US" sz="3200" b="1" dirty="0">
                <a:latin typeface="Comic Sans MS" pitchFamily="66" charset="0"/>
              </a:rPr>
              <a:t>2. Acknowledged connectionless service</a:t>
            </a:r>
            <a:r>
              <a:rPr lang="en-US" sz="3200" dirty="0">
                <a:latin typeface="Comic Sans MS" pitchFamily="66" charset="0"/>
              </a:rPr>
              <a:t> </a:t>
            </a:r>
            <a:r>
              <a:rPr lang="en-US" sz="3200" b="1" dirty="0">
                <a:latin typeface="Comic Sans MS" pitchFamily="66" charset="0"/>
              </a:rPr>
              <a:t> </a:t>
            </a:r>
          </a:p>
        </p:txBody>
      </p:sp>
      <p:sp>
        <p:nvSpPr>
          <p:cNvPr id="71683" name="Rectangle 3"/>
          <p:cNvSpPr>
            <a:spLocks noGrp="1" noChangeArrowheads="1"/>
          </p:cNvSpPr>
          <p:nvPr>
            <p:ph type="body" idx="1"/>
          </p:nvPr>
        </p:nvSpPr>
        <p:spPr>
          <a:xfrm>
            <a:off x="0" y="685800"/>
            <a:ext cx="8991600" cy="5943600"/>
          </a:xfrm>
        </p:spPr>
        <p:txBody>
          <a:bodyPr/>
          <a:lstStyle/>
          <a:p>
            <a:pPr marL="609600" indent="-609600">
              <a:lnSpc>
                <a:spcPct val="80000"/>
              </a:lnSpc>
            </a:pPr>
            <a:r>
              <a:rPr lang="en-US" sz="2800" b="1" dirty="0"/>
              <a:t>Is more reliable.</a:t>
            </a:r>
            <a:r>
              <a:rPr lang="en-US" sz="2800" dirty="0"/>
              <a:t> </a:t>
            </a:r>
          </a:p>
          <a:p>
            <a:pPr marL="609600" indent="-609600">
              <a:lnSpc>
                <a:spcPct val="80000"/>
              </a:lnSpc>
            </a:pPr>
            <a:r>
              <a:rPr lang="en-US" sz="2800" dirty="0"/>
              <a:t>Still </a:t>
            </a:r>
            <a:r>
              <a:rPr lang="en-US" sz="2800" b="1" dirty="0"/>
              <a:t>no logical connections</a:t>
            </a:r>
            <a:r>
              <a:rPr lang="en-US" sz="2800" dirty="0"/>
              <a:t> used, but each frame sent is individually </a:t>
            </a:r>
            <a:r>
              <a:rPr lang="en-US" sz="2800" b="1" dirty="0"/>
              <a:t>acknowledged</a:t>
            </a:r>
            <a:r>
              <a:rPr lang="en-US" sz="2800" dirty="0"/>
              <a:t>. </a:t>
            </a:r>
          </a:p>
          <a:p>
            <a:pPr marL="609600" indent="-609600">
              <a:lnSpc>
                <a:spcPct val="80000"/>
              </a:lnSpc>
            </a:pPr>
            <a:r>
              <a:rPr lang="en-US" sz="2800" dirty="0"/>
              <a:t>The </a:t>
            </a:r>
            <a:r>
              <a:rPr lang="en-US" sz="2800" b="1" dirty="0"/>
              <a:t>sender knows</a:t>
            </a:r>
            <a:r>
              <a:rPr lang="en-US" sz="2800" dirty="0"/>
              <a:t> whether a frame has arrived correctly. </a:t>
            </a:r>
          </a:p>
          <a:p>
            <a:pPr marL="609600" indent="-609600">
              <a:lnSpc>
                <a:spcPct val="80000"/>
              </a:lnSpc>
            </a:pPr>
            <a:r>
              <a:rPr lang="en-US" sz="2800" dirty="0"/>
              <a:t>If it has not arrived within a specific time interval, it can be </a:t>
            </a:r>
            <a:r>
              <a:rPr lang="en-US" sz="2800" b="1" dirty="0"/>
              <a:t>sent again.</a:t>
            </a:r>
            <a:r>
              <a:rPr lang="en-US" sz="2800" dirty="0"/>
              <a:t> </a:t>
            </a:r>
          </a:p>
          <a:p>
            <a:pPr marL="609600" indent="-609600">
              <a:lnSpc>
                <a:spcPct val="80000"/>
              </a:lnSpc>
            </a:pPr>
            <a:r>
              <a:rPr lang="en-US" sz="2800" dirty="0"/>
              <a:t>This service is useful over </a:t>
            </a:r>
            <a:r>
              <a:rPr lang="en-US" sz="2800" b="1" dirty="0"/>
              <a:t>unreliable channels,</a:t>
            </a:r>
            <a:r>
              <a:rPr lang="en-US" sz="2800" dirty="0"/>
              <a:t> such as </a:t>
            </a:r>
            <a:r>
              <a:rPr lang="en-US" b="1" dirty="0"/>
              <a:t>wireless system</a:t>
            </a:r>
            <a:r>
              <a:rPr lang="en-US" sz="2800" b="1" dirty="0"/>
              <a:t>.</a:t>
            </a:r>
            <a:r>
              <a:rPr lang="en-US" sz="2800" dirty="0"/>
              <a:t> </a:t>
            </a:r>
          </a:p>
          <a:p>
            <a:pPr marL="609600" indent="-609600">
              <a:lnSpc>
                <a:spcPct val="80000"/>
              </a:lnSpc>
            </a:pPr>
            <a:r>
              <a:rPr lang="en-US" sz="2800" dirty="0"/>
              <a:t>If the large packet is broken up into frames, If individual frames are </a:t>
            </a:r>
            <a:r>
              <a:rPr lang="en-US" sz="2800" b="1" dirty="0"/>
              <a:t>acknowledged</a:t>
            </a:r>
            <a:r>
              <a:rPr lang="en-US" sz="2800" dirty="0"/>
              <a:t> or </a:t>
            </a:r>
            <a:r>
              <a:rPr lang="en-US" sz="2800" b="1" dirty="0"/>
              <a:t>retransmitted</a:t>
            </a:r>
            <a:r>
              <a:rPr lang="en-US" sz="2800" dirty="0"/>
              <a:t>, entire packets get through much faster than </a:t>
            </a:r>
            <a:r>
              <a:rPr lang="en-US" sz="2800" b="1" dirty="0"/>
              <a:t>unbroken</a:t>
            </a:r>
            <a:r>
              <a:rPr lang="en-US" sz="2800" dirty="0"/>
              <a:t> frame that is lost, it may take a very long time for the packet to get through..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02E125-B2AC-4459-BA21-52E327034364}" type="slidenum">
              <a:rPr lang="en-US"/>
              <a:pPr/>
              <a:t>15</a:t>
            </a:fld>
            <a:endParaRPr lang="en-US"/>
          </a:p>
        </p:txBody>
      </p:sp>
      <p:sp>
        <p:nvSpPr>
          <p:cNvPr id="72706" name="Rectangle 2"/>
          <p:cNvSpPr>
            <a:spLocks noGrp="1" noChangeArrowheads="1"/>
          </p:cNvSpPr>
          <p:nvPr>
            <p:ph type="title"/>
          </p:nvPr>
        </p:nvSpPr>
        <p:spPr>
          <a:xfrm>
            <a:off x="0" y="0"/>
            <a:ext cx="8991600" cy="639763"/>
          </a:xfrm>
        </p:spPr>
        <p:txBody>
          <a:bodyPr/>
          <a:lstStyle/>
          <a:p>
            <a:r>
              <a:rPr lang="en-US" sz="3200" dirty="0">
                <a:latin typeface="Comic Sans MS" pitchFamily="66" charset="0"/>
              </a:rPr>
              <a:t>3. </a:t>
            </a:r>
            <a:r>
              <a:rPr lang="en-US" sz="3200" b="1" dirty="0" err="1">
                <a:latin typeface="Comic Sans MS" pitchFamily="66" charset="0"/>
              </a:rPr>
              <a:t>ACKed</a:t>
            </a:r>
            <a:r>
              <a:rPr lang="en-US" sz="3200" b="1" dirty="0">
                <a:latin typeface="Comic Sans MS" pitchFamily="66" charset="0"/>
              </a:rPr>
              <a:t> connection-oriented service</a:t>
            </a:r>
          </a:p>
        </p:txBody>
      </p:sp>
      <p:sp>
        <p:nvSpPr>
          <p:cNvPr id="72707" name="Rectangle 3"/>
          <p:cNvSpPr>
            <a:spLocks noGrp="1" noChangeArrowheads="1"/>
          </p:cNvSpPr>
          <p:nvPr>
            <p:ph type="body" idx="1"/>
          </p:nvPr>
        </p:nvSpPr>
        <p:spPr>
          <a:xfrm>
            <a:off x="0" y="685800"/>
            <a:ext cx="8991600" cy="6019800"/>
          </a:xfrm>
        </p:spPr>
        <p:txBody>
          <a:bodyPr/>
          <a:lstStyle/>
          <a:p>
            <a:pPr marL="609600" indent="-609600">
              <a:lnSpc>
                <a:spcPct val="90000"/>
              </a:lnSpc>
            </a:pPr>
            <a:r>
              <a:rPr lang="en-US" sz="2400" dirty="0"/>
              <a:t>The service requires </a:t>
            </a:r>
            <a:r>
              <a:rPr lang="en-US" sz="2400" b="1" dirty="0"/>
              <a:t>established connection</a:t>
            </a:r>
            <a:r>
              <a:rPr lang="en-US" sz="2400" dirty="0"/>
              <a:t> between source/destination machines </a:t>
            </a:r>
            <a:r>
              <a:rPr lang="en-US" sz="2400" b="1" dirty="0"/>
              <a:t>before data are transferred</a:t>
            </a:r>
            <a:r>
              <a:rPr lang="en-US" sz="2400" dirty="0"/>
              <a:t>. </a:t>
            </a:r>
          </a:p>
          <a:p>
            <a:pPr marL="609600" indent="-609600">
              <a:lnSpc>
                <a:spcPct val="90000"/>
              </a:lnSpc>
            </a:pPr>
            <a:r>
              <a:rPr lang="en-US" sz="2400" dirty="0"/>
              <a:t>Any </a:t>
            </a:r>
            <a:r>
              <a:rPr lang="en-US" sz="2400" b="1" dirty="0"/>
              <a:t>frame</a:t>
            </a:r>
            <a:r>
              <a:rPr lang="en-US" sz="2400" dirty="0"/>
              <a:t> sent over the connection is </a:t>
            </a:r>
            <a:r>
              <a:rPr lang="en-US" sz="2400" b="1" dirty="0"/>
              <a:t>numbered</a:t>
            </a:r>
            <a:r>
              <a:rPr lang="en-US" sz="2400" dirty="0"/>
              <a:t>, and the DLL guarantees that each frame sent, is received, and are received in the </a:t>
            </a:r>
            <a:r>
              <a:rPr lang="en-US" sz="2400" b="1" dirty="0"/>
              <a:t>same order</a:t>
            </a:r>
            <a:r>
              <a:rPr lang="en-US" sz="2400" dirty="0"/>
              <a:t>. </a:t>
            </a:r>
          </a:p>
          <a:p>
            <a:pPr marL="609600" indent="-609600">
              <a:lnSpc>
                <a:spcPct val="90000"/>
              </a:lnSpc>
            </a:pPr>
            <a:r>
              <a:rPr lang="en-US" sz="2400" dirty="0"/>
              <a:t>With connectionless service, in contrast, it is possible that a lost acknowledgement causes a packet to be sent several times and thus received several times. </a:t>
            </a:r>
          </a:p>
          <a:p>
            <a:pPr marL="609600" indent="-609600">
              <a:lnSpc>
                <a:spcPct val="90000"/>
              </a:lnSpc>
            </a:pPr>
            <a:r>
              <a:rPr lang="en-US" sz="2400" dirty="0"/>
              <a:t>When </a:t>
            </a:r>
            <a:r>
              <a:rPr lang="en-US" sz="2400" b="1" dirty="0"/>
              <a:t>connection-oriented </a:t>
            </a:r>
            <a:r>
              <a:rPr lang="en-US" sz="2400" dirty="0"/>
              <a:t>service is used, transfers go through </a:t>
            </a:r>
            <a:r>
              <a:rPr lang="en-US" sz="2400" b="1" dirty="0"/>
              <a:t>3</a:t>
            </a:r>
            <a:r>
              <a:rPr lang="en-US" sz="2400" dirty="0"/>
              <a:t> distinct phases:</a:t>
            </a:r>
          </a:p>
          <a:p>
            <a:pPr marL="609600" indent="-609600">
              <a:lnSpc>
                <a:spcPct val="90000"/>
              </a:lnSpc>
              <a:buFontTx/>
              <a:buNone/>
            </a:pPr>
            <a:r>
              <a:rPr lang="en-US" sz="2400" dirty="0"/>
              <a:t>1. The </a:t>
            </a:r>
            <a:r>
              <a:rPr lang="en-US" sz="2400" b="1" dirty="0"/>
              <a:t>connection is established</a:t>
            </a:r>
            <a:r>
              <a:rPr lang="en-US" sz="2400" dirty="0"/>
              <a:t> and counters needed to </a:t>
            </a:r>
            <a:r>
              <a:rPr lang="en-US" sz="2400" b="1" dirty="0"/>
              <a:t>keep</a:t>
            </a:r>
          </a:p>
          <a:p>
            <a:pPr marL="609600" indent="-609600">
              <a:lnSpc>
                <a:spcPct val="90000"/>
              </a:lnSpc>
              <a:buFontTx/>
              <a:buNone/>
            </a:pPr>
            <a:r>
              <a:rPr lang="en-US" sz="2400" b="1" dirty="0"/>
              <a:t>    track</a:t>
            </a:r>
            <a:r>
              <a:rPr lang="en-US" sz="2400" dirty="0"/>
              <a:t> of which frames have been received and which ones</a:t>
            </a:r>
          </a:p>
          <a:p>
            <a:pPr marL="609600" indent="-609600">
              <a:lnSpc>
                <a:spcPct val="90000"/>
              </a:lnSpc>
              <a:buFontTx/>
              <a:buNone/>
            </a:pPr>
            <a:r>
              <a:rPr lang="en-US" sz="2400" dirty="0"/>
              <a:t>    have not. </a:t>
            </a:r>
          </a:p>
          <a:p>
            <a:pPr marL="609600" indent="-609600">
              <a:lnSpc>
                <a:spcPct val="90000"/>
              </a:lnSpc>
              <a:buFontTx/>
              <a:buNone/>
            </a:pPr>
            <a:r>
              <a:rPr lang="en-US" sz="2400" dirty="0"/>
              <a:t>2. One or more frames are </a:t>
            </a:r>
            <a:r>
              <a:rPr lang="en-US" sz="2400" b="1" dirty="0"/>
              <a:t>transmitted </a:t>
            </a:r>
            <a:r>
              <a:rPr lang="en-US" sz="2400" dirty="0"/>
              <a:t>and</a:t>
            </a:r>
            <a:r>
              <a:rPr lang="en-US" sz="2400" b="1" dirty="0"/>
              <a:t> acknowledged</a:t>
            </a:r>
            <a:r>
              <a:rPr lang="en-US" sz="2400" dirty="0"/>
              <a:t>. </a:t>
            </a:r>
            <a:endParaRPr lang="en-US" sz="2400" b="1" dirty="0"/>
          </a:p>
          <a:p>
            <a:pPr marL="609600" indent="-609600">
              <a:lnSpc>
                <a:spcPct val="90000"/>
              </a:lnSpc>
              <a:buFontTx/>
              <a:buNone/>
            </a:pPr>
            <a:r>
              <a:rPr lang="en-US" sz="2400" dirty="0"/>
              <a:t>3. Connection is </a:t>
            </a:r>
            <a:r>
              <a:rPr lang="en-US" sz="2400" b="1" dirty="0"/>
              <a:t>released,</a:t>
            </a:r>
            <a:r>
              <a:rPr lang="en-US" sz="2400" dirty="0"/>
              <a:t> freeing up the variables - </a:t>
            </a:r>
            <a:r>
              <a:rPr lang="en-US" sz="2400" b="1" dirty="0"/>
              <a:t>buffers</a:t>
            </a:r>
            <a:r>
              <a:rPr lang="en-US" sz="2400" dirty="0"/>
              <a:t> and other resources used to maintain the connection.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FRAMING</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Framing: </a:t>
            </a:r>
            <a:br>
              <a:rPr lang="en-US" dirty="0" smtClean="0"/>
            </a:br>
            <a:endParaRPr lang="en-US" dirty="0"/>
          </a:p>
        </p:txBody>
      </p:sp>
      <p:sp>
        <p:nvSpPr>
          <p:cNvPr id="3" name="Content Placeholder 2"/>
          <p:cNvSpPr>
            <a:spLocks noGrp="1"/>
          </p:cNvSpPr>
          <p:nvPr>
            <p:ph idx="1"/>
          </p:nvPr>
        </p:nvSpPr>
        <p:spPr/>
        <p:txBody>
          <a:bodyPr/>
          <a:lstStyle/>
          <a:p>
            <a:pPr lvl="1">
              <a:buFontTx/>
              <a:buChar char="–"/>
            </a:pPr>
            <a:r>
              <a:rPr lang="en-US" sz="2400" dirty="0" smtClean="0"/>
              <a:t>encapsulate datagram into frame, adding </a:t>
            </a:r>
            <a:r>
              <a:rPr lang="en-US" sz="2400" b="1" dirty="0" smtClean="0">
                <a:latin typeface="Comic Sans MS" pitchFamily="66" charset="0"/>
              </a:rPr>
              <a:t>header, trailer</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Framing</a:t>
            </a:r>
          </a:p>
        </p:txBody>
      </p:sp>
      <p:sp>
        <p:nvSpPr>
          <p:cNvPr id="9218" name="Rectangle 2"/>
          <p:cNvSpPr>
            <a:spLocks noGrp="1" noChangeArrowheads="1"/>
          </p:cNvSpPr>
          <p:nvPr>
            <p:ph type="body" idx="1"/>
          </p:nvPr>
        </p:nvSpPr>
        <p:spPr>
          <a:xfrm>
            <a:off x="0" y="5168900"/>
            <a:ext cx="9144000" cy="838200"/>
          </a:xfrm>
          <a:ln/>
        </p:spPr>
        <p:txBody>
          <a:bodyPr lIns="90000" tIns="46800" rIns="90000" bIns="46800">
            <a:normAutofit fontScale="92500" lnSpcReduction="20000"/>
          </a:bodyPr>
          <a:lstStyle/>
          <a:p>
            <a:pPr algn="ct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 character stream.   </a:t>
            </a:r>
            <a:r>
              <a:rPr lang="en-GB">
                <a:solidFill>
                  <a:srgbClr val="3333CC"/>
                </a:solidFill>
              </a:rPr>
              <a:t>(a)</a:t>
            </a:r>
            <a:r>
              <a:rPr lang="en-GB"/>
              <a:t> Without errors.   </a:t>
            </a:r>
            <a:r>
              <a:rPr lang="en-GB">
                <a:solidFill>
                  <a:srgbClr val="3333CC"/>
                </a:solidFill>
              </a:rPr>
              <a:t>(b)</a:t>
            </a:r>
            <a:r>
              <a:rPr lang="en-GB"/>
              <a:t> With one error.</a:t>
            </a:r>
          </a:p>
        </p:txBody>
      </p:sp>
      <p:pic>
        <p:nvPicPr>
          <p:cNvPr id="9219" name="Picture 3"/>
          <p:cNvPicPr>
            <a:picLocks noChangeAspect="1" noChangeArrowheads="1"/>
          </p:cNvPicPr>
          <p:nvPr/>
        </p:nvPicPr>
        <p:blipFill>
          <a:blip r:embed="rId3" cstate="print"/>
          <a:srcRect/>
          <a:stretch>
            <a:fillRect/>
          </a:stretch>
        </p:blipFill>
        <p:spPr bwMode="auto">
          <a:xfrm>
            <a:off x="1165225" y="1971675"/>
            <a:ext cx="7048500" cy="3014663"/>
          </a:xfrm>
          <a:prstGeom prst="rect">
            <a:avLst/>
          </a:prstGeom>
          <a:noFill/>
        </p:spPr>
      </p:pic>
      <p:sp>
        <p:nvSpPr>
          <p:cNvPr id="9220" name="Text Box 4"/>
          <p:cNvSpPr txBox="1">
            <a:spLocks noChangeArrowheads="1"/>
          </p:cNvSpPr>
          <p:nvPr/>
        </p:nvSpPr>
        <p:spPr bwMode="auto">
          <a:xfrm>
            <a:off x="709613" y="5903913"/>
            <a:ext cx="7546975" cy="541337"/>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Problem: Even if the error is detected, the receiver cannot figure out where the next frame starts ... its cannot resynchronize.</a:t>
            </a:r>
          </a:p>
        </p:txBody>
      </p:sp>
      <p:sp>
        <p:nvSpPr>
          <p:cNvPr id="9222" name="Text Box 6"/>
          <p:cNvSpPr txBox="1">
            <a:spLocks noChangeArrowheads="1"/>
          </p:cNvSpPr>
          <p:nvPr/>
        </p:nvSpPr>
        <p:spPr bwMode="auto">
          <a:xfrm>
            <a:off x="1050925" y="1104900"/>
            <a:ext cx="2762250" cy="366713"/>
          </a:xfrm>
          <a:prstGeom prst="rect">
            <a:avLst/>
          </a:prstGeom>
          <a:noFill/>
          <a:ln w="9525">
            <a:noFill/>
            <a:miter lim="800000"/>
            <a:headEnd/>
            <a:tailEnd/>
          </a:ln>
          <a:effectLst/>
        </p:spPr>
        <p:txBody>
          <a:bodyPr wrap="none">
            <a:spAutoFit/>
          </a:bodyPr>
          <a:lstStyle/>
          <a:p>
            <a:r>
              <a:rPr lang="en-US"/>
              <a:t>Framing by character count.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Framing (2)</a:t>
            </a:r>
          </a:p>
        </p:txBody>
      </p:sp>
      <p:sp>
        <p:nvSpPr>
          <p:cNvPr id="10242" name="Rectangle 2"/>
          <p:cNvSpPr>
            <a:spLocks noGrp="1" noChangeArrowheads="1"/>
          </p:cNvSpPr>
          <p:nvPr>
            <p:ph type="body" idx="1"/>
          </p:nvPr>
        </p:nvSpPr>
        <p:spPr>
          <a:xfrm>
            <a:off x="403225" y="5183188"/>
            <a:ext cx="8567738" cy="865187"/>
          </a:xfrm>
          <a:ln/>
        </p:spPr>
        <p:txBody>
          <a:bodyPr lIns="90000" tIns="46800" rIns="90000" bIns="46800">
            <a:normAutofit fontScale="77500" lnSpcReduction="20000"/>
          </a:bodyPr>
          <a:lstStyle/>
          <a:p>
            <a:pPr>
              <a:lnSpc>
                <a:spcPct val="90000"/>
              </a:lnSpc>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(a)</a:t>
            </a:r>
            <a:r>
              <a:rPr lang="en-GB"/>
              <a:t> A frame delimited by flag bytes.</a:t>
            </a:r>
          </a:p>
          <a:p>
            <a:pPr>
              <a:lnSpc>
                <a:spcPct val="90000"/>
              </a:lnSpc>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(b)</a:t>
            </a:r>
            <a:r>
              <a:rPr lang="en-GB"/>
              <a:t> Four examples of byte sequences before and after stuffing.</a:t>
            </a:r>
          </a:p>
        </p:txBody>
      </p:sp>
      <p:pic>
        <p:nvPicPr>
          <p:cNvPr id="10243" name="Picture 3"/>
          <p:cNvPicPr>
            <a:picLocks noChangeAspect="1" noChangeArrowheads="1"/>
          </p:cNvPicPr>
          <p:nvPr/>
        </p:nvPicPr>
        <p:blipFill>
          <a:blip r:embed="rId3" cstate="print"/>
          <a:srcRect/>
          <a:stretch>
            <a:fillRect/>
          </a:stretch>
        </p:blipFill>
        <p:spPr bwMode="auto">
          <a:xfrm>
            <a:off x="1441450" y="1397000"/>
            <a:ext cx="5945188" cy="3765550"/>
          </a:xfrm>
          <a:prstGeom prst="rect">
            <a:avLst/>
          </a:prstGeom>
          <a:noFill/>
        </p:spPr>
      </p:pic>
      <p:sp>
        <p:nvSpPr>
          <p:cNvPr id="10244" name="Text Box 4"/>
          <p:cNvSpPr txBox="1">
            <a:spLocks noChangeArrowheads="1"/>
          </p:cNvSpPr>
          <p:nvPr/>
        </p:nvSpPr>
        <p:spPr bwMode="auto">
          <a:xfrm>
            <a:off x="333375" y="6332538"/>
            <a:ext cx="8237538" cy="266700"/>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Arial" charset="0"/>
                <a:ea typeface="HG Mincho Light J" charset="0"/>
                <a:cs typeface="HG Mincho Light J" charset="0"/>
              </a:rPr>
              <a:t>Problem: Too tied to the 8-bit per character format ... UNICODE uses 16-bits/char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Data Link Layer</a:t>
            </a:r>
          </a:p>
        </p:txBody>
      </p:sp>
      <p:sp>
        <p:nvSpPr>
          <p:cNvPr id="5" name="Slide Number Placeholder 5"/>
          <p:cNvSpPr>
            <a:spLocks noGrp="1"/>
          </p:cNvSpPr>
          <p:nvPr>
            <p:ph type="sldNum" sz="quarter" idx="12"/>
          </p:nvPr>
        </p:nvSpPr>
        <p:spPr/>
        <p:txBody>
          <a:bodyPr/>
          <a:lstStyle/>
          <a:p>
            <a:fld id="{FA22093F-EC5B-4C2B-8092-C339C7374047}" type="slidenum">
              <a:rPr lang="en-US"/>
              <a:pPr/>
              <a:t>2</a:t>
            </a:fld>
            <a:endParaRPr lang="en-US"/>
          </a:p>
        </p:txBody>
      </p:sp>
      <p:sp>
        <p:nvSpPr>
          <p:cNvPr id="4098" name="Rectangle 2"/>
          <p:cNvSpPr>
            <a:spLocks noGrp="1" noChangeArrowheads="1"/>
          </p:cNvSpPr>
          <p:nvPr>
            <p:ph type="title"/>
          </p:nvPr>
        </p:nvSpPr>
        <p:spPr/>
        <p:txBody>
          <a:bodyPr/>
          <a:lstStyle/>
          <a:p>
            <a:r>
              <a:rPr lang="en-US"/>
              <a:t>Data Link Layer</a:t>
            </a:r>
          </a:p>
        </p:txBody>
      </p:sp>
      <p:sp>
        <p:nvSpPr>
          <p:cNvPr id="4099" name="Rectangle 3"/>
          <p:cNvSpPr>
            <a:spLocks noGrp="1" noChangeArrowheads="1"/>
          </p:cNvSpPr>
          <p:nvPr>
            <p:ph type="body" idx="1"/>
          </p:nvPr>
        </p:nvSpPr>
        <p:spPr>
          <a:xfrm>
            <a:off x="457200" y="1981200"/>
            <a:ext cx="8458200" cy="4114800"/>
          </a:xfrm>
        </p:spPr>
        <p:txBody>
          <a:bodyPr/>
          <a:lstStyle/>
          <a:p>
            <a:r>
              <a:rPr lang="en-US"/>
              <a:t>Provides a </a:t>
            </a:r>
            <a:r>
              <a:rPr lang="en-US" i="1"/>
              <a:t>well-defined service interface</a:t>
            </a:r>
            <a:r>
              <a:rPr lang="en-US"/>
              <a:t> to the network layer.</a:t>
            </a:r>
          </a:p>
          <a:p>
            <a:r>
              <a:rPr lang="en-US"/>
              <a:t>Determines how the bits of the physical layer are grouped into frames </a:t>
            </a:r>
            <a:r>
              <a:rPr lang="en-US" i="1">
                <a:solidFill>
                  <a:srgbClr val="FF6600"/>
                </a:solidFill>
              </a:rPr>
              <a:t>(framing)</a:t>
            </a:r>
            <a:r>
              <a:rPr lang="en-US"/>
              <a:t>.</a:t>
            </a:r>
          </a:p>
          <a:p>
            <a:r>
              <a:rPr lang="en-US"/>
              <a:t>Deals with transmission errors </a:t>
            </a:r>
            <a:r>
              <a:rPr lang="en-US" i="1">
                <a:solidFill>
                  <a:srgbClr val="008000"/>
                </a:solidFill>
              </a:rPr>
              <a:t>(CRC and ARQ)</a:t>
            </a:r>
            <a:r>
              <a:rPr lang="en-US"/>
              <a:t>.</a:t>
            </a:r>
          </a:p>
          <a:p>
            <a:r>
              <a:rPr lang="en-US"/>
              <a:t>Regulates the flow of frames.</a:t>
            </a:r>
          </a:p>
          <a:p>
            <a:r>
              <a:rPr lang="en-US"/>
              <a:t>Performs general link layer management.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81000" y="227013"/>
            <a:ext cx="4324967" cy="369332"/>
          </a:xfrm>
          <a:prstGeom prst="rect">
            <a:avLst/>
          </a:prstGeom>
          <a:noFill/>
          <a:ln w="9525">
            <a:noFill/>
            <a:miter lim="800000"/>
            <a:headEnd/>
            <a:tailEnd/>
          </a:ln>
          <a:effectLst/>
        </p:spPr>
        <p:txBody>
          <a:bodyPr wrap="none">
            <a:spAutoFit/>
          </a:bodyPr>
          <a:lstStyle/>
          <a:p>
            <a:r>
              <a:rPr lang="en-US" dirty="0"/>
              <a:t>Frames that need to be </a:t>
            </a:r>
            <a:r>
              <a:rPr lang="en-US" dirty="0" smtClean="0"/>
              <a:t>sent </a:t>
            </a:r>
            <a:r>
              <a:rPr lang="en-US" dirty="0"/>
              <a:t>in a bit stream:</a:t>
            </a:r>
          </a:p>
        </p:txBody>
      </p:sp>
      <p:sp>
        <p:nvSpPr>
          <p:cNvPr id="63492" name="Rectangle 4"/>
          <p:cNvSpPr>
            <a:spLocks noChangeArrowheads="1"/>
          </p:cNvSpPr>
          <p:nvPr/>
        </p:nvSpPr>
        <p:spPr bwMode="auto">
          <a:xfrm>
            <a:off x="5813425" y="838200"/>
            <a:ext cx="611188" cy="536575"/>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493" name="Rectangle 5"/>
          <p:cNvSpPr>
            <a:spLocks noChangeArrowheads="1"/>
          </p:cNvSpPr>
          <p:nvPr/>
        </p:nvSpPr>
        <p:spPr bwMode="auto">
          <a:xfrm>
            <a:off x="4511675" y="762000"/>
            <a:ext cx="3060700" cy="685800"/>
          </a:xfrm>
          <a:prstGeom prst="rect">
            <a:avLst/>
          </a:prstGeom>
          <a:noFill/>
          <a:ln w="9525">
            <a:solidFill>
              <a:schemeClr val="tx1"/>
            </a:solidFill>
            <a:miter lim="800000"/>
            <a:headEnd/>
            <a:tailEnd/>
          </a:ln>
          <a:effectLst/>
        </p:spPr>
        <p:txBody>
          <a:bodyPr wrap="none" anchor="ctr"/>
          <a:lstStyle/>
          <a:p>
            <a:endParaRPr lang="en-US"/>
          </a:p>
        </p:txBody>
      </p:sp>
      <p:sp>
        <p:nvSpPr>
          <p:cNvPr id="63494" name="Rectangle 6"/>
          <p:cNvSpPr>
            <a:spLocks noChangeArrowheads="1"/>
          </p:cNvSpPr>
          <p:nvPr/>
        </p:nvSpPr>
        <p:spPr bwMode="auto">
          <a:xfrm>
            <a:off x="381000" y="762000"/>
            <a:ext cx="3060700" cy="685800"/>
          </a:xfrm>
          <a:prstGeom prst="rect">
            <a:avLst/>
          </a:prstGeom>
          <a:noFill/>
          <a:ln w="9525">
            <a:solidFill>
              <a:schemeClr val="tx1"/>
            </a:solidFill>
            <a:miter lim="800000"/>
            <a:headEnd/>
            <a:tailEnd/>
          </a:ln>
          <a:effectLst/>
        </p:spPr>
        <p:txBody>
          <a:bodyPr wrap="none" anchor="ctr"/>
          <a:lstStyle/>
          <a:p>
            <a:endParaRPr lang="en-US"/>
          </a:p>
        </p:txBody>
      </p:sp>
      <p:sp>
        <p:nvSpPr>
          <p:cNvPr id="63495" name="Text Box 7"/>
          <p:cNvSpPr txBox="1">
            <a:spLocks noChangeArrowheads="1"/>
          </p:cNvSpPr>
          <p:nvPr/>
        </p:nvSpPr>
        <p:spPr bwMode="auto">
          <a:xfrm>
            <a:off x="381000" y="1600200"/>
            <a:ext cx="4070350" cy="366713"/>
          </a:xfrm>
          <a:prstGeom prst="rect">
            <a:avLst/>
          </a:prstGeom>
          <a:noFill/>
          <a:ln w="9525">
            <a:noFill/>
            <a:miter lim="800000"/>
            <a:headEnd/>
            <a:tailEnd/>
          </a:ln>
          <a:effectLst/>
        </p:spPr>
        <p:txBody>
          <a:bodyPr wrap="none">
            <a:spAutoFit/>
          </a:bodyPr>
          <a:lstStyle/>
          <a:p>
            <a:r>
              <a:rPr lang="en-US"/>
              <a:t>The sender sends the following bit stream:</a:t>
            </a:r>
          </a:p>
        </p:txBody>
      </p:sp>
      <p:grpSp>
        <p:nvGrpSpPr>
          <p:cNvPr id="2" name="Group 36"/>
          <p:cNvGrpSpPr>
            <a:grpSpLocks/>
          </p:cNvGrpSpPr>
          <p:nvPr/>
        </p:nvGrpSpPr>
        <p:grpSpPr bwMode="auto">
          <a:xfrm>
            <a:off x="304800" y="2133600"/>
            <a:ext cx="7175500" cy="685800"/>
            <a:chOff x="192" y="1488"/>
            <a:chExt cx="4520" cy="432"/>
          </a:xfrm>
        </p:grpSpPr>
        <p:sp>
          <p:nvSpPr>
            <p:cNvPr id="63498" name="Rectangle 10"/>
            <p:cNvSpPr>
              <a:spLocks noChangeArrowheads="1"/>
            </p:cNvSpPr>
            <p:nvPr/>
          </p:nvSpPr>
          <p:spPr bwMode="auto">
            <a:xfrm>
              <a:off x="3614" y="1541"/>
              <a:ext cx="385" cy="338"/>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499" name="Rectangle 11"/>
            <p:cNvSpPr>
              <a:spLocks noChangeArrowheads="1"/>
            </p:cNvSpPr>
            <p:nvPr/>
          </p:nvSpPr>
          <p:spPr bwMode="auto">
            <a:xfrm>
              <a:off x="2784" y="1488"/>
              <a:ext cx="1928" cy="432"/>
            </a:xfrm>
            <a:prstGeom prst="rect">
              <a:avLst/>
            </a:prstGeom>
            <a:noFill/>
            <a:ln w="9525">
              <a:solidFill>
                <a:schemeClr val="tx1"/>
              </a:solidFill>
              <a:miter lim="800000"/>
              <a:headEnd/>
              <a:tailEnd/>
            </a:ln>
            <a:effectLst/>
          </p:spPr>
          <p:txBody>
            <a:bodyPr wrap="none" anchor="ctr"/>
            <a:lstStyle/>
            <a:p>
              <a:endParaRPr lang="en-US"/>
            </a:p>
          </p:txBody>
        </p:sp>
        <p:sp>
          <p:nvSpPr>
            <p:cNvPr id="63500" name="Rectangle 12"/>
            <p:cNvSpPr>
              <a:spLocks noChangeArrowheads="1"/>
            </p:cNvSpPr>
            <p:nvPr/>
          </p:nvSpPr>
          <p:spPr bwMode="auto">
            <a:xfrm>
              <a:off x="192" y="1493"/>
              <a:ext cx="1928" cy="427"/>
            </a:xfrm>
            <a:prstGeom prst="rect">
              <a:avLst/>
            </a:prstGeom>
            <a:noFill/>
            <a:ln w="9525">
              <a:solidFill>
                <a:schemeClr val="tx1"/>
              </a:solidFill>
              <a:miter lim="800000"/>
              <a:headEnd/>
              <a:tailEnd/>
            </a:ln>
            <a:effectLst/>
          </p:spPr>
          <p:txBody>
            <a:bodyPr wrap="none" anchor="ctr"/>
            <a:lstStyle/>
            <a:p>
              <a:endParaRPr lang="en-US"/>
            </a:p>
          </p:txBody>
        </p:sp>
        <p:sp>
          <p:nvSpPr>
            <p:cNvPr id="63501" name="Rectangle 13"/>
            <p:cNvSpPr>
              <a:spLocks noChangeArrowheads="1"/>
            </p:cNvSpPr>
            <p:nvPr/>
          </p:nvSpPr>
          <p:spPr bwMode="auto">
            <a:xfrm>
              <a:off x="2264" y="1541"/>
              <a:ext cx="386" cy="338"/>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502" name="Rectangle 14"/>
            <p:cNvSpPr>
              <a:spLocks noChangeArrowheads="1"/>
            </p:cNvSpPr>
            <p:nvPr/>
          </p:nvSpPr>
          <p:spPr bwMode="auto">
            <a:xfrm>
              <a:off x="3180" y="1541"/>
              <a:ext cx="385" cy="338"/>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Esc</a:t>
              </a:r>
            </a:p>
          </p:txBody>
        </p:sp>
      </p:grpSp>
      <p:sp>
        <p:nvSpPr>
          <p:cNvPr id="63503" name="Text Box 15"/>
          <p:cNvSpPr txBox="1">
            <a:spLocks noChangeArrowheads="1"/>
          </p:cNvSpPr>
          <p:nvPr/>
        </p:nvSpPr>
        <p:spPr bwMode="auto">
          <a:xfrm>
            <a:off x="5029200" y="2895600"/>
            <a:ext cx="3244850" cy="366713"/>
          </a:xfrm>
          <a:prstGeom prst="rect">
            <a:avLst/>
          </a:prstGeom>
          <a:noFill/>
          <a:ln w="9525">
            <a:noFill/>
            <a:miter lim="800000"/>
            <a:headEnd/>
            <a:tailEnd/>
          </a:ln>
          <a:effectLst/>
        </p:spPr>
        <p:txBody>
          <a:bodyPr wrap="none">
            <a:spAutoFit/>
          </a:bodyPr>
          <a:lstStyle/>
          <a:p>
            <a:r>
              <a:rPr lang="en-US"/>
              <a:t>The receiver will ignore this flag.</a:t>
            </a:r>
          </a:p>
        </p:txBody>
      </p:sp>
      <p:sp>
        <p:nvSpPr>
          <p:cNvPr id="63507" name="Text Box 19"/>
          <p:cNvSpPr txBox="1">
            <a:spLocks noChangeArrowheads="1"/>
          </p:cNvSpPr>
          <p:nvPr/>
        </p:nvSpPr>
        <p:spPr bwMode="auto">
          <a:xfrm>
            <a:off x="381000" y="3352800"/>
            <a:ext cx="4287584" cy="369332"/>
          </a:xfrm>
          <a:prstGeom prst="rect">
            <a:avLst/>
          </a:prstGeom>
          <a:noFill/>
          <a:ln w="9525">
            <a:noFill/>
            <a:miter lim="800000"/>
            <a:headEnd/>
            <a:tailEnd/>
          </a:ln>
          <a:effectLst/>
        </p:spPr>
        <p:txBody>
          <a:bodyPr wrap="none">
            <a:spAutoFit/>
          </a:bodyPr>
          <a:lstStyle/>
          <a:p>
            <a:r>
              <a:rPr lang="en-US" dirty="0"/>
              <a:t>Frames that need to be </a:t>
            </a:r>
            <a:r>
              <a:rPr lang="en-US" dirty="0" smtClean="0"/>
              <a:t>sent </a:t>
            </a:r>
            <a:r>
              <a:rPr lang="en-US" dirty="0"/>
              <a:t>in a bit stream:</a:t>
            </a:r>
          </a:p>
        </p:txBody>
      </p:sp>
      <p:sp>
        <p:nvSpPr>
          <p:cNvPr id="63512" name="Text Box 24"/>
          <p:cNvSpPr txBox="1">
            <a:spLocks noChangeArrowheads="1"/>
          </p:cNvSpPr>
          <p:nvPr/>
        </p:nvSpPr>
        <p:spPr bwMode="auto">
          <a:xfrm>
            <a:off x="381000" y="4724400"/>
            <a:ext cx="4070350" cy="366713"/>
          </a:xfrm>
          <a:prstGeom prst="rect">
            <a:avLst/>
          </a:prstGeom>
          <a:noFill/>
          <a:ln w="9525">
            <a:noFill/>
            <a:miter lim="800000"/>
            <a:headEnd/>
            <a:tailEnd/>
          </a:ln>
          <a:effectLst/>
        </p:spPr>
        <p:txBody>
          <a:bodyPr wrap="none">
            <a:spAutoFit/>
          </a:bodyPr>
          <a:lstStyle/>
          <a:p>
            <a:r>
              <a:rPr lang="en-US"/>
              <a:t>The sender sends the following bit stream:</a:t>
            </a:r>
          </a:p>
        </p:txBody>
      </p:sp>
      <p:grpSp>
        <p:nvGrpSpPr>
          <p:cNvPr id="3" name="Group 37"/>
          <p:cNvGrpSpPr>
            <a:grpSpLocks/>
          </p:cNvGrpSpPr>
          <p:nvPr/>
        </p:nvGrpSpPr>
        <p:grpSpPr bwMode="auto">
          <a:xfrm>
            <a:off x="457200" y="3810000"/>
            <a:ext cx="7162800" cy="671513"/>
            <a:chOff x="288" y="2553"/>
            <a:chExt cx="4512" cy="423"/>
          </a:xfrm>
        </p:grpSpPr>
        <p:sp>
          <p:nvSpPr>
            <p:cNvPr id="63509" name="Rectangle 21"/>
            <p:cNvSpPr>
              <a:spLocks noChangeArrowheads="1"/>
            </p:cNvSpPr>
            <p:nvPr/>
          </p:nvSpPr>
          <p:spPr bwMode="auto">
            <a:xfrm>
              <a:off x="3696" y="2601"/>
              <a:ext cx="384" cy="327"/>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510" name="Rectangle 22"/>
            <p:cNvSpPr>
              <a:spLocks noChangeArrowheads="1"/>
            </p:cNvSpPr>
            <p:nvPr/>
          </p:nvSpPr>
          <p:spPr bwMode="auto">
            <a:xfrm>
              <a:off x="2880" y="2553"/>
              <a:ext cx="1920" cy="423"/>
            </a:xfrm>
            <a:prstGeom prst="rect">
              <a:avLst/>
            </a:prstGeom>
            <a:noFill/>
            <a:ln w="9525">
              <a:solidFill>
                <a:schemeClr val="tx1"/>
              </a:solidFill>
              <a:miter lim="800000"/>
              <a:headEnd/>
              <a:tailEnd/>
            </a:ln>
            <a:effectLst/>
          </p:spPr>
          <p:txBody>
            <a:bodyPr wrap="none" anchor="ctr"/>
            <a:lstStyle/>
            <a:p>
              <a:endParaRPr lang="en-US"/>
            </a:p>
          </p:txBody>
        </p:sp>
        <p:sp>
          <p:nvSpPr>
            <p:cNvPr id="63511" name="Rectangle 23"/>
            <p:cNvSpPr>
              <a:spLocks noChangeArrowheads="1"/>
            </p:cNvSpPr>
            <p:nvPr/>
          </p:nvSpPr>
          <p:spPr bwMode="auto">
            <a:xfrm>
              <a:off x="288" y="2553"/>
              <a:ext cx="1920" cy="423"/>
            </a:xfrm>
            <a:prstGeom prst="rect">
              <a:avLst/>
            </a:prstGeom>
            <a:noFill/>
            <a:ln w="9525">
              <a:solidFill>
                <a:schemeClr val="tx1"/>
              </a:solidFill>
              <a:miter lim="800000"/>
              <a:headEnd/>
              <a:tailEnd/>
            </a:ln>
            <a:effectLst/>
          </p:spPr>
          <p:txBody>
            <a:bodyPr wrap="none" anchor="ctr"/>
            <a:lstStyle/>
            <a:p>
              <a:endParaRPr lang="en-US"/>
            </a:p>
          </p:txBody>
        </p:sp>
        <p:sp>
          <p:nvSpPr>
            <p:cNvPr id="63521" name="Rectangle 33"/>
            <p:cNvSpPr>
              <a:spLocks noChangeArrowheads="1"/>
            </p:cNvSpPr>
            <p:nvPr/>
          </p:nvSpPr>
          <p:spPr bwMode="auto">
            <a:xfrm>
              <a:off x="1776" y="2592"/>
              <a:ext cx="384" cy="336"/>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Esc</a:t>
              </a:r>
            </a:p>
          </p:txBody>
        </p:sp>
      </p:grpSp>
      <p:sp>
        <p:nvSpPr>
          <p:cNvPr id="63514" name="Rectangle 26"/>
          <p:cNvSpPr>
            <a:spLocks noChangeArrowheads="1"/>
          </p:cNvSpPr>
          <p:nvPr/>
        </p:nvSpPr>
        <p:spPr bwMode="auto">
          <a:xfrm>
            <a:off x="5791200" y="5334000"/>
            <a:ext cx="609600" cy="533400"/>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515" name="Rectangle 27"/>
          <p:cNvSpPr>
            <a:spLocks noChangeArrowheads="1"/>
          </p:cNvSpPr>
          <p:nvPr/>
        </p:nvSpPr>
        <p:spPr bwMode="auto">
          <a:xfrm>
            <a:off x="4495800" y="5257800"/>
            <a:ext cx="3048000" cy="671513"/>
          </a:xfrm>
          <a:prstGeom prst="rect">
            <a:avLst/>
          </a:prstGeom>
          <a:noFill/>
          <a:ln w="9525">
            <a:solidFill>
              <a:schemeClr val="tx1"/>
            </a:solidFill>
            <a:miter lim="800000"/>
            <a:headEnd/>
            <a:tailEnd/>
          </a:ln>
          <a:effectLst/>
        </p:spPr>
        <p:txBody>
          <a:bodyPr wrap="none" anchor="ctr"/>
          <a:lstStyle/>
          <a:p>
            <a:endParaRPr lang="en-US"/>
          </a:p>
        </p:txBody>
      </p:sp>
      <p:sp>
        <p:nvSpPr>
          <p:cNvPr id="63516" name="Rectangle 28"/>
          <p:cNvSpPr>
            <a:spLocks noChangeArrowheads="1"/>
          </p:cNvSpPr>
          <p:nvPr/>
        </p:nvSpPr>
        <p:spPr bwMode="auto">
          <a:xfrm>
            <a:off x="381000" y="5257800"/>
            <a:ext cx="3048000" cy="671513"/>
          </a:xfrm>
          <a:prstGeom prst="rect">
            <a:avLst/>
          </a:prstGeom>
          <a:noFill/>
          <a:ln w="9525">
            <a:solidFill>
              <a:schemeClr val="tx1"/>
            </a:solidFill>
            <a:miter lim="800000"/>
            <a:headEnd/>
            <a:tailEnd/>
          </a:ln>
          <a:effectLst/>
        </p:spPr>
        <p:txBody>
          <a:bodyPr wrap="none" anchor="ctr"/>
          <a:lstStyle/>
          <a:p>
            <a:endParaRPr lang="en-US"/>
          </a:p>
        </p:txBody>
      </p:sp>
      <p:sp>
        <p:nvSpPr>
          <p:cNvPr id="63517" name="Rectangle 29"/>
          <p:cNvSpPr>
            <a:spLocks noChangeArrowheads="1"/>
          </p:cNvSpPr>
          <p:nvPr/>
        </p:nvSpPr>
        <p:spPr bwMode="auto">
          <a:xfrm>
            <a:off x="3657600" y="5334000"/>
            <a:ext cx="609600" cy="533400"/>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Flag</a:t>
            </a:r>
          </a:p>
        </p:txBody>
      </p:sp>
      <p:sp>
        <p:nvSpPr>
          <p:cNvPr id="63518" name="Rectangle 30"/>
          <p:cNvSpPr>
            <a:spLocks noChangeArrowheads="1"/>
          </p:cNvSpPr>
          <p:nvPr/>
        </p:nvSpPr>
        <p:spPr bwMode="auto">
          <a:xfrm>
            <a:off x="5105400" y="5334000"/>
            <a:ext cx="609600" cy="533400"/>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Esc</a:t>
            </a:r>
          </a:p>
        </p:txBody>
      </p:sp>
      <p:sp>
        <p:nvSpPr>
          <p:cNvPr id="63519" name="Text Box 31"/>
          <p:cNvSpPr txBox="1">
            <a:spLocks noChangeArrowheads="1"/>
          </p:cNvSpPr>
          <p:nvPr/>
        </p:nvSpPr>
        <p:spPr bwMode="auto">
          <a:xfrm>
            <a:off x="5334000" y="6019800"/>
            <a:ext cx="3244850" cy="366713"/>
          </a:xfrm>
          <a:prstGeom prst="rect">
            <a:avLst/>
          </a:prstGeom>
          <a:noFill/>
          <a:ln w="9525">
            <a:noFill/>
            <a:miter lim="800000"/>
            <a:headEnd/>
            <a:tailEnd/>
          </a:ln>
          <a:effectLst/>
        </p:spPr>
        <p:txBody>
          <a:bodyPr wrap="none">
            <a:spAutoFit/>
          </a:bodyPr>
          <a:lstStyle/>
          <a:p>
            <a:r>
              <a:rPr lang="en-US"/>
              <a:t>The receiver will ignore this flag.</a:t>
            </a:r>
          </a:p>
        </p:txBody>
      </p:sp>
      <p:sp>
        <p:nvSpPr>
          <p:cNvPr id="63520" name="Rectangle 32"/>
          <p:cNvSpPr>
            <a:spLocks noChangeArrowheads="1"/>
          </p:cNvSpPr>
          <p:nvPr/>
        </p:nvSpPr>
        <p:spPr bwMode="auto">
          <a:xfrm>
            <a:off x="2743200" y="5319713"/>
            <a:ext cx="609600" cy="533400"/>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Esc</a:t>
            </a:r>
          </a:p>
        </p:txBody>
      </p:sp>
      <p:sp>
        <p:nvSpPr>
          <p:cNvPr id="63522" name="Rectangle 34"/>
          <p:cNvSpPr>
            <a:spLocks noChangeArrowheads="1"/>
          </p:cNvSpPr>
          <p:nvPr/>
        </p:nvSpPr>
        <p:spPr bwMode="auto">
          <a:xfrm>
            <a:off x="2057400" y="5319713"/>
            <a:ext cx="609600" cy="533400"/>
          </a:xfrm>
          <a:prstGeom prst="rect">
            <a:avLst/>
          </a:prstGeom>
          <a:solidFill>
            <a:srgbClr val="00B8FF"/>
          </a:solidFill>
          <a:ln w="9525">
            <a:solidFill>
              <a:schemeClr val="tx1"/>
            </a:solidFill>
            <a:miter lim="800000"/>
            <a:headEnd/>
            <a:tailEnd/>
          </a:ln>
          <a:effectLst/>
        </p:spPr>
        <p:txBody>
          <a:bodyPr wrap="none" anchor="ctr"/>
          <a:lstStyle/>
          <a:p>
            <a:pPr algn="ctr"/>
            <a:r>
              <a:rPr lang="en-US">
                <a:solidFill>
                  <a:schemeClr val="tx1"/>
                </a:solidFill>
              </a:rPr>
              <a:t>Esc</a:t>
            </a:r>
          </a:p>
        </p:txBody>
      </p:sp>
      <p:sp>
        <p:nvSpPr>
          <p:cNvPr id="63523" name="Text Box 35"/>
          <p:cNvSpPr txBox="1">
            <a:spLocks noChangeArrowheads="1"/>
          </p:cNvSpPr>
          <p:nvPr/>
        </p:nvSpPr>
        <p:spPr bwMode="auto">
          <a:xfrm>
            <a:off x="228600" y="6019800"/>
            <a:ext cx="5054600" cy="366713"/>
          </a:xfrm>
          <a:prstGeom prst="rect">
            <a:avLst/>
          </a:prstGeom>
          <a:noFill/>
          <a:ln w="9525">
            <a:noFill/>
            <a:miter lim="800000"/>
            <a:headEnd/>
            <a:tailEnd/>
          </a:ln>
          <a:effectLst/>
        </p:spPr>
        <p:txBody>
          <a:bodyPr wrap="none">
            <a:spAutoFit/>
          </a:bodyPr>
          <a:lstStyle/>
          <a:p>
            <a:r>
              <a:rPr lang="en-US"/>
              <a:t>The receiver will ignore this Esc, and accept the flag.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Framing (3)</a:t>
            </a:r>
          </a:p>
        </p:txBody>
      </p:sp>
      <p:sp>
        <p:nvSpPr>
          <p:cNvPr id="11266" name="Rectangle 2"/>
          <p:cNvSpPr>
            <a:spLocks noGrp="1" noChangeArrowheads="1"/>
          </p:cNvSpPr>
          <p:nvPr>
            <p:ph type="body" idx="1"/>
          </p:nvPr>
        </p:nvSpPr>
        <p:spPr>
          <a:xfrm>
            <a:off x="514350" y="4605338"/>
            <a:ext cx="8629650" cy="1939925"/>
          </a:xfrm>
          <a:ln/>
        </p:spPr>
        <p:txBody>
          <a:bodyPr lIns="90000" tIns="46800" rIns="90000" bIns="46800">
            <a:normAutofit fontScale="77500" lnSpcReduction="20000"/>
          </a:bodyPr>
          <a:lstStyle/>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Bit stuffing</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(a)</a:t>
            </a:r>
            <a:r>
              <a:rPr lang="en-GB"/>
              <a:t> The original data.</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(b)</a:t>
            </a:r>
            <a:r>
              <a:rPr lang="en-GB"/>
              <a:t> The data as they appear on the line.</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(c)</a:t>
            </a:r>
            <a:r>
              <a:rPr lang="en-GB"/>
              <a:t> The data as they are stored in receiver’s memory after destuffing.</a:t>
            </a:r>
          </a:p>
        </p:txBody>
      </p:sp>
      <p:pic>
        <p:nvPicPr>
          <p:cNvPr id="11267" name="Picture 3"/>
          <p:cNvPicPr>
            <a:picLocks noChangeAspect="1" noChangeArrowheads="1"/>
          </p:cNvPicPr>
          <p:nvPr/>
        </p:nvPicPr>
        <p:blipFill>
          <a:blip r:embed="rId3" cstate="print"/>
          <a:srcRect/>
          <a:stretch>
            <a:fillRect/>
          </a:stretch>
        </p:blipFill>
        <p:spPr bwMode="auto">
          <a:xfrm>
            <a:off x="2009775" y="1857375"/>
            <a:ext cx="5267325" cy="2044700"/>
          </a:xfrm>
          <a:prstGeom prst="rect">
            <a:avLst/>
          </a:prstGeom>
          <a:noFill/>
        </p:spPr>
      </p:pic>
      <p:sp>
        <p:nvSpPr>
          <p:cNvPr id="11269" name="Text Box 5"/>
          <p:cNvSpPr txBox="1">
            <a:spLocks noChangeArrowheads="1"/>
          </p:cNvSpPr>
          <p:nvPr/>
        </p:nvSpPr>
        <p:spPr bwMode="auto">
          <a:xfrm>
            <a:off x="1736725" y="1028700"/>
            <a:ext cx="5086350" cy="366713"/>
          </a:xfrm>
          <a:prstGeom prst="rect">
            <a:avLst/>
          </a:prstGeom>
          <a:noFill/>
          <a:ln w="9525">
            <a:noFill/>
            <a:miter lim="800000"/>
            <a:headEnd/>
            <a:tailEnd/>
          </a:ln>
          <a:effectLst/>
        </p:spPr>
        <p:txBody>
          <a:bodyPr wrap="none">
            <a:spAutoFit/>
          </a:bodyPr>
          <a:lstStyle/>
          <a:p>
            <a:r>
              <a:rPr lang="en-US"/>
              <a:t>The goal is to have  01111110 as a unique bit pattern.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ERROR CONTROL</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i="1" dirty="0" smtClean="0"/>
              <a:t>Error Detection</a:t>
            </a:r>
            <a:r>
              <a:rPr lang="en-US" sz="2400" dirty="0" smtClean="0"/>
              <a:t>: </a:t>
            </a:r>
          </a:p>
          <a:p>
            <a:pPr lvl="1">
              <a:buFontTx/>
              <a:buChar char="–"/>
            </a:pPr>
            <a:r>
              <a:rPr lang="en-US" sz="2400" dirty="0" smtClean="0"/>
              <a:t>errors caused by signal attenuation, noise. </a:t>
            </a:r>
          </a:p>
          <a:p>
            <a:pPr lvl="1">
              <a:buFontTx/>
              <a:buChar char="–"/>
            </a:pPr>
            <a:r>
              <a:rPr lang="en-US" sz="2400" dirty="0" smtClean="0"/>
              <a:t>receiver detects presence of errors: </a:t>
            </a:r>
          </a:p>
          <a:p>
            <a:pPr lvl="2">
              <a:buFontTx/>
              <a:buChar char="•"/>
            </a:pPr>
            <a:r>
              <a:rPr lang="en-US" dirty="0"/>
              <a:t>signals sender for retransmission or drops frame </a:t>
            </a:r>
          </a:p>
          <a:p>
            <a:pPr lvl="2"/>
            <a:r>
              <a:rPr lang="en-US" dirty="0" smtClean="0">
                <a:latin typeface="Comic Sans MS" pitchFamily="66" charset="0"/>
              </a:rPr>
              <a:t>two types of errors:</a:t>
            </a:r>
          </a:p>
          <a:p>
            <a:pPr lvl="2">
              <a:buFontTx/>
              <a:buChar char="•"/>
            </a:pPr>
            <a:r>
              <a:rPr lang="en-US" dirty="0"/>
              <a:t>Lost frame</a:t>
            </a:r>
          </a:p>
          <a:p>
            <a:pPr lvl="2">
              <a:buFontTx/>
              <a:buChar char="•"/>
            </a:pPr>
            <a:r>
              <a:rPr lang="en-US" dirty="0"/>
              <a:t>Damaged frame</a:t>
            </a:r>
          </a:p>
          <a:p>
            <a:r>
              <a:rPr lang="en-US" sz="2400" dirty="0" smtClean="0"/>
              <a:t>Error Correction: </a:t>
            </a:r>
          </a:p>
          <a:p>
            <a:pPr lvl="1">
              <a:buFontTx/>
              <a:buChar char="–"/>
            </a:pPr>
            <a:r>
              <a:rPr lang="en-US" sz="2400" dirty="0" smtClean="0"/>
              <a:t>receiver identifies </a:t>
            </a:r>
            <a:r>
              <a:rPr lang="en-US" sz="2400" i="1" dirty="0" smtClean="0"/>
              <a:t>and corrects</a:t>
            </a:r>
            <a:r>
              <a:rPr lang="en-US" sz="2400" dirty="0" smtClean="0"/>
              <a:t> bit errors without retransmission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84D1B08-65E9-4E3F-8415-0D546D53297B}" type="slidenum">
              <a:rPr lang="en-US"/>
              <a:pPr/>
              <a:t>24</a:t>
            </a:fld>
            <a:endParaRPr lang="en-US"/>
          </a:p>
        </p:txBody>
      </p:sp>
      <p:sp>
        <p:nvSpPr>
          <p:cNvPr id="110594" name="Rectangle 2"/>
          <p:cNvSpPr>
            <a:spLocks noGrp="1" noChangeArrowheads="1"/>
          </p:cNvSpPr>
          <p:nvPr>
            <p:ph type="title"/>
          </p:nvPr>
        </p:nvSpPr>
        <p:spPr>
          <a:xfrm>
            <a:off x="457200" y="152400"/>
            <a:ext cx="8229600" cy="639763"/>
          </a:xfrm>
        </p:spPr>
        <p:txBody>
          <a:bodyPr/>
          <a:lstStyle/>
          <a:p>
            <a:r>
              <a:rPr lang="en-US" sz="3200" i="1" dirty="0">
                <a:latin typeface="Comic Sans MS" pitchFamily="66" charset="0"/>
              </a:rPr>
              <a:t>Example is a WAN subnet</a:t>
            </a:r>
          </a:p>
        </p:txBody>
      </p:sp>
      <p:sp>
        <p:nvSpPr>
          <p:cNvPr id="110595" name="Rectangle 3"/>
          <p:cNvSpPr>
            <a:spLocks noGrp="1" noChangeArrowheads="1"/>
          </p:cNvSpPr>
          <p:nvPr>
            <p:ph type="body" idx="1"/>
          </p:nvPr>
        </p:nvSpPr>
        <p:spPr>
          <a:xfrm>
            <a:off x="0" y="838200"/>
            <a:ext cx="8991600" cy="5867400"/>
          </a:xfrm>
        </p:spPr>
        <p:txBody>
          <a:bodyPr/>
          <a:lstStyle/>
          <a:p>
            <a:pPr marL="457200" indent="-457200">
              <a:lnSpc>
                <a:spcPct val="90000"/>
              </a:lnSpc>
            </a:pPr>
            <a:r>
              <a:rPr lang="en-US" sz="2800" i="1" dirty="0"/>
              <a:t>Consisting of routers connected by point-to-point leased telephone lines. </a:t>
            </a:r>
          </a:p>
          <a:p>
            <a:pPr marL="457200" indent="-457200">
              <a:lnSpc>
                <a:spcPct val="90000"/>
              </a:lnSpc>
              <a:buFontTx/>
              <a:buAutoNum type="arabicPeriod"/>
            </a:pPr>
            <a:r>
              <a:rPr lang="en-US" sz="2800" i="1" dirty="0"/>
              <a:t>When a frame arrives at a router, the hardware </a:t>
            </a:r>
            <a:r>
              <a:rPr lang="en-US" sz="2800" b="1" i="1" dirty="0"/>
              <a:t>checks</a:t>
            </a:r>
            <a:r>
              <a:rPr lang="en-US" sz="2800" i="1" dirty="0"/>
              <a:t> it for </a:t>
            </a:r>
            <a:r>
              <a:rPr lang="en-US" sz="2800" b="1" i="1" dirty="0"/>
              <a:t>errors</a:t>
            </a:r>
            <a:r>
              <a:rPr lang="en-US" sz="2800" i="1" dirty="0"/>
              <a:t>, (</a:t>
            </a:r>
            <a:r>
              <a:rPr lang="en-US" sz="2800" b="1" i="1" dirty="0"/>
              <a:t>Passes the frame to the DLL software</a:t>
            </a:r>
            <a:r>
              <a:rPr lang="en-US" sz="2800" i="1" dirty="0"/>
              <a:t> which might be embedded in a chip on the network interface board). </a:t>
            </a:r>
          </a:p>
          <a:p>
            <a:pPr marL="457200" indent="-457200">
              <a:lnSpc>
                <a:spcPct val="90000"/>
              </a:lnSpc>
              <a:buFontTx/>
              <a:buAutoNum type="arabicPeriod"/>
            </a:pPr>
            <a:r>
              <a:rPr lang="en-US" sz="2800" i="1" dirty="0"/>
              <a:t>The DLL software checks to see if it is the </a:t>
            </a:r>
            <a:r>
              <a:rPr lang="en-US" sz="2800" b="1" i="1" dirty="0"/>
              <a:t>frame expected, </a:t>
            </a:r>
          </a:p>
          <a:p>
            <a:pPr marL="457200" indent="-457200">
              <a:lnSpc>
                <a:spcPct val="90000"/>
              </a:lnSpc>
              <a:buFontTx/>
              <a:buAutoNum type="arabicPeriod"/>
            </a:pPr>
            <a:r>
              <a:rPr lang="en-US" sz="2800" i="1" dirty="0"/>
              <a:t>If so, </a:t>
            </a:r>
            <a:r>
              <a:rPr lang="en-US" sz="2800" b="1" i="1" dirty="0"/>
              <a:t>gives</a:t>
            </a:r>
            <a:r>
              <a:rPr lang="en-US" sz="2800" i="1" dirty="0"/>
              <a:t> the packet (contained the payload field) to the </a:t>
            </a:r>
            <a:r>
              <a:rPr lang="en-US" sz="2800" b="1" i="1" dirty="0"/>
              <a:t>routing software</a:t>
            </a:r>
            <a:r>
              <a:rPr lang="en-US" sz="2800" i="1" dirty="0"/>
              <a:t>. </a:t>
            </a:r>
          </a:p>
          <a:p>
            <a:pPr marL="457200" indent="-457200">
              <a:lnSpc>
                <a:spcPct val="90000"/>
              </a:lnSpc>
              <a:buFontTx/>
              <a:buAutoNum type="arabicPeriod"/>
            </a:pPr>
            <a:r>
              <a:rPr lang="en-US" sz="2800" i="1" dirty="0"/>
              <a:t>The routing software then chooses the </a:t>
            </a:r>
            <a:r>
              <a:rPr lang="en-US" sz="2800" b="1" i="1" dirty="0"/>
              <a:t>appropriate outgoing line and passes the packet</a:t>
            </a:r>
            <a:r>
              <a:rPr lang="en-US" sz="2800" i="1" dirty="0"/>
              <a:t> back down to the DLL software, which then transmits it.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D6A423B-C09A-4DB4-AADD-8291723A283B}" type="slidenum">
              <a:rPr lang="en-US"/>
              <a:pPr/>
              <a:t>25</a:t>
            </a:fld>
            <a:endParaRPr lang="en-US"/>
          </a:p>
        </p:txBody>
      </p:sp>
      <p:sp>
        <p:nvSpPr>
          <p:cNvPr id="77827" name="Rectangle 3"/>
          <p:cNvSpPr>
            <a:spLocks noGrp="1" noChangeArrowheads="1"/>
          </p:cNvSpPr>
          <p:nvPr>
            <p:ph type="body" idx="1"/>
          </p:nvPr>
        </p:nvSpPr>
        <p:spPr>
          <a:xfrm>
            <a:off x="152400" y="0"/>
            <a:ext cx="8839200" cy="6858000"/>
          </a:xfrm>
        </p:spPr>
        <p:txBody>
          <a:bodyPr/>
          <a:lstStyle/>
          <a:p>
            <a:pPr>
              <a:lnSpc>
                <a:spcPct val="90000"/>
              </a:lnSpc>
              <a:buFontTx/>
              <a:buNone/>
            </a:pPr>
            <a:r>
              <a:rPr lang="en-US" dirty="0"/>
              <a:t>   </a:t>
            </a:r>
            <a:r>
              <a:rPr lang="en-US" dirty="0">
                <a:latin typeface="Comic Sans MS" pitchFamily="66" charset="0"/>
              </a:rPr>
              <a:t>Techniques for error control are:</a:t>
            </a:r>
          </a:p>
          <a:p>
            <a:pPr>
              <a:lnSpc>
                <a:spcPct val="90000"/>
              </a:lnSpc>
            </a:pPr>
            <a:r>
              <a:rPr lang="en-US" dirty="0">
                <a:latin typeface="Times New Roman" pitchFamily="18" charset="0"/>
              </a:rPr>
              <a:t>Error detection. </a:t>
            </a:r>
          </a:p>
          <a:p>
            <a:pPr>
              <a:lnSpc>
                <a:spcPct val="90000"/>
              </a:lnSpc>
            </a:pPr>
            <a:r>
              <a:rPr lang="en-US" dirty="0">
                <a:latin typeface="Times New Roman" pitchFamily="18" charset="0"/>
              </a:rPr>
              <a:t>Positive Acknowledgment.</a:t>
            </a:r>
          </a:p>
          <a:p>
            <a:pPr>
              <a:lnSpc>
                <a:spcPct val="90000"/>
              </a:lnSpc>
            </a:pPr>
            <a:r>
              <a:rPr lang="en-US" dirty="0">
                <a:latin typeface="Times New Roman" pitchFamily="18" charset="0"/>
              </a:rPr>
              <a:t>Retransmission after time-out.</a:t>
            </a:r>
          </a:p>
          <a:p>
            <a:pPr>
              <a:lnSpc>
                <a:spcPct val="90000"/>
              </a:lnSpc>
            </a:pPr>
            <a:r>
              <a:rPr lang="en-US" dirty="0">
                <a:latin typeface="Times New Roman" pitchFamily="18" charset="0"/>
              </a:rPr>
              <a:t>Negative acknowledgment and retransmission</a:t>
            </a:r>
          </a:p>
          <a:p>
            <a:pPr>
              <a:lnSpc>
                <a:spcPct val="90000"/>
              </a:lnSpc>
              <a:buFontTx/>
              <a:buNone/>
            </a:pPr>
            <a:r>
              <a:rPr lang="en-US" dirty="0">
                <a:latin typeface="Times New Roman" pitchFamily="18" charset="0"/>
              </a:rPr>
              <a:t>These 4 mechanisms are all referred to as Automatic</a:t>
            </a:r>
          </a:p>
          <a:p>
            <a:pPr>
              <a:lnSpc>
                <a:spcPct val="90000"/>
              </a:lnSpc>
              <a:buFontTx/>
              <a:buNone/>
            </a:pPr>
            <a:r>
              <a:rPr lang="en-US" dirty="0">
                <a:latin typeface="Times New Roman" pitchFamily="18" charset="0"/>
              </a:rPr>
              <a:t>Report </a:t>
            </a:r>
            <a:r>
              <a:rPr lang="en-US" dirty="0" err="1">
                <a:latin typeface="Times New Roman" pitchFamily="18" charset="0"/>
              </a:rPr>
              <a:t>reQuest</a:t>
            </a:r>
            <a:r>
              <a:rPr lang="en-US" dirty="0">
                <a:latin typeface="Times New Roman" pitchFamily="18" charset="0"/>
              </a:rPr>
              <a:t> (ARQ); the effect of ARQ is to turn an unreliable data link into a reliable one. </a:t>
            </a:r>
          </a:p>
          <a:p>
            <a:pPr>
              <a:lnSpc>
                <a:spcPct val="90000"/>
              </a:lnSpc>
              <a:buFontTx/>
              <a:buNone/>
            </a:pPr>
            <a:r>
              <a:rPr lang="en-US" dirty="0">
                <a:latin typeface="Comic Sans MS" pitchFamily="66" charset="0"/>
              </a:rPr>
              <a:t>Three standardized versions Of ARQ:</a:t>
            </a:r>
          </a:p>
          <a:p>
            <a:pPr>
              <a:lnSpc>
                <a:spcPct val="90000"/>
              </a:lnSpc>
            </a:pPr>
            <a:r>
              <a:rPr lang="en-US" sz="3600" dirty="0">
                <a:latin typeface="Comic Sans MS" pitchFamily="66" charset="0"/>
              </a:rPr>
              <a:t>Stop-and-wait ARQ</a:t>
            </a:r>
          </a:p>
          <a:p>
            <a:pPr>
              <a:lnSpc>
                <a:spcPct val="90000"/>
              </a:lnSpc>
            </a:pPr>
            <a:r>
              <a:rPr lang="en-US" sz="3600" dirty="0">
                <a:latin typeface="Comic Sans MS" pitchFamily="66" charset="0"/>
              </a:rPr>
              <a:t>Go-back-N ARQ</a:t>
            </a:r>
          </a:p>
          <a:p>
            <a:pPr>
              <a:lnSpc>
                <a:spcPct val="90000"/>
              </a:lnSpc>
            </a:pPr>
            <a:r>
              <a:rPr lang="en-US" sz="3600" dirty="0">
                <a:latin typeface="Comic Sans MS" pitchFamily="66" charset="0"/>
              </a:rPr>
              <a:t>Selective-reject ARQ</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Error Detection and Correction</a:t>
            </a:r>
          </a:p>
        </p:txBody>
      </p:sp>
      <p:sp>
        <p:nvSpPr>
          <p:cNvPr id="12290" name="Rectangle 2"/>
          <p:cNvSpPr>
            <a:spLocks noGrp="1" noChangeArrowheads="1"/>
          </p:cNvSpPr>
          <p:nvPr>
            <p:ph type="body" idx="1"/>
          </p:nvPr>
        </p:nvSpPr>
        <p:spPr>
          <a:xfrm>
            <a:off x="1790700" y="1817688"/>
            <a:ext cx="7165975" cy="4710112"/>
          </a:xfrm>
          <a:ln/>
        </p:spPr>
        <p:txBody>
          <a:bodyPr lIns="90000" tIns="46800" rIns="90000" bIns="46800"/>
          <a:lstStyle/>
          <a:p>
            <a:pPr>
              <a:spcBef>
                <a:spcPts val="888"/>
              </a:spcBef>
              <a:buSzPct val="150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Error-Correcting Codes</a:t>
            </a:r>
          </a:p>
          <a:p>
            <a:pPr>
              <a:spcBef>
                <a:spcPts val="888"/>
              </a:spcBef>
              <a:buSzPct val="150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Error-Detecting Codes</a:t>
            </a:r>
          </a:p>
          <a:p>
            <a:pPr>
              <a:spcBef>
                <a:spcPts val="888"/>
              </a:spcBef>
              <a:buSzPct val="150000"/>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592138" y="0"/>
            <a:ext cx="7991475" cy="1216025"/>
          </a:xfrm>
          <a:prstGeom prst="rect">
            <a:avLst/>
          </a:prstGeom>
          <a:noFill/>
          <a:ln w="9525">
            <a:noFill/>
            <a:miter lim="800000"/>
            <a:headEnd/>
            <a:tailEnd/>
          </a:ln>
        </p:spPr>
        <p:txBody>
          <a:bodyPr lIns="0" tIns="0" rIns="0" bIns="0" anchor="ctr">
            <a:spAutoFit/>
          </a:bodyPr>
          <a:lstStyle/>
          <a:p>
            <a:pPr algn="ctr" eaLnBrk="1" hangingPunct="1">
              <a:buClr>
                <a:srgbClr val="FF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0000"/>
                </a:solidFill>
                <a:ea typeface="HG Mincho Light J" charset="0"/>
                <a:cs typeface="HG Mincho Light J" charset="0"/>
              </a:rPr>
              <a:t>Block Code Principles</a:t>
            </a:r>
          </a:p>
        </p:txBody>
      </p:sp>
      <p:sp>
        <p:nvSpPr>
          <p:cNvPr id="13314" name="Text Box 2"/>
          <p:cNvSpPr txBox="1">
            <a:spLocks noChangeArrowheads="1"/>
          </p:cNvSpPr>
          <p:nvPr/>
        </p:nvSpPr>
        <p:spPr bwMode="auto">
          <a:xfrm>
            <a:off x="153988" y="1258888"/>
            <a:ext cx="7670800" cy="2359025"/>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Hamming distance </a:t>
            </a:r>
            <a:r>
              <a:rPr lang="en-GB" i="1">
                <a:solidFill>
                  <a:schemeClr val="tx1"/>
                </a:solidFill>
                <a:latin typeface="Arial" charset="0"/>
                <a:ea typeface="HG Mincho Light J" charset="0"/>
                <a:cs typeface="HG Mincho Light J" charset="0"/>
              </a:rPr>
              <a:t>d(v1,v2), </a:t>
            </a:r>
            <a:r>
              <a:rPr lang="en-GB">
                <a:solidFill>
                  <a:schemeClr val="tx1"/>
                </a:solidFill>
                <a:latin typeface="Arial" charset="0"/>
                <a:ea typeface="HG Mincho Light J" charset="0"/>
                <a:cs typeface="HG Mincho Light J" charset="0"/>
              </a:rPr>
              <a:t> is the number of bits in which </a:t>
            </a:r>
            <a:r>
              <a:rPr lang="en-GB" i="1">
                <a:solidFill>
                  <a:schemeClr val="tx1"/>
                </a:solidFill>
                <a:latin typeface="Arial" charset="0"/>
                <a:ea typeface="HG Mincho Light J" charset="0"/>
                <a:cs typeface="HG Mincho Light J" charset="0"/>
              </a:rPr>
              <a:t>v1</a:t>
            </a:r>
            <a:r>
              <a:rPr lang="en-GB">
                <a:solidFill>
                  <a:schemeClr val="tx1"/>
                </a:solidFill>
                <a:latin typeface="Arial" charset="0"/>
                <a:ea typeface="HG Mincho Light J" charset="0"/>
                <a:cs typeface="HG Mincho Light J" charset="0"/>
              </a:rPr>
              <a:t> and </a:t>
            </a:r>
            <a:r>
              <a:rPr lang="en-GB" i="1">
                <a:solidFill>
                  <a:schemeClr val="tx1"/>
                </a:solidFill>
                <a:latin typeface="Arial" charset="0"/>
                <a:ea typeface="HG Mincho Light J" charset="0"/>
                <a:cs typeface="HG Mincho Light J" charset="0"/>
              </a:rPr>
              <a:t>v2</a:t>
            </a:r>
            <a:r>
              <a:rPr lang="en-GB">
                <a:solidFill>
                  <a:schemeClr val="tx1"/>
                </a:solidFill>
                <a:latin typeface="Arial" charset="0"/>
                <a:ea typeface="HG Mincho Light J" charset="0"/>
                <a:cs typeface="HG Mincho Light J" charset="0"/>
              </a:rPr>
              <a:t> differ. </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Hence, </a:t>
            </a:r>
            <a:r>
              <a:rPr lang="en-GB" i="1">
                <a:solidFill>
                  <a:schemeClr val="tx1"/>
                </a:solidFill>
                <a:latin typeface="Arial" charset="0"/>
                <a:ea typeface="HG Mincho Light J" charset="0"/>
                <a:cs typeface="HG Mincho Light J" charset="0"/>
              </a:rPr>
              <a:t>d(011011,110001) = 3.</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i="1">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Consider the following mapping for k = 2 and n = 5 </a:t>
            </a:r>
            <a:endParaRPr lang="en-GB">
              <a:solidFill>
                <a:srgbClr val="0000FF"/>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Data Block 		Codeword</a:t>
            </a:r>
          </a:p>
          <a:p>
            <a:pPr eaLnBrk="1" hangingPunct="1">
              <a:lnSpc>
                <a:spcPct val="91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Courier" pitchFamily="48" charset="0"/>
                <a:ea typeface="HG Mincho Light J" charset="0"/>
                <a:cs typeface="HG Mincho Light J" charset="0"/>
              </a:rPr>
              <a:t>00			00000</a:t>
            </a:r>
          </a:p>
          <a:p>
            <a:pPr eaLnBrk="1" hangingPunct="1">
              <a:lnSpc>
                <a:spcPct val="91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Courier" pitchFamily="48" charset="0"/>
                <a:ea typeface="HG Mincho Light J" charset="0"/>
                <a:cs typeface="HG Mincho Light J" charset="0"/>
              </a:rPr>
              <a:t>01			00111</a:t>
            </a:r>
          </a:p>
          <a:p>
            <a:pPr eaLnBrk="1" hangingPunct="1">
              <a:lnSpc>
                <a:spcPct val="91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Courier" pitchFamily="48" charset="0"/>
                <a:ea typeface="HG Mincho Light J" charset="0"/>
                <a:cs typeface="HG Mincho Light J" charset="0"/>
              </a:rPr>
              <a:t>10			11001</a:t>
            </a:r>
          </a:p>
          <a:p>
            <a:pPr eaLnBrk="1" hangingPunct="1">
              <a:lnSpc>
                <a:spcPct val="91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Courier" pitchFamily="48" charset="0"/>
                <a:ea typeface="HG Mincho Light J" charset="0"/>
                <a:cs typeface="HG Mincho Light J" charset="0"/>
              </a:rPr>
              <a:t>11			11110</a:t>
            </a:r>
          </a:p>
        </p:txBody>
      </p:sp>
      <p:sp>
        <p:nvSpPr>
          <p:cNvPr id="13315" name="Text Box 3"/>
          <p:cNvSpPr txBox="1">
            <a:spLocks noChangeArrowheads="1"/>
          </p:cNvSpPr>
          <p:nvPr/>
        </p:nvSpPr>
        <p:spPr bwMode="auto">
          <a:xfrm>
            <a:off x="139700" y="4440238"/>
            <a:ext cx="8885238" cy="1905715"/>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Arial" charset="0"/>
                <a:ea typeface="HG Mincho Light J" charset="0"/>
                <a:cs typeface="HG Mincho Light J" charset="0"/>
              </a:rPr>
              <a:t>Now is a 00100 is received, what do we do ? Obviously this is not a codeword. So we have </a:t>
            </a:r>
            <a:r>
              <a:rPr lang="en-GB" i="1" dirty="0">
                <a:solidFill>
                  <a:srgbClr val="FF0000"/>
                </a:solidFill>
                <a:latin typeface="Arial" charset="0"/>
                <a:ea typeface="HG Mincho Light J" charset="0"/>
                <a:cs typeface="HG Mincho Light J" charset="0"/>
              </a:rPr>
              <a:t>detected</a:t>
            </a:r>
            <a:r>
              <a:rPr lang="en-GB" dirty="0">
                <a:solidFill>
                  <a:schemeClr val="tx1"/>
                </a:solidFill>
                <a:latin typeface="Arial" charset="0"/>
                <a:ea typeface="HG Mincho Light J" charset="0"/>
                <a:cs typeface="HG Mincho Light J" charset="0"/>
              </a:rPr>
              <a:t> </a:t>
            </a:r>
            <a:r>
              <a:rPr lang="en-GB" dirty="0" smtClean="0">
                <a:solidFill>
                  <a:schemeClr val="tx1"/>
                </a:solidFill>
                <a:latin typeface="Arial" charset="0"/>
                <a:ea typeface="HG Mincho Light J" charset="0"/>
                <a:cs typeface="HG Mincho Light J" charset="0"/>
              </a:rPr>
              <a:t>an </a:t>
            </a:r>
            <a:r>
              <a:rPr lang="en-GB" dirty="0">
                <a:solidFill>
                  <a:schemeClr val="tx1"/>
                </a:solidFill>
                <a:latin typeface="Arial" charset="0"/>
                <a:ea typeface="HG Mincho Light J" charset="0"/>
                <a:cs typeface="HG Mincho Light J" charset="0"/>
              </a:rPr>
              <a:t>error. Now let's see the hamming distance of the received word from all code words: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tx1"/>
                </a:solidFill>
                <a:latin typeface="Arial" charset="0"/>
                <a:ea typeface="HG Mincho Light J" charset="0"/>
                <a:cs typeface="HG Mincho Light J" charset="0"/>
              </a:rPr>
              <a:t>d(00100,00000) = 1, d(00100,00111) = 2, d(00100,11001) = 4, d(00100,11110) = 3. So hamming distance to codeword for 00 is least. Hence it is most likely that the code transmitted codeword was 00000 and hence the data was 00. So now we </a:t>
            </a:r>
            <a:r>
              <a:rPr lang="en-GB" dirty="0" err="1">
                <a:solidFill>
                  <a:schemeClr val="tx1"/>
                </a:solidFill>
                <a:latin typeface="Arial" charset="0"/>
                <a:ea typeface="HG Mincho Light J" charset="0"/>
                <a:cs typeface="HG Mincho Light J" charset="0"/>
              </a:rPr>
              <a:t>have,with</a:t>
            </a:r>
            <a:r>
              <a:rPr lang="en-GB" dirty="0">
                <a:solidFill>
                  <a:schemeClr val="tx1"/>
                </a:solidFill>
                <a:latin typeface="Arial" charset="0"/>
                <a:ea typeface="HG Mincho Light J" charset="0"/>
                <a:cs typeface="HG Mincho Light J" charset="0"/>
              </a:rPr>
              <a:t> high probability, </a:t>
            </a:r>
            <a:r>
              <a:rPr lang="en-GB" i="1" dirty="0">
                <a:solidFill>
                  <a:srgbClr val="FF0000"/>
                </a:solidFill>
                <a:latin typeface="Arial" charset="0"/>
                <a:ea typeface="HG Mincho Light J" charset="0"/>
                <a:cs typeface="HG Mincho Light J" charset="0"/>
              </a:rPr>
              <a:t>corrected</a:t>
            </a:r>
            <a:r>
              <a:rPr lang="en-GB" dirty="0">
                <a:solidFill>
                  <a:schemeClr val="tx1"/>
                </a:solidFill>
                <a:latin typeface="Arial" charset="0"/>
                <a:ea typeface="HG Mincho Light J" charset="0"/>
                <a:cs typeface="HG Mincho Light J" charset="0"/>
              </a:rPr>
              <a:t> the error.</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90563" y="0"/>
            <a:ext cx="7962900" cy="1263650"/>
          </a:xfrm>
          <a:prstGeom prst="rect">
            <a:avLst/>
          </a:prstGeom>
          <a:noFill/>
          <a:ln w="9525">
            <a:noFill/>
            <a:miter lim="800000"/>
            <a:headEnd/>
            <a:tailEnd/>
          </a:ln>
        </p:spPr>
        <p:txBody>
          <a:bodyPr lIns="0" tIns="0" rIns="0" bIns="0" anchor="ctr">
            <a:spAutoFit/>
          </a:bodyPr>
          <a:lstStyle/>
          <a:p>
            <a:pPr algn="ctr" eaLnBrk="1" hangingPunct="1">
              <a:buClr>
                <a:srgbClr val="FF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0000"/>
                </a:solidFill>
                <a:ea typeface="HG Mincho Light J" charset="0"/>
                <a:cs typeface="HG Mincho Light J" charset="0"/>
              </a:rPr>
              <a:t>Block Code Principles contd.</a:t>
            </a:r>
          </a:p>
        </p:txBody>
      </p:sp>
      <p:sp>
        <p:nvSpPr>
          <p:cNvPr id="14338" name="Text Box 2"/>
          <p:cNvSpPr txBox="1">
            <a:spLocks noChangeArrowheads="1"/>
          </p:cNvSpPr>
          <p:nvPr/>
        </p:nvSpPr>
        <p:spPr bwMode="auto">
          <a:xfrm>
            <a:off x="447675" y="1293813"/>
            <a:ext cx="8562975" cy="5184775"/>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Hence of 2</a:t>
            </a:r>
            <a:r>
              <a:rPr lang="en-GB" baseline="33000">
                <a:solidFill>
                  <a:schemeClr val="tx1"/>
                </a:solidFill>
                <a:latin typeface="Arial" charset="0"/>
                <a:ea typeface="HG Mincho Light J" charset="0"/>
                <a:cs typeface="HG Mincho Light J" charset="0"/>
              </a:rPr>
              <a:t>n  </a:t>
            </a:r>
            <a:r>
              <a:rPr lang="en-GB">
                <a:solidFill>
                  <a:schemeClr val="tx1"/>
                </a:solidFill>
                <a:latin typeface="Arial" charset="0"/>
                <a:ea typeface="HG Mincho Light J" charset="0"/>
                <a:cs typeface="HG Mincho Light J" charset="0"/>
              </a:rPr>
              <a:t>words 2</a:t>
            </a:r>
            <a:r>
              <a:rPr lang="en-GB" baseline="33000">
                <a:solidFill>
                  <a:schemeClr val="tx1"/>
                </a:solidFill>
                <a:latin typeface="Arial" charset="0"/>
                <a:ea typeface="HG Mincho Light J" charset="0"/>
                <a:cs typeface="HG Mincho Light J" charset="0"/>
              </a:rPr>
              <a:t>k</a:t>
            </a:r>
            <a:r>
              <a:rPr lang="en-GB">
                <a:solidFill>
                  <a:schemeClr val="tx1"/>
                </a:solidFill>
                <a:latin typeface="Arial" charset="0"/>
                <a:ea typeface="HG Mincho Light J" charset="0"/>
                <a:cs typeface="HG Mincho Light J" charset="0"/>
              </a:rPr>
              <a:t> are valid codewords. Of the remaining 2</a:t>
            </a:r>
            <a:r>
              <a:rPr lang="en-GB" baseline="33000">
                <a:solidFill>
                  <a:schemeClr val="tx1"/>
                </a:solidFill>
                <a:latin typeface="Arial" charset="0"/>
                <a:ea typeface="HG Mincho Light J" charset="0"/>
                <a:cs typeface="HG Mincho Light J" charset="0"/>
              </a:rPr>
              <a:t>n -</a:t>
            </a:r>
            <a:r>
              <a:rPr lang="en-GB">
                <a:solidFill>
                  <a:schemeClr val="tx1"/>
                </a:solidFill>
                <a:latin typeface="Arial" charset="0"/>
                <a:ea typeface="HG Mincho Light J" charset="0"/>
                <a:cs typeface="HG Mincho Light J" charset="0"/>
              </a:rPr>
              <a:t> 2</a:t>
            </a:r>
            <a:r>
              <a:rPr lang="en-GB" baseline="33000">
                <a:solidFill>
                  <a:schemeClr val="tx1"/>
                </a:solidFill>
                <a:latin typeface="Arial" charset="0"/>
                <a:ea typeface="HG Mincho Light J" charset="0"/>
                <a:cs typeface="HG Mincho Light J" charset="0"/>
              </a:rPr>
              <a:t>k  </a:t>
            </a:r>
            <a:r>
              <a:rPr lang="en-GB">
                <a:solidFill>
                  <a:schemeClr val="tx1"/>
                </a:solidFill>
                <a:latin typeface="Arial" charset="0"/>
                <a:ea typeface="HG Mincho Light J" charset="0"/>
                <a:cs typeface="HG Mincho Light J" charset="0"/>
              </a:rPr>
              <a:t>words, at times some have minimun valid hamming distances to 2 codewords. For example from previous example.</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If received word was 01010, then this has min hamming distance d(01010,00000) = 2 and d(01010, 11110) = 2 from 2 valid code words. So in this case we can </a:t>
            </a:r>
            <a:r>
              <a:rPr lang="en-GB" i="1">
                <a:solidFill>
                  <a:srgbClr val="FF0000"/>
                </a:solidFill>
                <a:latin typeface="Arial" charset="0"/>
                <a:ea typeface="HG Mincho Light J" charset="0"/>
                <a:cs typeface="HG Mincho Light J" charset="0"/>
              </a:rPr>
              <a:t>detect</a:t>
            </a:r>
            <a:r>
              <a:rPr lang="en-GB">
                <a:solidFill>
                  <a:schemeClr val="tx1"/>
                </a:solidFill>
                <a:latin typeface="Arial" charset="0"/>
                <a:ea typeface="HG Mincho Light J" charset="0"/>
                <a:cs typeface="HG Mincho Light J" charset="0"/>
              </a:rPr>
              <a:t> the error, but </a:t>
            </a:r>
            <a:r>
              <a:rPr lang="en-GB" i="1">
                <a:solidFill>
                  <a:srgbClr val="FF0000"/>
                </a:solidFill>
                <a:latin typeface="Arial" charset="0"/>
                <a:ea typeface="HG Mincho Light J" charset="0"/>
                <a:cs typeface="HG Mincho Light J" charset="0"/>
              </a:rPr>
              <a:t>cannot correct</a:t>
            </a:r>
            <a:r>
              <a:rPr lang="en-GB">
                <a:solidFill>
                  <a:schemeClr val="tx1"/>
                </a:solidFill>
                <a:latin typeface="Arial" charset="0"/>
                <a:ea typeface="HG Mincho Light J" charset="0"/>
                <a:cs typeface="HG Mincho Light J" charset="0"/>
              </a:rPr>
              <a:t> it.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Consider pairwise hamming distances between codewords: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d(00000,00111) = 3; d(00000,11001) = 3; d(00000,11110) = 4;</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d(00111,11001) = 4; d(00111,11110) = 3; d(11001,11110) = 3;</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Minimum distance between valid codewords = 3;</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Single bit error will cause invalid codeword at distance 1 from a valid codeword and at least distance 2 from all other valid codewords. So we can always correct single bit errors. We can always detect two bit errors, but we might not aways be able to detect 3 bit errors.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p:txBody>
      </p:sp>
      <p:sp>
        <p:nvSpPr>
          <p:cNvPr id="14339" name="Text Box 3"/>
          <p:cNvSpPr txBox="1">
            <a:spLocks noChangeArrowheads="1"/>
          </p:cNvSpPr>
          <p:nvPr/>
        </p:nvSpPr>
        <p:spPr bwMode="auto">
          <a:xfrm>
            <a:off x="8926513" y="193675"/>
            <a:ext cx="1587" cy="366713"/>
          </a:xfrm>
          <a:prstGeom prst="rect">
            <a:avLst/>
          </a:prstGeom>
          <a:noFill/>
          <a:ln w="9525">
            <a:noFill/>
            <a:miter lim="800000"/>
            <a:headEnd/>
            <a:tailEnd/>
          </a:ln>
        </p:spPr>
        <p:txBody>
          <a:bodyPr wrap="none" anchor="ctr"/>
          <a:lstStyle/>
          <a:p>
            <a:endParaRPr lang="en-US"/>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561975" y="0"/>
            <a:ext cx="8607425" cy="1263650"/>
          </a:xfrm>
          <a:prstGeom prst="rect">
            <a:avLst/>
          </a:prstGeom>
          <a:noFill/>
          <a:ln w="9525">
            <a:noFill/>
            <a:miter lim="800000"/>
            <a:headEnd/>
            <a:tailEnd/>
          </a:ln>
        </p:spPr>
        <p:txBody>
          <a:bodyPr lIns="0" tIns="0" rIns="0" bIns="0" anchor="ctr">
            <a:spAutoFit/>
          </a:bodyPr>
          <a:lstStyle/>
          <a:p>
            <a:pPr algn="ctr" eaLnBrk="1" hangingPunct="1">
              <a:buClr>
                <a:srgbClr val="FF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FF0000"/>
                </a:solidFill>
                <a:ea typeface="HG Mincho Light J" charset="0"/>
                <a:cs typeface="HG Mincho Light J" charset="0"/>
              </a:rPr>
              <a:t>Block Code Principles contd.</a:t>
            </a:r>
          </a:p>
        </p:txBody>
      </p:sp>
      <p:sp>
        <p:nvSpPr>
          <p:cNvPr id="15362" name="Text Box 2"/>
          <p:cNvSpPr txBox="1">
            <a:spLocks noChangeArrowheads="1"/>
          </p:cNvSpPr>
          <p:nvPr/>
        </p:nvSpPr>
        <p:spPr bwMode="auto">
          <a:xfrm>
            <a:off x="200025" y="1254125"/>
            <a:ext cx="8945563" cy="4762500"/>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Each bit error increases the hamming distance by 1.</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In general, to correct error of up to </a:t>
            </a:r>
            <a:r>
              <a:rPr lang="en-GB" i="1">
                <a:solidFill>
                  <a:schemeClr val="tx1"/>
                </a:solidFill>
                <a:latin typeface="Arial" charset="0"/>
                <a:ea typeface="HG Mincho Light J" charset="0"/>
                <a:cs typeface="HG Mincho Light J" charset="0"/>
              </a:rPr>
              <a:t>t</a:t>
            </a:r>
            <a:r>
              <a:rPr lang="en-GB">
                <a:solidFill>
                  <a:schemeClr val="tx1"/>
                </a:solidFill>
                <a:latin typeface="Arial" charset="0"/>
                <a:ea typeface="HG Mincho Light J" charset="0"/>
                <a:cs typeface="HG Mincho Light J" charset="0"/>
              </a:rPr>
              <a:t> bits, the hamming distance between codewords should be at least </a:t>
            </a:r>
            <a:r>
              <a:rPr lang="en-GB" i="1">
                <a:solidFill>
                  <a:schemeClr val="tx1"/>
                </a:solidFill>
                <a:latin typeface="Arial" charset="0"/>
                <a:ea typeface="HG Mincho Light J" charset="0"/>
                <a:cs typeface="HG Mincho Light J" charset="0"/>
              </a:rPr>
              <a:t>2t + 1.</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Design goals:</a:t>
            </a:r>
          </a:p>
          <a:p>
            <a:pPr eaLnBrk="1" hangingPunct="1">
              <a:lnSpc>
                <a:spcPct val="96000"/>
              </a:lnSpc>
              <a:spcBef>
                <a:spcPts val="1975"/>
              </a:spcBef>
              <a:spcAft>
                <a:spcPts val="1975"/>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HG Mincho Light J" charset="0"/>
                <a:cs typeface="HG Mincho Light J" charset="0"/>
              </a:rPr>
              <a:t>(1) Given </a:t>
            </a:r>
            <a:r>
              <a:rPr lang="en-GB" i="1">
                <a:latin typeface="Arial" charset="0"/>
                <a:ea typeface="HG Mincho Light J" charset="0"/>
                <a:cs typeface="HG Mincho Light J" charset="0"/>
              </a:rPr>
              <a:t>k</a:t>
            </a:r>
            <a:r>
              <a:rPr lang="en-GB">
                <a:latin typeface="Arial" charset="0"/>
                <a:ea typeface="HG Mincho Light J" charset="0"/>
                <a:cs typeface="HG Mincho Light J" charset="0"/>
              </a:rPr>
              <a:t> and </a:t>
            </a:r>
            <a:r>
              <a:rPr lang="en-GB" i="1">
                <a:latin typeface="Arial" charset="0"/>
                <a:ea typeface="HG Mincho Light J" charset="0"/>
                <a:cs typeface="HG Mincho Light J" charset="0"/>
              </a:rPr>
              <a:t>n</a:t>
            </a:r>
            <a:r>
              <a:rPr lang="en-GB">
                <a:latin typeface="Arial" charset="0"/>
                <a:ea typeface="HG Mincho Light J" charset="0"/>
                <a:cs typeface="HG Mincho Light J" charset="0"/>
              </a:rPr>
              <a:t>  we would like to design codewords that are farthest away from each other.</a:t>
            </a:r>
          </a:p>
          <a:p>
            <a:pPr eaLnBrk="1" hangingPunct="1">
              <a:lnSpc>
                <a:spcPct val="96000"/>
              </a:lnSpc>
              <a:spcBef>
                <a:spcPts val="1975"/>
              </a:spcBef>
              <a:spcAft>
                <a:spcPts val="1975"/>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HG Mincho Light J" charset="0"/>
                <a:cs typeface="HG Mincho Light J" charset="0"/>
              </a:rPr>
              <a:t>(2) Codewords should be easy to encode and decode.</a:t>
            </a:r>
          </a:p>
          <a:p>
            <a:pPr eaLnBrk="1" hangingPunct="1">
              <a:lnSpc>
                <a:spcPct val="96000"/>
              </a:lnSpc>
              <a:spcBef>
                <a:spcPts val="1975"/>
              </a:spcBef>
              <a:spcAft>
                <a:spcPts val="1975"/>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HG Mincho Light J" charset="0"/>
                <a:cs typeface="HG Mincho Light J" charset="0"/>
              </a:rPr>
              <a:t>(3) Extra bits </a:t>
            </a:r>
            <a:r>
              <a:rPr lang="en-GB" i="1">
                <a:latin typeface="Arial" charset="0"/>
                <a:ea typeface="HG Mincho Light J" charset="0"/>
                <a:cs typeface="HG Mincho Light J" charset="0"/>
              </a:rPr>
              <a:t>(n-k), </a:t>
            </a:r>
            <a:r>
              <a:rPr lang="en-GB">
                <a:latin typeface="Arial" charset="0"/>
                <a:ea typeface="HG Mincho Light J" charset="0"/>
                <a:cs typeface="HG Mincho Light J" charset="0"/>
              </a:rPr>
              <a:t>should be as small as possible.</a:t>
            </a:r>
          </a:p>
          <a:p>
            <a:pPr eaLnBrk="1" hangingPunct="1">
              <a:lnSpc>
                <a:spcPct val="96000"/>
              </a:lnSpc>
              <a:spcBef>
                <a:spcPts val="1975"/>
              </a:spcBef>
              <a:spcAft>
                <a:spcPts val="1975"/>
              </a:spcAft>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atin typeface="Arial" charset="0"/>
                <a:ea typeface="HG Mincho Light J" charset="0"/>
                <a:cs typeface="HG Mincho Light J" charset="0"/>
              </a:rPr>
              <a:t>(4) Extra bits </a:t>
            </a:r>
            <a:r>
              <a:rPr lang="en-GB" i="1">
                <a:latin typeface="Arial" charset="0"/>
                <a:ea typeface="HG Mincho Light J" charset="0"/>
                <a:cs typeface="HG Mincho Light J" charset="0"/>
              </a:rPr>
              <a:t>(n-k) </a:t>
            </a:r>
            <a:r>
              <a:rPr lang="en-GB">
                <a:latin typeface="Arial" charset="0"/>
                <a:ea typeface="HG Mincho Light J" charset="0"/>
                <a:cs typeface="HG Mincho Light J" charset="0"/>
              </a:rPr>
              <a:t>should be large to reduce error rate.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Physical addressing</a:t>
            </a:r>
          </a:p>
          <a:p>
            <a:r>
              <a:rPr lang="en-US" dirty="0" smtClean="0"/>
              <a:t>Network topology</a:t>
            </a:r>
          </a:p>
          <a:p>
            <a:r>
              <a:rPr lang="en-US" dirty="0" smtClean="0"/>
              <a:t>Error notification</a:t>
            </a:r>
          </a:p>
          <a:p>
            <a:r>
              <a:rPr lang="en-US" dirty="0" smtClean="0"/>
              <a:t>Access to the physical medium</a:t>
            </a:r>
          </a:p>
          <a:p>
            <a:r>
              <a:rPr lang="en-US" dirty="0" smtClean="0"/>
              <a:t>Flow control</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31825" y="830263"/>
            <a:ext cx="8131175" cy="5456237"/>
          </a:xfrm>
          <a:prstGeom prst="rect">
            <a:avLst/>
          </a:prstGeom>
          <a:noFill/>
          <a:ln w="9525">
            <a:noFill/>
            <a:miter lim="800000"/>
            <a:headEnd/>
            <a:tailEnd/>
          </a:ln>
          <a:effectLst/>
        </p:spPr>
        <p:txBody>
          <a:bodyPr>
            <a:spAutoFit/>
          </a:bodyPr>
          <a:lstStyle/>
          <a:p>
            <a:pPr>
              <a:spcBef>
                <a:spcPct val="50000"/>
              </a:spcBef>
            </a:pPr>
            <a:r>
              <a:rPr lang="en-US"/>
              <a:t>The bits of the codeword are numbered consecutively, starting with bit 1 at the left end, and so on.</a:t>
            </a:r>
          </a:p>
          <a:p>
            <a:pPr>
              <a:spcBef>
                <a:spcPct val="50000"/>
              </a:spcBef>
            </a:pPr>
            <a:r>
              <a:rPr lang="en-US"/>
              <a:t>The bits that are powers of 2 (1, 2, 4, 8, 16, …) are check bits.</a:t>
            </a:r>
          </a:p>
          <a:p>
            <a:pPr>
              <a:spcBef>
                <a:spcPct val="50000"/>
              </a:spcBef>
            </a:pPr>
            <a:r>
              <a:rPr lang="en-US"/>
              <a:t>The rest (3, 5, 6, 7, 9, …) are data bits.</a:t>
            </a:r>
          </a:p>
          <a:p>
            <a:pPr>
              <a:spcBef>
                <a:spcPct val="50000"/>
              </a:spcBef>
            </a:pPr>
            <a:r>
              <a:rPr lang="en-US"/>
              <a:t>Each check bit forces the parity of some collection of bits, including itself, to be even.</a:t>
            </a:r>
          </a:p>
          <a:p>
            <a:pPr>
              <a:spcBef>
                <a:spcPct val="50000"/>
              </a:spcBef>
            </a:pPr>
            <a:r>
              <a:rPr lang="en-US"/>
              <a:t>To see which check bits the data bit in position k contributes to, rewrite k as a sum of power of 2, e.g.,:</a:t>
            </a:r>
          </a:p>
          <a:p>
            <a:pPr>
              <a:spcBef>
                <a:spcPct val="50000"/>
              </a:spcBef>
            </a:pPr>
            <a:r>
              <a:rPr lang="en-US"/>
              <a:t>11 = 1 + 2 + 8	and 	29 =  1 + 4 + 8 + 16</a:t>
            </a:r>
          </a:p>
          <a:p>
            <a:pPr>
              <a:spcBef>
                <a:spcPct val="50000"/>
              </a:spcBef>
            </a:pPr>
            <a:endParaRPr lang="en-US"/>
          </a:p>
          <a:p>
            <a:pPr>
              <a:spcBef>
                <a:spcPct val="50000"/>
              </a:spcBef>
            </a:pPr>
            <a:r>
              <a:rPr lang="en-US"/>
              <a:t>1001000 		is encoded as   	</a:t>
            </a:r>
            <a:r>
              <a:rPr lang="en-US">
                <a:solidFill>
                  <a:srgbClr val="0000FF"/>
                </a:solidFill>
              </a:rPr>
              <a:t>00</a:t>
            </a:r>
            <a:r>
              <a:rPr lang="en-US"/>
              <a:t>1</a:t>
            </a:r>
            <a:r>
              <a:rPr lang="en-US">
                <a:solidFill>
                  <a:srgbClr val="0000FF"/>
                </a:solidFill>
              </a:rPr>
              <a:t>1</a:t>
            </a:r>
            <a:r>
              <a:rPr lang="en-US"/>
              <a:t>001</a:t>
            </a:r>
            <a:r>
              <a:rPr lang="en-US">
                <a:solidFill>
                  <a:srgbClr val="0000FF"/>
                </a:solidFill>
              </a:rPr>
              <a:t>0</a:t>
            </a:r>
            <a:r>
              <a:rPr lang="en-US"/>
              <a:t>000</a:t>
            </a:r>
          </a:p>
          <a:p>
            <a:pPr>
              <a:spcBef>
                <a:spcPct val="50000"/>
              </a:spcBef>
            </a:pPr>
            <a:r>
              <a:rPr lang="en-US">
                <a:solidFill>
                  <a:srgbClr val="0000FF"/>
                </a:solidFill>
              </a:rPr>
              <a:t>Check bits are in blue.</a:t>
            </a:r>
          </a:p>
          <a:p>
            <a:pPr>
              <a:spcBef>
                <a:spcPct val="50000"/>
              </a:spcBef>
            </a:pPr>
            <a:r>
              <a:rPr lang="en-US"/>
              <a:t>Which data position contributes to the first check bit: 3, 5, 7, 9, 11 </a:t>
            </a:r>
          </a:p>
          <a:p>
            <a:pPr>
              <a:spcBef>
                <a:spcPct val="50000"/>
              </a:spcBef>
            </a:pPr>
            <a:r>
              <a:rPr lang="en-US"/>
              <a:t>Which data position contributes to the second bit: ?</a:t>
            </a:r>
          </a:p>
          <a:p>
            <a:pPr>
              <a:spcBef>
                <a:spcPct val="50000"/>
              </a:spcBef>
            </a:pPr>
            <a:r>
              <a:rPr lang="en-US"/>
              <a:t>The example figure is in the next table.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669925" y="647700"/>
            <a:ext cx="7864475" cy="366713"/>
          </a:xfrm>
          <a:prstGeom prst="rect">
            <a:avLst/>
          </a:prstGeom>
          <a:noFill/>
          <a:ln w="9525">
            <a:noFill/>
            <a:miter lim="800000"/>
            <a:headEnd/>
            <a:tailEnd/>
          </a:ln>
          <a:effectLst/>
        </p:spPr>
        <p:txBody>
          <a:bodyPr>
            <a:spAutoFit/>
          </a:bodyPr>
          <a:lstStyle/>
          <a:p>
            <a:endParaRPr lang="en-US"/>
          </a:p>
        </p:txBody>
      </p:sp>
      <p:sp>
        <p:nvSpPr>
          <p:cNvPr id="55299" name="Text Box 3"/>
          <p:cNvSpPr txBox="1">
            <a:spLocks noChangeArrowheads="1"/>
          </p:cNvSpPr>
          <p:nvPr/>
        </p:nvSpPr>
        <p:spPr bwMode="auto">
          <a:xfrm>
            <a:off x="533400" y="533400"/>
            <a:ext cx="7848600" cy="366713"/>
          </a:xfrm>
          <a:prstGeom prst="rect">
            <a:avLst/>
          </a:prstGeom>
          <a:noFill/>
          <a:ln w="9525">
            <a:noFill/>
            <a:miter lim="800000"/>
            <a:headEnd/>
            <a:tailEnd/>
          </a:ln>
          <a:effectLst/>
        </p:spPr>
        <p:txBody>
          <a:bodyPr>
            <a:spAutoFit/>
          </a:bodyPr>
          <a:lstStyle/>
          <a:p>
            <a:endParaRPr lang="en-US"/>
          </a:p>
        </p:txBody>
      </p:sp>
      <p:sp>
        <p:nvSpPr>
          <p:cNvPr id="55300" name="Text Box 4"/>
          <p:cNvSpPr txBox="1">
            <a:spLocks noChangeArrowheads="1"/>
          </p:cNvSpPr>
          <p:nvPr/>
        </p:nvSpPr>
        <p:spPr bwMode="auto">
          <a:xfrm>
            <a:off x="441325" y="342900"/>
            <a:ext cx="8001000" cy="4630738"/>
          </a:xfrm>
          <a:prstGeom prst="rect">
            <a:avLst/>
          </a:prstGeom>
          <a:noFill/>
          <a:ln w="9525">
            <a:noFill/>
            <a:miter lim="800000"/>
            <a:headEnd/>
            <a:tailEnd/>
          </a:ln>
          <a:effectLst/>
        </p:spPr>
        <p:txBody>
          <a:bodyPr wrap="none">
            <a:spAutoFit/>
          </a:bodyPr>
          <a:lstStyle/>
          <a:p>
            <a:pPr>
              <a:spcBef>
                <a:spcPct val="50000"/>
              </a:spcBef>
            </a:pPr>
            <a:r>
              <a:rPr lang="en-US"/>
              <a:t>When a codeword arrives, the receiver examines each check bit for the correct parity.</a:t>
            </a:r>
          </a:p>
          <a:p>
            <a:pPr>
              <a:spcBef>
                <a:spcPct val="50000"/>
              </a:spcBef>
            </a:pPr>
            <a:r>
              <a:rPr lang="en-US"/>
              <a:t>It the error counter is nonzero, it contains the number of incorrect bits.</a:t>
            </a:r>
          </a:p>
          <a:p>
            <a:pPr>
              <a:spcBef>
                <a:spcPct val="50000"/>
              </a:spcBef>
            </a:pPr>
            <a:r>
              <a:rPr lang="en-US"/>
              <a:t>Hamming codes can correct single errors:</a:t>
            </a:r>
          </a:p>
          <a:p>
            <a:pPr>
              <a:spcBef>
                <a:spcPct val="50000"/>
              </a:spcBef>
            </a:pPr>
            <a:endParaRPr lang="en-US"/>
          </a:p>
          <a:p>
            <a:pPr>
              <a:spcBef>
                <a:spcPct val="50000"/>
              </a:spcBef>
            </a:pPr>
            <a:r>
              <a:rPr lang="en-US"/>
              <a:t>If check bits 1, 2, and 8 are in error, the inverted bit is 11, because:</a:t>
            </a:r>
          </a:p>
          <a:p>
            <a:pPr>
              <a:spcBef>
                <a:spcPct val="50000"/>
              </a:spcBef>
            </a:pPr>
            <a:r>
              <a:rPr lang="en-US"/>
              <a:t>11 = 1 + 2 + 8</a:t>
            </a:r>
          </a:p>
          <a:p>
            <a:pPr>
              <a:spcBef>
                <a:spcPct val="50000"/>
              </a:spcBef>
            </a:pPr>
            <a:endParaRPr lang="en-US"/>
          </a:p>
          <a:p>
            <a:pPr>
              <a:spcBef>
                <a:spcPct val="50000"/>
              </a:spcBef>
            </a:pPr>
            <a:r>
              <a:rPr lang="en-US"/>
              <a:t>The trick so that Hamming codes can correct burst errors:</a:t>
            </a:r>
          </a:p>
          <a:p>
            <a:pPr>
              <a:spcBef>
                <a:spcPct val="50000"/>
              </a:spcBef>
            </a:pPr>
            <a:r>
              <a:rPr lang="en-US"/>
              <a:t>Arrange k consecutive codewords in a single matrix.</a:t>
            </a:r>
          </a:p>
          <a:p>
            <a:pPr>
              <a:spcBef>
                <a:spcPct val="50000"/>
              </a:spcBef>
            </a:pPr>
            <a:r>
              <a:rPr lang="en-US"/>
              <a:t>Transmit the data one column at a time </a:t>
            </a:r>
            <a:br>
              <a:rPr lang="en-US"/>
            </a:br>
            <a:r>
              <a:rPr lang="en-US"/>
              <a:t>(normally the data would be transmitted one row at a time).</a:t>
            </a:r>
          </a:p>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Error-Correcting Codes</a:t>
            </a:r>
          </a:p>
        </p:txBody>
      </p:sp>
      <p:sp>
        <p:nvSpPr>
          <p:cNvPr id="16386" name="Rectangle 2"/>
          <p:cNvSpPr>
            <a:spLocks noGrp="1" noChangeArrowheads="1"/>
          </p:cNvSpPr>
          <p:nvPr>
            <p:ph type="body" idx="1"/>
          </p:nvPr>
        </p:nvSpPr>
        <p:spPr>
          <a:xfrm>
            <a:off x="0" y="5715000"/>
            <a:ext cx="9144000" cy="838200"/>
          </a:xfrm>
          <a:ln/>
        </p:spPr>
        <p:txBody>
          <a:bodyPr lIns="90000" tIns="46800" rIns="90000" bIns="46800"/>
          <a:lstStyle/>
          <a:p>
            <a:pPr algn="ctr">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Use of a Hamming code to correct burst errors.</a:t>
            </a:r>
          </a:p>
        </p:txBody>
      </p:sp>
      <p:pic>
        <p:nvPicPr>
          <p:cNvPr id="16387" name="Picture 3"/>
          <p:cNvPicPr>
            <a:picLocks noChangeAspect="1" noChangeArrowheads="1"/>
          </p:cNvPicPr>
          <p:nvPr/>
        </p:nvPicPr>
        <p:blipFill>
          <a:blip r:embed="rId3" cstate="print"/>
          <a:srcRect/>
          <a:stretch>
            <a:fillRect/>
          </a:stretch>
        </p:blipFill>
        <p:spPr bwMode="auto">
          <a:xfrm>
            <a:off x="2309813" y="1322388"/>
            <a:ext cx="4694237" cy="4165600"/>
          </a:xfrm>
          <a:prstGeom prst="rect">
            <a:avLst/>
          </a:prstGeom>
          <a:noFill/>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Error-Detecting Codes</a:t>
            </a:r>
          </a:p>
        </p:txBody>
      </p:sp>
      <p:sp>
        <p:nvSpPr>
          <p:cNvPr id="56324" name="Text Box 4"/>
          <p:cNvSpPr txBox="1">
            <a:spLocks noChangeArrowheads="1"/>
          </p:cNvSpPr>
          <p:nvPr/>
        </p:nvSpPr>
        <p:spPr bwMode="auto">
          <a:xfrm>
            <a:off x="708025" y="1744663"/>
            <a:ext cx="7750175" cy="4491037"/>
          </a:xfrm>
          <a:prstGeom prst="rect">
            <a:avLst/>
          </a:prstGeom>
          <a:noFill/>
          <a:ln w="9525">
            <a:noFill/>
            <a:miter lim="800000"/>
            <a:headEnd/>
            <a:tailEnd/>
          </a:ln>
          <a:effectLst/>
        </p:spPr>
        <p:txBody>
          <a:bodyPr>
            <a:spAutoFit/>
          </a:bodyPr>
          <a:lstStyle/>
          <a:p>
            <a:pPr>
              <a:spcBef>
                <a:spcPct val="50000"/>
              </a:spcBef>
            </a:pPr>
            <a:r>
              <a:rPr lang="en-US" b="1"/>
              <a:t>Error-correcting codes</a:t>
            </a:r>
            <a:r>
              <a:rPr lang="en-US"/>
              <a:t> are widely used on wireless links that are noisy.</a:t>
            </a:r>
          </a:p>
          <a:p>
            <a:pPr>
              <a:spcBef>
                <a:spcPct val="50000"/>
              </a:spcBef>
            </a:pPr>
            <a:r>
              <a:rPr lang="en-US"/>
              <a:t>However, they generate too large transmission overhead for reliable links such as copper wire or fiber. Therefore, here error-detection codes are used.</a:t>
            </a:r>
          </a:p>
          <a:p>
            <a:pPr>
              <a:spcBef>
                <a:spcPct val="50000"/>
              </a:spcBef>
            </a:pPr>
            <a:r>
              <a:rPr lang="en-US"/>
              <a:t>When error is detected, the data is retransmitted.</a:t>
            </a:r>
          </a:p>
          <a:p>
            <a:pPr>
              <a:spcBef>
                <a:spcPct val="50000"/>
              </a:spcBef>
            </a:pPr>
            <a:r>
              <a:rPr lang="en-US"/>
              <a:t>The goal for error correcting codes it to add redundancy to the data so that the errors are not only detected but can be at the same time corrected (without retransmission).</a:t>
            </a:r>
          </a:p>
          <a:p>
            <a:pPr>
              <a:spcBef>
                <a:spcPct val="50000"/>
              </a:spcBef>
            </a:pPr>
            <a:r>
              <a:rPr lang="en-US"/>
              <a:t>For </a:t>
            </a:r>
            <a:r>
              <a:rPr lang="en-US" b="1"/>
              <a:t>error-detecting codes</a:t>
            </a:r>
            <a:r>
              <a:rPr lang="en-US"/>
              <a:t> the goal is to only detect the errors with the minimal transmission overhead. They are based on </a:t>
            </a:r>
            <a:r>
              <a:rPr lang="en-US" b="1"/>
              <a:t>polynomial code</a:t>
            </a:r>
            <a:r>
              <a:rPr lang="en-US"/>
              <a:t> also known as </a:t>
            </a:r>
            <a:r>
              <a:rPr lang="en-US" b="1"/>
              <a:t>CRC (Cyclic Redundancy Check)</a:t>
            </a:r>
            <a:r>
              <a:rPr lang="en-US"/>
              <a:t> </a:t>
            </a:r>
          </a:p>
          <a:p>
            <a:pPr>
              <a:spcBef>
                <a:spcPct val="50000"/>
              </a:spcBef>
            </a:pPr>
            <a:r>
              <a:rPr lang="en-US"/>
              <a:t>A k-bit frame is regarded as polynomial with coefficients 0 and 1 with terms from x</a:t>
            </a:r>
            <a:r>
              <a:rPr lang="en-US" baseline="30000"/>
              <a:t>k-1</a:t>
            </a:r>
            <a:r>
              <a:rPr lang="en-US"/>
              <a:t>  to x</a:t>
            </a:r>
            <a:r>
              <a:rPr lang="en-US" baseline="30000"/>
              <a:t>0</a:t>
            </a:r>
            <a:r>
              <a:rPr lang="en-US"/>
              <a:t> </a:t>
            </a:r>
          </a:p>
          <a:p>
            <a:pPr>
              <a:spcBef>
                <a:spcPct val="50000"/>
              </a:spcBef>
            </a:pPr>
            <a:r>
              <a:rPr lang="en-US"/>
              <a:t>For example:   110001   -&gt;    x</a:t>
            </a:r>
            <a:r>
              <a:rPr lang="en-US" baseline="30000"/>
              <a:t>5</a:t>
            </a:r>
            <a:r>
              <a:rPr lang="en-US"/>
              <a:t> + x</a:t>
            </a:r>
            <a:r>
              <a:rPr lang="en-US" baseline="30000"/>
              <a:t>4</a:t>
            </a:r>
            <a:r>
              <a:rPr lang="en-US"/>
              <a:t> + x</a:t>
            </a:r>
            <a:r>
              <a:rPr lang="en-US" baseline="30000"/>
              <a:t>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17525" y="419100"/>
            <a:ext cx="7569200" cy="5584825"/>
          </a:xfrm>
          <a:prstGeom prst="rect">
            <a:avLst/>
          </a:prstGeom>
          <a:noFill/>
          <a:ln w="9525">
            <a:noFill/>
            <a:miter lim="800000"/>
            <a:headEnd/>
            <a:tailEnd/>
          </a:ln>
          <a:effectLst/>
        </p:spPr>
        <p:txBody>
          <a:bodyPr wrap="none">
            <a:spAutoFit/>
          </a:bodyPr>
          <a:lstStyle/>
          <a:p>
            <a:r>
              <a:rPr lang="en-US"/>
              <a:t>Polynomial arithmetic is done modulo 2 using the rules of algebraic field theory.</a:t>
            </a:r>
          </a:p>
          <a:p>
            <a:r>
              <a:rPr lang="en-US"/>
              <a:t>Both addition and subtraction are identical to exclusive OR. For exampe:</a:t>
            </a:r>
          </a:p>
          <a:p>
            <a:endParaRPr lang="en-US"/>
          </a:p>
          <a:p>
            <a:r>
              <a:rPr lang="en-US"/>
              <a:t>  10011011			 11110000</a:t>
            </a:r>
          </a:p>
          <a:p>
            <a:r>
              <a:rPr lang="en-US"/>
              <a:t>+11001010			-10100110</a:t>
            </a:r>
          </a:p>
          <a:p>
            <a:r>
              <a:rPr lang="en-US"/>
              <a:t>--------------			-------------</a:t>
            </a:r>
          </a:p>
          <a:p>
            <a:r>
              <a:rPr lang="en-US"/>
              <a:t>   01010001			  01010110</a:t>
            </a:r>
          </a:p>
          <a:p>
            <a:endParaRPr lang="en-US"/>
          </a:p>
          <a:p>
            <a:r>
              <a:rPr lang="en-US"/>
              <a:t>The sender and receiver must agree on a generator polynomial G(x).</a:t>
            </a:r>
          </a:p>
          <a:p>
            <a:r>
              <a:rPr lang="en-US"/>
              <a:t>G(x) must have the first and last bit equal to 1.</a:t>
            </a:r>
          </a:p>
          <a:p>
            <a:r>
              <a:rPr lang="en-US"/>
              <a:t>For a given frame, we consider its polynomial M(x) (longer than G(x)).</a:t>
            </a:r>
          </a:p>
          <a:p>
            <a:r>
              <a:rPr lang="en-US"/>
              <a:t>The </a:t>
            </a:r>
            <a:r>
              <a:rPr lang="en-US" b="1"/>
              <a:t>checksum</a:t>
            </a:r>
            <a:r>
              <a:rPr lang="en-US"/>
              <a:t> is the reminder from the division M(x)*x</a:t>
            </a:r>
            <a:r>
              <a:rPr lang="en-US" baseline="30000"/>
              <a:t>r</a:t>
            </a:r>
            <a:r>
              <a:rPr lang="en-US"/>
              <a:t> / G(x), </a:t>
            </a:r>
            <a:br>
              <a:rPr lang="en-US"/>
            </a:br>
            <a:r>
              <a:rPr lang="en-US"/>
              <a:t>where r is the degree of G(x).</a:t>
            </a:r>
          </a:p>
          <a:p>
            <a:r>
              <a:rPr lang="en-US" b="1"/>
              <a:t>Polynomial T(x) obtained as   </a:t>
            </a:r>
            <a:r>
              <a:rPr lang="en-US"/>
              <a:t>M(x)*x</a:t>
            </a:r>
            <a:r>
              <a:rPr lang="en-US" baseline="30000"/>
              <a:t>r</a:t>
            </a:r>
            <a:r>
              <a:rPr lang="en-US"/>
              <a:t> - checksum</a:t>
            </a:r>
            <a:r>
              <a:rPr lang="en-US" b="1"/>
              <a:t> </a:t>
            </a:r>
            <a:br>
              <a:rPr lang="en-US" b="1"/>
            </a:br>
            <a:r>
              <a:rPr lang="en-US" b="1"/>
              <a:t>represents the check-summed frame that is divisible by G(x).</a:t>
            </a:r>
          </a:p>
          <a:p>
            <a:endParaRPr lang="en-US"/>
          </a:p>
          <a:p>
            <a:r>
              <a:rPr lang="en-US"/>
              <a:t>An example division is shown on the next page, where the frame is </a:t>
            </a:r>
          </a:p>
          <a:p>
            <a:r>
              <a:rPr lang="en-US"/>
              <a:t>1101011011   (corresponds to M(x))</a:t>
            </a:r>
          </a:p>
          <a:p>
            <a:r>
              <a:rPr lang="en-US"/>
              <a:t>and the generator polynomial G(x) = x</a:t>
            </a:r>
            <a:r>
              <a:rPr lang="en-US" baseline="30000"/>
              <a:t>4</a:t>
            </a:r>
            <a:r>
              <a:rPr lang="en-US"/>
              <a:t> + x + x</a:t>
            </a:r>
            <a:r>
              <a:rPr lang="en-US" baseline="30000"/>
              <a:t>0    -&gt;</a:t>
            </a:r>
            <a:r>
              <a:rPr lang="en-US"/>
              <a:t> 10011.</a:t>
            </a:r>
          </a:p>
          <a:p>
            <a:r>
              <a:rPr lang="en-US"/>
              <a:t>M(x)*x</a:t>
            </a:r>
            <a:r>
              <a:rPr lang="en-US" baseline="30000"/>
              <a:t>r</a:t>
            </a:r>
            <a:r>
              <a:rPr lang="en-US"/>
              <a:t> -&gt; 11010110110000    (we added 4 zeros at the end)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2006600" y="758825"/>
            <a:ext cx="4584700" cy="5892800"/>
          </a:xfrm>
          <a:prstGeom prst="rect">
            <a:avLst/>
          </a:prstGeom>
          <a:noFill/>
        </p:spPr>
      </p:pic>
      <p:sp>
        <p:nvSpPr>
          <p:cNvPr id="17411" name="Text Box 3"/>
          <p:cNvSpPr txBox="1">
            <a:spLocks noChangeArrowheads="1"/>
          </p:cNvSpPr>
          <p:nvPr/>
        </p:nvSpPr>
        <p:spPr bwMode="auto">
          <a:xfrm>
            <a:off x="436563" y="4270375"/>
            <a:ext cx="3454400" cy="1192213"/>
          </a:xfrm>
          <a:prstGeom prst="rect">
            <a:avLst/>
          </a:prstGeom>
          <a:noFill/>
          <a:ln w="9525">
            <a:noFill/>
            <a:miter lim="800000"/>
            <a:headEnd/>
            <a:tailEnd/>
          </a:ln>
        </p:spPr>
        <p:txBody>
          <a:bodyPr lIns="90000" tIns="46800" rIns="90000" bIns="46800">
            <a:spAutoFit/>
          </a:bodyPr>
          <a:lstStyle/>
          <a:p>
            <a:pPr eaLnBrk="1" hangingPunct="1">
              <a:spcBef>
                <a:spcPts val="1488"/>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a:solidFill>
                  <a:schemeClr val="tx1"/>
                </a:solidFill>
                <a:ea typeface="HG Mincho Light J" charset="0"/>
                <a:cs typeface="HG Mincho Light J" charset="0"/>
              </a:rPr>
              <a:t>Calculation of the polynomial code checksum.</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365125" y="419100"/>
            <a:ext cx="7594600" cy="6134100"/>
          </a:xfrm>
          <a:prstGeom prst="rect">
            <a:avLst/>
          </a:prstGeom>
          <a:noFill/>
          <a:ln w="9525">
            <a:noFill/>
            <a:miter lim="800000"/>
            <a:headEnd/>
            <a:tailEnd/>
          </a:ln>
          <a:effectLst/>
        </p:spPr>
        <p:txBody>
          <a:bodyPr wrap="none">
            <a:spAutoFit/>
          </a:bodyPr>
          <a:lstStyle/>
          <a:p>
            <a:r>
              <a:rPr lang="en-US"/>
              <a:t>Upon receiving the check-summed frame, the receiver divides it by G(x):</a:t>
            </a:r>
          </a:p>
          <a:p>
            <a:endParaRPr lang="en-US"/>
          </a:p>
          <a:p>
            <a:r>
              <a:rPr lang="en-US"/>
              <a:t>[T(x) + E(x)] / G(x)</a:t>
            </a:r>
          </a:p>
          <a:p>
            <a:endParaRPr lang="en-US"/>
          </a:p>
          <a:p>
            <a:r>
              <a:rPr lang="en-US"/>
              <a:t>Since T(x) / G(x) is always zero, the result is always E(x) / G(x).</a:t>
            </a:r>
          </a:p>
          <a:p>
            <a:endParaRPr lang="en-US"/>
          </a:p>
          <a:p>
            <a:r>
              <a:rPr lang="en-US"/>
              <a:t>The errors containing G(x) as a factor will slip by, all other errors will be caught.</a:t>
            </a:r>
          </a:p>
          <a:p>
            <a:endParaRPr lang="en-US"/>
          </a:p>
          <a:p>
            <a:r>
              <a:rPr lang="en-US" b="1"/>
              <a:t>Single bit errors will be detected</a:t>
            </a:r>
            <a:r>
              <a:rPr lang="en-US"/>
              <a:t>: </a:t>
            </a:r>
          </a:p>
          <a:p>
            <a:r>
              <a:rPr lang="en-US"/>
              <a:t>We have E(x)=x</a:t>
            </a:r>
            <a:r>
              <a:rPr lang="en-US" baseline="30000"/>
              <a:t>i</a:t>
            </a:r>
            <a:r>
              <a:rPr lang="en-US"/>
              <a:t> for a single bit error, </a:t>
            </a:r>
          </a:p>
          <a:p>
            <a:r>
              <a:rPr lang="en-US"/>
              <a:t>E(x) / G(x) will not be zero, since G(x) must have the first and last bit equal to 1.</a:t>
            </a:r>
          </a:p>
          <a:p>
            <a:endParaRPr lang="en-US"/>
          </a:p>
          <a:p>
            <a:r>
              <a:rPr lang="en-US" b="1"/>
              <a:t>All errors consisting of an odd number of inverted bits will be detected</a:t>
            </a:r>
            <a:endParaRPr lang="en-US"/>
          </a:p>
          <a:p>
            <a:r>
              <a:rPr lang="en-US"/>
              <a:t>if G(x) is divisible by (x + 1).</a:t>
            </a:r>
          </a:p>
          <a:p>
            <a:r>
              <a:rPr lang="en-US"/>
              <a:t>E(x) consists of odd number of terms, e.g., x</a:t>
            </a:r>
            <a:r>
              <a:rPr lang="en-US" baseline="30000"/>
              <a:t>5</a:t>
            </a:r>
            <a:r>
              <a:rPr lang="en-US"/>
              <a:t> + x</a:t>
            </a:r>
            <a:r>
              <a:rPr lang="en-US" baseline="30000"/>
              <a:t>2</a:t>
            </a:r>
            <a:r>
              <a:rPr lang="en-US"/>
              <a:t> + x</a:t>
            </a:r>
            <a:r>
              <a:rPr lang="en-US" baseline="30000"/>
              <a:t>0</a:t>
            </a:r>
            <a:r>
              <a:rPr lang="en-US"/>
              <a:t> </a:t>
            </a:r>
          </a:p>
          <a:p>
            <a:r>
              <a:rPr lang="en-US"/>
              <a:t>and therefore, cannot be divisible by (x+1). </a:t>
            </a:r>
          </a:p>
          <a:p>
            <a:r>
              <a:rPr lang="en-US"/>
              <a:t>Since E(x) has an odd number of terms E(1)=1.</a:t>
            </a:r>
          </a:p>
          <a:p>
            <a:r>
              <a:rPr lang="en-US"/>
              <a:t>If E(x) = (x + 1) Q(x), then E(1) = (1 + 1) Q(1) = 0, a contradiction.</a:t>
            </a:r>
          </a:p>
          <a:p>
            <a:endParaRPr lang="en-US"/>
          </a:p>
          <a:p>
            <a:r>
              <a:rPr lang="en-US"/>
              <a:t>The polynomial G(x) used in IEEE 802 standard is</a:t>
            </a:r>
          </a:p>
          <a:p>
            <a:endParaRPr lang="en-US"/>
          </a:p>
          <a:p>
            <a:r>
              <a:rPr lang="en-US"/>
              <a:t>x</a:t>
            </a:r>
            <a:r>
              <a:rPr lang="en-US" baseline="30000"/>
              <a:t>32</a:t>
            </a:r>
            <a:r>
              <a:rPr lang="en-US"/>
              <a:t> + x</a:t>
            </a:r>
            <a:r>
              <a:rPr lang="en-US" baseline="30000"/>
              <a:t>26</a:t>
            </a:r>
            <a:r>
              <a:rPr lang="en-US"/>
              <a:t> + x</a:t>
            </a:r>
            <a:r>
              <a:rPr lang="en-US" baseline="30000"/>
              <a:t>23</a:t>
            </a:r>
            <a:r>
              <a:rPr lang="en-US"/>
              <a:t> + x</a:t>
            </a:r>
            <a:r>
              <a:rPr lang="en-US" baseline="30000"/>
              <a:t>22</a:t>
            </a:r>
            <a:r>
              <a:rPr lang="en-US"/>
              <a:t> + x</a:t>
            </a:r>
            <a:r>
              <a:rPr lang="en-US" baseline="30000"/>
              <a:t>16</a:t>
            </a:r>
            <a:r>
              <a:rPr lang="en-US"/>
              <a:t> + x</a:t>
            </a:r>
            <a:r>
              <a:rPr lang="en-US" baseline="30000"/>
              <a:t>12</a:t>
            </a:r>
            <a:r>
              <a:rPr lang="en-US"/>
              <a:t> + x</a:t>
            </a:r>
            <a:r>
              <a:rPr lang="en-US" baseline="30000"/>
              <a:t>11</a:t>
            </a:r>
            <a:r>
              <a:rPr lang="en-US"/>
              <a:t> + x</a:t>
            </a:r>
            <a:r>
              <a:rPr lang="en-US" baseline="30000"/>
              <a:t>10</a:t>
            </a:r>
            <a:r>
              <a:rPr lang="en-US"/>
              <a:t> + x</a:t>
            </a:r>
            <a:r>
              <a:rPr lang="en-US" baseline="30000"/>
              <a:t>8</a:t>
            </a:r>
            <a:r>
              <a:rPr lang="en-US"/>
              <a:t> + x</a:t>
            </a:r>
            <a:r>
              <a:rPr lang="en-US" baseline="30000"/>
              <a:t>7</a:t>
            </a:r>
            <a:r>
              <a:rPr lang="en-US"/>
              <a:t> + x</a:t>
            </a:r>
            <a:r>
              <a:rPr lang="en-US" baseline="30000"/>
              <a:t>5</a:t>
            </a:r>
            <a:r>
              <a:rPr lang="en-US"/>
              <a:t> + x</a:t>
            </a:r>
            <a:r>
              <a:rPr lang="en-US" baseline="30000"/>
              <a:t>4</a:t>
            </a:r>
            <a:r>
              <a:rPr lang="en-US"/>
              <a:t> + x</a:t>
            </a:r>
            <a:r>
              <a:rPr lang="en-US" baseline="30000"/>
              <a:t>2</a:t>
            </a:r>
            <a:r>
              <a:rPr lang="en-US"/>
              <a:t> + x</a:t>
            </a:r>
            <a:r>
              <a:rPr lang="en-US" baseline="30000"/>
              <a:t>1</a:t>
            </a:r>
            <a:r>
              <a:rPr lang="en-US"/>
              <a:t> + 1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Flow Control</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Another communications control defined on the LLC </a:t>
            </a:r>
            <a:r>
              <a:rPr lang="en-US" dirty="0" err="1" smtClean="0"/>
              <a:t>sublayer</a:t>
            </a:r>
            <a:r>
              <a:rPr lang="en-US" dirty="0" smtClean="0"/>
              <a:t> is </a:t>
            </a:r>
            <a:r>
              <a:rPr lang="en-US" i="1" dirty="0" smtClean="0"/>
              <a:t>flow control</a:t>
            </a:r>
            <a:r>
              <a:rPr lang="en-US" dirty="0" smtClean="0"/>
              <a:t>. The Transport layer of the OSI model actually manages the mechanisms used to control the flow of data between two hosts. The Data Link layer defines the data values used in the flow control signaling between two transmitting hosts.</a:t>
            </a:r>
          </a:p>
          <a:p>
            <a:r>
              <a:rPr lang="en-US" dirty="0" smtClean="0"/>
              <a:t>There are two types of flow control implemented in data communications - software and hardware:</a:t>
            </a:r>
          </a:p>
          <a:p>
            <a:r>
              <a:rPr lang="en-US" dirty="0" smtClean="0"/>
              <a:t>Software flow control, common to networking, involves a process called XON/XOFF, which roughly stands for transmission on/transmission off.</a:t>
            </a:r>
          </a:p>
          <a:p>
            <a:r>
              <a:rPr lang="en-US" dirty="0" smtClean="0"/>
              <a:t>Hardware flow control, also called RTS/CTS (ready to send/clear to send), uses two wires in a cable, one for RTS and one for CTS. When either is turned off, the flow is interrupted.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389B188-80E3-4D85-B295-A98BBEC2EA1E}" type="slidenum">
              <a:rPr lang="en-US"/>
              <a:pPr/>
              <a:t>38</a:t>
            </a:fld>
            <a:endParaRPr lang="en-US"/>
          </a:p>
        </p:txBody>
      </p:sp>
      <p:sp>
        <p:nvSpPr>
          <p:cNvPr id="56322" name="Rectangle 2"/>
          <p:cNvSpPr>
            <a:spLocks noGrp="1" noChangeArrowheads="1"/>
          </p:cNvSpPr>
          <p:nvPr>
            <p:ph type="title"/>
          </p:nvPr>
        </p:nvSpPr>
        <p:spPr>
          <a:xfrm>
            <a:off x="228600" y="0"/>
            <a:ext cx="8458200" cy="1219200"/>
          </a:xfrm>
        </p:spPr>
        <p:txBody>
          <a:bodyPr>
            <a:normAutofit/>
          </a:bodyPr>
          <a:lstStyle/>
          <a:p>
            <a:r>
              <a:rPr lang="en-US" sz="3600" dirty="0" smtClean="0">
                <a:latin typeface="Comic Sans MS" pitchFamily="66" charset="0"/>
                <a:ea typeface="Arial Unicode MS" pitchFamily="34" charset="-128"/>
                <a:cs typeface="Arial Unicode MS" pitchFamily="34" charset="-128"/>
              </a:rPr>
              <a:t>Flow </a:t>
            </a:r>
            <a:r>
              <a:rPr lang="en-US" sz="3600" dirty="0">
                <a:latin typeface="Comic Sans MS" pitchFamily="66" charset="0"/>
                <a:ea typeface="Arial Unicode MS" pitchFamily="34" charset="-128"/>
                <a:cs typeface="Arial Unicode MS" pitchFamily="34" charset="-128"/>
              </a:rPr>
              <a:t>Control</a:t>
            </a:r>
            <a:r>
              <a:rPr lang="en-US" dirty="0"/>
              <a:t>: </a:t>
            </a:r>
          </a:p>
        </p:txBody>
      </p:sp>
      <p:sp>
        <p:nvSpPr>
          <p:cNvPr id="56323" name="Rectangle 3"/>
          <p:cNvSpPr>
            <a:spLocks noGrp="1" noChangeArrowheads="1"/>
          </p:cNvSpPr>
          <p:nvPr>
            <p:ph type="body" idx="1"/>
          </p:nvPr>
        </p:nvSpPr>
        <p:spPr>
          <a:xfrm>
            <a:off x="0" y="1219200"/>
            <a:ext cx="9144000" cy="5943600"/>
          </a:xfrm>
        </p:spPr>
        <p:txBody>
          <a:bodyPr/>
          <a:lstStyle/>
          <a:p>
            <a:pPr marL="609600" indent="-609600">
              <a:lnSpc>
                <a:spcPct val="90000"/>
              </a:lnSpc>
              <a:buFontTx/>
              <a:buNone/>
            </a:pPr>
            <a:r>
              <a:rPr lang="en-US" sz="4000" dirty="0"/>
              <a:t> </a:t>
            </a:r>
            <a:r>
              <a:rPr lang="en-US" sz="3600" dirty="0"/>
              <a:t>Two approaches are commonly used: </a:t>
            </a:r>
          </a:p>
          <a:p>
            <a:pPr marL="609600" indent="-609600">
              <a:lnSpc>
                <a:spcPct val="90000"/>
              </a:lnSpc>
              <a:buFontTx/>
              <a:buAutoNum type="arabicPeriod"/>
            </a:pPr>
            <a:r>
              <a:rPr lang="en-US" dirty="0"/>
              <a:t>Feedback-based flow control, the receiver sends back information to the sender giving it permission to send more data or at least telling the sender how the receiver is doing. </a:t>
            </a:r>
          </a:p>
          <a:p>
            <a:pPr marL="609600" indent="-609600">
              <a:lnSpc>
                <a:spcPct val="90000"/>
              </a:lnSpc>
              <a:buFontTx/>
              <a:buNone/>
            </a:pPr>
            <a:r>
              <a:rPr lang="en-US" dirty="0"/>
              <a:t>    “You may send me n frames now, but after they have been sent, do not send any more until I have told you to continue”. </a:t>
            </a:r>
          </a:p>
          <a:p>
            <a:pPr marL="609600" indent="-609600">
              <a:lnSpc>
                <a:spcPct val="90000"/>
              </a:lnSpc>
              <a:buFontTx/>
              <a:buNone/>
            </a:pPr>
            <a:r>
              <a:rPr lang="en-US" dirty="0"/>
              <a:t>2. Rate-based flow control, the protocol has a built-in mechanism that limits the rate at which senders may transmit data. Since rate-based schemes are never used in the DLL</a:t>
            </a:r>
          </a:p>
        </p:txBody>
      </p:sp>
      <p:sp>
        <p:nvSpPr>
          <p:cNvPr id="56325" name="Line 5"/>
          <p:cNvSpPr>
            <a:spLocks noChangeShapeType="1"/>
          </p:cNvSpPr>
          <p:nvPr/>
        </p:nvSpPr>
        <p:spPr bwMode="auto">
          <a:xfrm flipV="1">
            <a:off x="1447800" y="5257800"/>
            <a:ext cx="3429000" cy="1447800"/>
          </a:xfrm>
          <a:prstGeom prst="line">
            <a:avLst/>
          </a:prstGeom>
          <a:noFill/>
          <a:ln w="9525">
            <a:solidFill>
              <a:srgbClr val="FF0066"/>
            </a:solidFill>
            <a:round/>
            <a:headEnd/>
            <a:tailEnd/>
          </a:ln>
          <a:effectLst/>
        </p:spPr>
        <p:txBody>
          <a:bodyPr/>
          <a:lstStyle/>
          <a:p>
            <a:endParaRPr lang="en-US"/>
          </a:p>
        </p:txBody>
      </p:sp>
      <p:sp>
        <p:nvSpPr>
          <p:cNvPr id="56326" name="Line 6"/>
          <p:cNvSpPr>
            <a:spLocks noChangeShapeType="1"/>
          </p:cNvSpPr>
          <p:nvPr/>
        </p:nvSpPr>
        <p:spPr bwMode="auto">
          <a:xfrm>
            <a:off x="2209800" y="5181600"/>
            <a:ext cx="1981200" cy="1676400"/>
          </a:xfrm>
          <a:prstGeom prst="line">
            <a:avLst/>
          </a:prstGeom>
          <a:noFill/>
          <a:ln w="9525">
            <a:solidFill>
              <a:srgbClr val="FF0066"/>
            </a:solidFill>
            <a:round/>
            <a:headEnd/>
            <a:tailEnd/>
          </a:ln>
          <a:effec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2BFCF55-13DB-48AB-B896-2922261F67A8}" type="slidenum">
              <a:rPr lang="en-US"/>
              <a:pPr/>
              <a:t>39</a:t>
            </a:fld>
            <a:endParaRPr lang="en-US"/>
          </a:p>
        </p:txBody>
      </p:sp>
      <p:sp>
        <p:nvSpPr>
          <p:cNvPr id="57346" name="Rectangle 2"/>
          <p:cNvSpPr>
            <a:spLocks noGrp="1" noChangeArrowheads="1"/>
          </p:cNvSpPr>
          <p:nvPr>
            <p:ph type="title"/>
          </p:nvPr>
        </p:nvSpPr>
        <p:spPr>
          <a:xfrm>
            <a:off x="0" y="0"/>
            <a:ext cx="9144000" cy="685800"/>
          </a:xfrm>
        </p:spPr>
        <p:txBody>
          <a:bodyPr>
            <a:normAutofit fontScale="90000"/>
          </a:bodyPr>
          <a:lstStyle/>
          <a:p>
            <a:r>
              <a:rPr lang="en-US" sz="4000" dirty="0">
                <a:latin typeface="Comic Sans MS" pitchFamily="66" charset="0"/>
              </a:rPr>
              <a:t>Elementary Data Link Protocols</a:t>
            </a:r>
            <a:r>
              <a:rPr lang="en-US" sz="4000" dirty="0"/>
              <a:t> </a:t>
            </a:r>
          </a:p>
        </p:txBody>
      </p:sp>
      <p:sp>
        <p:nvSpPr>
          <p:cNvPr id="57347" name="Rectangle 3"/>
          <p:cNvSpPr>
            <a:spLocks noGrp="1" noChangeArrowheads="1"/>
          </p:cNvSpPr>
          <p:nvPr>
            <p:ph type="body" idx="1"/>
          </p:nvPr>
        </p:nvSpPr>
        <p:spPr>
          <a:xfrm>
            <a:off x="0" y="685800"/>
            <a:ext cx="9144000" cy="6019800"/>
          </a:xfrm>
        </p:spPr>
        <p:txBody>
          <a:bodyPr/>
          <a:lstStyle/>
          <a:p>
            <a:r>
              <a:rPr lang="en-US">
                <a:solidFill>
                  <a:schemeClr val="folHlink"/>
                </a:solidFill>
              </a:rPr>
              <a:t>Assumptions:</a:t>
            </a:r>
            <a:endParaRPr lang="en-US"/>
          </a:p>
        </p:txBody>
      </p:sp>
      <p:sp>
        <p:nvSpPr>
          <p:cNvPr id="57348" name="Rectangle 4"/>
          <p:cNvSpPr>
            <a:spLocks noChangeArrowheads="1"/>
          </p:cNvSpPr>
          <p:nvPr/>
        </p:nvSpPr>
        <p:spPr bwMode="auto">
          <a:xfrm>
            <a:off x="0" y="1524000"/>
            <a:ext cx="9144000" cy="4362450"/>
          </a:xfrm>
          <a:prstGeom prst="rect">
            <a:avLst/>
          </a:prstGeom>
          <a:noFill/>
          <a:ln w="9525">
            <a:noFill/>
            <a:miter lim="800000"/>
            <a:headEnd/>
            <a:tailEnd/>
          </a:ln>
          <a:effectLst/>
        </p:spPr>
        <p:txBody>
          <a:bodyPr anchor="ctr">
            <a:spAutoFit/>
          </a:bodyPr>
          <a:lstStyle/>
          <a:p>
            <a:r>
              <a:rPr lang="en-US" sz="2800" dirty="0"/>
              <a:t>1). DLL and Network layer are independent processes</a:t>
            </a:r>
          </a:p>
          <a:p>
            <a:r>
              <a:rPr lang="en-US" sz="2800" dirty="0"/>
              <a:t>     that communicate by passing messages back and</a:t>
            </a:r>
          </a:p>
          <a:p>
            <a:r>
              <a:rPr lang="en-US" sz="2800" dirty="0"/>
              <a:t>     forth trough the physical layer. </a:t>
            </a:r>
          </a:p>
          <a:p>
            <a:r>
              <a:rPr lang="en-US" sz="2800" dirty="0"/>
              <a:t>2). a. Machine A wants to send a long stream of data to</a:t>
            </a:r>
          </a:p>
          <a:p>
            <a:r>
              <a:rPr lang="en-US" sz="2800" dirty="0"/>
              <a:t>         machine B, using a reliable, connection-oriented</a:t>
            </a:r>
          </a:p>
          <a:p>
            <a:r>
              <a:rPr lang="en-US" sz="2800" dirty="0"/>
              <a:t>         service. </a:t>
            </a:r>
          </a:p>
          <a:p>
            <a:r>
              <a:rPr lang="en-US" sz="2800" dirty="0"/>
              <a:t>     b.  We will consider the case where B also wants to</a:t>
            </a:r>
          </a:p>
          <a:p>
            <a:r>
              <a:rPr lang="en-US" sz="2800" dirty="0"/>
              <a:t>          send data to A simultaneously. A is assumed to</a:t>
            </a:r>
          </a:p>
          <a:p>
            <a:r>
              <a:rPr lang="en-US" sz="2800" dirty="0"/>
              <a:t>          have a data ready to send. </a:t>
            </a:r>
          </a:p>
          <a:p>
            <a:r>
              <a:rPr lang="en-US" sz="2800" dirty="0"/>
              <a:t>3). Machines do not crash.</a:t>
            </a:r>
            <a:r>
              <a:rPr lang="en-US" sz="2400"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B2156DE-3DFD-472A-8B8B-B71581DE3C4C}" type="slidenum">
              <a:rPr lang="en-US"/>
              <a:pPr/>
              <a:t>4</a:t>
            </a:fld>
            <a:endParaRPr lang="en-US"/>
          </a:p>
        </p:txBody>
      </p:sp>
      <p:sp>
        <p:nvSpPr>
          <p:cNvPr id="53250" name="Rectangle 2"/>
          <p:cNvSpPr>
            <a:spLocks noGrp="1" noChangeArrowheads="1"/>
          </p:cNvSpPr>
          <p:nvPr>
            <p:ph type="title"/>
          </p:nvPr>
        </p:nvSpPr>
        <p:spPr>
          <a:xfrm>
            <a:off x="457200" y="0"/>
            <a:ext cx="8229600" cy="762000"/>
          </a:xfrm>
        </p:spPr>
        <p:txBody>
          <a:bodyPr/>
          <a:lstStyle/>
          <a:p>
            <a:r>
              <a:rPr lang="en-US" sz="4000" dirty="0">
                <a:latin typeface="Comic Sans MS" pitchFamily="66" charset="0"/>
              </a:rPr>
              <a:t>list of the DLL requirements</a:t>
            </a:r>
            <a:r>
              <a:rPr lang="en-US" dirty="0"/>
              <a:t> </a:t>
            </a:r>
          </a:p>
        </p:txBody>
      </p:sp>
      <p:sp>
        <p:nvSpPr>
          <p:cNvPr id="53251" name="Rectangle 3"/>
          <p:cNvSpPr>
            <a:spLocks noGrp="1" noChangeArrowheads="1"/>
          </p:cNvSpPr>
          <p:nvPr>
            <p:ph type="body" idx="1"/>
          </p:nvPr>
        </p:nvSpPr>
        <p:spPr>
          <a:xfrm>
            <a:off x="152400" y="914400"/>
            <a:ext cx="8839200" cy="5791200"/>
          </a:xfrm>
        </p:spPr>
        <p:txBody>
          <a:bodyPr/>
          <a:lstStyle/>
          <a:p>
            <a:pPr>
              <a:lnSpc>
                <a:spcPct val="80000"/>
              </a:lnSpc>
            </a:pPr>
            <a:r>
              <a:rPr lang="en-US" sz="2800" b="1" dirty="0"/>
              <a:t>Frame synchronization</a:t>
            </a:r>
            <a:r>
              <a:rPr lang="en-US" sz="2800" dirty="0"/>
              <a:t>. Data are sent in blocks called frames. The beginning and end of each frame must be recognized. </a:t>
            </a:r>
            <a:endParaRPr lang="en-US" sz="2800" b="1" dirty="0"/>
          </a:p>
          <a:p>
            <a:pPr>
              <a:lnSpc>
                <a:spcPct val="80000"/>
              </a:lnSpc>
            </a:pPr>
            <a:r>
              <a:rPr lang="en-US" sz="2800" b="1" dirty="0"/>
              <a:t>Flow control</a:t>
            </a:r>
            <a:r>
              <a:rPr lang="en-US" sz="2800" dirty="0"/>
              <a:t>. The sending station must </a:t>
            </a:r>
            <a:r>
              <a:rPr lang="en-US" sz="2800" u="sng" dirty="0"/>
              <a:t>not </a:t>
            </a:r>
            <a:r>
              <a:rPr lang="en-US" sz="2800" dirty="0"/>
              <a:t>send frames at a rate faster then the receiving station can absorb them.</a:t>
            </a:r>
            <a:endParaRPr lang="en-US" sz="2800" b="1" dirty="0"/>
          </a:p>
          <a:p>
            <a:pPr>
              <a:lnSpc>
                <a:spcPct val="80000"/>
              </a:lnSpc>
            </a:pPr>
            <a:r>
              <a:rPr lang="en-US" sz="2800" b="1" dirty="0"/>
              <a:t>Error control</a:t>
            </a:r>
            <a:r>
              <a:rPr lang="en-US" sz="2800" dirty="0"/>
              <a:t>. Any bit errors introduced by the transmission system must be checked &amp; corrected.</a:t>
            </a:r>
            <a:endParaRPr lang="en-US" sz="2800" b="1" dirty="0"/>
          </a:p>
          <a:p>
            <a:pPr>
              <a:lnSpc>
                <a:spcPct val="80000"/>
              </a:lnSpc>
            </a:pPr>
            <a:r>
              <a:rPr lang="en-US" sz="2800" b="1" dirty="0"/>
              <a:t>Addressing</a:t>
            </a:r>
            <a:r>
              <a:rPr lang="en-US" sz="2800" dirty="0"/>
              <a:t>. On a multipoint line, such as a LAN, the identity of the two stations involved in a transmission must be specified.</a:t>
            </a:r>
            <a:endParaRPr lang="en-US" sz="2800" b="1" dirty="0"/>
          </a:p>
          <a:p>
            <a:pPr>
              <a:lnSpc>
                <a:spcPct val="80000"/>
              </a:lnSpc>
            </a:pPr>
            <a:r>
              <a:rPr lang="en-US" sz="2800" b="1" dirty="0"/>
              <a:t>Link management</a:t>
            </a:r>
            <a:r>
              <a:rPr lang="en-US" sz="2800" dirty="0"/>
              <a:t>. The initiation, maintenance, and termination of a data exchange requires a fair amount of coordination and cooperation among stations.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80F5E0F6-0BD9-48DD-B3F3-8992CF274A93}" type="slidenum">
              <a:rPr lang="en-US"/>
              <a:pPr/>
              <a:t>40</a:t>
            </a:fld>
            <a:endParaRPr lang="en-US"/>
          </a:p>
        </p:txBody>
      </p:sp>
      <p:sp>
        <p:nvSpPr>
          <p:cNvPr id="58370" name="Rectangle 2"/>
          <p:cNvSpPr>
            <a:spLocks noGrp="1" noChangeArrowheads="1"/>
          </p:cNvSpPr>
          <p:nvPr>
            <p:ph type="title"/>
          </p:nvPr>
        </p:nvSpPr>
        <p:spPr>
          <a:xfrm>
            <a:off x="381000" y="0"/>
            <a:ext cx="8229600" cy="533400"/>
          </a:xfrm>
        </p:spPr>
        <p:txBody>
          <a:bodyPr>
            <a:normAutofit fontScale="90000"/>
          </a:bodyPr>
          <a:lstStyle/>
          <a:p>
            <a:r>
              <a:rPr lang="en-US" sz="3600" dirty="0">
                <a:latin typeface="Comic Sans MS" pitchFamily="66" charset="0"/>
              </a:rPr>
              <a:t>Prtcl.1. Stop-and Wait Protocol</a:t>
            </a:r>
            <a:r>
              <a:rPr lang="en-US" sz="4000" dirty="0"/>
              <a:t> </a:t>
            </a:r>
          </a:p>
        </p:txBody>
      </p:sp>
      <p:sp>
        <p:nvSpPr>
          <p:cNvPr id="58371" name="Rectangle 3"/>
          <p:cNvSpPr>
            <a:spLocks noGrp="1" noChangeArrowheads="1"/>
          </p:cNvSpPr>
          <p:nvPr>
            <p:ph type="body" idx="1"/>
          </p:nvPr>
        </p:nvSpPr>
        <p:spPr>
          <a:xfrm>
            <a:off x="152400" y="838200"/>
            <a:ext cx="8839200" cy="5791200"/>
          </a:xfrm>
        </p:spPr>
        <p:txBody>
          <a:bodyPr/>
          <a:lstStyle/>
          <a:p>
            <a:pPr>
              <a:lnSpc>
                <a:spcPct val="80000"/>
              </a:lnSpc>
            </a:pPr>
            <a:r>
              <a:rPr lang="en-US" sz="2400" dirty="0"/>
              <a:t>Protocol in which the sender sends one frame and then waits for an ACK: </a:t>
            </a:r>
            <a:r>
              <a:rPr lang="en-US" sz="2400" dirty="0">
                <a:latin typeface="Comic Sans MS" pitchFamily="66" charset="0"/>
              </a:rPr>
              <a:t>stop-and-wait.</a:t>
            </a:r>
            <a:r>
              <a:rPr lang="en-US" sz="2400" dirty="0"/>
              <a:t> </a:t>
            </a:r>
          </a:p>
          <a:p>
            <a:pPr>
              <a:lnSpc>
                <a:spcPct val="80000"/>
              </a:lnSpc>
            </a:pPr>
            <a:r>
              <a:rPr lang="el-GR" sz="2400" dirty="0">
                <a:cs typeface="Arial" charset="0"/>
              </a:rPr>
              <a:t>Δ</a:t>
            </a:r>
            <a:r>
              <a:rPr lang="en-US" sz="2400" dirty="0">
                <a:cs typeface="Arial" charset="0"/>
              </a:rPr>
              <a:t>t (timeout); Damaged ACK; ACK0, ACK1.</a:t>
            </a:r>
            <a:endParaRPr lang="el-GR" sz="2400" dirty="0">
              <a:cs typeface="Arial" charset="0"/>
            </a:endParaRPr>
          </a:p>
          <a:p>
            <a:pPr>
              <a:lnSpc>
                <a:spcPct val="80000"/>
              </a:lnSpc>
            </a:pPr>
            <a:r>
              <a:rPr lang="en-US" sz="2400" dirty="0"/>
              <a:t>bidirectional information transfer. </a:t>
            </a:r>
          </a:p>
          <a:p>
            <a:pPr>
              <a:lnSpc>
                <a:spcPct val="80000"/>
              </a:lnSpc>
            </a:pPr>
            <a:r>
              <a:rPr lang="en-US" sz="2400" dirty="0"/>
              <a:t>Half duplex physical channel. </a:t>
            </a:r>
          </a:p>
          <a:p>
            <a:pPr>
              <a:lnSpc>
                <a:spcPct val="80000"/>
              </a:lnSpc>
            </a:pPr>
            <a:r>
              <a:rPr lang="en-US" sz="2400" dirty="0"/>
              <a:t>It is often the case that a source will break up a large block of data into smaller blocks and transmit the data in many frames, Reason:</a:t>
            </a:r>
          </a:p>
          <a:p>
            <a:pPr>
              <a:lnSpc>
                <a:spcPct val="80000"/>
              </a:lnSpc>
              <a:buFontTx/>
              <a:buNone/>
            </a:pPr>
            <a:r>
              <a:rPr lang="en-US" sz="2400" dirty="0"/>
              <a:t>1. The buffer size of the receiver may be limited.</a:t>
            </a:r>
          </a:p>
          <a:p>
            <a:pPr>
              <a:lnSpc>
                <a:spcPct val="80000"/>
              </a:lnSpc>
              <a:buFontTx/>
              <a:buNone/>
            </a:pPr>
            <a:r>
              <a:rPr lang="en-US" sz="2400" dirty="0"/>
              <a:t>2. The larger the transmission, the more error, </a:t>
            </a:r>
          </a:p>
          <a:p>
            <a:pPr>
              <a:lnSpc>
                <a:spcPct val="80000"/>
              </a:lnSpc>
              <a:buFontTx/>
              <a:buNone/>
            </a:pPr>
            <a:r>
              <a:rPr lang="en-US" sz="2400" dirty="0"/>
              <a:t>    With smaller frames, error are detected sooner, Smaller amount of data needs retransmission.</a:t>
            </a:r>
          </a:p>
          <a:p>
            <a:pPr>
              <a:lnSpc>
                <a:spcPct val="80000"/>
              </a:lnSpc>
              <a:buFontTx/>
              <a:buNone/>
            </a:pPr>
            <a:r>
              <a:rPr lang="en-US" sz="2400" dirty="0"/>
              <a:t>3. On a shared medium, (LAN), it is usually desirable not to permit one station to occupy the medium for an extended period, as this causes long delay at the other sending stations.</a:t>
            </a:r>
          </a:p>
        </p:txBody>
      </p:sp>
      <p:graphicFrame>
        <p:nvGraphicFramePr>
          <p:cNvPr id="58372" name="Object 4"/>
          <p:cNvGraphicFramePr>
            <a:graphicFrameLocks noChangeAspect="1"/>
          </p:cNvGraphicFramePr>
          <p:nvPr/>
        </p:nvGraphicFramePr>
        <p:xfrm>
          <a:off x="4502150" y="3346450"/>
          <a:ext cx="139700" cy="165100"/>
        </p:xfrm>
        <a:graphic>
          <a:graphicData uri="http://schemas.openxmlformats.org/presentationml/2006/ole">
            <p:oleObj spid="_x0000_s1026" name="Equation" r:id="rId3" imgW="139680" imgH="164880" progId="Equation.3">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p:cNvSpPr>
            <a:spLocks noGrp="1"/>
          </p:cNvSpPr>
          <p:nvPr>
            <p:ph type="sldNum" sz="quarter" idx="12"/>
          </p:nvPr>
        </p:nvSpPr>
        <p:spPr/>
        <p:txBody>
          <a:bodyPr/>
          <a:lstStyle/>
          <a:p>
            <a:fld id="{E8E20285-12AE-4D36-91E5-48008916334D}" type="slidenum">
              <a:rPr lang="en-US"/>
              <a:pPr/>
              <a:t>41</a:t>
            </a:fld>
            <a:endParaRPr lang="en-US"/>
          </a:p>
        </p:txBody>
      </p:sp>
      <p:sp>
        <p:nvSpPr>
          <p:cNvPr id="108546" name="Rectangle 2"/>
          <p:cNvSpPr>
            <a:spLocks noGrp="1" noChangeArrowheads="1"/>
          </p:cNvSpPr>
          <p:nvPr>
            <p:ph type="title"/>
          </p:nvPr>
        </p:nvSpPr>
        <p:spPr>
          <a:xfrm>
            <a:off x="457200" y="0"/>
            <a:ext cx="8229600" cy="639763"/>
          </a:xfrm>
        </p:spPr>
        <p:txBody>
          <a:bodyPr/>
          <a:lstStyle/>
          <a:p>
            <a:r>
              <a:rPr lang="en-US" sz="3200" b="1">
                <a:solidFill>
                  <a:schemeClr val="hlink"/>
                </a:solidFill>
                <a:latin typeface="Comic Sans MS" pitchFamily="66" charset="0"/>
              </a:rPr>
              <a:t>Stop-and-Wait ARQ</a:t>
            </a:r>
          </a:p>
        </p:txBody>
      </p:sp>
      <p:sp>
        <p:nvSpPr>
          <p:cNvPr id="108548" name="Line 4"/>
          <p:cNvSpPr>
            <a:spLocks noChangeShapeType="1"/>
          </p:cNvSpPr>
          <p:nvPr/>
        </p:nvSpPr>
        <p:spPr bwMode="auto">
          <a:xfrm>
            <a:off x="4191000" y="1219200"/>
            <a:ext cx="0" cy="4876800"/>
          </a:xfrm>
          <a:prstGeom prst="line">
            <a:avLst/>
          </a:prstGeom>
          <a:noFill/>
          <a:ln w="57150" cmpd="thinThick">
            <a:solidFill>
              <a:schemeClr val="accent2"/>
            </a:solidFill>
            <a:round/>
            <a:headEnd/>
            <a:tailEnd/>
          </a:ln>
          <a:effectLst/>
        </p:spPr>
        <p:txBody>
          <a:bodyPr/>
          <a:lstStyle/>
          <a:p>
            <a:endParaRPr lang="en-US"/>
          </a:p>
        </p:txBody>
      </p:sp>
      <p:sp>
        <p:nvSpPr>
          <p:cNvPr id="108549" name="Line 5"/>
          <p:cNvSpPr>
            <a:spLocks noChangeShapeType="1"/>
          </p:cNvSpPr>
          <p:nvPr/>
        </p:nvSpPr>
        <p:spPr bwMode="auto">
          <a:xfrm>
            <a:off x="6858000" y="1295400"/>
            <a:ext cx="0" cy="5410200"/>
          </a:xfrm>
          <a:prstGeom prst="line">
            <a:avLst/>
          </a:prstGeom>
          <a:noFill/>
          <a:ln w="57150" cmpd="thinThick">
            <a:solidFill>
              <a:schemeClr val="accent2"/>
            </a:solidFill>
            <a:round/>
            <a:headEnd/>
            <a:tailEnd/>
          </a:ln>
          <a:effectLst/>
        </p:spPr>
        <p:txBody>
          <a:bodyPr/>
          <a:lstStyle/>
          <a:p>
            <a:endParaRPr lang="en-US"/>
          </a:p>
        </p:txBody>
      </p:sp>
      <p:sp>
        <p:nvSpPr>
          <p:cNvPr id="108550" name="Line 6"/>
          <p:cNvSpPr>
            <a:spLocks noChangeShapeType="1"/>
          </p:cNvSpPr>
          <p:nvPr/>
        </p:nvSpPr>
        <p:spPr bwMode="auto">
          <a:xfrm>
            <a:off x="4191000" y="1524000"/>
            <a:ext cx="2667000" cy="533400"/>
          </a:xfrm>
          <a:prstGeom prst="line">
            <a:avLst/>
          </a:prstGeom>
          <a:noFill/>
          <a:ln w="28575">
            <a:solidFill>
              <a:schemeClr val="tx1"/>
            </a:solidFill>
            <a:round/>
            <a:headEnd/>
            <a:tailEnd type="arrow" w="med" len="med"/>
          </a:ln>
          <a:effectLst/>
        </p:spPr>
        <p:txBody>
          <a:bodyPr/>
          <a:lstStyle/>
          <a:p>
            <a:endParaRPr lang="en-US"/>
          </a:p>
        </p:txBody>
      </p:sp>
      <p:sp>
        <p:nvSpPr>
          <p:cNvPr id="108551" name="Line 7"/>
          <p:cNvSpPr>
            <a:spLocks noChangeShapeType="1"/>
          </p:cNvSpPr>
          <p:nvPr/>
        </p:nvSpPr>
        <p:spPr bwMode="auto">
          <a:xfrm>
            <a:off x="4191000" y="4495800"/>
            <a:ext cx="2667000" cy="381000"/>
          </a:xfrm>
          <a:prstGeom prst="line">
            <a:avLst/>
          </a:prstGeom>
          <a:noFill/>
          <a:ln w="28575">
            <a:solidFill>
              <a:schemeClr val="tx1"/>
            </a:solidFill>
            <a:round/>
            <a:headEnd/>
            <a:tailEnd type="arrow" w="med" len="med"/>
          </a:ln>
          <a:effectLst/>
        </p:spPr>
        <p:txBody>
          <a:bodyPr/>
          <a:lstStyle/>
          <a:p>
            <a:endParaRPr lang="en-US"/>
          </a:p>
        </p:txBody>
      </p:sp>
      <p:sp>
        <p:nvSpPr>
          <p:cNvPr id="108552" name="Line 8"/>
          <p:cNvSpPr>
            <a:spLocks noChangeShapeType="1"/>
          </p:cNvSpPr>
          <p:nvPr/>
        </p:nvSpPr>
        <p:spPr bwMode="auto">
          <a:xfrm>
            <a:off x="4191000" y="2362200"/>
            <a:ext cx="2667000" cy="533400"/>
          </a:xfrm>
          <a:prstGeom prst="line">
            <a:avLst/>
          </a:prstGeom>
          <a:noFill/>
          <a:ln w="28575">
            <a:solidFill>
              <a:schemeClr val="tx1"/>
            </a:solidFill>
            <a:round/>
            <a:headEnd/>
            <a:tailEnd type="arrow" w="med" len="med"/>
          </a:ln>
          <a:effectLst/>
        </p:spPr>
        <p:txBody>
          <a:bodyPr/>
          <a:lstStyle/>
          <a:p>
            <a:endParaRPr lang="en-US"/>
          </a:p>
        </p:txBody>
      </p:sp>
      <p:sp>
        <p:nvSpPr>
          <p:cNvPr id="108554" name="Line 10"/>
          <p:cNvSpPr>
            <a:spLocks noChangeShapeType="1"/>
          </p:cNvSpPr>
          <p:nvPr/>
        </p:nvSpPr>
        <p:spPr bwMode="auto">
          <a:xfrm>
            <a:off x="4191000" y="5791200"/>
            <a:ext cx="2667000" cy="533400"/>
          </a:xfrm>
          <a:prstGeom prst="line">
            <a:avLst/>
          </a:prstGeom>
          <a:noFill/>
          <a:ln w="28575">
            <a:solidFill>
              <a:schemeClr val="tx1"/>
            </a:solidFill>
            <a:round/>
            <a:headEnd/>
            <a:tailEnd type="arrow" w="med" len="med"/>
          </a:ln>
          <a:effectLst/>
        </p:spPr>
        <p:txBody>
          <a:bodyPr/>
          <a:lstStyle/>
          <a:p>
            <a:endParaRPr lang="en-US"/>
          </a:p>
        </p:txBody>
      </p:sp>
      <p:sp>
        <p:nvSpPr>
          <p:cNvPr id="108555" name="Line 11"/>
          <p:cNvSpPr>
            <a:spLocks noChangeShapeType="1"/>
          </p:cNvSpPr>
          <p:nvPr/>
        </p:nvSpPr>
        <p:spPr bwMode="auto">
          <a:xfrm flipH="1">
            <a:off x="4191000" y="2057400"/>
            <a:ext cx="2667000" cy="228600"/>
          </a:xfrm>
          <a:prstGeom prst="line">
            <a:avLst/>
          </a:prstGeom>
          <a:noFill/>
          <a:ln w="9525">
            <a:solidFill>
              <a:schemeClr val="tx1"/>
            </a:solidFill>
            <a:round/>
            <a:headEnd/>
            <a:tailEnd type="triangle" w="med" len="med"/>
          </a:ln>
          <a:effectLst/>
        </p:spPr>
        <p:txBody>
          <a:bodyPr/>
          <a:lstStyle/>
          <a:p>
            <a:endParaRPr lang="en-US"/>
          </a:p>
        </p:txBody>
      </p:sp>
      <p:sp>
        <p:nvSpPr>
          <p:cNvPr id="108557" name="Line 13"/>
          <p:cNvSpPr>
            <a:spLocks noChangeShapeType="1"/>
          </p:cNvSpPr>
          <p:nvPr/>
        </p:nvSpPr>
        <p:spPr bwMode="auto">
          <a:xfrm flipH="1">
            <a:off x="4191000" y="3048000"/>
            <a:ext cx="2667000" cy="152400"/>
          </a:xfrm>
          <a:prstGeom prst="line">
            <a:avLst/>
          </a:prstGeom>
          <a:noFill/>
          <a:ln w="9525">
            <a:solidFill>
              <a:schemeClr val="tx1"/>
            </a:solidFill>
            <a:round/>
            <a:headEnd/>
            <a:tailEnd type="triangle" w="med" len="med"/>
          </a:ln>
          <a:effectLst/>
        </p:spPr>
        <p:txBody>
          <a:bodyPr/>
          <a:lstStyle/>
          <a:p>
            <a:endParaRPr lang="en-US"/>
          </a:p>
        </p:txBody>
      </p:sp>
      <p:sp>
        <p:nvSpPr>
          <p:cNvPr id="108559" name="Line 15"/>
          <p:cNvSpPr>
            <a:spLocks noChangeShapeType="1"/>
          </p:cNvSpPr>
          <p:nvPr/>
        </p:nvSpPr>
        <p:spPr bwMode="auto">
          <a:xfrm flipH="1">
            <a:off x="5257800" y="5029200"/>
            <a:ext cx="1600200" cy="152400"/>
          </a:xfrm>
          <a:prstGeom prst="line">
            <a:avLst/>
          </a:prstGeom>
          <a:noFill/>
          <a:ln w="9525">
            <a:solidFill>
              <a:schemeClr val="tx1"/>
            </a:solidFill>
            <a:round/>
            <a:headEnd/>
            <a:tailEnd type="triangle" w="med" len="med"/>
          </a:ln>
          <a:effectLst/>
        </p:spPr>
        <p:txBody>
          <a:bodyPr/>
          <a:lstStyle/>
          <a:p>
            <a:endParaRPr lang="en-US"/>
          </a:p>
        </p:txBody>
      </p:sp>
      <p:sp>
        <p:nvSpPr>
          <p:cNvPr id="108560" name="AutoShape 16"/>
          <p:cNvSpPr>
            <a:spLocks/>
          </p:cNvSpPr>
          <p:nvPr/>
        </p:nvSpPr>
        <p:spPr bwMode="auto">
          <a:xfrm rot="544290">
            <a:off x="4760913" y="1446213"/>
            <a:ext cx="1104900" cy="381000"/>
          </a:xfrm>
          <a:prstGeom prst="borderCallout1">
            <a:avLst>
              <a:gd name="adj1" fmla="val -25380"/>
              <a:gd name="adj2" fmla="val 78120"/>
              <a:gd name="adj3" fmla="val -16838"/>
              <a:gd name="adj4" fmla="val 24630"/>
            </a:avLst>
          </a:prstGeom>
          <a:noFill/>
          <a:ln w="9525">
            <a:noFill/>
            <a:miter lim="800000"/>
            <a:headEnd/>
            <a:tailEnd/>
          </a:ln>
          <a:effectLst/>
        </p:spPr>
        <p:txBody>
          <a:bodyPr/>
          <a:lstStyle/>
          <a:p>
            <a:pPr algn="ctr"/>
            <a:r>
              <a:rPr lang="en-US"/>
              <a:t>Frame 0</a:t>
            </a:r>
          </a:p>
        </p:txBody>
      </p:sp>
      <p:sp>
        <p:nvSpPr>
          <p:cNvPr id="108561" name="AutoShape 17"/>
          <p:cNvSpPr>
            <a:spLocks/>
          </p:cNvSpPr>
          <p:nvPr/>
        </p:nvSpPr>
        <p:spPr bwMode="auto">
          <a:xfrm rot="-403976">
            <a:off x="4572000" y="1905000"/>
            <a:ext cx="914400" cy="381000"/>
          </a:xfrm>
          <a:prstGeom prst="borderCallout1">
            <a:avLst>
              <a:gd name="adj1" fmla="val -20000"/>
              <a:gd name="adj2" fmla="val 87500"/>
              <a:gd name="adj3" fmla="val -20000"/>
              <a:gd name="adj4" fmla="val 4167"/>
            </a:avLst>
          </a:prstGeom>
          <a:noFill/>
          <a:ln w="9525">
            <a:noFill/>
            <a:miter lim="800000"/>
            <a:headEnd/>
            <a:tailEnd/>
          </a:ln>
          <a:effectLst/>
        </p:spPr>
        <p:txBody>
          <a:bodyPr/>
          <a:lstStyle/>
          <a:p>
            <a:pPr algn="ctr"/>
            <a:r>
              <a:rPr lang="en-US"/>
              <a:t>ACK1</a:t>
            </a:r>
          </a:p>
        </p:txBody>
      </p:sp>
      <p:sp>
        <p:nvSpPr>
          <p:cNvPr id="108562" name="AutoShape 18"/>
          <p:cNvSpPr>
            <a:spLocks/>
          </p:cNvSpPr>
          <p:nvPr/>
        </p:nvSpPr>
        <p:spPr bwMode="auto">
          <a:xfrm rot="544290">
            <a:off x="5303838" y="2279650"/>
            <a:ext cx="1104900" cy="381000"/>
          </a:xfrm>
          <a:prstGeom prst="borderCallout1">
            <a:avLst>
              <a:gd name="adj1" fmla="val 78718"/>
              <a:gd name="adj2" fmla="val -3032"/>
              <a:gd name="adj3" fmla="val -194486"/>
              <a:gd name="adj4" fmla="val -46653"/>
            </a:avLst>
          </a:prstGeom>
          <a:noFill/>
          <a:ln w="9525">
            <a:noFill/>
            <a:miter lim="800000"/>
            <a:headEnd/>
            <a:tailEnd/>
          </a:ln>
          <a:effectLst/>
        </p:spPr>
        <p:txBody>
          <a:bodyPr/>
          <a:lstStyle/>
          <a:p>
            <a:pPr algn="ctr"/>
            <a:r>
              <a:rPr lang="en-US"/>
              <a:t>Frame 1</a:t>
            </a:r>
          </a:p>
        </p:txBody>
      </p:sp>
      <p:sp>
        <p:nvSpPr>
          <p:cNvPr id="108563" name="AutoShape 19"/>
          <p:cNvSpPr>
            <a:spLocks/>
          </p:cNvSpPr>
          <p:nvPr/>
        </p:nvSpPr>
        <p:spPr bwMode="auto">
          <a:xfrm rot="-403976">
            <a:off x="5091113" y="2779713"/>
            <a:ext cx="914400" cy="381000"/>
          </a:xfrm>
          <a:prstGeom prst="borderCallout1">
            <a:avLst>
              <a:gd name="adj1" fmla="val 63019"/>
              <a:gd name="adj2" fmla="val -10278"/>
              <a:gd name="adj3" fmla="val -184014"/>
              <a:gd name="adj4" fmla="val 18884"/>
            </a:avLst>
          </a:prstGeom>
          <a:noFill/>
          <a:ln w="9525">
            <a:noFill/>
            <a:miter lim="800000"/>
            <a:headEnd/>
            <a:tailEnd/>
          </a:ln>
          <a:effectLst/>
        </p:spPr>
        <p:txBody>
          <a:bodyPr/>
          <a:lstStyle/>
          <a:p>
            <a:pPr algn="ctr"/>
            <a:r>
              <a:rPr lang="en-US"/>
              <a:t>ACK0</a:t>
            </a:r>
          </a:p>
        </p:txBody>
      </p:sp>
      <p:sp>
        <p:nvSpPr>
          <p:cNvPr id="108564" name="Line 20"/>
          <p:cNvSpPr>
            <a:spLocks noChangeShapeType="1"/>
          </p:cNvSpPr>
          <p:nvPr/>
        </p:nvSpPr>
        <p:spPr bwMode="auto">
          <a:xfrm>
            <a:off x="4191000" y="3352800"/>
            <a:ext cx="1219200" cy="228600"/>
          </a:xfrm>
          <a:prstGeom prst="line">
            <a:avLst/>
          </a:prstGeom>
          <a:noFill/>
          <a:ln w="9525">
            <a:solidFill>
              <a:schemeClr val="tx1"/>
            </a:solidFill>
            <a:round/>
            <a:headEnd/>
            <a:tailEnd type="arrow" w="med" len="med"/>
          </a:ln>
          <a:effectLst/>
        </p:spPr>
        <p:txBody>
          <a:bodyPr/>
          <a:lstStyle/>
          <a:p>
            <a:endParaRPr lang="en-US"/>
          </a:p>
        </p:txBody>
      </p:sp>
      <p:sp>
        <p:nvSpPr>
          <p:cNvPr id="108565" name="AutoShape 21"/>
          <p:cNvSpPr>
            <a:spLocks/>
          </p:cNvSpPr>
          <p:nvPr/>
        </p:nvSpPr>
        <p:spPr bwMode="auto">
          <a:xfrm rot="544290">
            <a:off x="4730750" y="3290888"/>
            <a:ext cx="1104900" cy="381000"/>
          </a:xfrm>
          <a:prstGeom prst="borderCallout1">
            <a:avLst>
              <a:gd name="adj1" fmla="val 78718"/>
              <a:gd name="adj2" fmla="val -3032"/>
              <a:gd name="adj3" fmla="val -497319"/>
              <a:gd name="adj4" fmla="val -95005"/>
            </a:avLst>
          </a:prstGeom>
          <a:noFill/>
          <a:ln w="9525">
            <a:noFill/>
            <a:miter lim="800000"/>
            <a:headEnd/>
            <a:tailEnd/>
          </a:ln>
          <a:effectLst/>
        </p:spPr>
        <p:txBody>
          <a:bodyPr/>
          <a:lstStyle/>
          <a:p>
            <a:pPr algn="ctr"/>
            <a:r>
              <a:rPr lang="en-US"/>
              <a:t>Frame 0</a:t>
            </a:r>
          </a:p>
        </p:txBody>
      </p:sp>
      <p:sp>
        <p:nvSpPr>
          <p:cNvPr id="108566" name="Line 22"/>
          <p:cNvSpPr>
            <a:spLocks noChangeShapeType="1"/>
          </p:cNvSpPr>
          <p:nvPr/>
        </p:nvSpPr>
        <p:spPr bwMode="auto">
          <a:xfrm>
            <a:off x="3657600" y="3352800"/>
            <a:ext cx="533400" cy="0"/>
          </a:xfrm>
          <a:prstGeom prst="line">
            <a:avLst/>
          </a:prstGeom>
          <a:noFill/>
          <a:ln w="9525">
            <a:solidFill>
              <a:schemeClr val="tx1"/>
            </a:solidFill>
            <a:round/>
            <a:headEnd/>
            <a:tailEnd/>
          </a:ln>
          <a:effectLst/>
        </p:spPr>
        <p:txBody>
          <a:bodyPr/>
          <a:lstStyle/>
          <a:p>
            <a:endParaRPr lang="en-US"/>
          </a:p>
        </p:txBody>
      </p:sp>
      <p:sp>
        <p:nvSpPr>
          <p:cNvPr id="108567" name="Line 23"/>
          <p:cNvSpPr>
            <a:spLocks noChangeShapeType="1"/>
          </p:cNvSpPr>
          <p:nvPr/>
        </p:nvSpPr>
        <p:spPr bwMode="auto">
          <a:xfrm>
            <a:off x="3657600" y="4495800"/>
            <a:ext cx="533400" cy="0"/>
          </a:xfrm>
          <a:prstGeom prst="line">
            <a:avLst/>
          </a:prstGeom>
          <a:noFill/>
          <a:ln w="9525">
            <a:solidFill>
              <a:schemeClr val="tx1"/>
            </a:solidFill>
            <a:round/>
            <a:headEnd/>
            <a:tailEnd/>
          </a:ln>
          <a:effectLst/>
        </p:spPr>
        <p:txBody>
          <a:bodyPr/>
          <a:lstStyle/>
          <a:p>
            <a:endParaRPr lang="en-US"/>
          </a:p>
        </p:txBody>
      </p:sp>
      <p:sp>
        <p:nvSpPr>
          <p:cNvPr id="108568" name="Text Box 24"/>
          <p:cNvSpPr txBox="1">
            <a:spLocks noChangeArrowheads="1"/>
          </p:cNvSpPr>
          <p:nvPr/>
        </p:nvSpPr>
        <p:spPr bwMode="auto">
          <a:xfrm>
            <a:off x="2819400" y="3505200"/>
            <a:ext cx="1143000" cy="366713"/>
          </a:xfrm>
          <a:prstGeom prst="rect">
            <a:avLst/>
          </a:prstGeom>
          <a:noFill/>
          <a:ln w="9525">
            <a:noFill/>
            <a:miter lim="800000"/>
            <a:headEnd/>
            <a:tailEnd/>
          </a:ln>
          <a:effectLst/>
        </p:spPr>
        <p:txBody>
          <a:bodyPr>
            <a:spAutoFit/>
          </a:bodyPr>
          <a:lstStyle/>
          <a:p>
            <a:pPr>
              <a:spcBef>
                <a:spcPct val="50000"/>
              </a:spcBef>
            </a:pPr>
            <a:r>
              <a:rPr lang="en-US" b="1">
                <a:solidFill>
                  <a:srgbClr val="FF0066"/>
                </a:solidFill>
              </a:rPr>
              <a:t>Timeout</a:t>
            </a:r>
          </a:p>
        </p:txBody>
      </p:sp>
      <p:sp>
        <p:nvSpPr>
          <p:cNvPr id="108569" name="Line 25"/>
          <p:cNvSpPr>
            <a:spLocks noChangeShapeType="1"/>
          </p:cNvSpPr>
          <p:nvPr/>
        </p:nvSpPr>
        <p:spPr bwMode="auto">
          <a:xfrm>
            <a:off x="3962400" y="3352800"/>
            <a:ext cx="0" cy="1143000"/>
          </a:xfrm>
          <a:prstGeom prst="line">
            <a:avLst/>
          </a:prstGeom>
          <a:noFill/>
          <a:ln w="12700">
            <a:solidFill>
              <a:schemeClr val="tx1"/>
            </a:solidFill>
            <a:round/>
            <a:headEnd type="arrow" w="med" len="med"/>
            <a:tailEnd type="arrow" w="med" len="med"/>
          </a:ln>
          <a:effectLst/>
        </p:spPr>
        <p:txBody>
          <a:bodyPr/>
          <a:lstStyle/>
          <a:p>
            <a:endParaRPr lang="en-US"/>
          </a:p>
        </p:txBody>
      </p:sp>
      <p:sp>
        <p:nvSpPr>
          <p:cNvPr id="108572" name="AutoShape 28"/>
          <p:cNvSpPr>
            <a:spLocks/>
          </p:cNvSpPr>
          <p:nvPr/>
        </p:nvSpPr>
        <p:spPr bwMode="auto">
          <a:xfrm rot="544290">
            <a:off x="4257675" y="4129088"/>
            <a:ext cx="1104900" cy="381000"/>
          </a:xfrm>
          <a:prstGeom prst="borderCallout1">
            <a:avLst>
              <a:gd name="adj1" fmla="val 78718"/>
              <a:gd name="adj2" fmla="val -3032"/>
              <a:gd name="adj3" fmla="val -718269"/>
              <a:gd name="adj4" fmla="val -130282"/>
            </a:avLst>
          </a:prstGeom>
          <a:noFill/>
          <a:ln w="9525">
            <a:noFill/>
            <a:miter lim="800000"/>
            <a:headEnd/>
            <a:tailEnd/>
          </a:ln>
          <a:effectLst/>
        </p:spPr>
        <p:txBody>
          <a:bodyPr/>
          <a:lstStyle/>
          <a:p>
            <a:pPr algn="ctr"/>
            <a:r>
              <a:rPr lang="en-US"/>
              <a:t>Frame 0</a:t>
            </a:r>
          </a:p>
        </p:txBody>
      </p:sp>
      <p:sp>
        <p:nvSpPr>
          <p:cNvPr id="108573" name="AutoShape 29"/>
          <p:cNvSpPr>
            <a:spLocks/>
          </p:cNvSpPr>
          <p:nvPr/>
        </p:nvSpPr>
        <p:spPr bwMode="auto">
          <a:xfrm rot="-403976">
            <a:off x="4810125" y="4814888"/>
            <a:ext cx="914400" cy="381000"/>
          </a:xfrm>
          <a:prstGeom prst="borderCallout1">
            <a:avLst>
              <a:gd name="adj1" fmla="val 63019"/>
              <a:gd name="adj2" fmla="val -10278"/>
              <a:gd name="adj3" fmla="val -707875"/>
              <a:gd name="adj4" fmla="val 80731"/>
            </a:avLst>
          </a:prstGeom>
          <a:noFill/>
          <a:ln w="9525">
            <a:noFill/>
            <a:miter lim="800000"/>
            <a:headEnd/>
            <a:tailEnd/>
          </a:ln>
          <a:effectLst/>
        </p:spPr>
        <p:txBody>
          <a:bodyPr/>
          <a:lstStyle/>
          <a:p>
            <a:pPr algn="ctr"/>
            <a:r>
              <a:rPr lang="en-US"/>
              <a:t>ACK1</a:t>
            </a:r>
          </a:p>
        </p:txBody>
      </p:sp>
      <p:sp>
        <p:nvSpPr>
          <p:cNvPr id="108574" name="Text Box 30"/>
          <p:cNvSpPr txBox="1">
            <a:spLocks noChangeArrowheads="1"/>
          </p:cNvSpPr>
          <p:nvPr/>
        </p:nvSpPr>
        <p:spPr bwMode="auto">
          <a:xfrm>
            <a:off x="2895600" y="4648200"/>
            <a:ext cx="1143000" cy="366713"/>
          </a:xfrm>
          <a:prstGeom prst="rect">
            <a:avLst/>
          </a:prstGeom>
          <a:noFill/>
          <a:ln w="9525">
            <a:noFill/>
            <a:miter lim="800000"/>
            <a:headEnd/>
            <a:tailEnd/>
          </a:ln>
          <a:effectLst/>
        </p:spPr>
        <p:txBody>
          <a:bodyPr>
            <a:spAutoFit/>
          </a:bodyPr>
          <a:lstStyle/>
          <a:p>
            <a:pPr>
              <a:spcBef>
                <a:spcPct val="50000"/>
              </a:spcBef>
            </a:pPr>
            <a:r>
              <a:rPr lang="en-US" b="1">
                <a:solidFill>
                  <a:srgbClr val="FF0066"/>
                </a:solidFill>
              </a:rPr>
              <a:t>Timeout</a:t>
            </a:r>
          </a:p>
        </p:txBody>
      </p:sp>
      <p:sp>
        <p:nvSpPr>
          <p:cNvPr id="108576" name="Line 32"/>
          <p:cNvSpPr>
            <a:spLocks noChangeShapeType="1"/>
          </p:cNvSpPr>
          <p:nvPr/>
        </p:nvSpPr>
        <p:spPr bwMode="auto">
          <a:xfrm>
            <a:off x="3733800" y="5638800"/>
            <a:ext cx="533400" cy="0"/>
          </a:xfrm>
          <a:prstGeom prst="line">
            <a:avLst/>
          </a:prstGeom>
          <a:noFill/>
          <a:ln w="9525">
            <a:solidFill>
              <a:schemeClr val="tx1"/>
            </a:solidFill>
            <a:round/>
            <a:headEnd/>
            <a:tailEnd/>
          </a:ln>
          <a:effectLst/>
        </p:spPr>
        <p:txBody>
          <a:bodyPr/>
          <a:lstStyle/>
          <a:p>
            <a:endParaRPr lang="en-US"/>
          </a:p>
        </p:txBody>
      </p:sp>
      <p:sp>
        <p:nvSpPr>
          <p:cNvPr id="108577" name="Line 33"/>
          <p:cNvSpPr>
            <a:spLocks noChangeShapeType="1"/>
          </p:cNvSpPr>
          <p:nvPr/>
        </p:nvSpPr>
        <p:spPr bwMode="auto">
          <a:xfrm>
            <a:off x="3886200" y="4495800"/>
            <a:ext cx="0" cy="1143000"/>
          </a:xfrm>
          <a:prstGeom prst="line">
            <a:avLst/>
          </a:prstGeom>
          <a:noFill/>
          <a:ln w="12700">
            <a:solidFill>
              <a:schemeClr val="tx1"/>
            </a:solidFill>
            <a:round/>
            <a:headEnd type="arrow" w="med" len="med"/>
            <a:tailEnd type="arrow" w="med" len="med"/>
          </a:ln>
          <a:effectLst/>
        </p:spPr>
        <p:txBody>
          <a:bodyPr/>
          <a:lstStyle/>
          <a:p>
            <a:endParaRPr lang="en-US"/>
          </a:p>
        </p:txBody>
      </p:sp>
      <p:sp>
        <p:nvSpPr>
          <p:cNvPr id="108581" name="Text Box 37"/>
          <p:cNvSpPr txBox="1">
            <a:spLocks noChangeArrowheads="1"/>
          </p:cNvSpPr>
          <p:nvPr/>
        </p:nvSpPr>
        <p:spPr bwMode="auto">
          <a:xfrm rot="713319">
            <a:off x="4876800" y="5562600"/>
            <a:ext cx="1219200" cy="366713"/>
          </a:xfrm>
          <a:prstGeom prst="rect">
            <a:avLst/>
          </a:prstGeom>
          <a:noFill/>
          <a:ln w="9525">
            <a:noFill/>
            <a:miter lim="800000"/>
            <a:headEnd/>
            <a:tailEnd/>
          </a:ln>
          <a:effectLst/>
        </p:spPr>
        <p:txBody>
          <a:bodyPr>
            <a:spAutoFit/>
          </a:bodyPr>
          <a:lstStyle/>
          <a:p>
            <a:pPr>
              <a:spcBef>
                <a:spcPct val="50000"/>
              </a:spcBef>
            </a:pPr>
            <a:r>
              <a:rPr lang="en-US"/>
              <a:t>Frame 0</a:t>
            </a:r>
          </a:p>
        </p:txBody>
      </p:sp>
      <p:sp>
        <p:nvSpPr>
          <p:cNvPr id="108582" name="Text Box 38"/>
          <p:cNvSpPr txBox="1">
            <a:spLocks noChangeArrowheads="1"/>
          </p:cNvSpPr>
          <p:nvPr/>
        </p:nvSpPr>
        <p:spPr bwMode="auto">
          <a:xfrm>
            <a:off x="1447800" y="3810000"/>
            <a:ext cx="1828800" cy="701675"/>
          </a:xfrm>
          <a:prstGeom prst="rect">
            <a:avLst/>
          </a:prstGeom>
          <a:noFill/>
          <a:ln w="9525">
            <a:noFill/>
            <a:miter lim="800000"/>
            <a:headEnd/>
            <a:tailEnd/>
          </a:ln>
          <a:effectLst/>
        </p:spPr>
        <p:txBody>
          <a:bodyPr>
            <a:spAutoFit/>
          </a:bodyPr>
          <a:lstStyle/>
          <a:p>
            <a:pPr>
              <a:spcBef>
                <a:spcPct val="50000"/>
              </a:spcBef>
            </a:pPr>
            <a:r>
              <a:rPr lang="en-US" sz="2000" dirty="0"/>
              <a:t>Frame lost  A retransmits</a:t>
            </a:r>
          </a:p>
        </p:txBody>
      </p:sp>
      <p:sp>
        <p:nvSpPr>
          <p:cNvPr id="108583" name="Text Box 39"/>
          <p:cNvSpPr txBox="1">
            <a:spLocks noChangeArrowheads="1"/>
          </p:cNvSpPr>
          <p:nvPr/>
        </p:nvSpPr>
        <p:spPr bwMode="auto">
          <a:xfrm>
            <a:off x="1600200" y="4953000"/>
            <a:ext cx="1828800" cy="701675"/>
          </a:xfrm>
          <a:prstGeom prst="rect">
            <a:avLst/>
          </a:prstGeom>
          <a:noFill/>
          <a:ln w="9525">
            <a:noFill/>
            <a:miter lim="800000"/>
            <a:headEnd/>
            <a:tailEnd/>
          </a:ln>
          <a:effectLst/>
        </p:spPr>
        <p:txBody>
          <a:bodyPr>
            <a:spAutoFit/>
          </a:bodyPr>
          <a:lstStyle/>
          <a:p>
            <a:pPr>
              <a:spcBef>
                <a:spcPct val="50000"/>
              </a:spcBef>
            </a:pPr>
            <a:r>
              <a:rPr lang="en-US" sz="2000" dirty="0"/>
              <a:t>ACK1 lost A retransmits</a:t>
            </a:r>
          </a:p>
        </p:txBody>
      </p:sp>
      <p:sp>
        <p:nvSpPr>
          <p:cNvPr id="108584" name="Text Box 40"/>
          <p:cNvSpPr txBox="1">
            <a:spLocks noChangeArrowheads="1"/>
          </p:cNvSpPr>
          <p:nvPr/>
        </p:nvSpPr>
        <p:spPr bwMode="auto">
          <a:xfrm>
            <a:off x="3886200" y="762000"/>
            <a:ext cx="457200" cy="396875"/>
          </a:xfrm>
          <a:prstGeom prst="rect">
            <a:avLst/>
          </a:prstGeom>
          <a:noFill/>
          <a:ln w="9525">
            <a:noFill/>
            <a:miter lim="800000"/>
            <a:headEnd/>
            <a:tailEnd/>
          </a:ln>
          <a:effectLst/>
        </p:spPr>
        <p:txBody>
          <a:bodyPr>
            <a:spAutoFit/>
          </a:bodyPr>
          <a:lstStyle/>
          <a:p>
            <a:pPr>
              <a:spcBef>
                <a:spcPct val="50000"/>
              </a:spcBef>
            </a:pPr>
            <a:r>
              <a:rPr lang="en-US" sz="2000" b="1"/>
              <a:t>A</a:t>
            </a:r>
          </a:p>
        </p:txBody>
      </p:sp>
      <p:sp>
        <p:nvSpPr>
          <p:cNvPr id="108585" name="Text Box 41"/>
          <p:cNvSpPr txBox="1">
            <a:spLocks noChangeArrowheads="1"/>
          </p:cNvSpPr>
          <p:nvPr/>
        </p:nvSpPr>
        <p:spPr bwMode="auto">
          <a:xfrm>
            <a:off x="6629400" y="838200"/>
            <a:ext cx="457200" cy="396875"/>
          </a:xfrm>
          <a:prstGeom prst="rect">
            <a:avLst/>
          </a:prstGeom>
          <a:noFill/>
          <a:ln w="9525">
            <a:noFill/>
            <a:miter lim="800000"/>
            <a:headEnd/>
            <a:tailEnd/>
          </a:ln>
          <a:effectLst/>
        </p:spPr>
        <p:txBody>
          <a:bodyPr>
            <a:spAutoFit/>
          </a:bodyPr>
          <a:lstStyle/>
          <a:p>
            <a:pPr>
              <a:spcBef>
                <a:spcPct val="50000"/>
              </a:spcBef>
            </a:pPr>
            <a:r>
              <a:rPr lang="en-US" sz="2000" b="1"/>
              <a:t>B</a:t>
            </a:r>
          </a:p>
        </p:txBody>
      </p:sp>
      <p:sp>
        <p:nvSpPr>
          <p:cNvPr id="108586" name="Text Box 42"/>
          <p:cNvSpPr txBox="1">
            <a:spLocks noChangeArrowheads="1"/>
          </p:cNvSpPr>
          <p:nvPr/>
        </p:nvSpPr>
        <p:spPr bwMode="auto">
          <a:xfrm>
            <a:off x="7086600" y="5867400"/>
            <a:ext cx="1676400" cy="915988"/>
          </a:xfrm>
          <a:prstGeom prst="rect">
            <a:avLst/>
          </a:prstGeom>
          <a:noFill/>
          <a:ln w="9525">
            <a:noFill/>
            <a:miter lim="800000"/>
            <a:headEnd/>
            <a:tailEnd/>
          </a:ln>
          <a:effectLst/>
        </p:spPr>
        <p:txBody>
          <a:bodyPr>
            <a:spAutoFit/>
          </a:bodyPr>
          <a:lstStyle/>
          <a:p>
            <a:pPr>
              <a:spcBef>
                <a:spcPct val="50000"/>
              </a:spcBef>
            </a:pPr>
            <a:r>
              <a:rPr lang="en-US" dirty="0"/>
              <a:t>B discards duplicate       frame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85CC8868-07B5-4FB5-80F7-2AEE48F79DED}" type="slidenum">
              <a:rPr lang="en-US"/>
              <a:pPr/>
              <a:t>42</a:t>
            </a:fld>
            <a:endParaRPr lang="en-US"/>
          </a:p>
        </p:txBody>
      </p:sp>
      <p:sp>
        <p:nvSpPr>
          <p:cNvPr id="106498" name="Rectangle 2"/>
          <p:cNvSpPr>
            <a:spLocks noGrp="1" noChangeArrowheads="1"/>
          </p:cNvSpPr>
          <p:nvPr>
            <p:ph type="title"/>
          </p:nvPr>
        </p:nvSpPr>
        <p:spPr>
          <a:xfrm>
            <a:off x="457200" y="0"/>
            <a:ext cx="8229600" cy="1020763"/>
          </a:xfrm>
        </p:spPr>
        <p:txBody>
          <a:bodyPr>
            <a:normAutofit fontScale="90000"/>
          </a:bodyPr>
          <a:lstStyle/>
          <a:p>
            <a:r>
              <a:rPr lang="en-US" sz="3600" dirty="0">
                <a:latin typeface="Comic Sans MS" pitchFamily="66" charset="0"/>
              </a:rPr>
              <a:t>How to prevent the sender from flooding the receiver?</a:t>
            </a:r>
            <a:r>
              <a:rPr lang="en-US" sz="4000" dirty="0"/>
              <a:t> </a:t>
            </a:r>
          </a:p>
        </p:txBody>
      </p:sp>
      <p:sp>
        <p:nvSpPr>
          <p:cNvPr id="106499" name="Rectangle 3"/>
          <p:cNvSpPr>
            <a:spLocks noGrp="1" noChangeArrowheads="1"/>
          </p:cNvSpPr>
          <p:nvPr>
            <p:ph type="body" idx="1"/>
          </p:nvPr>
        </p:nvSpPr>
        <p:spPr>
          <a:xfrm>
            <a:off x="0" y="1143000"/>
            <a:ext cx="9144000" cy="5715000"/>
          </a:xfrm>
        </p:spPr>
        <p:txBody>
          <a:bodyPr/>
          <a:lstStyle/>
          <a:p>
            <a:r>
              <a:rPr lang="en-US"/>
              <a:t>Δt= </a:t>
            </a:r>
            <a:r>
              <a:rPr lang="en-US" i="1"/>
              <a:t>from_physical_layer +</a:t>
            </a:r>
            <a:r>
              <a:rPr lang="en-US"/>
              <a:t> </a:t>
            </a:r>
            <a:r>
              <a:rPr lang="en-US" i="1"/>
              <a:t>to_network_layer</a:t>
            </a:r>
            <a:r>
              <a:rPr lang="en-US"/>
              <a:t>, </a:t>
            </a:r>
          </a:p>
          <a:p>
            <a:r>
              <a:rPr lang="en-US" i="1"/>
              <a:t>Errors</a:t>
            </a:r>
          </a:p>
          <a:p>
            <a:pPr>
              <a:buFontTx/>
              <a:buNone/>
            </a:pPr>
            <a:r>
              <a:rPr lang="en-US" i="1"/>
              <a:t>                          </a:t>
            </a:r>
          </a:p>
        </p:txBody>
      </p:sp>
      <p:sp>
        <p:nvSpPr>
          <p:cNvPr id="106500" name="Text Box 4"/>
          <p:cNvSpPr txBox="1">
            <a:spLocks noChangeArrowheads="1"/>
          </p:cNvSpPr>
          <p:nvPr/>
        </p:nvSpPr>
        <p:spPr bwMode="auto">
          <a:xfrm>
            <a:off x="304800" y="2438400"/>
            <a:ext cx="4267200" cy="3459163"/>
          </a:xfrm>
          <a:prstGeom prst="rect">
            <a:avLst/>
          </a:prstGeom>
          <a:noFill/>
          <a:ln w="19050">
            <a:solidFill>
              <a:srgbClr val="FF0066"/>
            </a:solidFill>
            <a:miter lim="800000"/>
            <a:headEnd/>
            <a:tailEnd/>
          </a:ln>
          <a:effectLst/>
        </p:spPr>
        <p:txBody>
          <a:bodyPr>
            <a:spAutoFit/>
          </a:bodyPr>
          <a:lstStyle/>
          <a:p>
            <a:r>
              <a:rPr lang="en-US" sz="2800" b="1" dirty="0">
                <a:latin typeface="Comic Sans MS" pitchFamily="66" charset="0"/>
              </a:rPr>
              <a:t>Damaged</a:t>
            </a:r>
            <a:r>
              <a:rPr lang="en-US" sz="2800" dirty="0">
                <a:latin typeface="Comic Sans MS" pitchFamily="66" charset="0"/>
              </a:rPr>
              <a:t>:</a:t>
            </a:r>
            <a:r>
              <a:rPr lang="en-US" sz="2400" dirty="0"/>
              <a:t> </a:t>
            </a:r>
          </a:p>
          <a:p>
            <a:r>
              <a:rPr lang="en-US" sz="2400" dirty="0"/>
              <a:t>Error detection</a:t>
            </a:r>
          </a:p>
          <a:p>
            <a:r>
              <a:rPr lang="en-US" sz="2400" dirty="0"/>
              <a:t>Acknowledgment</a:t>
            </a:r>
          </a:p>
          <a:p>
            <a:r>
              <a:rPr lang="en-US" sz="2400" dirty="0"/>
              <a:t>(Copies are maintained).,</a:t>
            </a:r>
          </a:p>
          <a:p>
            <a:r>
              <a:rPr lang="en-US" sz="2400" dirty="0"/>
              <a:t>Damaged ACK=Time-out+</a:t>
            </a:r>
          </a:p>
          <a:p>
            <a:r>
              <a:rPr lang="en-US" sz="2400" dirty="0"/>
              <a:t>               Duplicates frame</a:t>
            </a:r>
          </a:p>
          <a:p>
            <a:r>
              <a:rPr lang="en-US" sz="2400" dirty="0"/>
              <a:t>Frame labeling (0 / 1).</a:t>
            </a:r>
          </a:p>
          <a:p>
            <a:r>
              <a:rPr lang="en-US" sz="2400" dirty="0"/>
              <a:t>Positive ACK0= ready for 1;</a:t>
            </a:r>
          </a:p>
          <a:p>
            <a:r>
              <a:rPr lang="en-US" sz="2400" dirty="0"/>
              <a:t>              ACK1= ready for 0.</a:t>
            </a:r>
          </a:p>
        </p:txBody>
      </p:sp>
      <p:sp>
        <p:nvSpPr>
          <p:cNvPr id="106501" name="Text Box 5"/>
          <p:cNvSpPr txBox="1">
            <a:spLocks noChangeArrowheads="1"/>
          </p:cNvSpPr>
          <p:nvPr/>
        </p:nvSpPr>
        <p:spPr bwMode="auto">
          <a:xfrm>
            <a:off x="4876800" y="2438400"/>
            <a:ext cx="3581400" cy="2728913"/>
          </a:xfrm>
          <a:prstGeom prst="rect">
            <a:avLst/>
          </a:prstGeom>
          <a:noFill/>
          <a:ln w="19050">
            <a:solidFill>
              <a:srgbClr val="FF0066"/>
            </a:solidFill>
            <a:miter lim="800000"/>
            <a:headEnd/>
            <a:tailEnd/>
          </a:ln>
          <a:effectLst/>
        </p:spPr>
        <p:txBody>
          <a:bodyPr>
            <a:spAutoFit/>
          </a:bodyPr>
          <a:lstStyle/>
          <a:p>
            <a:pPr>
              <a:spcBef>
                <a:spcPct val="50000"/>
              </a:spcBef>
            </a:pPr>
            <a:r>
              <a:rPr lang="en-US" sz="2800" b="1" dirty="0">
                <a:latin typeface="Comic Sans MS" pitchFamily="66" charset="0"/>
              </a:rPr>
              <a:t>Lost</a:t>
            </a:r>
            <a:r>
              <a:rPr lang="en-US" sz="2800" dirty="0">
                <a:latin typeface="Comic Sans MS" pitchFamily="66" charset="0"/>
              </a:rPr>
              <a:t>:</a:t>
            </a:r>
          </a:p>
          <a:p>
            <a:pPr>
              <a:spcBef>
                <a:spcPct val="50000"/>
              </a:spcBef>
            </a:pPr>
            <a:r>
              <a:rPr lang="en-US" sz="2400" dirty="0"/>
              <a:t>Timer</a:t>
            </a:r>
          </a:p>
          <a:p>
            <a:pPr>
              <a:spcBef>
                <a:spcPct val="50000"/>
              </a:spcBef>
            </a:pPr>
            <a:r>
              <a:rPr lang="en-US" sz="2400" dirty="0"/>
              <a:t>Time-out</a:t>
            </a:r>
          </a:p>
          <a:p>
            <a:pPr>
              <a:spcBef>
                <a:spcPct val="50000"/>
              </a:spcBef>
            </a:pPr>
            <a:r>
              <a:rPr lang="en-US" sz="2400" dirty="0"/>
              <a:t>Frame resend</a:t>
            </a:r>
          </a:p>
          <a:p>
            <a:pPr>
              <a:spcBef>
                <a:spcPct val="50000"/>
              </a:spcBef>
            </a:pPr>
            <a:r>
              <a:rPr lang="en-US" sz="2400" dirty="0"/>
              <a:t>(Copies are maintained)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a:spLocks noGrp="1"/>
          </p:cNvSpPr>
          <p:nvPr>
            <p:ph type="sldNum" sz="quarter" idx="12"/>
          </p:nvPr>
        </p:nvSpPr>
        <p:spPr/>
        <p:txBody>
          <a:bodyPr/>
          <a:lstStyle/>
          <a:p>
            <a:fld id="{1DC1CEC2-F5DC-4FAA-B15E-B3FD74E36002}" type="slidenum">
              <a:rPr lang="en-US"/>
              <a:pPr/>
              <a:t>43</a:t>
            </a:fld>
            <a:endParaRPr lang="en-US"/>
          </a:p>
        </p:txBody>
      </p:sp>
      <p:grpSp>
        <p:nvGrpSpPr>
          <p:cNvPr id="2" name="Group 5"/>
          <p:cNvGrpSpPr>
            <a:grpSpLocks noChangeAspect="1"/>
          </p:cNvGrpSpPr>
          <p:nvPr/>
        </p:nvGrpSpPr>
        <p:grpSpPr bwMode="auto">
          <a:xfrm>
            <a:off x="152400" y="1828800"/>
            <a:ext cx="8686800" cy="4705350"/>
            <a:chOff x="2520" y="9300"/>
            <a:chExt cx="7200" cy="4011"/>
          </a:xfrm>
        </p:grpSpPr>
        <p:sp>
          <p:nvSpPr>
            <p:cNvPr id="59398" name="AutoShape 6"/>
            <p:cNvSpPr>
              <a:spLocks noChangeAspect="1" noChangeArrowheads="1"/>
            </p:cNvSpPr>
            <p:nvPr/>
          </p:nvSpPr>
          <p:spPr bwMode="auto">
            <a:xfrm>
              <a:off x="2520" y="9300"/>
              <a:ext cx="7200" cy="4011"/>
            </a:xfrm>
            <a:prstGeom prst="rect">
              <a:avLst/>
            </a:prstGeom>
            <a:noFill/>
            <a:ln w="9525">
              <a:noFill/>
              <a:miter lim="800000"/>
              <a:headEnd/>
              <a:tailEnd/>
            </a:ln>
          </p:spPr>
          <p:txBody>
            <a:bodyPr/>
            <a:lstStyle/>
            <a:p>
              <a:endParaRPr lang="en-US"/>
            </a:p>
          </p:txBody>
        </p:sp>
        <p:sp>
          <p:nvSpPr>
            <p:cNvPr id="59399" name="Text Box 7"/>
            <p:cNvSpPr txBox="1">
              <a:spLocks noChangeArrowheads="1"/>
            </p:cNvSpPr>
            <p:nvPr/>
          </p:nvSpPr>
          <p:spPr bwMode="auto">
            <a:xfrm>
              <a:off x="3720" y="9763"/>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0" name="Text Box 8"/>
            <p:cNvSpPr txBox="1">
              <a:spLocks noChangeArrowheads="1"/>
            </p:cNvSpPr>
            <p:nvPr/>
          </p:nvSpPr>
          <p:spPr bwMode="auto">
            <a:xfrm>
              <a:off x="7020" y="9763"/>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1" name="Text Box 9"/>
            <p:cNvSpPr txBox="1">
              <a:spLocks noChangeArrowheads="1"/>
            </p:cNvSpPr>
            <p:nvPr/>
          </p:nvSpPr>
          <p:spPr bwMode="auto">
            <a:xfrm>
              <a:off x="3720" y="10380"/>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2" name="Text Box 10"/>
            <p:cNvSpPr txBox="1">
              <a:spLocks noChangeArrowheads="1"/>
            </p:cNvSpPr>
            <p:nvPr/>
          </p:nvSpPr>
          <p:spPr bwMode="auto">
            <a:xfrm>
              <a:off x="7020" y="10380"/>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3" name="Text Box 11"/>
            <p:cNvSpPr txBox="1">
              <a:spLocks noChangeArrowheads="1"/>
            </p:cNvSpPr>
            <p:nvPr/>
          </p:nvSpPr>
          <p:spPr bwMode="auto">
            <a:xfrm>
              <a:off x="3720" y="10997"/>
              <a:ext cx="342" cy="310"/>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4" name="Text Box 12"/>
            <p:cNvSpPr txBox="1">
              <a:spLocks noChangeArrowheads="1"/>
            </p:cNvSpPr>
            <p:nvPr/>
          </p:nvSpPr>
          <p:spPr bwMode="auto">
            <a:xfrm>
              <a:off x="7020" y="10997"/>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5" name="Text Box 13"/>
            <p:cNvSpPr txBox="1">
              <a:spLocks noChangeArrowheads="1"/>
            </p:cNvSpPr>
            <p:nvPr/>
          </p:nvSpPr>
          <p:spPr bwMode="auto">
            <a:xfrm>
              <a:off x="3720" y="11614"/>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6" name="Text Box 14"/>
            <p:cNvSpPr txBox="1">
              <a:spLocks noChangeArrowheads="1"/>
            </p:cNvSpPr>
            <p:nvPr/>
          </p:nvSpPr>
          <p:spPr bwMode="auto">
            <a:xfrm>
              <a:off x="7020" y="11614"/>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7" name="Text Box 15"/>
            <p:cNvSpPr txBox="1">
              <a:spLocks noChangeArrowheads="1"/>
            </p:cNvSpPr>
            <p:nvPr/>
          </p:nvSpPr>
          <p:spPr bwMode="auto">
            <a:xfrm>
              <a:off x="3720" y="12231"/>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8" name="Text Box 16"/>
            <p:cNvSpPr txBox="1">
              <a:spLocks noChangeArrowheads="1"/>
            </p:cNvSpPr>
            <p:nvPr/>
          </p:nvSpPr>
          <p:spPr bwMode="auto">
            <a:xfrm>
              <a:off x="7020" y="12231"/>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T</a:t>
              </a:r>
              <a:endParaRPr lang="en-US" sz="2000"/>
            </a:p>
          </p:txBody>
        </p:sp>
        <p:sp>
          <p:nvSpPr>
            <p:cNvPr id="59409" name="Text Box 17"/>
            <p:cNvSpPr txBox="1">
              <a:spLocks noChangeArrowheads="1"/>
            </p:cNvSpPr>
            <p:nvPr/>
          </p:nvSpPr>
          <p:spPr bwMode="auto">
            <a:xfrm>
              <a:off x="5520" y="9763"/>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0" name="Text Box 18"/>
            <p:cNvSpPr txBox="1">
              <a:spLocks noChangeArrowheads="1"/>
            </p:cNvSpPr>
            <p:nvPr/>
          </p:nvSpPr>
          <p:spPr bwMode="auto">
            <a:xfrm>
              <a:off x="5520" y="11614"/>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1" name="Text Box 19"/>
            <p:cNvSpPr txBox="1">
              <a:spLocks noChangeArrowheads="1"/>
            </p:cNvSpPr>
            <p:nvPr/>
          </p:nvSpPr>
          <p:spPr bwMode="auto">
            <a:xfrm>
              <a:off x="5520" y="12231"/>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2" name="Text Box 20"/>
            <p:cNvSpPr txBox="1">
              <a:spLocks noChangeArrowheads="1"/>
            </p:cNvSpPr>
            <p:nvPr/>
          </p:nvSpPr>
          <p:spPr bwMode="auto">
            <a:xfrm>
              <a:off x="8820" y="12231"/>
              <a:ext cx="342" cy="310"/>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3" name="Text Box 21"/>
            <p:cNvSpPr txBox="1">
              <a:spLocks noChangeArrowheads="1"/>
            </p:cNvSpPr>
            <p:nvPr/>
          </p:nvSpPr>
          <p:spPr bwMode="auto">
            <a:xfrm>
              <a:off x="8820" y="11614"/>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4" name="Text Box 22"/>
            <p:cNvSpPr txBox="1">
              <a:spLocks noChangeArrowheads="1"/>
            </p:cNvSpPr>
            <p:nvPr/>
          </p:nvSpPr>
          <p:spPr bwMode="auto">
            <a:xfrm>
              <a:off x="8820" y="10997"/>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5" name="Text Box 23"/>
            <p:cNvSpPr txBox="1">
              <a:spLocks noChangeArrowheads="1"/>
            </p:cNvSpPr>
            <p:nvPr/>
          </p:nvSpPr>
          <p:spPr bwMode="auto">
            <a:xfrm>
              <a:off x="8820" y="10380"/>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6" name="Text Box 24"/>
            <p:cNvSpPr txBox="1">
              <a:spLocks noChangeArrowheads="1"/>
            </p:cNvSpPr>
            <p:nvPr/>
          </p:nvSpPr>
          <p:spPr bwMode="auto">
            <a:xfrm>
              <a:off x="8820" y="9763"/>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7" name="Text Box 25"/>
            <p:cNvSpPr txBox="1">
              <a:spLocks noChangeArrowheads="1"/>
            </p:cNvSpPr>
            <p:nvPr/>
          </p:nvSpPr>
          <p:spPr bwMode="auto">
            <a:xfrm>
              <a:off x="5520" y="10380"/>
              <a:ext cx="342" cy="308"/>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8" name="Text Box 26"/>
            <p:cNvSpPr txBox="1">
              <a:spLocks noChangeArrowheads="1"/>
            </p:cNvSpPr>
            <p:nvPr/>
          </p:nvSpPr>
          <p:spPr bwMode="auto">
            <a:xfrm>
              <a:off x="5520" y="10997"/>
              <a:ext cx="342" cy="309"/>
            </a:xfrm>
            <a:prstGeom prst="rect">
              <a:avLst/>
            </a:prstGeom>
            <a:solidFill>
              <a:srgbClr val="FFFFFF"/>
            </a:solidFill>
            <a:ln w="9525">
              <a:solidFill>
                <a:srgbClr val="000000"/>
              </a:solidFill>
              <a:miter lim="800000"/>
              <a:headEnd/>
              <a:tailEnd/>
            </a:ln>
          </p:spPr>
          <p:txBody>
            <a:bodyPr/>
            <a:lstStyle/>
            <a:p>
              <a:r>
                <a:rPr lang="en-US" altLang="ko-KR" sz="2000">
                  <a:latin typeface="Times New Roman" pitchFamily="18" charset="0"/>
                  <a:ea typeface="Batang" pitchFamily="18" charset="-127"/>
                </a:rPr>
                <a:t>R</a:t>
              </a:r>
              <a:endParaRPr lang="en-US" sz="2000"/>
            </a:p>
          </p:txBody>
        </p:sp>
        <p:sp>
          <p:nvSpPr>
            <p:cNvPr id="59419" name="Rectangle 27"/>
            <p:cNvSpPr>
              <a:spLocks noChangeArrowheads="1"/>
            </p:cNvSpPr>
            <p:nvPr/>
          </p:nvSpPr>
          <p:spPr bwMode="auto">
            <a:xfrm>
              <a:off x="4170" y="9917"/>
              <a:ext cx="150" cy="154"/>
            </a:xfrm>
            <a:prstGeom prst="rect">
              <a:avLst/>
            </a:prstGeom>
            <a:solidFill>
              <a:srgbClr val="C0C0C0"/>
            </a:solidFill>
            <a:ln w="9525">
              <a:solidFill>
                <a:srgbClr val="000000"/>
              </a:solidFill>
              <a:miter lim="800000"/>
              <a:headEnd/>
              <a:tailEnd/>
            </a:ln>
          </p:spPr>
          <p:txBody>
            <a:bodyPr/>
            <a:lstStyle/>
            <a:p>
              <a:endParaRPr lang="en-US"/>
            </a:p>
          </p:txBody>
        </p:sp>
        <p:sp>
          <p:nvSpPr>
            <p:cNvPr id="59420" name="Rectangle 28"/>
            <p:cNvSpPr>
              <a:spLocks noChangeArrowheads="1"/>
            </p:cNvSpPr>
            <p:nvPr/>
          </p:nvSpPr>
          <p:spPr bwMode="auto">
            <a:xfrm>
              <a:off x="7620" y="12386"/>
              <a:ext cx="150" cy="154"/>
            </a:xfrm>
            <a:prstGeom prst="rect">
              <a:avLst/>
            </a:prstGeom>
            <a:noFill/>
            <a:ln w="9525">
              <a:solidFill>
                <a:srgbClr val="000000"/>
              </a:solidFill>
              <a:miter lim="800000"/>
              <a:headEnd/>
              <a:tailEnd/>
            </a:ln>
          </p:spPr>
          <p:txBody>
            <a:bodyPr/>
            <a:lstStyle/>
            <a:p>
              <a:endParaRPr lang="en-US"/>
            </a:p>
          </p:txBody>
        </p:sp>
        <p:sp>
          <p:nvSpPr>
            <p:cNvPr id="59421" name="Rectangle 29"/>
            <p:cNvSpPr>
              <a:spLocks noChangeArrowheads="1"/>
            </p:cNvSpPr>
            <p:nvPr/>
          </p:nvSpPr>
          <p:spPr bwMode="auto">
            <a:xfrm>
              <a:off x="4170" y="12386"/>
              <a:ext cx="150" cy="153"/>
            </a:xfrm>
            <a:prstGeom prst="rect">
              <a:avLst/>
            </a:prstGeom>
            <a:noFill/>
            <a:ln w="9525">
              <a:solidFill>
                <a:srgbClr val="000000"/>
              </a:solidFill>
              <a:miter lim="800000"/>
              <a:headEnd/>
              <a:tailEnd/>
            </a:ln>
          </p:spPr>
          <p:txBody>
            <a:bodyPr/>
            <a:lstStyle/>
            <a:p>
              <a:endParaRPr lang="en-US"/>
            </a:p>
          </p:txBody>
        </p:sp>
        <p:sp>
          <p:nvSpPr>
            <p:cNvPr id="59422" name="Rectangle 30"/>
            <p:cNvSpPr>
              <a:spLocks noChangeArrowheads="1"/>
            </p:cNvSpPr>
            <p:nvPr/>
          </p:nvSpPr>
          <p:spPr bwMode="auto">
            <a:xfrm>
              <a:off x="7470" y="9917"/>
              <a:ext cx="150" cy="155"/>
            </a:xfrm>
            <a:prstGeom prst="rect">
              <a:avLst/>
            </a:prstGeom>
            <a:solidFill>
              <a:srgbClr val="C0C0C0"/>
            </a:solidFill>
            <a:ln w="9525">
              <a:solidFill>
                <a:srgbClr val="000000"/>
              </a:solidFill>
              <a:miter lim="800000"/>
              <a:headEnd/>
              <a:tailEnd/>
            </a:ln>
          </p:spPr>
          <p:txBody>
            <a:bodyPr/>
            <a:lstStyle/>
            <a:p>
              <a:endParaRPr lang="en-US"/>
            </a:p>
          </p:txBody>
        </p:sp>
        <p:sp>
          <p:nvSpPr>
            <p:cNvPr id="59423" name="Line 31"/>
            <p:cNvSpPr>
              <a:spLocks noChangeShapeType="1"/>
            </p:cNvSpPr>
            <p:nvPr/>
          </p:nvSpPr>
          <p:spPr bwMode="auto">
            <a:xfrm>
              <a:off x="4170" y="9917"/>
              <a:ext cx="300" cy="1"/>
            </a:xfrm>
            <a:prstGeom prst="line">
              <a:avLst/>
            </a:prstGeom>
            <a:noFill/>
            <a:ln w="9525">
              <a:solidFill>
                <a:srgbClr val="000000"/>
              </a:solidFill>
              <a:round/>
              <a:headEnd/>
              <a:tailEnd type="triangle" w="med" len="med"/>
            </a:ln>
          </p:spPr>
          <p:txBody>
            <a:bodyPr/>
            <a:lstStyle/>
            <a:p>
              <a:endParaRPr lang="en-US"/>
            </a:p>
          </p:txBody>
        </p:sp>
        <p:sp>
          <p:nvSpPr>
            <p:cNvPr id="59424" name="Line 32"/>
            <p:cNvSpPr>
              <a:spLocks noChangeShapeType="1"/>
            </p:cNvSpPr>
            <p:nvPr/>
          </p:nvSpPr>
          <p:spPr bwMode="auto">
            <a:xfrm>
              <a:off x="7470" y="9763"/>
              <a:ext cx="300" cy="1"/>
            </a:xfrm>
            <a:prstGeom prst="line">
              <a:avLst/>
            </a:prstGeom>
            <a:noFill/>
            <a:ln w="9525">
              <a:solidFill>
                <a:srgbClr val="000000"/>
              </a:solidFill>
              <a:round/>
              <a:headEnd/>
              <a:tailEnd type="triangle" w="med" len="med"/>
            </a:ln>
          </p:spPr>
          <p:txBody>
            <a:bodyPr/>
            <a:lstStyle/>
            <a:p>
              <a:endParaRPr lang="en-US"/>
            </a:p>
          </p:txBody>
        </p:sp>
        <p:sp>
          <p:nvSpPr>
            <p:cNvPr id="59425" name="Line 33"/>
            <p:cNvSpPr>
              <a:spLocks noChangeShapeType="1"/>
            </p:cNvSpPr>
            <p:nvPr/>
          </p:nvSpPr>
          <p:spPr bwMode="auto">
            <a:xfrm>
              <a:off x="8070" y="10380"/>
              <a:ext cx="300" cy="1"/>
            </a:xfrm>
            <a:prstGeom prst="line">
              <a:avLst/>
            </a:prstGeom>
            <a:noFill/>
            <a:ln w="9525">
              <a:solidFill>
                <a:srgbClr val="000000"/>
              </a:solidFill>
              <a:round/>
              <a:headEnd/>
              <a:tailEnd type="triangle" w="med" len="med"/>
            </a:ln>
          </p:spPr>
          <p:txBody>
            <a:bodyPr/>
            <a:lstStyle/>
            <a:p>
              <a:endParaRPr lang="en-US"/>
            </a:p>
          </p:txBody>
        </p:sp>
        <p:sp>
          <p:nvSpPr>
            <p:cNvPr id="59426" name="Line 34"/>
            <p:cNvSpPr>
              <a:spLocks noChangeShapeType="1"/>
            </p:cNvSpPr>
            <p:nvPr/>
          </p:nvSpPr>
          <p:spPr bwMode="auto">
            <a:xfrm>
              <a:off x="7470" y="10997"/>
              <a:ext cx="300" cy="1"/>
            </a:xfrm>
            <a:prstGeom prst="line">
              <a:avLst/>
            </a:prstGeom>
            <a:noFill/>
            <a:ln w="9525">
              <a:solidFill>
                <a:srgbClr val="000000"/>
              </a:solidFill>
              <a:round/>
              <a:headEnd/>
              <a:tailEnd type="triangle" w="med" len="med"/>
            </a:ln>
          </p:spPr>
          <p:txBody>
            <a:bodyPr/>
            <a:lstStyle/>
            <a:p>
              <a:endParaRPr lang="en-US"/>
            </a:p>
          </p:txBody>
        </p:sp>
        <p:sp>
          <p:nvSpPr>
            <p:cNvPr id="59427" name="Rectangle 35"/>
            <p:cNvSpPr>
              <a:spLocks noChangeArrowheads="1"/>
            </p:cNvSpPr>
            <p:nvPr/>
          </p:nvSpPr>
          <p:spPr bwMode="auto">
            <a:xfrm>
              <a:off x="4170" y="10534"/>
              <a:ext cx="450" cy="155"/>
            </a:xfrm>
            <a:prstGeom prst="rect">
              <a:avLst/>
            </a:prstGeom>
            <a:solidFill>
              <a:srgbClr val="C0C0C0"/>
            </a:solidFill>
            <a:ln w="9525">
              <a:solidFill>
                <a:srgbClr val="000000"/>
              </a:solidFill>
              <a:miter lim="800000"/>
              <a:headEnd/>
              <a:tailEnd/>
            </a:ln>
          </p:spPr>
          <p:txBody>
            <a:bodyPr/>
            <a:lstStyle/>
            <a:p>
              <a:endParaRPr lang="en-US"/>
            </a:p>
          </p:txBody>
        </p:sp>
        <p:sp>
          <p:nvSpPr>
            <p:cNvPr id="59428" name="Rectangle 36"/>
            <p:cNvSpPr>
              <a:spLocks noChangeArrowheads="1"/>
            </p:cNvSpPr>
            <p:nvPr/>
          </p:nvSpPr>
          <p:spPr bwMode="auto">
            <a:xfrm>
              <a:off x="7470" y="10534"/>
              <a:ext cx="1200" cy="155"/>
            </a:xfrm>
            <a:prstGeom prst="rect">
              <a:avLst/>
            </a:prstGeom>
            <a:solidFill>
              <a:srgbClr val="C0C0C0"/>
            </a:solidFill>
            <a:ln w="9525">
              <a:solidFill>
                <a:srgbClr val="000000"/>
              </a:solidFill>
              <a:miter lim="800000"/>
              <a:headEnd/>
              <a:tailEnd/>
            </a:ln>
          </p:spPr>
          <p:txBody>
            <a:bodyPr/>
            <a:lstStyle/>
            <a:p>
              <a:endParaRPr lang="en-US"/>
            </a:p>
          </p:txBody>
        </p:sp>
        <p:sp>
          <p:nvSpPr>
            <p:cNvPr id="59429" name="Rectangle 37"/>
            <p:cNvSpPr>
              <a:spLocks noChangeArrowheads="1"/>
            </p:cNvSpPr>
            <p:nvPr/>
          </p:nvSpPr>
          <p:spPr bwMode="auto">
            <a:xfrm>
              <a:off x="7470" y="11151"/>
              <a:ext cx="1200" cy="156"/>
            </a:xfrm>
            <a:prstGeom prst="rect">
              <a:avLst/>
            </a:prstGeom>
            <a:solidFill>
              <a:srgbClr val="C0C0C0"/>
            </a:solidFill>
            <a:ln w="9525">
              <a:solidFill>
                <a:srgbClr val="000000"/>
              </a:solidFill>
              <a:miter lim="800000"/>
              <a:headEnd/>
              <a:tailEnd/>
            </a:ln>
          </p:spPr>
          <p:txBody>
            <a:bodyPr/>
            <a:lstStyle/>
            <a:p>
              <a:endParaRPr lang="en-US"/>
            </a:p>
          </p:txBody>
        </p:sp>
        <p:sp>
          <p:nvSpPr>
            <p:cNvPr id="59430" name="Rectangle 38"/>
            <p:cNvSpPr>
              <a:spLocks noChangeArrowheads="1"/>
            </p:cNvSpPr>
            <p:nvPr/>
          </p:nvSpPr>
          <p:spPr bwMode="auto">
            <a:xfrm>
              <a:off x="8520" y="11769"/>
              <a:ext cx="150" cy="154"/>
            </a:xfrm>
            <a:prstGeom prst="rect">
              <a:avLst/>
            </a:prstGeom>
            <a:solidFill>
              <a:srgbClr val="C0C0C0"/>
            </a:solidFill>
            <a:ln w="9525">
              <a:solidFill>
                <a:srgbClr val="000000"/>
              </a:solidFill>
              <a:miter lim="800000"/>
              <a:headEnd/>
              <a:tailEnd/>
            </a:ln>
          </p:spPr>
          <p:txBody>
            <a:bodyPr/>
            <a:lstStyle/>
            <a:p>
              <a:endParaRPr lang="en-US"/>
            </a:p>
          </p:txBody>
        </p:sp>
        <p:sp>
          <p:nvSpPr>
            <p:cNvPr id="59431" name="Line 39"/>
            <p:cNvSpPr>
              <a:spLocks noChangeShapeType="1"/>
            </p:cNvSpPr>
            <p:nvPr/>
          </p:nvSpPr>
          <p:spPr bwMode="auto">
            <a:xfrm>
              <a:off x="8370" y="11614"/>
              <a:ext cx="300" cy="1"/>
            </a:xfrm>
            <a:prstGeom prst="line">
              <a:avLst/>
            </a:prstGeom>
            <a:noFill/>
            <a:ln w="9525">
              <a:solidFill>
                <a:srgbClr val="000000"/>
              </a:solidFill>
              <a:round/>
              <a:headEnd/>
              <a:tailEnd type="triangle" w="med" len="med"/>
            </a:ln>
          </p:spPr>
          <p:txBody>
            <a:bodyPr/>
            <a:lstStyle/>
            <a:p>
              <a:endParaRPr lang="en-US"/>
            </a:p>
          </p:txBody>
        </p:sp>
        <p:sp>
          <p:nvSpPr>
            <p:cNvPr id="59432" name="Line 40"/>
            <p:cNvSpPr>
              <a:spLocks noChangeShapeType="1"/>
            </p:cNvSpPr>
            <p:nvPr/>
          </p:nvSpPr>
          <p:spPr bwMode="auto">
            <a:xfrm>
              <a:off x="5070" y="11614"/>
              <a:ext cx="300" cy="1"/>
            </a:xfrm>
            <a:prstGeom prst="line">
              <a:avLst/>
            </a:prstGeom>
            <a:noFill/>
            <a:ln w="9525">
              <a:solidFill>
                <a:srgbClr val="000000"/>
              </a:solidFill>
              <a:round/>
              <a:headEnd/>
              <a:tailEnd type="triangle" w="med" len="med"/>
            </a:ln>
          </p:spPr>
          <p:txBody>
            <a:bodyPr/>
            <a:lstStyle/>
            <a:p>
              <a:endParaRPr lang="en-US"/>
            </a:p>
          </p:txBody>
        </p:sp>
        <p:sp>
          <p:nvSpPr>
            <p:cNvPr id="59433" name="Rectangle 41"/>
            <p:cNvSpPr>
              <a:spLocks noChangeArrowheads="1"/>
            </p:cNvSpPr>
            <p:nvPr/>
          </p:nvSpPr>
          <p:spPr bwMode="auto">
            <a:xfrm>
              <a:off x="5220" y="11769"/>
              <a:ext cx="150" cy="153"/>
            </a:xfrm>
            <a:prstGeom prst="rect">
              <a:avLst/>
            </a:prstGeom>
            <a:solidFill>
              <a:srgbClr val="C0C0C0"/>
            </a:solidFill>
            <a:ln w="9525">
              <a:solidFill>
                <a:srgbClr val="000000"/>
              </a:solidFill>
              <a:miter lim="800000"/>
              <a:headEnd/>
              <a:tailEnd/>
            </a:ln>
          </p:spPr>
          <p:txBody>
            <a:bodyPr/>
            <a:lstStyle/>
            <a:p>
              <a:endParaRPr lang="en-US"/>
            </a:p>
          </p:txBody>
        </p:sp>
        <p:sp>
          <p:nvSpPr>
            <p:cNvPr id="59434" name="Rectangle 42"/>
            <p:cNvSpPr>
              <a:spLocks noChangeArrowheads="1"/>
            </p:cNvSpPr>
            <p:nvPr/>
          </p:nvSpPr>
          <p:spPr bwMode="auto">
            <a:xfrm>
              <a:off x="4920" y="11151"/>
              <a:ext cx="450" cy="156"/>
            </a:xfrm>
            <a:prstGeom prst="rect">
              <a:avLst/>
            </a:prstGeom>
            <a:solidFill>
              <a:srgbClr val="C0C0C0"/>
            </a:solidFill>
            <a:ln w="9525">
              <a:solidFill>
                <a:srgbClr val="000000"/>
              </a:solidFill>
              <a:miter lim="800000"/>
              <a:headEnd/>
              <a:tailEnd/>
            </a:ln>
          </p:spPr>
          <p:txBody>
            <a:bodyPr/>
            <a:lstStyle/>
            <a:p>
              <a:endParaRPr lang="en-US"/>
            </a:p>
          </p:txBody>
        </p:sp>
        <p:sp>
          <p:nvSpPr>
            <p:cNvPr id="59435" name="Line 43"/>
            <p:cNvSpPr>
              <a:spLocks noChangeShapeType="1"/>
            </p:cNvSpPr>
            <p:nvPr/>
          </p:nvSpPr>
          <p:spPr bwMode="auto">
            <a:xfrm>
              <a:off x="5070" y="10997"/>
              <a:ext cx="300" cy="1"/>
            </a:xfrm>
            <a:prstGeom prst="line">
              <a:avLst/>
            </a:prstGeom>
            <a:noFill/>
            <a:ln w="9525">
              <a:solidFill>
                <a:srgbClr val="000000"/>
              </a:solidFill>
              <a:round/>
              <a:headEnd/>
              <a:tailEnd type="triangle" w="med" len="med"/>
            </a:ln>
          </p:spPr>
          <p:txBody>
            <a:bodyPr/>
            <a:lstStyle/>
            <a:p>
              <a:endParaRPr lang="en-US"/>
            </a:p>
          </p:txBody>
        </p:sp>
        <p:sp>
          <p:nvSpPr>
            <p:cNvPr id="59436" name="Line 44"/>
            <p:cNvSpPr>
              <a:spLocks noChangeShapeType="1"/>
            </p:cNvSpPr>
            <p:nvPr/>
          </p:nvSpPr>
          <p:spPr bwMode="auto">
            <a:xfrm>
              <a:off x="4170" y="10380"/>
              <a:ext cx="300" cy="1"/>
            </a:xfrm>
            <a:prstGeom prst="line">
              <a:avLst/>
            </a:prstGeom>
            <a:noFill/>
            <a:ln w="9525">
              <a:solidFill>
                <a:srgbClr val="000000"/>
              </a:solidFill>
              <a:round/>
              <a:headEnd/>
              <a:tailEnd type="triangle" w="med" len="med"/>
            </a:ln>
          </p:spPr>
          <p:txBody>
            <a:bodyPr/>
            <a:lstStyle/>
            <a:p>
              <a:endParaRPr lang="en-US"/>
            </a:p>
          </p:txBody>
        </p:sp>
        <p:sp>
          <p:nvSpPr>
            <p:cNvPr id="59437" name="Line 45"/>
            <p:cNvSpPr>
              <a:spLocks noChangeShapeType="1"/>
            </p:cNvSpPr>
            <p:nvPr/>
          </p:nvSpPr>
          <p:spPr bwMode="auto">
            <a:xfrm flipH="1">
              <a:off x="4170" y="12231"/>
              <a:ext cx="300" cy="1"/>
            </a:xfrm>
            <a:prstGeom prst="line">
              <a:avLst/>
            </a:prstGeom>
            <a:noFill/>
            <a:ln w="9525">
              <a:solidFill>
                <a:srgbClr val="000000"/>
              </a:solidFill>
              <a:round/>
              <a:headEnd/>
              <a:tailEnd type="triangle" w="med" len="med"/>
            </a:ln>
          </p:spPr>
          <p:txBody>
            <a:bodyPr/>
            <a:lstStyle/>
            <a:p>
              <a:endParaRPr lang="en-US"/>
            </a:p>
          </p:txBody>
        </p:sp>
        <p:sp>
          <p:nvSpPr>
            <p:cNvPr id="59438" name="Line 46"/>
            <p:cNvSpPr>
              <a:spLocks noChangeShapeType="1"/>
            </p:cNvSpPr>
            <p:nvPr/>
          </p:nvSpPr>
          <p:spPr bwMode="auto">
            <a:xfrm flipH="1">
              <a:off x="7470" y="12231"/>
              <a:ext cx="300" cy="1"/>
            </a:xfrm>
            <a:prstGeom prst="line">
              <a:avLst/>
            </a:prstGeom>
            <a:noFill/>
            <a:ln w="9525">
              <a:solidFill>
                <a:srgbClr val="000000"/>
              </a:solidFill>
              <a:round/>
              <a:headEnd/>
              <a:tailEnd type="triangle" w="med" len="med"/>
            </a:ln>
          </p:spPr>
          <p:txBody>
            <a:bodyPr/>
            <a:lstStyle/>
            <a:p>
              <a:endParaRPr lang="en-US"/>
            </a:p>
          </p:txBody>
        </p:sp>
        <p:sp>
          <p:nvSpPr>
            <p:cNvPr id="59439" name="Text Box 47"/>
            <p:cNvSpPr txBox="1">
              <a:spLocks noChangeArrowheads="1"/>
            </p:cNvSpPr>
            <p:nvPr/>
          </p:nvSpPr>
          <p:spPr bwMode="auto">
            <a:xfrm>
              <a:off x="3270" y="9763"/>
              <a:ext cx="450"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endParaRPr lang="en-US" sz="1000"/>
            </a:p>
          </p:txBody>
        </p:sp>
        <p:sp>
          <p:nvSpPr>
            <p:cNvPr id="59440" name="Text Box 48"/>
            <p:cNvSpPr txBox="1">
              <a:spLocks noChangeArrowheads="1"/>
            </p:cNvSpPr>
            <p:nvPr/>
          </p:nvSpPr>
          <p:spPr bwMode="auto">
            <a:xfrm>
              <a:off x="3120" y="10997"/>
              <a:ext cx="600" cy="309"/>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+α</a:t>
              </a:r>
              <a:endParaRPr lang="en-US" sz="2000"/>
            </a:p>
          </p:txBody>
        </p:sp>
        <p:sp>
          <p:nvSpPr>
            <p:cNvPr id="59441" name="Text Box 49"/>
            <p:cNvSpPr txBox="1">
              <a:spLocks noChangeArrowheads="1"/>
            </p:cNvSpPr>
            <p:nvPr/>
          </p:nvSpPr>
          <p:spPr bwMode="auto">
            <a:xfrm>
              <a:off x="2778" y="12240"/>
              <a:ext cx="942"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+1+2α</a:t>
              </a:r>
              <a:endParaRPr lang="en-US" sz="2000"/>
            </a:p>
          </p:txBody>
        </p:sp>
        <p:sp>
          <p:nvSpPr>
            <p:cNvPr id="59442" name="Text Box 50"/>
            <p:cNvSpPr txBox="1">
              <a:spLocks noChangeArrowheads="1"/>
            </p:cNvSpPr>
            <p:nvPr/>
          </p:nvSpPr>
          <p:spPr bwMode="auto">
            <a:xfrm>
              <a:off x="2903" y="11623"/>
              <a:ext cx="817"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+1+α</a:t>
              </a:r>
              <a:endParaRPr lang="en-US" sz="2000"/>
            </a:p>
          </p:txBody>
        </p:sp>
        <p:sp>
          <p:nvSpPr>
            <p:cNvPr id="59443" name="Text Box 51"/>
            <p:cNvSpPr txBox="1">
              <a:spLocks noChangeArrowheads="1"/>
            </p:cNvSpPr>
            <p:nvPr/>
          </p:nvSpPr>
          <p:spPr bwMode="auto">
            <a:xfrm>
              <a:off x="6028" y="12240"/>
              <a:ext cx="959"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+1+2α</a:t>
              </a:r>
              <a:endParaRPr lang="en-US" sz="2000"/>
            </a:p>
          </p:txBody>
        </p:sp>
        <p:sp>
          <p:nvSpPr>
            <p:cNvPr id="59444" name="Text Box 52"/>
            <p:cNvSpPr txBox="1">
              <a:spLocks noChangeArrowheads="1"/>
            </p:cNvSpPr>
            <p:nvPr/>
          </p:nvSpPr>
          <p:spPr bwMode="auto">
            <a:xfrm>
              <a:off x="6162" y="11623"/>
              <a:ext cx="841"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+1+α</a:t>
              </a:r>
              <a:endParaRPr lang="en-US" sz="2000"/>
            </a:p>
          </p:txBody>
        </p:sp>
        <p:sp>
          <p:nvSpPr>
            <p:cNvPr id="59445" name="Text Box 53"/>
            <p:cNvSpPr txBox="1">
              <a:spLocks noChangeArrowheads="1"/>
            </p:cNvSpPr>
            <p:nvPr/>
          </p:nvSpPr>
          <p:spPr bwMode="auto">
            <a:xfrm>
              <a:off x="6420" y="10997"/>
              <a:ext cx="600"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a:t>
              </a:r>
              <a:endParaRPr lang="en-US" sz="2000"/>
            </a:p>
          </p:txBody>
        </p:sp>
        <p:sp>
          <p:nvSpPr>
            <p:cNvPr id="59446" name="Text Box 54"/>
            <p:cNvSpPr txBox="1">
              <a:spLocks noChangeArrowheads="1"/>
            </p:cNvSpPr>
            <p:nvPr/>
          </p:nvSpPr>
          <p:spPr bwMode="auto">
            <a:xfrm>
              <a:off x="6420" y="10380"/>
              <a:ext cx="600" cy="309"/>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+α</a:t>
              </a:r>
              <a:endParaRPr lang="en-US" sz="2000"/>
            </a:p>
          </p:txBody>
        </p:sp>
        <p:sp>
          <p:nvSpPr>
            <p:cNvPr id="59447" name="Text Box 55"/>
            <p:cNvSpPr txBox="1">
              <a:spLocks noChangeArrowheads="1"/>
            </p:cNvSpPr>
            <p:nvPr/>
          </p:nvSpPr>
          <p:spPr bwMode="auto">
            <a:xfrm>
              <a:off x="6570" y="9763"/>
              <a:ext cx="450" cy="308"/>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endParaRPr lang="en-US" sz="1000"/>
            </a:p>
          </p:txBody>
        </p:sp>
        <p:sp>
          <p:nvSpPr>
            <p:cNvPr id="59448" name="Text Box 56"/>
            <p:cNvSpPr txBox="1">
              <a:spLocks noChangeArrowheads="1"/>
            </p:cNvSpPr>
            <p:nvPr/>
          </p:nvSpPr>
          <p:spPr bwMode="auto">
            <a:xfrm>
              <a:off x="3120" y="10380"/>
              <a:ext cx="600" cy="309"/>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t</a:t>
              </a:r>
              <a:r>
                <a:rPr lang="en-US" altLang="ko-KR" sz="1000">
                  <a:latin typeface="Times New Roman" pitchFamily="18" charset="0"/>
                  <a:ea typeface="Batang" pitchFamily="18" charset="-127"/>
                </a:rPr>
                <a:t>0</a:t>
              </a:r>
              <a:r>
                <a:rPr lang="en-US" altLang="ko-KR" sz="2000">
                  <a:latin typeface="Times New Roman" pitchFamily="18" charset="0"/>
                  <a:ea typeface="Batang" pitchFamily="18" charset="-127"/>
                </a:rPr>
                <a:t>+1</a:t>
              </a:r>
              <a:endParaRPr lang="en-US" sz="2000"/>
            </a:p>
          </p:txBody>
        </p:sp>
        <p:sp>
          <p:nvSpPr>
            <p:cNvPr id="59449" name="Line 57"/>
            <p:cNvSpPr>
              <a:spLocks noChangeShapeType="1"/>
            </p:cNvSpPr>
            <p:nvPr/>
          </p:nvSpPr>
          <p:spPr bwMode="auto">
            <a:xfrm>
              <a:off x="4020" y="10071"/>
              <a:ext cx="1500" cy="1"/>
            </a:xfrm>
            <a:prstGeom prst="line">
              <a:avLst/>
            </a:prstGeom>
            <a:noFill/>
            <a:ln w="9525">
              <a:solidFill>
                <a:srgbClr val="000000"/>
              </a:solidFill>
              <a:round/>
              <a:headEnd/>
              <a:tailEnd/>
            </a:ln>
          </p:spPr>
          <p:txBody>
            <a:bodyPr/>
            <a:lstStyle/>
            <a:p>
              <a:endParaRPr lang="en-US"/>
            </a:p>
          </p:txBody>
        </p:sp>
        <p:sp>
          <p:nvSpPr>
            <p:cNvPr id="59450" name="Line 58"/>
            <p:cNvSpPr>
              <a:spLocks noChangeShapeType="1"/>
            </p:cNvSpPr>
            <p:nvPr/>
          </p:nvSpPr>
          <p:spPr bwMode="auto">
            <a:xfrm>
              <a:off x="7320" y="12540"/>
              <a:ext cx="1500" cy="1"/>
            </a:xfrm>
            <a:prstGeom prst="line">
              <a:avLst/>
            </a:prstGeom>
            <a:noFill/>
            <a:ln w="9525">
              <a:solidFill>
                <a:srgbClr val="000000"/>
              </a:solidFill>
              <a:round/>
              <a:headEnd/>
              <a:tailEnd/>
            </a:ln>
          </p:spPr>
          <p:txBody>
            <a:bodyPr/>
            <a:lstStyle/>
            <a:p>
              <a:endParaRPr lang="en-US"/>
            </a:p>
          </p:txBody>
        </p:sp>
        <p:sp>
          <p:nvSpPr>
            <p:cNvPr id="59451" name="Line 59"/>
            <p:cNvSpPr>
              <a:spLocks noChangeShapeType="1"/>
            </p:cNvSpPr>
            <p:nvPr/>
          </p:nvSpPr>
          <p:spPr bwMode="auto">
            <a:xfrm>
              <a:off x="4020" y="12540"/>
              <a:ext cx="1500" cy="1"/>
            </a:xfrm>
            <a:prstGeom prst="line">
              <a:avLst/>
            </a:prstGeom>
            <a:noFill/>
            <a:ln w="9525">
              <a:solidFill>
                <a:srgbClr val="000000"/>
              </a:solidFill>
              <a:round/>
              <a:headEnd/>
              <a:tailEnd/>
            </a:ln>
          </p:spPr>
          <p:txBody>
            <a:bodyPr/>
            <a:lstStyle/>
            <a:p>
              <a:endParaRPr lang="en-US"/>
            </a:p>
          </p:txBody>
        </p:sp>
        <p:sp>
          <p:nvSpPr>
            <p:cNvPr id="59452" name="Line 60"/>
            <p:cNvSpPr>
              <a:spLocks noChangeShapeType="1"/>
            </p:cNvSpPr>
            <p:nvPr/>
          </p:nvSpPr>
          <p:spPr bwMode="auto">
            <a:xfrm>
              <a:off x="4020" y="11923"/>
              <a:ext cx="1500" cy="1"/>
            </a:xfrm>
            <a:prstGeom prst="line">
              <a:avLst/>
            </a:prstGeom>
            <a:noFill/>
            <a:ln w="9525">
              <a:solidFill>
                <a:srgbClr val="000000"/>
              </a:solidFill>
              <a:round/>
              <a:headEnd/>
              <a:tailEnd/>
            </a:ln>
          </p:spPr>
          <p:txBody>
            <a:bodyPr/>
            <a:lstStyle/>
            <a:p>
              <a:endParaRPr lang="en-US"/>
            </a:p>
          </p:txBody>
        </p:sp>
        <p:sp>
          <p:nvSpPr>
            <p:cNvPr id="59453" name="Line 61"/>
            <p:cNvSpPr>
              <a:spLocks noChangeShapeType="1"/>
            </p:cNvSpPr>
            <p:nvPr/>
          </p:nvSpPr>
          <p:spPr bwMode="auto">
            <a:xfrm>
              <a:off x="4020" y="11306"/>
              <a:ext cx="1500" cy="1"/>
            </a:xfrm>
            <a:prstGeom prst="line">
              <a:avLst/>
            </a:prstGeom>
            <a:noFill/>
            <a:ln w="9525">
              <a:solidFill>
                <a:srgbClr val="000000"/>
              </a:solidFill>
              <a:round/>
              <a:headEnd/>
              <a:tailEnd/>
            </a:ln>
          </p:spPr>
          <p:txBody>
            <a:bodyPr/>
            <a:lstStyle/>
            <a:p>
              <a:endParaRPr lang="en-US"/>
            </a:p>
          </p:txBody>
        </p:sp>
        <p:sp>
          <p:nvSpPr>
            <p:cNvPr id="59454" name="Line 62"/>
            <p:cNvSpPr>
              <a:spLocks noChangeShapeType="1"/>
            </p:cNvSpPr>
            <p:nvPr/>
          </p:nvSpPr>
          <p:spPr bwMode="auto">
            <a:xfrm>
              <a:off x="4020" y="10689"/>
              <a:ext cx="1500" cy="1"/>
            </a:xfrm>
            <a:prstGeom prst="line">
              <a:avLst/>
            </a:prstGeom>
            <a:noFill/>
            <a:ln w="9525">
              <a:solidFill>
                <a:srgbClr val="000000"/>
              </a:solidFill>
              <a:round/>
              <a:headEnd/>
              <a:tailEnd/>
            </a:ln>
          </p:spPr>
          <p:txBody>
            <a:bodyPr/>
            <a:lstStyle/>
            <a:p>
              <a:endParaRPr lang="en-US"/>
            </a:p>
          </p:txBody>
        </p:sp>
        <p:sp>
          <p:nvSpPr>
            <p:cNvPr id="59455" name="Line 63"/>
            <p:cNvSpPr>
              <a:spLocks noChangeShapeType="1"/>
            </p:cNvSpPr>
            <p:nvPr/>
          </p:nvSpPr>
          <p:spPr bwMode="auto">
            <a:xfrm>
              <a:off x="7320" y="10689"/>
              <a:ext cx="1500" cy="1"/>
            </a:xfrm>
            <a:prstGeom prst="line">
              <a:avLst/>
            </a:prstGeom>
            <a:noFill/>
            <a:ln w="9525">
              <a:solidFill>
                <a:srgbClr val="000000"/>
              </a:solidFill>
              <a:round/>
              <a:headEnd/>
              <a:tailEnd/>
            </a:ln>
          </p:spPr>
          <p:txBody>
            <a:bodyPr/>
            <a:lstStyle/>
            <a:p>
              <a:endParaRPr lang="en-US"/>
            </a:p>
          </p:txBody>
        </p:sp>
        <p:sp>
          <p:nvSpPr>
            <p:cNvPr id="59456" name="Line 64"/>
            <p:cNvSpPr>
              <a:spLocks noChangeShapeType="1"/>
            </p:cNvSpPr>
            <p:nvPr/>
          </p:nvSpPr>
          <p:spPr bwMode="auto">
            <a:xfrm>
              <a:off x="7320" y="11306"/>
              <a:ext cx="1500" cy="1"/>
            </a:xfrm>
            <a:prstGeom prst="line">
              <a:avLst/>
            </a:prstGeom>
            <a:noFill/>
            <a:ln w="9525">
              <a:solidFill>
                <a:srgbClr val="000000"/>
              </a:solidFill>
              <a:round/>
              <a:headEnd/>
              <a:tailEnd/>
            </a:ln>
          </p:spPr>
          <p:txBody>
            <a:bodyPr/>
            <a:lstStyle/>
            <a:p>
              <a:endParaRPr lang="en-US"/>
            </a:p>
          </p:txBody>
        </p:sp>
        <p:sp>
          <p:nvSpPr>
            <p:cNvPr id="59457" name="Line 65"/>
            <p:cNvSpPr>
              <a:spLocks noChangeShapeType="1"/>
            </p:cNvSpPr>
            <p:nvPr/>
          </p:nvSpPr>
          <p:spPr bwMode="auto">
            <a:xfrm>
              <a:off x="7320" y="11923"/>
              <a:ext cx="1500" cy="1"/>
            </a:xfrm>
            <a:prstGeom prst="line">
              <a:avLst/>
            </a:prstGeom>
            <a:noFill/>
            <a:ln w="9525">
              <a:solidFill>
                <a:srgbClr val="000000"/>
              </a:solidFill>
              <a:round/>
              <a:headEnd/>
              <a:tailEnd/>
            </a:ln>
          </p:spPr>
          <p:txBody>
            <a:bodyPr/>
            <a:lstStyle/>
            <a:p>
              <a:endParaRPr lang="en-US"/>
            </a:p>
          </p:txBody>
        </p:sp>
        <p:sp>
          <p:nvSpPr>
            <p:cNvPr id="59458" name="Line 66"/>
            <p:cNvSpPr>
              <a:spLocks noChangeShapeType="1"/>
            </p:cNvSpPr>
            <p:nvPr/>
          </p:nvSpPr>
          <p:spPr bwMode="auto">
            <a:xfrm>
              <a:off x="7320" y="10071"/>
              <a:ext cx="1500" cy="1"/>
            </a:xfrm>
            <a:prstGeom prst="line">
              <a:avLst/>
            </a:prstGeom>
            <a:noFill/>
            <a:ln w="9525">
              <a:solidFill>
                <a:srgbClr val="000000"/>
              </a:solidFill>
              <a:round/>
              <a:headEnd/>
              <a:tailEnd/>
            </a:ln>
          </p:spPr>
          <p:txBody>
            <a:bodyPr/>
            <a:lstStyle/>
            <a:p>
              <a:endParaRPr lang="en-US"/>
            </a:p>
          </p:txBody>
        </p:sp>
        <p:sp>
          <p:nvSpPr>
            <p:cNvPr id="59459" name="Text Box 67"/>
            <p:cNvSpPr txBox="1">
              <a:spLocks noChangeArrowheads="1"/>
            </p:cNvSpPr>
            <p:nvPr/>
          </p:nvSpPr>
          <p:spPr bwMode="auto">
            <a:xfrm>
              <a:off x="4020" y="12849"/>
              <a:ext cx="900" cy="462"/>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(a)  α&gt;1</a:t>
              </a:r>
              <a:endParaRPr lang="en-US" sz="2000"/>
            </a:p>
          </p:txBody>
        </p:sp>
        <p:sp>
          <p:nvSpPr>
            <p:cNvPr id="59460" name="Text Box 68"/>
            <p:cNvSpPr txBox="1">
              <a:spLocks noChangeArrowheads="1"/>
            </p:cNvSpPr>
            <p:nvPr/>
          </p:nvSpPr>
          <p:spPr bwMode="auto">
            <a:xfrm>
              <a:off x="7620" y="12849"/>
              <a:ext cx="900" cy="462"/>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(b)  α&lt;1</a:t>
              </a:r>
              <a:endParaRPr lang="en-US" sz="2000"/>
            </a:p>
          </p:txBody>
        </p:sp>
      </p:grpSp>
      <p:sp>
        <p:nvSpPr>
          <p:cNvPr id="59461" name="Text Box 69"/>
          <p:cNvSpPr txBox="1">
            <a:spLocks noChangeArrowheads="1"/>
          </p:cNvSpPr>
          <p:nvPr/>
        </p:nvSpPr>
        <p:spPr bwMode="auto">
          <a:xfrm>
            <a:off x="152400" y="304800"/>
            <a:ext cx="8991600" cy="1373188"/>
          </a:xfrm>
          <a:prstGeom prst="rect">
            <a:avLst/>
          </a:prstGeom>
          <a:noFill/>
          <a:ln w="9525">
            <a:noFill/>
            <a:miter lim="800000"/>
            <a:headEnd/>
            <a:tailEnd/>
          </a:ln>
          <a:effectLst/>
        </p:spPr>
        <p:txBody>
          <a:bodyPr>
            <a:spAutoFit/>
          </a:bodyPr>
          <a:lstStyle/>
          <a:p>
            <a:pPr>
              <a:spcBef>
                <a:spcPct val="50000"/>
              </a:spcBef>
            </a:pPr>
            <a:r>
              <a:rPr lang="en-US" sz="3600" dirty="0">
                <a:latin typeface="Comic Sans MS" pitchFamily="66" charset="0"/>
              </a:rPr>
              <a:t>Stop-and-wait link utilization</a:t>
            </a:r>
            <a:r>
              <a:rPr lang="en-US" sz="3200" dirty="0"/>
              <a:t> </a:t>
            </a:r>
          </a:p>
          <a:p>
            <a:pPr>
              <a:spcBef>
                <a:spcPct val="50000"/>
              </a:spcBef>
            </a:pPr>
            <a:r>
              <a:rPr lang="en-US" sz="3200" dirty="0"/>
              <a:t>(transmission time=1; propagation delay=α).</a:t>
            </a:r>
          </a:p>
        </p:txBody>
      </p:sp>
      <p:sp>
        <p:nvSpPr>
          <p:cNvPr id="59462" name="Text Box 70"/>
          <p:cNvSpPr txBox="1">
            <a:spLocks noChangeArrowheads="1"/>
          </p:cNvSpPr>
          <p:nvPr/>
        </p:nvSpPr>
        <p:spPr bwMode="auto">
          <a:xfrm>
            <a:off x="2209800" y="1905000"/>
            <a:ext cx="1676400" cy="366713"/>
          </a:xfrm>
          <a:prstGeom prst="rect">
            <a:avLst/>
          </a:prstGeom>
          <a:noFill/>
          <a:ln w="9525">
            <a:noFill/>
            <a:miter lim="800000"/>
            <a:headEnd/>
            <a:tailEnd/>
          </a:ln>
          <a:effectLst/>
        </p:spPr>
        <p:txBody>
          <a:bodyPr>
            <a:spAutoFit/>
          </a:bodyPr>
          <a:lstStyle/>
          <a:p>
            <a:pPr>
              <a:spcBef>
                <a:spcPct val="50000"/>
              </a:spcBef>
            </a:pPr>
            <a:r>
              <a:rPr lang="en-US"/>
              <a:t>underutilized </a:t>
            </a:r>
          </a:p>
        </p:txBody>
      </p:sp>
      <p:sp>
        <p:nvSpPr>
          <p:cNvPr id="59463" name="Text Box 71"/>
          <p:cNvSpPr txBox="1">
            <a:spLocks noChangeArrowheads="1"/>
          </p:cNvSpPr>
          <p:nvPr/>
        </p:nvSpPr>
        <p:spPr bwMode="auto">
          <a:xfrm>
            <a:off x="5867400" y="1905000"/>
            <a:ext cx="2133600" cy="366713"/>
          </a:xfrm>
          <a:prstGeom prst="rect">
            <a:avLst/>
          </a:prstGeom>
          <a:noFill/>
          <a:ln w="9525">
            <a:noFill/>
            <a:miter lim="800000"/>
            <a:headEnd/>
            <a:tailEnd/>
          </a:ln>
          <a:effectLst/>
        </p:spPr>
        <p:txBody>
          <a:bodyPr>
            <a:spAutoFit/>
          </a:bodyPr>
          <a:lstStyle/>
          <a:p>
            <a:pPr>
              <a:spcBef>
                <a:spcPct val="50000"/>
              </a:spcBef>
            </a:pPr>
            <a:r>
              <a:rPr lang="en-US"/>
              <a:t>inefficiently utilized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F208E0-BAEE-4CC5-886B-BA9DF0E849BE}" type="slidenum">
              <a:rPr lang="en-US"/>
              <a:pPr/>
              <a:t>44</a:t>
            </a:fld>
            <a:endParaRPr lang="en-US"/>
          </a:p>
        </p:txBody>
      </p:sp>
      <p:sp>
        <p:nvSpPr>
          <p:cNvPr id="96258" name="Rectangle 2"/>
          <p:cNvSpPr>
            <a:spLocks noGrp="1" noChangeArrowheads="1"/>
          </p:cNvSpPr>
          <p:nvPr>
            <p:ph type="title"/>
          </p:nvPr>
        </p:nvSpPr>
        <p:spPr>
          <a:xfrm>
            <a:off x="152400" y="0"/>
            <a:ext cx="8839200" cy="685800"/>
          </a:xfrm>
        </p:spPr>
        <p:txBody>
          <a:bodyPr>
            <a:normAutofit fontScale="90000"/>
          </a:bodyPr>
          <a:lstStyle/>
          <a:p>
            <a:r>
              <a:rPr lang="en-US" sz="2800" dirty="0">
                <a:latin typeface="Century Gothic" pitchFamily="34" charset="0"/>
              </a:rPr>
              <a:t>Prtcl.2. Simplex </a:t>
            </a:r>
            <a:r>
              <a:rPr lang="en-US" sz="2800" dirty="0" err="1">
                <a:latin typeface="Century Gothic" pitchFamily="34" charset="0"/>
              </a:rPr>
              <a:t>prtcl</a:t>
            </a:r>
            <a:r>
              <a:rPr lang="en-US" sz="2800" dirty="0">
                <a:latin typeface="Century Gothic" pitchFamily="34" charset="0"/>
              </a:rPr>
              <a:t> for Noisy Channel; Time-out</a:t>
            </a:r>
            <a:r>
              <a:rPr lang="en-US" dirty="0"/>
              <a:t> </a:t>
            </a:r>
          </a:p>
        </p:txBody>
      </p:sp>
      <p:sp>
        <p:nvSpPr>
          <p:cNvPr id="96259" name="Rectangle 3"/>
          <p:cNvSpPr>
            <a:spLocks noGrp="1" noChangeArrowheads="1"/>
          </p:cNvSpPr>
          <p:nvPr>
            <p:ph type="body" idx="1"/>
          </p:nvPr>
        </p:nvSpPr>
        <p:spPr>
          <a:xfrm>
            <a:off x="152400" y="914400"/>
            <a:ext cx="8839200" cy="5791200"/>
          </a:xfrm>
        </p:spPr>
        <p:txBody>
          <a:bodyPr/>
          <a:lstStyle/>
          <a:p>
            <a:pPr>
              <a:lnSpc>
                <a:spcPct val="90000"/>
              </a:lnSpc>
            </a:pPr>
            <a:r>
              <a:rPr lang="en-US" sz="2800" dirty="0"/>
              <a:t>Data are transmitted in one direction only (simplex channel), that makes error. Frames may be either damaged or lost completely.</a:t>
            </a:r>
          </a:p>
          <a:p>
            <a:pPr>
              <a:lnSpc>
                <a:spcPct val="90000"/>
              </a:lnSpc>
            </a:pPr>
            <a:r>
              <a:rPr lang="en-US" sz="2800" dirty="0"/>
              <a:t>Stop-and-wait protocol would work: adding a timer. </a:t>
            </a:r>
          </a:p>
          <a:p>
            <a:pPr>
              <a:lnSpc>
                <a:spcPct val="90000"/>
              </a:lnSpc>
              <a:buFontTx/>
              <a:buNone/>
            </a:pPr>
            <a:r>
              <a:rPr lang="en-US" sz="2800" dirty="0"/>
              <a:t>    a. The sender could send a frame, but the receiver would only send an ACK frame if the data were correctly received. </a:t>
            </a:r>
          </a:p>
          <a:p>
            <a:pPr>
              <a:lnSpc>
                <a:spcPct val="90000"/>
              </a:lnSpc>
              <a:buFontTx/>
              <a:buNone/>
            </a:pPr>
            <a:r>
              <a:rPr lang="en-US" sz="2800" dirty="0"/>
              <a:t>     b. If a damaged frame arrived at the receiver, it would be discarded. </a:t>
            </a:r>
          </a:p>
          <a:p>
            <a:pPr>
              <a:lnSpc>
                <a:spcPct val="90000"/>
              </a:lnSpc>
              <a:buFontTx/>
              <a:buNone/>
            </a:pPr>
            <a:r>
              <a:rPr lang="en-US" sz="2800" dirty="0"/>
              <a:t>      c. After a while the sender would time out and sends the frame again. This process would be repeated until the frame finally arrives intact. </a:t>
            </a:r>
          </a:p>
          <a:p>
            <a:pPr>
              <a:lnSpc>
                <a:spcPct val="90000"/>
              </a:lnSpc>
            </a:pPr>
            <a:r>
              <a:rPr lang="en-US" dirty="0"/>
              <a:t>1-bit sequence number (0 or 1)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A5D0DF3-D7E6-4FB5-8490-B25539F4198B}" type="slidenum">
              <a:rPr lang="en-US"/>
              <a:pPr/>
              <a:t>45</a:t>
            </a:fld>
            <a:endParaRPr lang="en-US"/>
          </a:p>
        </p:txBody>
      </p:sp>
      <p:sp>
        <p:nvSpPr>
          <p:cNvPr id="104452" name="Rectangle 4"/>
          <p:cNvSpPr>
            <a:spLocks noChangeArrowheads="1"/>
          </p:cNvSpPr>
          <p:nvPr/>
        </p:nvSpPr>
        <p:spPr bwMode="auto">
          <a:xfrm>
            <a:off x="542925" y="133350"/>
            <a:ext cx="7772400" cy="704850"/>
          </a:xfrm>
          <a:prstGeom prst="rect">
            <a:avLst/>
          </a:prstGeom>
          <a:noFill/>
          <a:ln w="9525">
            <a:noFill/>
            <a:miter lim="800000"/>
            <a:headEnd/>
            <a:tailEnd/>
          </a:ln>
          <a:effectLst/>
        </p:spPr>
        <p:txBody>
          <a:bodyPr anchor="ctr"/>
          <a:lstStyle/>
          <a:p>
            <a:pPr algn="ctr"/>
            <a:r>
              <a:rPr lang="en-US" sz="3200" dirty="0">
                <a:latin typeface="Comic Sans MS" pitchFamily="66" charset="0"/>
              </a:rPr>
              <a:t>TCP Round Trip Time and Timeout</a:t>
            </a:r>
          </a:p>
        </p:txBody>
      </p:sp>
      <p:sp>
        <p:nvSpPr>
          <p:cNvPr id="104453" name="Rectangle 5"/>
          <p:cNvSpPr>
            <a:spLocks noChangeArrowheads="1"/>
          </p:cNvSpPr>
          <p:nvPr/>
        </p:nvSpPr>
        <p:spPr bwMode="auto">
          <a:xfrm>
            <a:off x="581025" y="990600"/>
            <a:ext cx="3381375" cy="5038725"/>
          </a:xfrm>
          <a:prstGeom prst="rect">
            <a:avLst/>
          </a:prstGeom>
          <a:noFill/>
          <a:ln w="9525">
            <a:noFill/>
            <a:miter lim="800000"/>
            <a:headEnd/>
            <a:tailEnd/>
          </a:ln>
          <a:effectLst/>
        </p:spPr>
        <p:txBody>
          <a:bodyPr/>
          <a:lstStyle/>
          <a:p>
            <a:pPr marL="342900" indent="-342900">
              <a:spcBef>
                <a:spcPct val="20000"/>
              </a:spcBef>
            </a:pPr>
            <a:r>
              <a:rPr lang="en-US" sz="2800" u="sng">
                <a:solidFill>
                  <a:srgbClr val="FF0000"/>
                </a:solidFill>
              </a:rPr>
              <a:t>Q:</a:t>
            </a:r>
            <a:r>
              <a:rPr lang="en-US" sz="2800"/>
              <a:t> how to set TCP timeout value?</a:t>
            </a:r>
          </a:p>
          <a:p>
            <a:pPr marL="342900" indent="-342900">
              <a:spcBef>
                <a:spcPct val="20000"/>
              </a:spcBef>
              <a:buFontTx/>
              <a:buChar char="•"/>
            </a:pPr>
            <a:endParaRPr lang="en-US" sz="2400"/>
          </a:p>
          <a:p>
            <a:pPr marL="342900" indent="-342900">
              <a:spcBef>
                <a:spcPct val="20000"/>
              </a:spcBef>
              <a:buFontTx/>
              <a:buChar char="•"/>
            </a:pPr>
            <a:r>
              <a:rPr lang="en-US" sz="2400"/>
              <a:t>too short: premature timeout</a:t>
            </a:r>
          </a:p>
          <a:p>
            <a:pPr marL="742950" lvl="1" indent="-285750">
              <a:spcBef>
                <a:spcPct val="20000"/>
              </a:spcBef>
            </a:pPr>
            <a:r>
              <a:rPr lang="en-US" sz="2400"/>
              <a:t>=unnecessary</a:t>
            </a:r>
          </a:p>
          <a:p>
            <a:pPr marL="742950" lvl="1" indent="-285750">
              <a:spcBef>
                <a:spcPct val="20000"/>
              </a:spcBef>
            </a:pPr>
            <a:r>
              <a:rPr lang="en-US" sz="2400"/>
              <a:t>  retransmissions</a:t>
            </a:r>
          </a:p>
          <a:p>
            <a:pPr marL="342900" indent="-342900">
              <a:spcBef>
                <a:spcPct val="20000"/>
              </a:spcBef>
              <a:buFontTx/>
              <a:buChar char="•"/>
            </a:pPr>
            <a:r>
              <a:rPr lang="en-US" sz="2400"/>
              <a:t>too long: slow reaction =time </a:t>
            </a:r>
          </a:p>
          <a:p>
            <a:pPr marL="342900" indent="-342900">
              <a:spcBef>
                <a:spcPct val="20000"/>
              </a:spcBef>
            </a:pPr>
            <a:r>
              <a:rPr lang="en-US" sz="2400"/>
              <a:t>                    wasting</a:t>
            </a:r>
          </a:p>
        </p:txBody>
      </p:sp>
      <p:sp>
        <p:nvSpPr>
          <p:cNvPr id="104454" name="Rectangle 6"/>
          <p:cNvSpPr>
            <a:spLocks noChangeArrowheads="1"/>
          </p:cNvSpPr>
          <p:nvPr/>
        </p:nvSpPr>
        <p:spPr bwMode="auto">
          <a:xfrm>
            <a:off x="4200525" y="1066800"/>
            <a:ext cx="4505325" cy="4933950"/>
          </a:xfrm>
          <a:prstGeom prst="rect">
            <a:avLst/>
          </a:prstGeom>
          <a:noFill/>
          <a:ln w="9525">
            <a:noFill/>
            <a:miter lim="800000"/>
            <a:headEnd/>
            <a:tailEnd/>
          </a:ln>
          <a:effectLst/>
        </p:spPr>
        <p:txBody>
          <a:bodyPr/>
          <a:lstStyle/>
          <a:p>
            <a:pPr marL="342900" indent="-342900">
              <a:spcBef>
                <a:spcPct val="20000"/>
              </a:spcBef>
            </a:pPr>
            <a:r>
              <a:rPr lang="en-US" sz="2800" u="sng">
                <a:solidFill>
                  <a:srgbClr val="FF0000"/>
                </a:solidFill>
              </a:rPr>
              <a:t>Q:</a:t>
            </a:r>
            <a:r>
              <a:rPr lang="en-US" sz="2800"/>
              <a:t> how to estimate RTT?</a:t>
            </a:r>
          </a:p>
          <a:p>
            <a:pPr marL="342900" indent="-342900">
              <a:spcBef>
                <a:spcPct val="20000"/>
              </a:spcBef>
              <a:buFontTx/>
              <a:buChar char="•"/>
            </a:pPr>
            <a:r>
              <a:rPr lang="en-US" sz="2400" b="1">
                <a:solidFill>
                  <a:schemeClr val="accent2"/>
                </a:solidFill>
                <a:latin typeface="Courier New" pitchFamily="49" charset="0"/>
              </a:rPr>
              <a:t>SampleRTT</a:t>
            </a:r>
            <a:r>
              <a:rPr lang="en-US" sz="2400">
                <a:solidFill>
                  <a:schemeClr val="accent2"/>
                </a:solidFill>
              </a:rPr>
              <a:t>:</a:t>
            </a:r>
            <a:r>
              <a:rPr lang="en-US" sz="2400"/>
              <a:t> measured time from segment transmission until ACK receipt</a:t>
            </a:r>
          </a:p>
          <a:p>
            <a:pPr marL="742950" lvl="1" indent="-285750">
              <a:spcBef>
                <a:spcPct val="20000"/>
              </a:spcBef>
              <a:buFontTx/>
              <a:buChar char="–"/>
            </a:pPr>
            <a:r>
              <a:rPr lang="en-US" sz="2400"/>
              <a:t>ignore retransmissions</a:t>
            </a:r>
          </a:p>
          <a:p>
            <a:pPr marL="342900" indent="-342900">
              <a:spcBef>
                <a:spcPct val="20000"/>
              </a:spcBef>
              <a:buFontTx/>
              <a:buChar char="•"/>
            </a:pPr>
            <a:r>
              <a:rPr lang="en-US" sz="2400" b="1">
                <a:latin typeface="Courier New" pitchFamily="49" charset="0"/>
              </a:rPr>
              <a:t>SampleRTT</a:t>
            </a:r>
            <a:r>
              <a:rPr lang="en-US" sz="2400"/>
              <a:t> will vary, want estimated RTT “smoother”</a:t>
            </a:r>
            <a:endParaRPr lang="en-US" sz="2800"/>
          </a:p>
          <a:p>
            <a:pPr marL="742950" lvl="1" indent="-285750">
              <a:spcBef>
                <a:spcPct val="20000"/>
              </a:spcBef>
              <a:buFontTx/>
              <a:buChar char="–"/>
            </a:pPr>
            <a:r>
              <a:rPr lang="en-US" sz="2400"/>
              <a:t>average several recent measurements, not just current </a:t>
            </a:r>
            <a:r>
              <a:rPr lang="en-US" sz="2400" b="1">
                <a:latin typeface="Courier New" pitchFamily="49" charset="0"/>
              </a:rPr>
              <a:t>SampleRTT</a:t>
            </a:r>
            <a:endParaRPr lang="en-US" sz="2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06F1F5A0-7F32-4BD5-B240-CE8F8224ACD8}" type="slidenum">
              <a:rPr lang="en-US"/>
              <a:pPr/>
              <a:t>46</a:t>
            </a:fld>
            <a:endParaRPr lang="en-US"/>
          </a:p>
        </p:txBody>
      </p:sp>
      <p:sp>
        <p:nvSpPr>
          <p:cNvPr id="105476" name="Rectangle 4"/>
          <p:cNvSpPr>
            <a:spLocks noChangeArrowheads="1"/>
          </p:cNvSpPr>
          <p:nvPr/>
        </p:nvSpPr>
        <p:spPr bwMode="auto">
          <a:xfrm>
            <a:off x="533400" y="0"/>
            <a:ext cx="7772400" cy="838200"/>
          </a:xfrm>
          <a:prstGeom prst="rect">
            <a:avLst/>
          </a:prstGeom>
          <a:noFill/>
          <a:ln w="9525">
            <a:noFill/>
            <a:miter lim="800000"/>
            <a:headEnd/>
            <a:tailEnd/>
          </a:ln>
          <a:effectLst/>
        </p:spPr>
        <p:txBody>
          <a:bodyPr anchor="ctr"/>
          <a:lstStyle/>
          <a:p>
            <a:pPr algn="ctr"/>
            <a:r>
              <a:rPr lang="en-US" sz="3600" dirty="0">
                <a:latin typeface="Comic Sans MS" pitchFamily="66" charset="0"/>
              </a:rPr>
              <a:t>Fast  Retransmit</a:t>
            </a:r>
          </a:p>
        </p:txBody>
      </p:sp>
      <p:sp>
        <p:nvSpPr>
          <p:cNvPr id="105477" name="Rectangle 5"/>
          <p:cNvSpPr>
            <a:spLocks noChangeArrowheads="1"/>
          </p:cNvSpPr>
          <p:nvPr/>
        </p:nvSpPr>
        <p:spPr bwMode="auto">
          <a:xfrm>
            <a:off x="228600" y="762000"/>
            <a:ext cx="4038600" cy="5410200"/>
          </a:xfrm>
          <a:prstGeom prst="rect">
            <a:avLst/>
          </a:prstGeom>
          <a:noFill/>
          <a:ln w="9525">
            <a:noFill/>
            <a:miter lim="800000"/>
            <a:headEnd/>
            <a:tailEnd/>
          </a:ln>
          <a:effectLst/>
        </p:spPr>
        <p:txBody>
          <a:bodyPr/>
          <a:lstStyle/>
          <a:p>
            <a:pPr marL="342900" indent="-342900">
              <a:spcBef>
                <a:spcPct val="20000"/>
              </a:spcBef>
              <a:buFontTx/>
              <a:buChar char="•"/>
            </a:pPr>
            <a:r>
              <a:rPr lang="en-US" sz="2800" dirty="0"/>
              <a:t>Time-out period  often relatively long:</a:t>
            </a:r>
          </a:p>
          <a:p>
            <a:pPr marL="742950" lvl="1" indent="-285750">
              <a:spcBef>
                <a:spcPct val="20000"/>
              </a:spcBef>
              <a:buFontTx/>
              <a:buChar char="–"/>
            </a:pPr>
            <a:r>
              <a:rPr lang="en-US" sz="2400" dirty="0"/>
              <a:t>long delay before resending lost packet</a:t>
            </a:r>
          </a:p>
          <a:p>
            <a:pPr marL="342900" indent="-342900">
              <a:spcBef>
                <a:spcPct val="20000"/>
              </a:spcBef>
              <a:buFontTx/>
              <a:buChar char="•"/>
            </a:pPr>
            <a:r>
              <a:rPr lang="en-US" sz="2800" dirty="0"/>
              <a:t>Detect lost frame via duplicate ACKs.</a:t>
            </a:r>
          </a:p>
          <a:p>
            <a:pPr marL="742950" lvl="1" indent="-285750">
              <a:spcBef>
                <a:spcPct val="20000"/>
              </a:spcBef>
              <a:buFontTx/>
              <a:buChar char="–"/>
            </a:pPr>
            <a:r>
              <a:rPr lang="en-US" sz="2400" dirty="0"/>
              <a:t>Sender often sends many frames back-to-back</a:t>
            </a:r>
          </a:p>
          <a:p>
            <a:pPr marL="742950" lvl="1" indent="-285750">
              <a:spcBef>
                <a:spcPct val="20000"/>
              </a:spcBef>
              <a:buFontTx/>
              <a:buChar char="–"/>
            </a:pPr>
            <a:r>
              <a:rPr lang="en-US" sz="2400" dirty="0"/>
              <a:t>If frame is lost, there will likely be many duplicate ACKs.</a:t>
            </a:r>
          </a:p>
          <a:p>
            <a:pPr marL="742950" lvl="1" indent="-285750">
              <a:spcBef>
                <a:spcPct val="20000"/>
              </a:spcBef>
              <a:buFontTx/>
              <a:buChar char="–"/>
            </a:pPr>
            <a:endParaRPr lang="en-US" sz="2400" dirty="0"/>
          </a:p>
          <a:p>
            <a:pPr marL="742950" lvl="1" indent="-285750">
              <a:spcBef>
                <a:spcPct val="20000"/>
              </a:spcBef>
              <a:buFontTx/>
              <a:buChar char="–"/>
            </a:pPr>
            <a:endParaRPr lang="en-US" sz="2400" dirty="0"/>
          </a:p>
        </p:txBody>
      </p:sp>
      <p:sp>
        <p:nvSpPr>
          <p:cNvPr id="105478" name="Rectangle 6"/>
          <p:cNvSpPr>
            <a:spLocks noChangeArrowheads="1"/>
          </p:cNvSpPr>
          <p:nvPr/>
        </p:nvSpPr>
        <p:spPr bwMode="auto">
          <a:xfrm>
            <a:off x="4800600" y="1066800"/>
            <a:ext cx="3962400" cy="4648200"/>
          </a:xfrm>
          <a:prstGeom prst="rect">
            <a:avLst/>
          </a:prstGeom>
          <a:noFill/>
          <a:ln w="9525">
            <a:noFill/>
            <a:miter lim="800000"/>
            <a:headEnd/>
            <a:tailEnd/>
          </a:ln>
          <a:effectLst/>
        </p:spPr>
        <p:txBody>
          <a:bodyPr/>
          <a:lstStyle/>
          <a:p>
            <a:pPr marL="342900" indent="-342900">
              <a:spcBef>
                <a:spcPct val="20000"/>
              </a:spcBef>
              <a:buFontTx/>
              <a:buChar char="•"/>
            </a:pPr>
            <a:r>
              <a:rPr lang="en-US" sz="2800" dirty="0"/>
              <a:t>If sender receives 3 ACKs for the same data, it presumes that frame after </a:t>
            </a:r>
            <a:r>
              <a:rPr lang="en-US" sz="2800" dirty="0" err="1"/>
              <a:t>ACKed</a:t>
            </a:r>
            <a:r>
              <a:rPr lang="en-US" sz="2800" dirty="0"/>
              <a:t> data was lost:</a:t>
            </a:r>
          </a:p>
          <a:p>
            <a:pPr marL="742950" lvl="1" indent="-285750">
              <a:spcBef>
                <a:spcPct val="20000"/>
              </a:spcBef>
              <a:buFontTx/>
              <a:buChar char="–"/>
            </a:pPr>
            <a:r>
              <a:rPr lang="en-US" sz="2400" u="sng" dirty="0"/>
              <a:t>fast retransmit:</a:t>
            </a:r>
            <a:r>
              <a:rPr lang="en-US" sz="2400" dirty="0"/>
              <a:t> resend frame immediately, before timer expires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B0F064-95A0-476C-8EF3-1FDA4D2DE5BB}" type="slidenum">
              <a:rPr lang="en-US"/>
              <a:pPr/>
              <a:t>47</a:t>
            </a:fld>
            <a:endParaRPr lang="en-US"/>
          </a:p>
        </p:txBody>
      </p:sp>
      <p:sp>
        <p:nvSpPr>
          <p:cNvPr id="97282" name="Rectangle 2"/>
          <p:cNvSpPr>
            <a:spLocks noGrp="1" noChangeArrowheads="1"/>
          </p:cNvSpPr>
          <p:nvPr>
            <p:ph type="title"/>
          </p:nvPr>
        </p:nvSpPr>
        <p:spPr>
          <a:xfrm>
            <a:off x="457200" y="0"/>
            <a:ext cx="8229600" cy="715963"/>
          </a:xfrm>
        </p:spPr>
        <p:txBody>
          <a:bodyPr/>
          <a:lstStyle/>
          <a:p>
            <a:r>
              <a:rPr lang="en-US" sz="4000" dirty="0">
                <a:latin typeface="Comic Sans MS" pitchFamily="66" charset="0"/>
                <a:ea typeface="Arial Unicode MS" pitchFamily="34" charset="-128"/>
                <a:cs typeface="Arial Unicode MS" pitchFamily="34" charset="-128"/>
              </a:rPr>
              <a:t>Protocol scenario:</a:t>
            </a:r>
            <a:endParaRPr lang="en-US" sz="4000" b="1" dirty="0">
              <a:latin typeface="Comic Sans MS" pitchFamily="66" charset="0"/>
              <a:ea typeface="Arial Unicode MS" pitchFamily="34" charset="-128"/>
              <a:cs typeface="Arial Unicode MS" pitchFamily="34" charset="-128"/>
            </a:endParaRPr>
          </a:p>
        </p:txBody>
      </p:sp>
      <p:sp>
        <p:nvSpPr>
          <p:cNvPr id="97283" name="Rectangle 3"/>
          <p:cNvSpPr>
            <a:spLocks noGrp="1" noChangeArrowheads="1"/>
          </p:cNvSpPr>
          <p:nvPr>
            <p:ph type="body" idx="1"/>
          </p:nvPr>
        </p:nvSpPr>
        <p:spPr>
          <a:xfrm>
            <a:off x="0" y="685800"/>
            <a:ext cx="9144000" cy="5943600"/>
          </a:xfrm>
        </p:spPr>
        <p:txBody>
          <a:bodyPr/>
          <a:lstStyle/>
          <a:p>
            <a:pPr>
              <a:lnSpc>
                <a:spcPct val="80000"/>
              </a:lnSpc>
              <a:buFontTx/>
              <a:buNone/>
            </a:pPr>
            <a:r>
              <a:rPr lang="en-US" sz="2800" dirty="0"/>
              <a:t>1</a:t>
            </a:r>
            <a:r>
              <a:rPr lang="en-US" sz="2400" dirty="0"/>
              <a:t>. </a:t>
            </a:r>
            <a:r>
              <a:rPr lang="en-US" sz="2800" dirty="0"/>
              <a:t>The network layer on A gives packet 1 to its DLL. The packet is correctly received at B and passed to the network layer on B. </a:t>
            </a:r>
          </a:p>
          <a:p>
            <a:pPr>
              <a:lnSpc>
                <a:spcPct val="80000"/>
              </a:lnSpc>
              <a:buFontTx/>
              <a:buNone/>
            </a:pPr>
            <a:r>
              <a:rPr lang="en-US" sz="2800" dirty="0"/>
              <a:t>    B sends an ACK frame back to A.</a:t>
            </a:r>
          </a:p>
          <a:p>
            <a:pPr>
              <a:lnSpc>
                <a:spcPct val="80000"/>
              </a:lnSpc>
              <a:buFontTx/>
              <a:buNone/>
            </a:pPr>
            <a:r>
              <a:rPr lang="en-US" sz="2800" dirty="0"/>
              <a:t>2. The ACK frame gets lost completely. It just never arrives at all. </a:t>
            </a:r>
          </a:p>
          <a:p>
            <a:pPr>
              <a:lnSpc>
                <a:spcPct val="80000"/>
              </a:lnSpc>
              <a:buFontTx/>
              <a:buNone/>
            </a:pPr>
            <a:r>
              <a:rPr lang="en-US" sz="2800" dirty="0"/>
              <a:t>3. The DLL on A times out. Not having received an ACK, it (incorrectly) assumes that its data frame was lost or damaged and sends the frame containing packet 1 again.</a:t>
            </a:r>
          </a:p>
          <a:p>
            <a:pPr>
              <a:lnSpc>
                <a:spcPct val="80000"/>
              </a:lnSpc>
              <a:buFontTx/>
              <a:buNone/>
            </a:pPr>
            <a:r>
              <a:rPr lang="en-US" sz="2800" dirty="0"/>
              <a:t>4. The duplicate frame also arrives at the DLL on B perfectly and is randomly passed to the network layer there. If A is sending a file to B, part of the file will be duplicated (i.e., the copy of the file made by B will be incorrect and the error will not have been detected). In other words, the protocol will fail.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6"/>
          <p:cNvSpPr>
            <a:spLocks noGrp="1"/>
          </p:cNvSpPr>
          <p:nvPr>
            <p:ph type="sldNum" sz="quarter" idx="12"/>
          </p:nvPr>
        </p:nvSpPr>
        <p:spPr/>
        <p:txBody>
          <a:bodyPr/>
          <a:lstStyle/>
          <a:p>
            <a:fld id="{5FCD50F1-F063-4AA4-8D4F-86EC212A6FB1}" type="slidenum">
              <a:rPr lang="en-US"/>
              <a:pPr/>
              <a:t>48</a:t>
            </a:fld>
            <a:endParaRPr lang="en-US"/>
          </a:p>
        </p:txBody>
      </p:sp>
      <p:sp>
        <p:nvSpPr>
          <p:cNvPr id="98306" name="Rectangle 2"/>
          <p:cNvSpPr>
            <a:spLocks noGrp="1" noChangeArrowheads="1"/>
          </p:cNvSpPr>
          <p:nvPr>
            <p:ph type="title"/>
          </p:nvPr>
        </p:nvSpPr>
        <p:spPr>
          <a:xfrm>
            <a:off x="457200" y="-152400"/>
            <a:ext cx="8229600" cy="838200"/>
          </a:xfrm>
        </p:spPr>
        <p:txBody>
          <a:bodyPr/>
          <a:lstStyle/>
          <a:p>
            <a:r>
              <a:rPr lang="en-US" sz="4000" dirty="0">
                <a:latin typeface="Comic Sans MS" pitchFamily="66" charset="0"/>
              </a:rPr>
              <a:t>Sliding-Window</a:t>
            </a:r>
            <a:endParaRPr lang="en-US" dirty="0"/>
          </a:p>
        </p:txBody>
      </p:sp>
      <p:sp>
        <p:nvSpPr>
          <p:cNvPr id="98307" name="Rectangle 3"/>
          <p:cNvSpPr>
            <a:spLocks noGrp="1" noChangeArrowheads="1"/>
          </p:cNvSpPr>
          <p:nvPr>
            <p:ph type="body" sz="half" idx="1"/>
          </p:nvPr>
        </p:nvSpPr>
        <p:spPr>
          <a:xfrm>
            <a:off x="0" y="685800"/>
            <a:ext cx="9144000" cy="6172200"/>
          </a:xfrm>
        </p:spPr>
        <p:txBody>
          <a:bodyPr/>
          <a:lstStyle/>
          <a:p>
            <a:r>
              <a:rPr lang="en-US" dirty="0"/>
              <a:t>Better idea is to use the Duplex Channel.</a:t>
            </a:r>
          </a:p>
          <a:p>
            <a:r>
              <a:rPr lang="en-US" dirty="0"/>
              <a:t>Data frame from A to B are intermixed with the acknowledgment frames from B to A. </a:t>
            </a:r>
          </a:p>
          <a:p>
            <a:pPr>
              <a:buFontTx/>
              <a:buNone/>
            </a:pPr>
            <a:r>
              <a:rPr lang="en-US" dirty="0"/>
              <a:t>   By looking at the kind field in the header of an incoming frame, the receiver can tell whether the frame is data or ACK. </a:t>
            </a:r>
          </a:p>
          <a:p>
            <a:r>
              <a:rPr lang="en-US" dirty="0"/>
              <a:t>Station B,-buffer space for n frames. Thus, B can accept n frames, and A is allowed to send n frames without waiting for any ACK. </a:t>
            </a:r>
          </a:p>
          <a:p>
            <a:r>
              <a:rPr lang="en-US" dirty="0"/>
              <a:t>3-bit field, the sequence number can range from 0 to 7 0 through , from 0 to</a:t>
            </a:r>
          </a:p>
        </p:txBody>
      </p:sp>
      <p:sp>
        <p:nvSpPr>
          <p:cNvPr id="98309" name="Rectangle 5"/>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98311" name="Rectangle 7"/>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98310" name="Object 6"/>
          <p:cNvGraphicFramePr>
            <a:graphicFrameLocks noChangeAspect="1"/>
          </p:cNvGraphicFramePr>
          <p:nvPr/>
        </p:nvGraphicFramePr>
        <p:xfrm>
          <a:off x="6324600" y="5943600"/>
          <a:ext cx="1066800" cy="533400"/>
        </p:xfrm>
        <a:graphic>
          <a:graphicData uri="http://schemas.openxmlformats.org/presentationml/2006/ole">
            <p:oleObj spid="_x0000_s2050" name="Equation" r:id="rId3" imgW="380880" imgH="190440" progId="Equation.3">
              <p:embed/>
            </p:oleObj>
          </a:graphicData>
        </a:graphic>
      </p:graphicFrame>
      <p:graphicFrame>
        <p:nvGraphicFramePr>
          <p:cNvPr id="98312" name="Rectangle 8"/>
          <p:cNvGraphicFramePr>
            <a:graphicFrameLocks/>
          </p:cNvGraphicFramePr>
          <p:nvPr>
            <p:ph sz="half" idx="2"/>
          </p:nvPr>
        </p:nvGraphicFramePr>
        <p:xfrm>
          <a:off x="4648200" y="2516188"/>
          <a:ext cx="4038600" cy="2692400"/>
        </p:xfrm>
        <a:graphic>
          <a:graphicData uri="http://schemas.openxmlformats.org/presentationml/2006/ole">
            <p:oleObj spid="_x0000_s2051" name="Equation" r:id="rId4" imgW="0" imgH="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lide Number Placeholder 5"/>
          <p:cNvSpPr>
            <a:spLocks noGrp="1"/>
          </p:cNvSpPr>
          <p:nvPr>
            <p:ph type="sldNum" sz="quarter" idx="12"/>
          </p:nvPr>
        </p:nvSpPr>
        <p:spPr/>
        <p:txBody>
          <a:bodyPr/>
          <a:lstStyle/>
          <a:p>
            <a:fld id="{03DB4E2D-AB84-435B-A6D9-A23FB8F3B2AF}" type="slidenum">
              <a:rPr lang="en-US"/>
              <a:pPr/>
              <a:t>49</a:t>
            </a:fld>
            <a:endParaRPr lang="en-US"/>
          </a:p>
        </p:txBody>
      </p:sp>
      <p:sp>
        <p:nvSpPr>
          <p:cNvPr id="60418" name="Rectangle 2"/>
          <p:cNvSpPr>
            <a:spLocks noGrp="1" noChangeArrowheads="1"/>
          </p:cNvSpPr>
          <p:nvPr>
            <p:ph type="title"/>
          </p:nvPr>
        </p:nvSpPr>
        <p:spPr>
          <a:xfrm>
            <a:off x="457200" y="152400"/>
            <a:ext cx="8229600" cy="715963"/>
          </a:xfrm>
        </p:spPr>
        <p:txBody>
          <a:bodyPr/>
          <a:lstStyle/>
          <a:p>
            <a:r>
              <a:rPr lang="en-US" sz="4000" b="1">
                <a:solidFill>
                  <a:schemeClr val="accent2"/>
                </a:solidFill>
                <a:latin typeface="Comic Sans MS" pitchFamily="66" charset="0"/>
              </a:rPr>
              <a:t>Sliding-Window</a:t>
            </a:r>
            <a:endParaRPr lang="en-US"/>
          </a:p>
        </p:txBody>
      </p:sp>
      <p:grpSp>
        <p:nvGrpSpPr>
          <p:cNvPr id="2" name="Group 4"/>
          <p:cNvGrpSpPr>
            <a:grpSpLocks noChangeAspect="1"/>
          </p:cNvGrpSpPr>
          <p:nvPr/>
        </p:nvGrpSpPr>
        <p:grpSpPr bwMode="auto">
          <a:xfrm>
            <a:off x="228600" y="915988"/>
            <a:ext cx="7467600" cy="5942012"/>
            <a:chOff x="2520" y="3276"/>
            <a:chExt cx="7350" cy="6017"/>
          </a:xfrm>
        </p:grpSpPr>
        <p:sp>
          <p:nvSpPr>
            <p:cNvPr id="60421" name="AutoShape 5"/>
            <p:cNvSpPr>
              <a:spLocks noChangeAspect="1" noChangeArrowheads="1"/>
            </p:cNvSpPr>
            <p:nvPr/>
          </p:nvSpPr>
          <p:spPr bwMode="auto">
            <a:xfrm>
              <a:off x="2520" y="3276"/>
              <a:ext cx="7350" cy="6017"/>
            </a:xfrm>
            <a:prstGeom prst="rect">
              <a:avLst/>
            </a:prstGeom>
            <a:noFill/>
            <a:ln w="9525">
              <a:noFill/>
              <a:miter lim="800000"/>
              <a:headEnd/>
              <a:tailEnd/>
            </a:ln>
          </p:spPr>
          <p:txBody>
            <a:bodyPr/>
            <a:lstStyle/>
            <a:p>
              <a:endParaRPr lang="en-US"/>
            </a:p>
          </p:txBody>
        </p:sp>
        <p:sp>
          <p:nvSpPr>
            <p:cNvPr id="60422" name="Text Box 6"/>
            <p:cNvSpPr txBox="1">
              <a:spLocks noChangeArrowheads="1"/>
            </p:cNvSpPr>
            <p:nvPr/>
          </p:nvSpPr>
          <p:spPr bwMode="auto">
            <a:xfrm>
              <a:off x="4770" y="4047"/>
              <a:ext cx="2100" cy="617"/>
            </a:xfrm>
            <a:prstGeom prst="rect">
              <a:avLst/>
            </a:prstGeom>
            <a:solidFill>
              <a:srgbClr val="C0C0C0"/>
            </a:solidFill>
            <a:ln w="9525">
              <a:solidFill>
                <a:srgbClr val="000000"/>
              </a:solidFill>
              <a:miter lim="800000"/>
              <a:headEnd/>
              <a:tailEnd/>
            </a:ln>
          </p:spPr>
          <p:txBody>
            <a:bodyPr/>
            <a:lstStyle/>
            <a:p>
              <a:endParaRPr lang="en-US"/>
            </a:p>
          </p:txBody>
        </p:sp>
        <p:sp>
          <p:nvSpPr>
            <p:cNvPr id="60423" name="Text Box 7"/>
            <p:cNvSpPr txBox="1">
              <a:spLocks noChangeArrowheads="1"/>
            </p:cNvSpPr>
            <p:nvPr/>
          </p:nvSpPr>
          <p:spPr bwMode="auto">
            <a:xfrm>
              <a:off x="29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a:t>
              </a:r>
              <a:endParaRPr lang="en-US" sz="1600"/>
            </a:p>
          </p:txBody>
        </p:sp>
        <p:sp>
          <p:nvSpPr>
            <p:cNvPr id="60424" name="Text Box 8"/>
            <p:cNvSpPr txBox="1">
              <a:spLocks noChangeArrowheads="1"/>
            </p:cNvSpPr>
            <p:nvPr/>
          </p:nvSpPr>
          <p:spPr bwMode="auto">
            <a:xfrm>
              <a:off x="32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1</a:t>
              </a:r>
              <a:endParaRPr lang="en-US" sz="1600"/>
            </a:p>
          </p:txBody>
        </p:sp>
        <p:sp>
          <p:nvSpPr>
            <p:cNvPr id="60425" name="Text Box 9"/>
            <p:cNvSpPr txBox="1">
              <a:spLocks noChangeArrowheads="1"/>
            </p:cNvSpPr>
            <p:nvPr/>
          </p:nvSpPr>
          <p:spPr bwMode="auto">
            <a:xfrm>
              <a:off x="35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2</a:t>
              </a:r>
              <a:endParaRPr lang="en-US" sz="1600"/>
            </a:p>
          </p:txBody>
        </p:sp>
        <p:sp>
          <p:nvSpPr>
            <p:cNvPr id="60426" name="Text Box 10"/>
            <p:cNvSpPr txBox="1">
              <a:spLocks noChangeArrowheads="1"/>
            </p:cNvSpPr>
            <p:nvPr/>
          </p:nvSpPr>
          <p:spPr bwMode="auto">
            <a:xfrm>
              <a:off x="3870" y="4201"/>
              <a:ext cx="300" cy="311"/>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3</a:t>
              </a:r>
              <a:endParaRPr lang="en-US" sz="1600"/>
            </a:p>
          </p:txBody>
        </p:sp>
        <p:sp>
          <p:nvSpPr>
            <p:cNvPr id="60427" name="Text Box 11"/>
            <p:cNvSpPr txBox="1">
              <a:spLocks noChangeArrowheads="1"/>
            </p:cNvSpPr>
            <p:nvPr/>
          </p:nvSpPr>
          <p:spPr bwMode="auto">
            <a:xfrm>
              <a:off x="44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5</a:t>
              </a:r>
              <a:endParaRPr lang="en-US" sz="1600"/>
            </a:p>
          </p:txBody>
        </p:sp>
        <p:sp>
          <p:nvSpPr>
            <p:cNvPr id="60428" name="Text Box 12"/>
            <p:cNvSpPr txBox="1">
              <a:spLocks noChangeArrowheads="1"/>
            </p:cNvSpPr>
            <p:nvPr/>
          </p:nvSpPr>
          <p:spPr bwMode="auto">
            <a:xfrm>
              <a:off x="4770" y="4201"/>
              <a:ext cx="300" cy="310"/>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6</a:t>
              </a:r>
              <a:endParaRPr lang="en-US" sz="1600">
                <a:solidFill>
                  <a:srgbClr val="FF0066"/>
                </a:solidFill>
              </a:endParaRPr>
            </a:p>
          </p:txBody>
        </p:sp>
        <p:sp>
          <p:nvSpPr>
            <p:cNvPr id="60429" name="Text Box 13"/>
            <p:cNvSpPr txBox="1">
              <a:spLocks noChangeArrowheads="1"/>
            </p:cNvSpPr>
            <p:nvPr/>
          </p:nvSpPr>
          <p:spPr bwMode="auto">
            <a:xfrm>
              <a:off x="5070" y="4201"/>
              <a:ext cx="300" cy="310"/>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7</a:t>
              </a:r>
              <a:endParaRPr lang="en-US" sz="1600">
                <a:solidFill>
                  <a:srgbClr val="FF0066"/>
                </a:solidFill>
              </a:endParaRPr>
            </a:p>
          </p:txBody>
        </p:sp>
        <p:sp>
          <p:nvSpPr>
            <p:cNvPr id="60430" name="Text Box 14"/>
            <p:cNvSpPr txBox="1">
              <a:spLocks noChangeArrowheads="1"/>
            </p:cNvSpPr>
            <p:nvPr/>
          </p:nvSpPr>
          <p:spPr bwMode="auto">
            <a:xfrm>
              <a:off x="5370" y="4201"/>
              <a:ext cx="300" cy="311"/>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0</a:t>
              </a:r>
              <a:endParaRPr lang="en-US" sz="1600">
                <a:solidFill>
                  <a:srgbClr val="FF0066"/>
                </a:solidFill>
              </a:endParaRPr>
            </a:p>
          </p:txBody>
        </p:sp>
        <p:sp>
          <p:nvSpPr>
            <p:cNvPr id="60431" name="Text Box 15"/>
            <p:cNvSpPr txBox="1">
              <a:spLocks noChangeArrowheads="1"/>
            </p:cNvSpPr>
            <p:nvPr/>
          </p:nvSpPr>
          <p:spPr bwMode="auto">
            <a:xfrm>
              <a:off x="5670" y="4201"/>
              <a:ext cx="300" cy="310"/>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1</a:t>
              </a:r>
              <a:endParaRPr lang="en-US" sz="1600">
                <a:solidFill>
                  <a:srgbClr val="FF0066"/>
                </a:solidFill>
              </a:endParaRPr>
            </a:p>
          </p:txBody>
        </p:sp>
        <p:sp>
          <p:nvSpPr>
            <p:cNvPr id="60432" name="Text Box 16"/>
            <p:cNvSpPr txBox="1">
              <a:spLocks noChangeArrowheads="1"/>
            </p:cNvSpPr>
            <p:nvPr/>
          </p:nvSpPr>
          <p:spPr bwMode="auto">
            <a:xfrm>
              <a:off x="4170" y="4201"/>
              <a:ext cx="3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4</a:t>
              </a:r>
              <a:endParaRPr lang="en-US" sz="1600"/>
            </a:p>
          </p:txBody>
        </p:sp>
        <p:sp>
          <p:nvSpPr>
            <p:cNvPr id="60433" name="Text Box 17"/>
            <p:cNvSpPr txBox="1">
              <a:spLocks noChangeArrowheads="1"/>
            </p:cNvSpPr>
            <p:nvPr/>
          </p:nvSpPr>
          <p:spPr bwMode="auto">
            <a:xfrm>
              <a:off x="77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a:t>
              </a:r>
              <a:endParaRPr lang="en-US" sz="1600"/>
            </a:p>
          </p:txBody>
        </p:sp>
        <p:sp>
          <p:nvSpPr>
            <p:cNvPr id="60434" name="Text Box 18"/>
            <p:cNvSpPr txBox="1">
              <a:spLocks noChangeArrowheads="1"/>
            </p:cNvSpPr>
            <p:nvPr/>
          </p:nvSpPr>
          <p:spPr bwMode="auto">
            <a:xfrm>
              <a:off x="74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7</a:t>
              </a:r>
              <a:endParaRPr lang="en-US" sz="1600"/>
            </a:p>
          </p:txBody>
        </p:sp>
        <p:sp>
          <p:nvSpPr>
            <p:cNvPr id="60435" name="Text Box 19"/>
            <p:cNvSpPr txBox="1">
              <a:spLocks noChangeArrowheads="1"/>
            </p:cNvSpPr>
            <p:nvPr/>
          </p:nvSpPr>
          <p:spPr bwMode="auto">
            <a:xfrm>
              <a:off x="71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6</a:t>
              </a:r>
              <a:endParaRPr lang="en-US" sz="1600"/>
            </a:p>
          </p:txBody>
        </p:sp>
        <p:sp>
          <p:nvSpPr>
            <p:cNvPr id="60436" name="Text Box 20"/>
            <p:cNvSpPr txBox="1">
              <a:spLocks noChangeArrowheads="1"/>
            </p:cNvSpPr>
            <p:nvPr/>
          </p:nvSpPr>
          <p:spPr bwMode="auto">
            <a:xfrm>
              <a:off x="6870" y="4201"/>
              <a:ext cx="300" cy="311"/>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5</a:t>
              </a:r>
              <a:endParaRPr lang="en-US" sz="1600"/>
            </a:p>
          </p:txBody>
        </p:sp>
        <p:sp>
          <p:nvSpPr>
            <p:cNvPr id="60437" name="Text Box 21"/>
            <p:cNvSpPr txBox="1">
              <a:spLocks noChangeArrowheads="1"/>
            </p:cNvSpPr>
            <p:nvPr/>
          </p:nvSpPr>
          <p:spPr bwMode="auto">
            <a:xfrm>
              <a:off x="6570" y="4201"/>
              <a:ext cx="300" cy="310"/>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4</a:t>
              </a:r>
              <a:endParaRPr lang="en-US" sz="1600">
                <a:solidFill>
                  <a:srgbClr val="FF0066"/>
                </a:solidFill>
              </a:endParaRPr>
            </a:p>
          </p:txBody>
        </p:sp>
        <p:sp>
          <p:nvSpPr>
            <p:cNvPr id="60438" name="Text Box 22"/>
            <p:cNvSpPr txBox="1">
              <a:spLocks noChangeArrowheads="1"/>
            </p:cNvSpPr>
            <p:nvPr/>
          </p:nvSpPr>
          <p:spPr bwMode="auto">
            <a:xfrm>
              <a:off x="6270" y="4201"/>
              <a:ext cx="300" cy="309"/>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3</a:t>
              </a:r>
              <a:endParaRPr lang="en-US" sz="1600">
                <a:solidFill>
                  <a:srgbClr val="FF0066"/>
                </a:solidFill>
              </a:endParaRPr>
            </a:p>
          </p:txBody>
        </p:sp>
        <p:sp>
          <p:nvSpPr>
            <p:cNvPr id="60439" name="Text Box 23"/>
            <p:cNvSpPr txBox="1">
              <a:spLocks noChangeArrowheads="1"/>
            </p:cNvSpPr>
            <p:nvPr/>
          </p:nvSpPr>
          <p:spPr bwMode="auto">
            <a:xfrm>
              <a:off x="5970" y="4201"/>
              <a:ext cx="300" cy="310"/>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2</a:t>
              </a:r>
              <a:endParaRPr lang="en-US" sz="1600">
                <a:solidFill>
                  <a:srgbClr val="FF0066"/>
                </a:solidFill>
              </a:endParaRPr>
            </a:p>
          </p:txBody>
        </p:sp>
        <p:sp>
          <p:nvSpPr>
            <p:cNvPr id="60440" name="Text Box 24"/>
            <p:cNvSpPr txBox="1">
              <a:spLocks noChangeArrowheads="1"/>
            </p:cNvSpPr>
            <p:nvPr/>
          </p:nvSpPr>
          <p:spPr bwMode="auto">
            <a:xfrm>
              <a:off x="29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a:t>
              </a:r>
              <a:endParaRPr lang="en-US" sz="1600"/>
            </a:p>
          </p:txBody>
        </p:sp>
        <p:sp>
          <p:nvSpPr>
            <p:cNvPr id="60441" name="Text Box 25"/>
            <p:cNvSpPr txBox="1">
              <a:spLocks noChangeArrowheads="1"/>
            </p:cNvSpPr>
            <p:nvPr/>
          </p:nvSpPr>
          <p:spPr bwMode="auto">
            <a:xfrm>
              <a:off x="89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4</a:t>
              </a:r>
              <a:endParaRPr lang="en-US" sz="1600"/>
            </a:p>
          </p:txBody>
        </p:sp>
        <p:sp>
          <p:nvSpPr>
            <p:cNvPr id="60442" name="Text Box 26"/>
            <p:cNvSpPr txBox="1">
              <a:spLocks noChangeArrowheads="1"/>
            </p:cNvSpPr>
            <p:nvPr/>
          </p:nvSpPr>
          <p:spPr bwMode="auto">
            <a:xfrm>
              <a:off x="8670" y="4201"/>
              <a:ext cx="300" cy="311"/>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3</a:t>
              </a:r>
              <a:endParaRPr lang="en-US" sz="1600"/>
            </a:p>
          </p:txBody>
        </p:sp>
        <p:sp>
          <p:nvSpPr>
            <p:cNvPr id="60443" name="Text Box 27"/>
            <p:cNvSpPr txBox="1">
              <a:spLocks noChangeArrowheads="1"/>
            </p:cNvSpPr>
            <p:nvPr/>
          </p:nvSpPr>
          <p:spPr bwMode="auto">
            <a:xfrm>
              <a:off x="8370" y="4201"/>
              <a:ext cx="300" cy="310"/>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2</a:t>
              </a:r>
              <a:endParaRPr lang="en-US" sz="1600"/>
            </a:p>
          </p:txBody>
        </p:sp>
        <p:sp>
          <p:nvSpPr>
            <p:cNvPr id="60444" name="Text Box 28"/>
            <p:cNvSpPr txBox="1">
              <a:spLocks noChangeArrowheads="1"/>
            </p:cNvSpPr>
            <p:nvPr/>
          </p:nvSpPr>
          <p:spPr bwMode="auto">
            <a:xfrm>
              <a:off x="8070" y="4201"/>
              <a:ext cx="3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1</a:t>
              </a:r>
              <a:endParaRPr lang="en-US" sz="1600"/>
            </a:p>
          </p:txBody>
        </p:sp>
        <p:sp>
          <p:nvSpPr>
            <p:cNvPr id="60445" name="Line 29"/>
            <p:cNvSpPr>
              <a:spLocks noChangeShapeType="1"/>
            </p:cNvSpPr>
            <p:nvPr/>
          </p:nvSpPr>
          <p:spPr bwMode="auto">
            <a:xfrm>
              <a:off x="2520" y="4356"/>
              <a:ext cx="450" cy="1"/>
            </a:xfrm>
            <a:prstGeom prst="line">
              <a:avLst/>
            </a:prstGeom>
            <a:noFill/>
            <a:ln w="57150">
              <a:solidFill>
                <a:srgbClr val="000000"/>
              </a:solidFill>
              <a:prstDash val="sysDot"/>
              <a:round/>
              <a:headEnd/>
              <a:tailEnd/>
            </a:ln>
          </p:spPr>
          <p:txBody>
            <a:bodyPr/>
            <a:lstStyle/>
            <a:p>
              <a:endParaRPr lang="en-US"/>
            </a:p>
          </p:txBody>
        </p:sp>
        <p:sp>
          <p:nvSpPr>
            <p:cNvPr id="60446" name="Line 30"/>
            <p:cNvSpPr>
              <a:spLocks noChangeShapeType="1"/>
            </p:cNvSpPr>
            <p:nvPr/>
          </p:nvSpPr>
          <p:spPr bwMode="auto">
            <a:xfrm>
              <a:off x="9270" y="4356"/>
              <a:ext cx="450" cy="1"/>
            </a:xfrm>
            <a:prstGeom prst="line">
              <a:avLst/>
            </a:prstGeom>
            <a:noFill/>
            <a:ln w="57150">
              <a:solidFill>
                <a:srgbClr val="000000"/>
              </a:solidFill>
              <a:prstDash val="sysDot"/>
              <a:round/>
              <a:headEnd/>
              <a:tailEnd/>
            </a:ln>
          </p:spPr>
          <p:txBody>
            <a:bodyPr/>
            <a:lstStyle/>
            <a:p>
              <a:endParaRPr lang="en-US"/>
            </a:p>
          </p:txBody>
        </p:sp>
        <p:sp>
          <p:nvSpPr>
            <p:cNvPr id="60447" name="Text Box 31"/>
            <p:cNvSpPr txBox="1">
              <a:spLocks noChangeArrowheads="1"/>
            </p:cNvSpPr>
            <p:nvPr/>
          </p:nvSpPr>
          <p:spPr bwMode="auto">
            <a:xfrm>
              <a:off x="6858" y="7247"/>
              <a:ext cx="300" cy="308"/>
            </a:xfrm>
            <a:prstGeom prst="rect">
              <a:avLst/>
            </a:prstGeom>
            <a:solidFill>
              <a:srgbClr val="FFFFFF"/>
            </a:solidFill>
            <a:ln w="9525">
              <a:solidFill>
                <a:srgbClr val="000000"/>
              </a:solidFill>
              <a:miter lim="800000"/>
              <a:headEnd/>
              <a:tailEnd/>
            </a:ln>
          </p:spPr>
          <p:txBody>
            <a:bodyPr/>
            <a:lstStyle/>
            <a:p>
              <a:r>
                <a:rPr lang="en-US" altLang="ko-KR" sz="1600" b="1">
                  <a:solidFill>
                    <a:schemeClr val="accent2"/>
                  </a:solidFill>
                  <a:latin typeface="Times New Roman" pitchFamily="18" charset="0"/>
                  <a:ea typeface="Batang" pitchFamily="18" charset="-127"/>
                </a:rPr>
                <a:t>5</a:t>
              </a:r>
              <a:endParaRPr lang="en-US" sz="1600" b="1">
                <a:solidFill>
                  <a:schemeClr val="accent2"/>
                </a:solidFill>
              </a:endParaRPr>
            </a:p>
          </p:txBody>
        </p:sp>
        <p:sp>
          <p:nvSpPr>
            <p:cNvPr id="60448" name="Text Box 32"/>
            <p:cNvSpPr txBox="1">
              <a:spLocks noChangeArrowheads="1"/>
            </p:cNvSpPr>
            <p:nvPr/>
          </p:nvSpPr>
          <p:spPr bwMode="auto">
            <a:xfrm>
              <a:off x="44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5</a:t>
              </a:r>
              <a:endParaRPr lang="en-US" sz="1600"/>
            </a:p>
          </p:txBody>
        </p:sp>
        <p:sp>
          <p:nvSpPr>
            <p:cNvPr id="60449" name="Text Box 33"/>
            <p:cNvSpPr txBox="1">
              <a:spLocks noChangeArrowheads="1"/>
            </p:cNvSpPr>
            <p:nvPr/>
          </p:nvSpPr>
          <p:spPr bwMode="auto">
            <a:xfrm>
              <a:off x="41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4</a:t>
              </a:r>
              <a:endParaRPr lang="en-US" sz="1600"/>
            </a:p>
          </p:txBody>
        </p:sp>
        <p:sp>
          <p:nvSpPr>
            <p:cNvPr id="60450" name="Text Box 34"/>
            <p:cNvSpPr txBox="1">
              <a:spLocks noChangeArrowheads="1"/>
            </p:cNvSpPr>
            <p:nvPr/>
          </p:nvSpPr>
          <p:spPr bwMode="auto">
            <a:xfrm>
              <a:off x="3858" y="7247"/>
              <a:ext cx="3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3</a:t>
              </a:r>
              <a:endParaRPr lang="en-US" sz="1600"/>
            </a:p>
          </p:txBody>
        </p:sp>
        <p:sp>
          <p:nvSpPr>
            <p:cNvPr id="60451" name="Text Box 35"/>
            <p:cNvSpPr txBox="1">
              <a:spLocks noChangeArrowheads="1"/>
            </p:cNvSpPr>
            <p:nvPr/>
          </p:nvSpPr>
          <p:spPr bwMode="auto">
            <a:xfrm>
              <a:off x="35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2</a:t>
              </a:r>
              <a:endParaRPr lang="en-US" sz="1600"/>
            </a:p>
          </p:txBody>
        </p:sp>
        <p:sp>
          <p:nvSpPr>
            <p:cNvPr id="60452" name="Text Box 36"/>
            <p:cNvSpPr txBox="1">
              <a:spLocks noChangeArrowheads="1"/>
            </p:cNvSpPr>
            <p:nvPr/>
          </p:nvSpPr>
          <p:spPr bwMode="auto">
            <a:xfrm>
              <a:off x="32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1</a:t>
              </a:r>
              <a:endParaRPr lang="en-US" sz="1600"/>
            </a:p>
          </p:txBody>
        </p:sp>
        <p:sp>
          <p:nvSpPr>
            <p:cNvPr id="60453" name="Text Box 37"/>
            <p:cNvSpPr txBox="1">
              <a:spLocks noChangeArrowheads="1"/>
            </p:cNvSpPr>
            <p:nvPr/>
          </p:nvSpPr>
          <p:spPr bwMode="auto">
            <a:xfrm>
              <a:off x="71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6</a:t>
              </a:r>
              <a:endParaRPr lang="en-US" sz="1600"/>
            </a:p>
          </p:txBody>
        </p:sp>
        <p:sp>
          <p:nvSpPr>
            <p:cNvPr id="60454" name="Text Box 38"/>
            <p:cNvSpPr txBox="1">
              <a:spLocks noChangeArrowheads="1"/>
            </p:cNvSpPr>
            <p:nvPr/>
          </p:nvSpPr>
          <p:spPr bwMode="auto">
            <a:xfrm>
              <a:off x="83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2</a:t>
              </a:r>
              <a:endParaRPr lang="en-US" sz="1600"/>
            </a:p>
          </p:txBody>
        </p:sp>
        <p:sp>
          <p:nvSpPr>
            <p:cNvPr id="60455" name="Text Box 39"/>
            <p:cNvSpPr txBox="1">
              <a:spLocks noChangeArrowheads="1"/>
            </p:cNvSpPr>
            <p:nvPr/>
          </p:nvSpPr>
          <p:spPr bwMode="auto">
            <a:xfrm>
              <a:off x="80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1</a:t>
              </a:r>
              <a:endParaRPr lang="en-US" sz="1600"/>
            </a:p>
          </p:txBody>
        </p:sp>
        <p:sp>
          <p:nvSpPr>
            <p:cNvPr id="60456" name="Text Box 40"/>
            <p:cNvSpPr txBox="1">
              <a:spLocks noChangeArrowheads="1"/>
            </p:cNvSpPr>
            <p:nvPr/>
          </p:nvSpPr>
          <p:spPr bwMode="auto">
            <a:xfrm>
              <a:off x="77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a:t>
              </a:r>
              <a:endParaRPr lang="en-US" sz="1600"/>
            </a:p>
          </p:txBody>
        </p:sp>
        <p:sp>
          <p:nvSpPr>
            <p:cNvPr id="60457" name="Text Box 41"/>
            <p:cNvSpPr txBox="1">
              <a:spLocks noChangeArrowheads="1"/>
            </p:cNvSpPr>
            <p:nvPr/>
          </p:nvSpPr>
          <p:spPr bwMode="auto">
            <a:xfrm>
              <a:off x="74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7</a:t>
              </a:r>
              <a:endParaRPr lang="en-US" sz="1600"/>
            </a:p>
          </p:txBody>
        </p:sp>
        <p:sp>
          <p:nvSpPr>
            <p:cNvPr id="60458" name="Text Box 42"/>
            <p:cNvSpPr txBox="1">
              <a:spLocks noChangeArrowheads="1"/>
            </p:cNvSpPr>
            <p:nvPr/>
          </p:nvSpPr>
          <p:spPr bwMode="auto">
            <a:xfrm>
              <a:off x="89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4</a:t>
              </a:r>
              <a:endParaRPr lang="en-US" sz="1600"/>
            </a:p>
          </p:txBody>
        </p:sp>
        <p:sp>
          <p:nvSpPr>
            <p:cNvPr id="60459" name="Text Box 43"/>
            <p:cNvSpPr txBox="1">
              <a:spLocks noChangeArrowheads="1"/>
            </p:cNvSpPr>
            <p:nvPr/>
          </p:nvSpPr>
          <p:spPr bwMode="auto">
            <a:xfrm>
              <a:off x="8658" y="7247"/>
              <a:ext cx="3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3</a:t>
              </a:r>
              <a:endParaRPr lang="en-US" sz="1600"/>
            </a:p>
          </p:txBody>
        </p:sp>
        <p:sp>
          <p:nvSpPr>
            <p:cNvPr id="60460" name="Line 44"/>
            <p:cNvSpPr>
              <a:spLocks noChangeShapeType="1"/>
            </p:cNvSpPr>
            <p:nvPr/>
          </p:nvSpPr>
          <p:spPr bwMode="auto">
            <a:xfrm>
              <a:off x="9258" y="7245"/>
              <a:ext cx="450" cy="3"/>
            </a:xfrm>
            <a:prstGeom prst="line">
              <a:avLst/>
            </a:prstGeom>
            <a:noFill/>
            <a:ln w="57150">
              <a:solidFill>
                <a:srgbClr val="000000"/>
              </a:solidFill>
              <a:prstDash val="sysDot"/>
              <a:round/>
              <a:headEnd/>
              <a:tailEnd/>
            </a:ln>
          </p:spPr>
          <p:txBody>
            <a:bodyPr/>
            <a:lstStyle/>
            <a:p>
              <a:endParaRPr lang="en-US"/>
            </a:p>
          </p:txBody>
        </p:sp>
        <p:sp>
          <p:nvSpPr>
            <p:cNvPr id="60461" name="Line 45"/>
            <p:cNvSpPr>
              <a:spLocks noChangeShapeType="1"/>
            </p:cNvSpPr>
            <p:nvPr/>
          </p:nvSpPr>
          <p:spPr bwMode="auto">
            <a:xfrm>
              <a:off x="2520" y="6979"/>
              <a:ext cx="450" cy="3"/>
            </a:xfrm>
            <a:prstGeom prst="line">
              <a:avLst/>
            </a:prstGeom>
            <a:noFill/>
            <a:ln w="57150">
              <a:solidFill>
                <a:srgbClr val="000000"/>
              </a:solidFill>
              <a:prstDash val="sysDot"/>
              <a:round/>
              <a:headEnd/>
              <a:tailEnd/>
            </a:ln>
          </p:spPr>
          <p:txBody>
            <a:bodyPr/>
            <a:lstStyle/>
            <a:p>
              <a:endParaRPr lang="en-US"/>
            </a:p>
          </p:txBody>
        </p:sp>
        <p:sp>
          <p:nvSpPr>
            <p:cNvPr id="60462" name="Text Box 46"/>
            <p:cNvSpPr txBox="1">
              <a:spLocks noChangeArrowheads="1"/>
            </p:cNvSpPr>
            <p:nvPr/>
          </p:nvSpPr>
          <p:spPr bwMode="auto">
            <a:xfrm>
              <a:off x="2670" y="3584"/>
              <a:ext cx="2250" cy="385"/>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Frames already received</a:t>
              </a:r>
              <a:endParaRPr lang="en-US" sz="1600"/>
            </a:p>
          </p:txBody>
        </p:sp>
        <p:sp>
          <p:nvSpPr>
            <p:cNvPr id="60463" name="Text Box 47"/>
            <p:cNvSpPr txBox="1">
              <a:spLocks noChangeArrowheads="1"/>
            </p:cNvSpPr>
            <p:nvPr/>
          </p:nvSpPr>
          <p:spPr bwMode="auto">
            <a:xfrm>
              <a:off x="2578" y="6637"/>
              <a:ext cx="2250" cy="376"/>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Frames already received</a:t>
              </a:r>
              <a:endParaRPr lang="en-US" sz="1600"/>
            </a:p>
          </p:txBody>
        </p:sp>
        <p:sp>
          <p:nvSpPr>
            <p:cNvPr id="60464" name="Line 48"/>
            <p:cNvSpPr>
              <a:spLocks noChangeShapeType="1"/>
            </p:cNvSpPr>
            <p:nvPr/>
          </p:nvSpPr>
          <p:spPr bwMode="auto">
            <a:xfrm>
              <a:off x="2670" y="4047"/>
              <a:ext cx="2100" cy="0"/>
            </a:xfrm>
            <a:prstGeom prst="line">
              <a:avLst/>
            </a:prstGeom>
            <a:noFill/>
            <a:ln w="9525">
              <a:solidFill>
                <a:srgbClr val="000000"/>
              </a:solidFill>
              <a:round/>
              <a:headEnd type="arrow" w="med" len="med"/>
              <a:tailEnd type="arrow" w="med" len="med"/>
            </a:ln>
          </p:spPr>
          <p:txBody>
            <a:bodyPr/>
            <a:lstStyle/>
            <a:p>
              <a:endParaRPr lang="en-US"/>
            </a:p>
          </p:txBody>
        </p:sp>
        <p:sp>
          <p:nvSpPr>
            <p:cNvPr id="60465" name="Text Box 49"/>
            <p:cNvSpPr txBox="1">
              <a:spLocks noChangeArrowheads="1"/>
            </p:cNvSpPr>
            <p:nvPr/>
          </p:nvSpPr>
          <p:spPr bwMode="auto">
            <a:xfrm>
              <a:off x="4770" y="3276"/>
              <a:ext cx="2103" cy="557"/>
            </a:xfrm>
            <a:prstGeom prst="rect">
              <a:avLst/>
            </a:prstGeom>
            <a:solidFill>
              <a:srgbClr val="FFFFFF"/>
            </a:solidFill>
            <a:ln w="9525">
              <a:noFill/>
              <a:miter lim="800000"/>
              <a:headEnd/>
              <a:tailEnd/>
            </a:ln>
          </p:spPr>
          <p:txBody>
            <a:bodyPr/>
            <a:lstStyle/>
            <a:p>
              <a:r>
                <a:rPr lang="en-US" altLang="ko-KR" sz="1600">
                  <a:solidFill>
                    <a:schemeClr val="accent2"/>
                  </a:solidFill>
                  <a:latin typeface="Times New Roman" pitchFamily="18" charset="0"/>
                  <a:ea typeface="Batang" pitchFamily="18" charset="-127"/>
                </a:rPr>
                <a:t>Window of frames that</a:t>
              </a:r>
            </a:p>
            <a:p>
              <a:r>
                <a:rPr lang="en-US" altLang="ko-KR" sz="1600">
                  <a:solidFill>
                    <a:schemeClr val="accent2"/>
                  </a:solidFill>
                  <a:latin typeface="Times New Roman" pitchFamily="18" charset="0"/>
                  <a:ea typeface="Batang" pitchFamily="18" charset="-127"/>
                </a:rPr>
                <a:t>may be transmitted</a:t>
              </a:r>
              <a:endParaRPr lang="en-US" sz="1600">
                <a:solidFill>
                  <a:schemeClr val="accent2"/>
                </a:solidFill>
              </a:endParaRPr>
            </a:p>
          </p:txBody>
        </p:sp>
        <p:sp>
          <p:nvSpPr>
            <p:cNvPr id="60466" name="Line 50"/>
            <p:cNvSpPr>
              <a:spLocks noChangeShapeType="1"/>
            </p:cNvSpPr>
            <p:nvPr/>
          </p:nvSpPr>
          <p:spPr bwMode="auto">
            <a:xfrm>
              <a:off x="4770" y="3893"/>
              <a:ext cx="2100" cy="0"/>
            </a:xfrm>
            <a:prstGeom prst="line">
              <a:avLst/>
            </a:prstGeom>
            <a:noFill/>
            <a:ln w="9525">
              <a:solidFill>
                <a:srgbClr val="000000"/>
              </a:solidFill>
              <a:round/>
              <a:headEnd type="arrow" w="med" len="med"/>
              <a:tailEnd type="arrow" w="med" len="med"/>
            </a:ln>
          </p:spPr>
          <p:txBody>
            <a:bodyPr/>
            <a:lstStyle/>
            <a:p>
              <a:endParaRPr lang="en-US"/>
            </a:p>
          </p:txBody>
        </p:sp>
        <p:sp>
          <p:nvSpPr>
            <p:cNvPr id="60467" name="Text Box 51"/>
            <p:cNvSpPr txBox="1">
              <a:spLocks noChangeArrowheads="1"/>
            </p:cNvSpPr>
            <p:nvPr/>
          </p:nvSpPr>
          <p:spPr bwMode="auto">
            <a:xfrm>
              <a:off x="4765" y="6332"/>
              <a:ext cx="2103" cy="557"/>
            </a:xfrm>
            <a:prstGeom prst="rect">
              <a:avLst/>
            </a:prstGeom>
            <a:solidFill>
              <a:srgbClr val="FFFFFF"/>
            </a:solidFill>
            <a:ln w="9525">
              <a:noFill/>
              <a:miter lim="800000"/>
              <a:headEnd/>
              <a:tailEnd/>
            </a:ln>
          </p:spPr>
          <p:txBody>
            <a:bodyPr/>
            <a:lstStyle/>
            <a:p>
              <a:r>
                <a:rPr lang="en-US" altLang="ko-KR" sz="1600">
                  <a:solidFill>
                    <a:schemeClr val="accent2"/>
                  </a:solidFill>
                  <a:latin typeface="Times New Roman" pitchFamily="18" charset="0"/>
                  <a:ea typeface="Batang" pitchFamily="18" charset="-127"/>
                </a:rPr>
                <a:t>Window of frames that</a:t>
              </a:r>
            </a:p>
            <a:p>
              <a:r>
                <a:rPr lang="en-US" altLang="ko-KR" sz="1600">
                  <a:solidFill>
                    <a:schemeClr val="accent2"/>
                  </a:solidFill>
                  <a:latin typeface="Times New Roman" pitchFamily="18" charset="0"/>
                  <a:ea typeface="Batang" pitchFamily="18" charset="-127"/>
                </a:rPr>
                <a:t>may be accepted</a:t>
              </a:r>
              <a:endParaRPr lang="en-US" sz="1600">
                <a:solidFill>
                  <a:schemeClr val="accent2"/>
                </a:solidFill>
              </a:endParaRPr>
            </a:p>
          </p:txBody>
        </p:sp>
        <p:sp>
          <p:nvSpPr>
            <p:cNvPr id="60468" name="Text Box 52"/>
            <p:cNvSpPr txBox="1">
              <a:spLocks noChangeArrowheads="1"/>
            </p:cNvSpPr>
            <p:nvPr/>
          </p:nvSpPr>
          <p:spPr bwMode="auto">
            <a:xfrm>
              <a:off x="4758" y="7092"/>
              <a:ext cx="2100" cy="618"/>
            </a:xfrm>
            <a:prstGeom prst="rect">
              <a:avLst/>
            </a:prstGeom>
            <a:solidFill>
              <a:srgbClr val="C0C0C0"/>
            </a:solidFill>
            <a:ln w="9525">
              <a:solidFill>
                <a:srgbClr val="000000"/>
              </a:solidFill>
              <a:miter lim="800000"/>
              <a:headEnd/>
              <a:tailEnd/>
            </a:ln>
          </p:spPr>
          <p:txBody>
            <a:bodyPr/>
            <a:lstStyle/>
            <a:p>
              <a:endParaRPr lang="en-US"/>
            </a:p>
          </p:txBody>
        </p:sp>
        <p:sp>
          <p:nvSpPr>
            <p:cNvPr id="60469" name="Text Box 53"/>
            <p:cNvSpPr txBox="1">
              <a:spLocks noChangeArrowheads="1"/>
            </p:cNvSpPr>
            <p:nvPr/>
          </p:nvSpPr>
          <p:spPr bwMode="auto">
            <a:xfrm>
              <a:off x="6258" y="7247"/>
              <a:ext cx="300" cy="308"/>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3</a:t>
              </a:r>
              <a:endParaRPr lang="en-US" sz="1600">
                <a:solidFill>
                  <a:srgbClr val="FF0066"/>
                </a:solidFill>
              </a:endParaRPr>
            </a:p>
          </p:txBody>
        </p:sp>
        <p:sp>
          <p:nvSpPr>
            <p:cNvPr id="60470" name="Text Box 54"/>
            <p:cNvSpPr txBox="1">
              <a:spLocks noChangeArrowheads="1"/>
            </p:cNvSpPr>
            <p:nvPr/>
          </p:nvSpPr>
          <p:spPr bwMode="auto">
            <a:xfrm>
              <a:off x="5958" y="7247"/>
              <a:ext cx="300" cy="308"/>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2</a:t>
              </a:r>
              <a:endParaRPr lang="en-US" sz="1600">
                <a:solidFill>
                  <a:srgbClr val="FF0066"/>
                </a:solidFill>
              </a:endParaRPr>
            </a:p>
          </p:txBody>
        </p:sp>
        <p:sp>
          <p:nvSpPr>
            <p:cNvPr id="60471" name="Text Box 55"/>
            <p:cNvSpPr txBox="1">
              <a:spLocks noChangeArrowheads="1"/>
            </p:cNvSpPr>
            <p:nvPr/>
          </p:nvSpPr>
          <p:spPr bwMode="auto">
            <a:xfrm>
              <a:off x="5658" y="7247"/>
              <a:ext cx="300" cy="308"/>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1</a:t>
              </a:r>
              <a:endParaRPr lang="en-US" sz="1600">
                <a:solidFill>
                  <a:srgbClr val="FF0066"/>
                </a:solidFill>
              </a:endParaRPr>
            </a:p>
          </p:txBody>
        </p:sp>
        <p:sp>
          <p:nvSpPr>
            <p:cNvPr id="60472" name="Text Box 56"/>
            <p:cNvSpPr txBox="1">
              <a:spLocks noChangeArrowheads="1"/>
            </p:cNvSpPr>
            <p:nvPr/>
          </p:nvSpPr>
          <p:spPr bwMode="auto">
            <a:xfrm>
              <a:off x="5358" y="7247"/>
              <a:ext cx="300" cy="308"/>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0</a:t>
              </a:r>
              <a:endParaRPr lang="en-US" sz="1600">
                <a:solidFill>
                  <a:srgbClr val="FF0066"/>
                </a:solidFill>
              </a:endParaRPr>
            </a:p>
          </p:txBody>
        </p:sp>
        <p:sp>
          <p:nvSpPr>
            <p:cNvPr id="60473" name="Text Box 57"/>
            <p:cNvSpPr txBox="1">
              <a:spLocks noChangeArrowheads="1"/>
            </p:cNvSpPr>
            <p:nvPr/>
          </p:nvSpPr>
          <p:spPr bwMode="auto">
            <a:xfrm>
              <a:off x="5058" y="7247"/>
              <a:ext cx="300" cy="309"/>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7</a:t>
              </a:r>
              <a:endParaRPr lang="en-US" sz="1600">
                <a:solidFill>
                  <a:srgbClr val="FF0066"/>
                </a:solidFill>
              </a:endParaRPr>
            </a:p>
          </p:txBody>
        </p:sp>
        <p:sp>
          <p:nvSpPr>
            <p:cNvPr id="60474" name="Text Box 58"/>
            <p:cNvSpPr txBox="1">
              <a:spLocks noChangeArrowheads="1"/>
            </p:cNvSpPr>
            <p:nvPr/>
          </p:nvSpPr>
          <p:spPr bwMode="auto">
            <a:xfrm>
              <a:off x="4758" y="7247"/>
              <a:ext cx="300" cy="309"/>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6</a:t>
              </a:r>
              <a:endParaRPr lang="en-US" sz="1600">
                <a:solidFill>
                  <a:srgbClr val="FF0066"/>
                </a:solidFill>
              </a:endParaRPr>
            </a:p>
          </p:txBody>
        </p:sp>
        <p:sp>
          <p:nvSpPr>
            <p:cNvPr id="60475" name="Text Box 59"/>
            <p:cNvSpPr txBox="1">
              <a:spLocks noChangeArrowheads="1"/>
            </p:cNvSpPr>
            <p:nvPr/>
          </p:nvSpPr>
          <p:spPr bwMode="auto">
            <a:xfrm>
              <a:off x="6558" y="7247"/>
              <a:ext cx="300" cy="308"/>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4</a:t>
              </a:r>
              <a:endParaRPr lang="en-US" sz="1600">
                <a:solidFill>
                  <a:srgbClr val="FF0066"/>
                </a:solidFill>
              </a:endParaRPr>
            </a:p>
          </p:txBody>
        </p:sp>
        <p:sp>
          <p:nvSpPr>
            <p:cNvPr id="60476" name="Line 60"/>
            <p:cNvSpPr>
              <a:spLocks noChangeShapeType="1"/>
            </p:cNvSpPr>
            <p:nvPr/>
          </p:nvSpPr>
          <p:spPr bwMode="auto">
            <a:xfrm>
              <a:off x="2658" y="7092"/>
              <a:ext cx="2100" cy="1"/>
            </a:xfrm>
            <a:prstGeom prst="line">
              <a:avLst/>
            </a:prstGeom>
            <a:noFill/>
            <a:ln w="9525">
              <a:solidFill>
                <a:srgbClr val="000000"/>
              </a:solidFill>
              <a:round/>
              <a:headEnd type="arrow" w="med" len="med"/>
              <a:tailEnd type="arrow" w="med" len="med"/>
            </a:ln>
          </p:spPr>
          <p:txBody>
            <a:bodyPr/>
            <a:lstStyle/>
            <a:p>
              <a:endParaRPr lang="en-US"/>
            </a:p>
          </p:txBody>
        </p:sp>
        <p:sp>
          <p:nvSpPr>
            <p:cNvPr id="60477" name="Line 61"/>
            <p:cNvSpPr>
              <a:spLocks noChangeShapeType="1"/>
            </p:cNvSpPr>
            <p:nvPr/>
          </p:nvSpPr>
          <p:spPr bwMode="auto">
            <a:xfrm>
              <a:off x="4758" y="6938"/>
              <a:ext cx="2100" cy="1"/>
            </a:xfrm>
            <a:prstGeom prst="line">
              <a:avLst/>
            </a:prstGeom>
            <a:noFill/>
            <a:ln w="9525">
              <a:solidFill>
                <a:srgbClr val="000000"/>
              </a:solidFill>
              <a:round/>
              <a:headEnd type="arrow" w="med" len="med"/>
              <a:tailEnd type="arrow" w="med" len="med"/>
            </a:ln>
          </p:spPr>
          <p:txBody>
            <a:bodyPr/>
            <a:lstStyle/>
            <a:p>
              <a:endParaRPr lang="en-US"/>
            </a:p>
          </p:txBody>
        </p:sp>
        <p:sp>
          <p:nvSpPr>
            <p:cNvPr id="60478" name="Text Box 62"/>
            <p:cNvSpPr txBox="1">
              <a:spLocks noChangeArrowheads="1"/>
            </p:cNvSpPr>
            <p:nvPr/>
          </p:nvSpPr>
          <p:spPr bwMode="auto">
            <a:xfrm>
              <a:off x="2670" y="4819"/>
              <a:ext cx="1050" cy="925"/>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Frame</a:t>
              </a:r>
            </a:p>
            <a:p>
              <a:r>
                <a:rPr lang="en-US" altLang="ko-KR" sz="1600">
                  <a:latin typeface="Times New Roman" pitchFamily="18" charset="0"/>
                  <a:ea typeface="Batang" pitchFamily="18" charset="-127"/>
                </a:rPr>
                <a:t>Sequence</a:t>
              </a:r>
            </a:p>
            <a:p>
              <a:r>
                <a:rPr lang="en-US" altLang="ko-KR" sz="1600">
                  <a:latin typeface="Times New Roman" pitchFamily="18" charset="0"/>
                  <a:ea typeface="Batang" pitchFamily="18" charset="-127"/>
                </a:rPr>
                <a:t>number</a:t>
              </a:r>
              <a:endParaRPr lang="en-US" sz="1600"/>
            </a:p>
          </p:txBody>
        </p:sp>
        <p:sp>
          <p:nvSpPr>
            <p:cNvPr id="60479" name="Line 63"/>
            <p:cNvSpPr>
              <a:spLocks noChangeShapeType="1"/>
            </p:cNvSpPr>
            <p:nvPr/>
          </p:nvSpPr>
          <p:spPr bwMode="auto">
            <a:xfrm flipV="1">
              <a:off x="2970" y="4356"/>
              <a:ext cx="450" cy="463"/>
            </a:xfrm>
            <a:prstGeom prst="line">
              <a:avLst/>
            </a:prstGeom>
            <a:noFill/>
            <a:ln w="9525">
              <a:solidFill>
                <a:srgbClr val="000000"/>
              </a:solidFill>
              <a:round/>
              <a:headEnd/>
              <a:tailEnd type="triangle" w="med" len="med"/>
            </a:ln>
          </p:spPr>
          <p:txBody>
            <a:bodyPr/>
            <a:lstStyle/>
            <a:p>
              <a:endParaRPr lang="en-US"/>
            </a:p>
          </p:txBody>
        </p:sp>
        <p:sp>
          <p:nvSpPr>
            <p:cNvPr id="60480" name="Text Box 64"/>
            <p:cNvSpPr txBox="1">
              <a:spLocks noChangeArrowheads="1"/>
            </p:cNvSpPr>
            <p:nvPr/>
          </p:nvSpPr>
          <p:spPr bwMode="auto">
            <a:xfrm>
              <a:off x="3557" y="4775"/>
              <a:ext cx="1178" cy="617"/>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Last frame</a:t>
              </a:r>
            </a:p>
            <a:p>
              <a:r>
                <a:rPr lang="en-US" altLang="ko-KR" sz="1600">
                  <a:latin typeface="Times New Roman" pitchFamily="18" charset="0"/>
                  <a:ea typeface="Batang" pitchFamily="18" charset="-127"/>
                </a:rPr>
                <a:t>transmitted</a:t>
              </a:r>
              <a:endParaRPr lang="en-US" sz="1600"/>
            </a:p>
          </p:txBody>
        </p:sp>
        <p:sp>
          <p:nvSpPr>
            <p:cNvPr id="60481" name="Line 65"/>
            <p:cNvSpPr>
              <a:spLocks noChangeShapeType="1"/>
            </p:cNvSpPr>
            <p:nvPr/>
          </p:nvSpPr>
          <p:spPr bwMode="auto">
            <a:xfrm flipV="1">
              <a:off x="4170" y="4510"/>
              <a:ext cx="450" cy="309"/>
            </a:xfrm>
            <a:prstGeom prst="line">
              <a:avLst/>
            </a:prstGeom>
            <a:noFill/>
            <a:ln w="9525">
              <a:solidFill>
                <a:srgbClr val="000000"/>
              </a:solidFill>
              <a:round/>
              <a:headEnd/>
              <a:tailEnd type="triangle" w="med" len="med"/>
            </a:ln>
          </p:spPr>
          <p:txBody>
            <a:bodyPr/>
            <a:lstStyle/>
            <a:p>
              <a:endParaRPr lang="en-US"/>
            </a:p>
          </p:txBody>
        </p:sp>
        <p:sp>
          <p:nvSpPr>
            <p:cNvPr id="60482" name="Text Box 66"/>
            <p:cNvSpPr txBox="1">
              <a:spLocks noChangeArrowheads="1"/>
            </p:cNvSpPr>
            <p:nvPr/>
          </p:nvSpPr>
          <p:spPr bwMode="auto">
            <a:xfrm>
              <a:off x="4597" y="4815"/>
              <a:ext cx="1800" cy="771"/>
            </a:xfrm>
            <a:prstGeom prst="rect">
              <a:avLst/>
            </a:prstGeom>
            <a:solidFill>
              <a:srgbClr val="FFFFFF"/>
            </a:solidFill>
            <a:ln w="9525">
              <a:noFill/>
              <a:miter lim="800000"/>
              <a:headEnd/>
              <a:tailEnd/>
            </a:ln>
          </p:spPr>
          <p:txBody>
            <a:bodyPr/>
            <a:lstStyle/>
            <a:p>
              <a:r>
                <a:rPr lang="en-US" altLang="ko-KR" sz="1600">
                  <a:solidFill>
                    <a:srgbClr val="FF0066"/>
                  </a:solidFill>
                  <a:latin typeface="Times New Roman" pitchFamily="18" charset="0"/>
                  <a:ea typeface="Batang" pitchFamily="18" charset="-127"/>
                </a:rPr>
                <a:t>Window shrinks</a:t>
              </a:r>
            </a:p>
            <a:p>
              <a:r>
                <a:rPr lang="en-US" altLang="ko-KR" sz="1600">
                  <a:solidFill>
                    <a:srgbClr val="FF0066"/>
                  </a:solidFill>
                  <a:latin typeface="Times New Roman" pitchFamily="18" charset="0"/>
                  <a:ea typeface="Batang" pitchFamily="18" charset="-127"/>
                </a:rPr>
                <a:t>from trailing edge</a:t>
              </a:r>
            </a:p>
            <a:p>
              <a:r>
                <a:rPr lang="en-US" altLang="ko-KR" sz="1600">
                  <a:solidFill>
                    <a:srgbClr val="FF0066"/>
                  </a:solidFill>
                  <a:latin typeface="Times New Roman" pitchFamily="18" charset="0"/>
                  <a:ea typeface="Batang" pitchFamily="18" charset="-127"/>
                </a:rPr>
                <a:t>as frames are sent</a:t>
              </a:r>
              <a:endParaRPr lang="en-US" sz="1600">
                <a:solidFill>
                  <a:srgbClr val="FF0066"/>
                </a:solidFill>
              </a:endParaRPr>
            </a:p>
          </p:txBody>
        </p:sp>
        <p:sp>
          <p:nvSpPr>
            <p:cNvPr id="60483" name="Line 67"/>
            <p:cNvSpPr>
              <a:spLocks noChangeShapeType="1"/>
            </p:cNvSpPr>
            <p:nvPr/>
          </p:nvSpPr>
          <p:spPr bwMode="auto">
            <a:xfrm>
              <a:off x="4770" y="4819"/>
              <a:ext cx="300" cy="0"/>
            </a:xfrm>
            <a:prstGeom prst="line">
              <a:avLst/>
            </a:prstGeom>
            <a:noFill/>
            <a:ln w="9525">
              <a:solidFill>
                <a:srgbClr val="000000"/>
              </a:solidFill>
              <a:round/>
              <a:headEnd/>
              <a:tailEnd type="triangle" w="med" len="med"/>
            </a:ln>
          </p:spPr>
          <p:txBody>
            <a:bodyPr/>
            <a:lstStyle/>
            <a:p>
              <a:endParaRPr lang="en-US"/>
            </a:p>
          </p:txBody>
        </p:sp>
        <p:sp>
          <p:nvSpPr>
            <p:cNvPr id="60484" name="Text Box 68"/>
            <p:cNvSpPr txBox="1">
              <a:spLocks noChangeArrowheads="1"/>
            </p:cNvSpPr>
            <p:nvPr/>
          </p:nvSpPr>
          <p:spPr bwMode="auto">
            <a:xfrm>
              <a:off x="6720" y="4819"/>
              <a:ext cx="2320" cy="830"/>
            </a:xfrm>
            <a:prstGeom prst="rect">
              <a:avLst/>
            </a:prstGeom>
            <a:solidFill>
              <a:srgbClr val="FFFFFF"/>
            </a:solidFill>
            <a:ln w="9525">
              <a:noFill/>
              <a:miter lim="800000"/>
              <a:headEnd/>
              <a:tailEnd/>
            </a:ln>
          </p:spPr>
          <p:txBody>
            <a:bodyPr/>
            <a:lstStyle/>
            <a:p>
              <a:r>
                <a:rPr lang="en-US" altLang="ko-KR" sz="1600" b="1">
                  <a:solidFill>
                    <a:schemeClr val="hlink"/>
                  </a:solidFill>
                  <a:latin typeface="Times New Roman" pitchFamily="18" charset="0"/>
                  <a:ea typeface="Batang" pitchFamily="18" charset="-127"/>
                </a:rPr>
                <a:t>Window expands from</a:t>
              </a:r>
            </a:p>
            <a:p>
              <a:r>
                <a:rPr lang="en-US" altLang="ko-KR" sz="1600" b="1">
                  <a:solidFill>
                    <a:schemeClr val="hlink"/>
                  </a:solidFill>
                  <a:latin typeface="Times New Roman" pitchFamily="18" charset="0"/>
                  <a:ea typeface="Batang" pitchFamily="18" charset="-127"/>
                </a:rPr>
                <a:t>leading edge as received</a:t>
              </a:r>
            </a:p>
            <a:p>
              <a:r>
                <a:rPr lang="en-US" altLang="ko-KR" sz="1600" b="1">
                  <a:solidFill>
                    <a:schemeClr val="hlink"/>
                  </a:solidFill>
                  <a:latin typeface="Times New Roman" pitchFamily="18" charset="0"/>
                  <a:ea typeface="Batang" pitchFamily="18" charset="-127"/>
                </a:rPr>
                <a:t>acknowledgment</a:t>
              </a:r>
              <a:r>
                <a:rPr lang="en-US" altLang="ko-KR" sz="1600">
                  <a:latin typeface="Times New Roman" pitchFamily="18" charset="0"/>
                  <a:ea typeface="Batang" pitchFamily="18" charset="-127"/>
                </a:rPr>
                <a:t> </a:t>
              </a:r>
              <a:endParaRPr lang="en-US" sz="1600"/>
            </a:p>
          </p:txBody>
        </p:sp>
        <p:sp>
          <p:nvSpPr>
            <p:cNvPr id="60485" name="Line 69"/>
            <p:cNvSpPr>
              <a:spLocks noChangeShapeType="1"/>
            </p:cNvSpPr>
            <p:nvPr/>
          </p:nvSpPr>
          <p:spPr bwMode="auto">
            <a:xfrm>
              <a:off x="6870" y="4819"/>
              <a:ext cx="300" cy="1"/>
            </a:xfrm>
            <a:prstGeom prst="line">
              <a:avLst/>
            </a:prstGeom>
            <a:noFill/>
            <a:ln w="9525">
              <a:solidFill>
                <a:srgbClr val="000000"/>
              </a:solidFill>
              <a:round/>
              <a:headEnd/>
              <a:tailEnd type="triangle" w="med" len="med"/>
            </a:ln>
          </p:spPr>
          <p:txBody>
            <a:bodyPr/>
            <a:lstStyle/>
            <a:p>
              <a:endParaRPr lang="en-US"/>
            </a:p>
          </p:txBody>
        </p:sp>
        <p:sp>
          <p:nvSpPr>
            <p:cNvPr id="60486" name="Text Box 70"/>
            <p:cNvSpPr txBox="1">
              <a:spLocks noChangeArrowheads="1"/>
            </p:cNvSpPr>
            <p:nvPr/>
          </p:nvSpPr>
          <p:spPr bwMode="auto">
            <a:xfrm>
              <a:off x="3108" y="7863"/>
              <a:ext cx="1500" cy="617"/>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Last frame </a:t>
              </a:r>
            </a:p>
            <a:p>
              <a:r>
                <a:rPr lang="en-US" altLang="ko-KR" sz="1600">
                  <a:latin typeface="Times New Roman" pitchFamily="18" charset="0"/>
                  <a:ea typeface="Batang" pitchFamily="18" charset="-127"/>
                </a:rPr>
                <a:t>acknowledged</a:t>
              </a:r>
              <a:endParaRPr lang="en-US" sz="1600"/>
            </a:p>
          </p:txBody>
        </p:sp>
        <p:sp>
          <p:nvSpPr>
            <p:cNvPr id="60487" name="Line 71"/>
            <p:cNvSpPr>
              <a:spLocks noChangeShapeType="1"/>
            </p:cNvSpPr>
            <p:nvPr/>
          </p:nvSpPr>
          <p:spPr bwMode="auto">
            <a:xfrm flipV="1">
              <a:off x="3858" y="7555"/>
              <a:ext cx="750" cy="308"/>
            </a:xfrm>
            <a:prstGeom prst="line">
              <a:avLst/>
            </a:prstGeom>
            <a:noFill/>
            <a:ln w="9525">
              <a:solidFill>
                <a:srgbClr val="000000"/>
              </a:solidFill>
              <a:round/>
              <a:headEnd/>
              <a:tailEnd type="triangle" w="med" len="med"/>
            </a:ln>
          </p:spPr>
          <p:txBody>
            <a:bodyPr/>
            <a:lstStyle/>
            <a:p>
              <a:endParaRPr lang="en-US"/>
            </a:p>
          </p:txBody>
        </p:sp>
        <p:sp>
          <p:nvSpPr>
            <p:cNvPr id="60488" name="Text Box 72"/>
            <p:cNvSpPr txBox="1">
              <a:spLocks noChangeArrowheads="1"/>
            </p:cNvSpPr>
            <p:nvPr/>
          </p:nvSpPr>
          <p:spPr bwMode="auto">
            <a:xfrm>
              <a:off x="4637" y="7880"/>
              <a:ext cx="2100" cy="839"/>
            </a:xfrm>
            <a:prstGeom prst="rect">
              <a:avLst/>
            </a:prstGeom>
            <a:solidFill>
              <a:srgbClr val="FFFFFF"/>
            </a:solidFill>
            <a:ln w="9525">
              <a:noFill/>
              <a:miter lim="800000"/>
              <a:headEnd/>
              <a:tailEnd/>
            </a:ln>
          </p:spPr>
          <p:txBody>
            <a:bodyPr/>
            <a:lstStyle/>
            <a:p>
              <a:r>
                <a:rPr lang="en-US" altLang="ko-KR" sz="1600">
                  <a:solidFill>
                    <a:srgbClr val="FF0066"/>
                  </a:solidFill>
                  <a:latin typeface="Times New Roman" pitchFamily="18" charset="0"/>
                  <a:ea typeface="Batang" pitchFamily="18" charset="-127"/>
                </a:rPr>
                <a:t>Window shrinks</a:t>
              </a:r>
            </a:p>
            <a:p>
              <a:r>
                <a:rPr lang="en-US" altLang="ko-KR" sz="1600">
                  <a:solidFill>
                    <a:srgbClr val="FF0066"/>
                  </a:solidFill>
                  <a:latin typeface="Times New Roman" pitchFamily="18" charset="0"/>
                  <a:ea typeface="Batang" pitchFamily="18" charset="-127"/>
                </a:rPr>
                <a:t>from trailing edge</a:t>
              </a:r>
            </a:p>
            <a:p>
              <a:r>
                <a:rPr lang="en-US" altLang="ko-KR" sz="1600">
                  <a:solidFill>
                    <a:srgbClr val="FF0066"/>
                  </a:solidFill>
                  <a:latin typeface="Times New Roman" pitchFamily="18" charset="0"/>
                  <a:ea typeface="Batang" pitchFamily="18" charset="-127"/>
                </a:rPr>
                <a:t>as frames are received</a:t>
              </a:r>
              <a:r>
                <a:rPr lang="en-US" altLang="ko-KR" sz="1200">
                  <a:latin typeface="Times New Roman" pitchFamily="18" charset="0"/>
                  <a:ea typeface="Batang" pitchFamily="18" charset="-127"/>
                </a:rPr>
                <a:t> </a:t>
              </a:r>
              <a:endParaRPr lang="en-US"/>
            </a:p>
          </p:txBody>
        </p:sp>
        <p:sp>
          <p:nvSpPr>
            <p:cNvPr id="60489" name="Line 73"/>
            <p:cNvSpPr>
              <a:spLocks noChangeShapeType="1"/>
            </p:cNvSpPr>
            <p:nvPr/>
          </p:nvSpPr>
          <p:spPr bwMode="auto">
            <a:xfrm>
              <a:off x="4758" y="7863"/>
              <a:ext cx="300" cy="1"/>
            </a:xfrm>
            <a:prstGeom prst="line">
              <a:avLst/>
            </a:prstGeom>
            <a:noFill/>
            <a:ln w="9525">
              <a:solidFill>
                <a:srgbClr val="000000"/>
              </a:solidFill>
              <a:round/>
              <a:headEnd/>
              <a:tailEnd type="triangle" w="med" len="med"/>
            </a:ln>
          </p:spPr>
          <p:txBody>
            <a:bodyPr/>
            <a:lstStyle/>
            <a:p>
              <a:endParaRPr lang="en-US"/>
            </a:p>
          </p:txBody>
        </p:sp>
        <p:sp>
          <p:nvSpPr>
            <p:cNvPr id="60490" name="Text Box 74"/>
            <p:cNvSpPr txBox="1">
              <a:spLocks noChangeArrowheads="1"/>
            </p:cNvSpPr>
            <p:nvPr/>
          </p:nvSpPr>
          <p:spPr bwMode="auto">
            <a:xfrm>
              <a:off x="6720" y="7904"/>
              <a:ext cx="2320" cy="831"/>
            </a:xfrm>
            <a:prstGeom prst="rect">
              <a:avLst/>
            </a:prstGeom>
            <a:solidFill>
              <a:srgbClr val="FFFFFF"/>
            </a:solidFill>
            <a:ln w="9525">
              <a:noFill/>
              <a:miter lim="800000"/>
              <a:headEnd/>
              <a:tailEnd/>
            </a:ln>
          </p:spPr>
          <p:txBody>
            <a:bodyPr/>
            <a:lstStyle/>
            <a:p>
              <a:r>
                <a:rPr lang="en-US" altLang="ko-KR" sz="1600" b="1">
                  <a:solidFill>
                    <a:schemeClr val="hlink"/>
                  </a:solidFill>
                  <a:latin typeface="Times New Roman" pitchFamily="18" charset="0"/>
                  <a:ea typeface="Batang" pitchFamily="18" charset="-127"/>
                </a:rPr>
                <a:t>Window expands from</a:t>
              </a:r>
            </a:p>
            <a:p>
              <a:r>
                <a:rPr lang="en-US" altLang="ko-KR" sz="1600" b="1">
                  <a:solidFill>
                    <a:schemeClr val="hlink"/>
                  </a:solidFill>
                  <a:latin typeface="Times New Roman" pitchFamily="18" charset="0"/>
                  <a:ea typeface="Batang" pitchFamily="18" charset="-127"/>
                </a:rPr>
                <a:t>leading edge as sent</a:t>
              </a:r>
            </a:p>
            <a:p>
              <a:r>
                <a:rPr lang="en-US" altLang="ko-KR" sz="1600" b="1">
                  <a:solidFill>
                    <a:schemeClr val="hlink"/>
                  </a:solidFill>
                  <a:latin typeface="Times New Roman" pitchFamily="18" charset="0"/>
                  <a:ea typeface="Batang" pitchFamily="18" charset="-127"/>
                </a:rPr>
                <a:t>acknowledgment</a:t>
              </a:r>
              <a:r>
                <a:rPr lang="en-US" altLang="ko-KR" sz="1200">
                  <a:latin typeface="Times New Roman" pitchFamily="18" charset="0"/>
                  <a:ea typeface="Batang" pitchFamily="18" charset="-127"/>
                </a:rPr>
                <a:t> </a:t>
              </a:r>
              <a:endParaRPr lang="en-US"/>
            </a:p>
          </p:txBody>
        </p:sp>
        <p:sp>
          <p:nvSpPr>
            <p:cNvPr id="60491" name="Line 75"/>
            <p:cNvSpPr>
              <a:spLocks noChangeShapeType="1"/>
            </p:cNvSpPr>
            <p:nvPr/>
          </p:nvSpPr>
          <p:spPr bwMode="auto">
            <a:xfrm>
              <a:off x="6858" y="7863"/>
              <a:ext cx="300" cy="1"/>
            </a:xfrm>
            <a:prstGeom prst="line">
              <a:avLst/>
            </a:prstGeom>
            <a:noFill/>
            <a:ln w="9525">
              <a:solidFill>
                <a:srgbClr val="000000"/>
              </a:solidFill>
              <a:round/>
              <a:headEnd/>
              <a:tailEnd type="triangle" w="med" len="med"/>
            </a:ln>
          </p:spPr>
          <p:txBody>
            <a:bodyPr/>
            <a:lstStyle/>
            <a:p>
              <a:endParaRPr lang="en-US"/>
            </a:p>
          </p:txBody>
        </p:sp>
        <p:sp>
          <p:nvSpPr>
            <p:cNvPr id="60492" name="Line 76"/>
            <p:cNvSpPr>
              <a:spLocks noChangeShapeType="1"/>
            </p:cNvSpPr>
            <p:nvPr/>
          </p:nvSpPr>
          <p:spPr bwMode="auto">
            <a:xfrm>
              <a:off x="2743" y="6296"/>
              <a:ext cx="7050" cy="2"/>
            </a:xfrm>
            <a:prstGeom prst="line">
              <a:avLst/>
            </a:prstGeom>
            <a:noFill/>
            <a:ln w="9525">
              <a:solidFill>
                <a:srgbClr val="000000"/>
              </a:solidFill>
              <a:prstDash val="sysDot"/>
              <a:round/>
              <a:headEnd/>
              <a:tailEnd/>
            </a:ln>
          </p:spPr>
          <p:txBody>
            <a:bodyPr/>
            <a:lstStyle/>
            <a:p>
              <a:endParaRPr lang="en-US"/>
            </a:p>
          </p:txBody>
        </p:sp>
        <p:sp>
          <p:nvSpPr>
            <p:cNvPr id="60493" name="Text Box 77"/>
            <p:cNvSpPr txBox="1">
              <a:spLocks noChangeArrowheads="1"/>
            </p:cNvSpPr>
            <p:nvPr/>
          </p:nvSpPr>
          <p:spPr bwMode="auto">
            <a:xfrm>
              <a:off x="7170" y="5745"/>
              <a:ext cx="2595" cy="360"/>
            </a:xfrm>
            <a:prstGeom prst="rect">
              <a:avLst/>
            </a:prstGeom>
            <a:solidFill>
              <a:srgbClr val="FFFFFF"/>
            </a:solidFill>
            <a:ln w="9525">
              <a:solidFill>
                <a:srgbClr val="000000"/>
              </a:solidFill>
              <a:prstDash val="sysDot"/>
              <a:miter lim="800000"/>
              <a:headEnd/>
              <a:tailEnd/>
            </a:ln>
          </p:spPr>
          <p:txBody>
            <a:bodyPr/>
            <a:lstStyle/>
            <a:p>
              <a:r>
                <a:rPr lang="en-US" altLang="ko-KR" sz="1600">
                  <a:solidFill>
                    <a:srgbClr val="800000"/>
                  </a:solidFill>
                  <a:latin typeface="Times New Roman" pitchFamily="18" charset="0"/>
                  <a:ea typeface="Batang" pitchFamily="18" charset="-127"/>
                </a:rPr>
                <a:t>(a) Transmitter’s perspective</a:t>
              </a:r>
              <a:endParaRPr lang="en-US" sz="1600">
                <a:solidFill>
                  <a:srgbClr val="800000"/>
                </a:solidFill>
              </a:endParaRPr>
            </a:p>
          </p:txBody>
        </p:sp>
        <p:sp>
          <p:nvSpPr>
            <p:cNvPr id="60494" name="Text Box 78"/>
            <p:cNvSpPr txBox="1">
              <a:spLocks noChangeArrowheads="1"/>
            </p:cNvSpPr>
            <p:nvPr/>
          </p:nvSpPr>
          <p:spPr bwMode="auto">
            <a:xfrm>
              <a:off x="7165" y="8781"/>
              <a:ext cx="2438" cy="359"/>
            </a:xfrm>
            <a:prstGeom prst="rect">
              <a:avLst/>
            </a:prstGeom>
            <a:solidFill>
              <a:srgbClr val="FFFFFF"/>
            </a:solidFill>
            <a:ln w="9525">
              <a:solidFill>
                <a:srgbClr val="000000"/>
              </a:solidFill>
              <a:prstDash val="sysDot"/>
              <a:miter lim="800000"/>
              <a:headEnd/>
              <a:tailEnd/>
            </a:ln>
          </p:spPr>
          <p:txBody>
            <a:bodyPr/>
            <a:lstStyle/>
            <a:p>
              <a:r>
                <a:rPr lang="en-US" altLang="ko-KR" sz="1600">
                  <a:solidFill>
                    <a:srgbClr val="800000"/>
                  </a:solidFill>
                  <a:latin typeface="Times New Roman" pitchFamily="18" charset="0"/>
                  <a:ea typeface="Batang" pitchFamily="18" charset="-127"/>
                </a:rPr>
                <a:t>(b) Receiver’s perspective</a:t>
              </a:r>
              <a:endParaRPr lang="en-US" sz="1600">
                <a:solidFill>
                  <a:srgbClr val="800000"/>
                </a:solidFill>
              </a:endParaRPr>
            </a:p>
          </p:txBody>
        </p:sp>
      </p:grpSp>
      <p:sp>
        <p:nvSpPr>
          <p:cNvPr id="60570" name="Line 154"/>
          <p:cNvSpPr>
            <a:spLocks noChangeShapeType="1"/>
          </p:cNvSpPr>
          <p:nvPr/>
        </p:nvSpPr>
        <p:spPr bwMode="auto">
          <a:xfrm>
            <a:off x="304800" y="5029200"/>
            <a:ext cx="342900" cy="3175"/>
          </a:xfrm>
          <a:prstGeom prst="line">
            <a:avLst/>
          </a:prstGeom>
          <a:noFill/>
          <a:ln w="57150">
            <a:solidFill>
              <a:srgbClr val="000000"/>
            </a:solidFill>
            <a:prstDash val="sysDot"/>
            <a:round/>
            <a:headEnd/>
            <a:tailEnd/>
          </a:ln>
        </p:spPr>
        <p:txBody>
          <a:bodyPr/>
          <a:lstStyle/>
          <a:p>
            <a:endParaRPr lang="en-US"/>
          </a:p>
        </p:txBody>
      </p:sp>
      <p:sp>
        <p:nvSpPr>
          <p:cNvPr id="60571" name="Rectangle 155"/>
          <p:cNvSpPr>
            <a:spLocks noChangeArrowheads="1"/>
          </p:cNvSpPr>
          <p:nvPr/>
        </p:nvSpPr>
        <p:spPr bwMode="auto">
          <a:xfrm>
            <a:off x="4648200" y="1676400"/>
            <a:ext cx="2133600" cy="609600"/>
          </a:xfrm>
          <a:prstGeom prst="rect">
            <a:avLst/>
          </a:prstGeom>
          <a:noFill/>
          <a:ln w="9525">
            <a:solidFill>
              <a:schemeClr val="tx1"/>
            </a:solidFill>
            <a:miter lim="800000"/>
            <a:headEnd/>
            <a:tailEnd/>
          </a:ln>
          <a:effectLst/>
        </p:spPr>
        <p:txBody>
          <a:bodyPr wrap="none" anchor="ctr"/>
          <a:lstStyle/>
          <a:p>
            <a:endParaRPr lang="en-US"/>
          </a:p>
        </p:txBody>
      </p:sp>
      <p:sp>
        <p:nvSpPr>
          <p:cNvPr id="60572" name="Line 156"/>
          <p:cNvSpPr>
            <a:spLocks noChangeShapeType="1"/>
          </p:cNvSpPr>
          <p:nvPr/>
        </p:nvSpPr>
        <p:spPr bwMode="auto">
          <a:xfrm flipV="1">
            <a:off x="4800600" y="2286000"/>
            <a:ext cx="990600" cy="2590800"/>
          </a:xfrm>
          <a:prstGeom prst="line">
            <a:avLst/>
          </a:prstGeom>
          <a:noFill/>
          <a:ln w="28575">
            <a:solidFill>
              <a:schemeClr val="accent2"/>
            </a:solidFill>
            <a:prstDash val="dash"/>
            <a:round/>
            <a:headEnd/>
            <a:tailEnd type="triangle" w="med" len="med"/>
          </a:ln>
          <a:effectLst/>
        </p:spPr>
        <p:txBody>
          <a:bodyPr/>
          <a:lstStyle/>
          <a:p>
            <a:endParaRPr lang="en-US"/>
          </a:p>
        </p:txBody>
      </p:sp>
      <p:sp>
        <p:nvSpPr>
          <p:cNvPr id="60573" name="Text Box 157"/>
          <p:cNvSpPr txBox="1">
            <a:spLocks noChangeArrowheads="1"/>
          </p:cNvSpPr>
          <p:nvPr/>
        </p:nvSpPr>
        <p:spPr bwMode="auto">
          <a:xfrm>
            <a:off x="7924800" y="2971800"/>
            <a:ext cx="457200" cy="1219200"/>
          </a:xfrm>
          <a:prstGeom prst="rect">
            <a:avLst/>
          </a:prstGeom>
          <a:noFill/>
          <a:ln w="9525">
            <a:noFill/>
            <a:miter lim="800000"/>
            <a:headEnd/>
            <a:tailEnd/>
          </a:ln>
          <a:effectLst/>
        </p:spPr>
        <p:txBody>
          <a:bodyPr vert="eaVert">
            <a:spAutoFit/>
          </a:bodyPr>
          <a:lstStyle/>
          <a:p>
            <a:pPr>
              <a:spcBef>
                <a:spcPct val="50000"/>
              </a:spcBef>
            </a:pPr>
            <a:r>
              <a:rPr lang="en-US" b="1">
                <a:solidFill>
                  <a:srgbClr val="FF0066"/>
                </a:solidFill>
              </a:rPr>
              <a:t>Pipeline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Physical addressing, is not to be confused with network or IP addressing. The physical address defines how devices are labeled in the data link layer. This physical address is most commonly called the Media Access Control (MAC) address. The MAC address is a unique number assigned by the manufacturer. This numbering system is actually administered by one of the networking governing bodies.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lide Number Placeholder 5"/>
          <p:cNvSpPr>
            <a:spLocks noGrp="1"/>
          </p:cNvSpPr>
          <p:nvPr>
            <p:ph type="sldNum" sz="quarter" idx="12"/>
          </p:nvPr>
        </p:nvSpPr>
        <p:spPr/>
        <p:txBody>
          <a:bodyPr/>
          <a:lstStyle/>
          <a:p>
            <a:fld id="{B9DF3224-67FC-4BBC-ACB7-73E1860B4DE0}" type="slidenum">
              <a:rPr lang="en-US"/>
              <a:pPr/>
              <a:t>50</a:t>
            </a:fld>
            <a:endParaRPr lang="en-US"/>
          </a:p>
        </p:txBody>
      </p:sp>
      <p:sp>
        <p:nvSpPr>
          <p:cNvPr id="61442" name="Rectangle 2"/>
          <p:cNvSpPr>
            <a:spLocks noGrp="1" noChangeArrowheads="1"/>
          </p:cNvSpPr>
          <p:nvPr>
            <p:ph type="title"/>
          </p:nvPr>
        </p:nvSpPr>
        <p:spPr>
          <a:xfrm>
            <a:off x="0" y="0"/>
            <a:ext cx="8610600" cy="715963"/>
          </a:xfrm>
        </p:spPr>
        <p:txBody>
          <a:bodyPr/>
          <a:lstStyle/>
          <a:p>
            <a:r>
              <a:rPr lang="en-US" sz="3600" b="1">
                <a:solidFill>
                  <a:schemeClr val="accent2"/>
                </a:solidFill>
                <a:latin typeface="Comic Sans MS" pitchFamily="66" charset="0"/>
              </a:rPr>
              <a:t>Pr.3</a:t>
            </a:r>
            <a:r>
              <a:rPr lang="en-US" sz="3600">
                <a:solidFill>
                  <a:schemeClr val="folHlink"/>
                </a:solidFill>
              </a:rPr>
              <a:t>. </a:t>
            </a:r>
            <a:r>
              <a:rPr lang="en-US" sz="3600">
                <a:solidFill>
                  <a:schemeClr val="accent2"/>
                </a:solidFill>
                <a:latin typeface="Comic Sans MS" pitchFamily="66" charset="0"/>
              </a:rPr>
              <a:t>Example: Sliding-window protocol</a:t>
            </a:r>
          </a:p>
        </p:txBody>
      </p:sp>
      <p:grpSp>
        <p:nvGrpSpPr>
          <p:cNvPr id="2" name="Group 4"/>
          <p:cNvGrpSpPr>
            <a:grpSpLocks noChangeAspect="1"/>
          </p:cNvGrpSpPr>
          <p:nvPr/>
        </p:nvGrpSpPr>
        <p:grpSpPr bwMode="auto">
          <a:xfrm>
            <a:off x="838200" y="815975"/>
            <a:ext cx="8001000" cy="6042025"/>
            <a:chOff x="2370" y="6020"/>
            <a:chExt cx="7350" cy="5708"/>
          </a:xfrm>
        </p:grpSpPr>
        <p:sp>
          <p:nvSpPr>
            <p:cNvPr id="61445" name="AutoShape 5"/>
            <p:cNvSpPr>
              <a:spLocks noChangeAspect="1" noChangeArrowheads="1"/>
            </p:cNvSpPr>
            <p:nvPr/>
          </p:nvSpPr>
          <p:spPr bwMode="auto">
            <a:xfrm>
              <a:off x="2370" y="6020"/>
              <a:ext cx="7350" cy="5708"/>
            </a:xfrm>
            <a:prstGeom prst="rect">
              <a:avLst/>
            </a:prstGeom>
            <a:noFill/>
            <a:ln w="9525">
              <a:noFill/>
              <a:miter lim="800000"/>
              <a:headEnd/>
              <a:tailEnd/>
            </a:ln>
          </p:spPr>
          <p:txBody>
            <a:bodyPr/>
            <a:lstStyle/>
            <a:p>
              <a:endParaRPr lang="en-US"/>
            </a:p>
          </p:txBody>
        </p:sp>
        <p:sp>
          <p:nvSpPr>
            <p:cNvPr id="61446" name="Rectangle 6"/>
            <p:cNvSpPr>
              <a:spLocks noChangeArrowheads="1"/>
            </p:cNvSpPr>
            <p:nvPr/>
          </p:nvSpPr>
          <p:spPr bwMode="auto">
            <a:xfrm>
              <a:off x="2653" y="6575"/>
              <a:ext cx="1500" cy="462"/>
            </a:xfrm>
            <a:prstGeom prst="rect">
              <a:avLst/>
            </a:prstGeom>
            <a:solidFill>
              <a:srgbClr val="C0C0C0"/>
            </a:solidFill>
            <a:ln w="9525">
              <a:solidFill>
                <a:srgbClr val="000000"/>
              </a:solidFill>
              <a:miter lim="800000"/>
              <a:headEnd/>
              <a:tailEnd/>
            </a:ln>
          </p:spPr>
          <p:txBody>
            <a:bodyPr/>
            <a:lstStyle/>
            <a:p>
              <a:endParaRPr lang="en-US"/>
            </a:p>
          </p:txBody>
        </p:sp>
        <p:sp>
          <p:nvSpPr>
            <p:cNvPr id="61447" name="Text Box 7"/>
            <p:cNvSpPr txBox="1">
              <a:spLocks noChangeArrowheads="1"/>
            </p:cNvSpPr>
            <p:nvPr/>
          </p:nvSpPr>
          <p:spPr bwMode="auto">
            <a:xfrm>
              <a:off x="2670" y="6637"/>
              <a:ext cx="2700" cy="309"/>
            </a:xfrm>
            <a:prstGeom prst="rect">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0   1   2   3  4  5  6</a:t>
              </a:r>
              <a:r>
                <a:rPr lang="en-US" altLang="ko-KR" sz="1600">
                  <a:latin typeface="Times New Roman" pitchFamily="18" charset="0"/>
                  <a:ea typeface="Batang" pitchFamily="18" charset="-127"/>
                </a:rPr>
                <a:t>  7   0  1  2  3</a:t>
              </a:r>
              <a:endParaRPr lang="en-US" sz="1600"/>
            </a:p>
          </p:txBody>
        </p:sp>
        <p:sp>
          <p:nvSpPr>
            <p:cNvPr id="61448" name="Line 8"/>
            <p:cNvSpPr>
              <a:spLocks noChangeShapeType="1"/>
            </p:cNvSpPr>
            <p:nvPr/>
          </p:nvSpPr>
          <p:spPr bwMode="auto">
            <a:xfrm>
              <a:off x="2970" y="6637"/>
              <a:ext cx="1" cy="309"/>
            </a:xfrm>
            <a:prstGeom prst="line">
              <a:avLst/>
            </a:prstGeom>
            <a:noFill/>
            <a:ln w="9525">
              <a:solidFill>
                <a:srgbClr val="000000"/>
              </a:solidFill>
              <a:round/>
              <a:headEnd/>
              <a:tailEnd/>
            </a:ln>
          </p:spPr>
          <p:txBody>
            <a:bodyPr/>
            <a:lstStyle/>
            <a:p>
              <a:endParaRPr lang="en-US"/>
            </a:p>
          </p:txBody>
        </p:sp>
        <p:sp>
          <p:nvSpPr>
            <p:cNvPr id="61449" name="Line 9"/>
            <p:cNvSpPr>
              <a:spLocks noChangeShapeType="1"/>
            </p:cNvSpPr>
            <p:nvPr/>
          </p:nvSpPr>
          <p:spPr bwMode="auto">
            <a:xfrm>
              <a:off x="4745" y="6662"/>
              <a:ext cx="1" cy="309"/>
            </a:xfrm>
            <a:prstGeom prst="line">
              <a:avLst/>
            </a:prstGeom>
            <a:noFill/>
            <a:ln w="9525">
              <a:solidFill>
                <a:srgbClr val="000000"/>
              </a:solidFill>
              <a:round/>
              <a:headEnd/>
              <a:tailEnd/>
            </a:ln>
          </p:spPr>
          <p:txBody>
            <a:bodyPr/>
            <a:lstStyle/>
            <a:p>
              <a:endParaRPr lang="en-US"/>
            </a:p>
          </p:txBody>
        </p:sp>
        <p:sp>
          <p:nvSpPr>
            <p:cNvPr id="61450" name="Line 10"/>
            <p:cNvSpPr>
              <a:spLocks noChangeShapeType="1"/>
            </p:cNvSpPr>
            <p:nvPr/>
          </p:nvSpPr>
          <p:spPr bwMode="auto">
            <a:xfrm>
              <a:off x="4578" y="6654"/>
              <a:ext cx="1" cy="308"/>
            </a:xfrm>
            <a:prstGeom prst="line">
              <a:avLst/>
            </a:prstGeom>
            <a:noFill/>
            <a:ln w="9525">
              <a:solidFill>
                <a:srgbClr val="000000"/>
              </a:solidFill>
              <a:round/>
              <a:headEnd/>
              <a:tailEnd/>
            </a:ln>
          </p:spPr>
          <p:txBody>
            <a:bodyPr/>
            <a:lstStyle/>
            <a:p>
              <a:endParaRPr lang="en-US"/>
            </a:p>
          </p:txBody>
        </p:sp>
        <p:sp>
          <p:nvSpPr>
            <p:cNvPr id="61451" name="Line 11"/>
            <p:cNvSpPr>
              <a:spLocks noChangeShapeType="1"/>
            </p:cNvSpPr>
            <p:nvPr/>
          </p:nvSpPr>
          <p:spPr bwMode="auto">
            <a:xfrm>
              <a:off x="4345" y="6646"/>
              <a:ext cx="1" cy="308"/>
            </a:xfrm>
            <a:prstGeom prst="line">
              <a:avLst/>
            </a:prstGeom>
            <a:noFill/>
            <a:ln w="9525">
              <a:solidFill>
                <a:srgbClr val="000000"/>
              </a:solidFill>
              <a:round/>
              <a:headEnd/>
              <a:tailEnd/>
            </a:ln>
          </p:spPr>
          <p:txBody>
            <a:bodyPr/>
            <a:lstStyle/>
            <a:p>
              <a:endParaRPr lang="en-US"/>
            </a:p>
          </p:txBody>
        </p:sp>
        <p:sp>
          <p:nvSpPr>
            <p:cNvPr id="61452" name="Line 12"/>
            <p:cNvSpPr>
              <a:spLocks noChangeShapeType="1"/>
            </p:cNvSpPr>
            <p:nvPr/>
          </p:nvSpPr>
          <p:spPr bwMode="auto">
            <a:xfrm>
              <a:off x="4153" y="6646"/>
              <a:ext cx="1" cy="309"/>
            </a:xfrm>
            <a:prstGeom prst="line">
              <a:avLst/>
            </a:prstGeom>
            <a:noFill/>
            <a:ln w="9525">
              <a:solidFill>
                <a:srgbClr val="000000"/>
              </a:solidFill>
              <a:round/>
              <a:headEnd/>
              <a:tailEnd/>
            </a:ln>
          </p:spPr>
          <p:txBody>
            <a:bodyPr/>
            <a:lstStyle/>
            <a:p>
              <a:endParaRPr lang="en-US"/>
            </a:p>
          </p:txBody>
        </p:sp>
        <p:sp>
          <p:nvSpPr>
            <p:cNvPr id="61453" name="Line 13"/>
            <p:cNvSpPr>
              <a:spLocks noChangeShapeType="1"/>
            </p:cNvSpPr>
            <p:nvPr/>
          </p:nvSpPr>
          <p:spPr bwMode="auto">
            <a:xfrm>
              <a:off x="3720" y="6637"/>
              <a:ext cx="1" cy="309"/>
            </a:xfrm>
            <a:prstGeom prst="line">
              <a:avLst/>
            </a:prstGeom>
            <a:noFill/>
            <a:ln w="9525">
              <a:solidFill>
                <a:srgbClr val="000000"/>
              </a:solidFill>
              <a:round/>
              <a:headEnd/>
              <a:tailEnd/>
            </a:ln>
          </p:spPr>
          <p:txBody>
            <a:bodyPr/>
            <a:lstStyle/>
            <a:p>
              <a:endParaRPr lang="en-US"/>
            </a:p>
          </p:txBody>
        </p:sp>
        <p:sp>
          <p:nvSpPr>
            <p:cNvPr id="61454" name="Line 14"/>
            <p:cNvSpPr>
              <a:spLocks noChangeShapeType="1"/>
            </p:cNvSpPr>
            <p:nvPr/>
          </p:nvSpPr>
          <p:spPr bwMode="auto">
            <a:xfrm>
              <a:off x="3570" y="6637"/>
              <a:ext cx="1" cy="309"/>
            </a:xfrm>
            <a:prstGeom prst="line">
              <a:avLst/>
            </a:prstGeom>
            <a:noFill/>
            <a:ln w="9525">
              <a:solidFill>
                <a:srgbClr val="000000"/>
              </a:solidFill>
              <a:round/>
              <a:headEnd/>
              <a:tailEnd/>
            </a:ln>
          </p:spPr>
          <p:txBody>
            <a:bodyPr/>
            <a:lstStyle/>
            <a:p>
              <a:endParaRPr lang="en-US"/>
            </a:p>
          </p:txBody>
        </p:sp>
        <p:sp>
          <p:nvSpPr>
            <p:cNvPr id="61455" name="Line 15"/>
            <p:cNvSpPr>
              <a:spLocks noChangeShapeType="1"/>
            </p:cNvSpPr>
            <p:nvPr/>
          </p:nvSpPr>
          <p:spPr bwMode="auto">
            <a:xfrm>
              <a:off x="5112" y="6654"/>
              <a:ext cx="1" cy="308"/>
            </a:xfrm>
            <a:prstGeom prst="line">
              <a:avLst/>
            </a:prstGeom>
            <a:noFill/>
            <a:ln w="9525">
              <a:solidFill>
                <a:srgbClr val="000000"/>
              </a:solidFill>
              <a:round/>
              <a:headEnd/>
              <a:tailEnd/>
            </a:ln>
          </p:spPr>
          <p:txBody>
            <a:bodyPr/>
            <a:lstStyle/>
            <a:p>
              <a:endParaRPr lang="en-US"/>
            </a:p>
          </p:txBody>
        </p:sp>
        <p:sp>
          <p:nvSpPr>
            <p:cNvPr id="61456" name="Line 16"/>
            <p:cNvSpPr>
              <a:spLocks noChangeShapeType="1"/>
            </p:cNvSpPr>
            <p:nvPr/>
          </p:nvSpPr>
          <p:spPr bwMode="auto">
            <a:xfrm>
              <a:off x="4937" y="6654"/>
              <a:ext cx="1" cy="308"/>
            </a:xfrm>
            <a:prstGeom prst="line">
              <a:avLst/>
            </a:prstGeom>
            <a:noFill/>
            <a:ln w="9525">
              <a:solidFill>
                <a:srgbClr val="000000"/>
              </a:solidFill>
              <a:round/>
              <a:headEnd/>
              <a:tailEnd/>
            </a:ln>
          </p:spPr>
          <p:txBody>
            <a:bodyPr/>
            <a:lstStyle/>
            <a:p>
              <a:endParaRPr lang="en-US"/>
            </a:p>
          </p:txBody>
        </p:sp>
        <p:sp>
          <p:nvSpPr>
            <p:cNvPr id="61457" name="Line 17"/>
            <p:cNvSpPr>
              <a:spLocks noChangeShapeType="1"/>
            </p:cNvSpPr>
            <p:nvPr/>
          </p:nvSpPr>
          <p:spPr bwMode="auto">
            <a:xfrm>
              <a:off x="3937" y="6662"/>
              <a:ext cx="1" cy="309"/>
            </a:xfrm>
            <a:prstGeom prst="line">
              <a:avLst/>
            </a:prstGeom>
            <a:noFill/>
            <a:ln w="9525">
              <a:solidFill>
                <a:srgbClr val="000000"/>
              </a:solidFill>
              <a:round/>
              <a:headEnd/>
              <a:tailEnd/>
            </a:ln>
          </p:spPr>
          <p:txBody>
            <a:bodyPr/>
            <a:lstStyle/>
            <a:p>
              <a:endParaRPr lang="en-US"/>
            </a:p>
          </p:txBody>
        </p:sp>
        <p:sp>
          <p:nvSpPr>
            <p:cNvPr id="61458" name="Line 18"/>
            <p:cNvSpPr>
              <a:spLocks noChangeShapeType="1"/>
            </p:cNvSpPr>
            <p:nvPr/>
          </p:nvSpPr>
          <p:spPr bwMode="auto">
            <a:xfrm>
              <a:off x="3345" y="6671"/>
              <a:ext cx="1" cy="309"/>
            </a:xfrm>
            <a:prstGeom prst="line">
              <a:avLst/>
            </a:prstGeom>
            <a:noFill/>
            <a:ln w="9525">
              <a:solidFill>
                <a:srgbClr val="000000"/>
              </a:solidFill>
              <a:round/>
              <a:headEnd/>
              <a:tailEnd/>
            </a:ln>
          </p:spPr>
          <p:txBody>
            <a:bodyPr/>
            <a:lstStyle/>
            <a:p>
              <a:endParaRPr lang="en-US"/>
            </a:p>
          </p:txBody>
        </p:sp>
        <p:sp>
          <p:nvSpPr>
            <p:cNvPr id="61459" name="Line 19"/>
            <p:cNvSpPr>
              <a:spLocks noChangeShapeType="1"/>
            </p:cNvSpPr>
            <p:nvPr/>
          </p:nvSpPr>
          <p:spPr bwMode="auto">
            <a:xfrm>
              <a:off x="3162" y="6662"/>
              <a:ext cx="1" cy="309"/>
            </a:xfrm>
            <a:prstGeom prst="line">
              <a:avLst/>
            </a:prstGeom>
            <a:noFill/>
            <a:ln w="9525">
              <a:solidFill>
                <a:srgbClr val="000000"/>
              </a:solidFill>
              <a:round/>
              <a:headEnd/>
              <a:tailEnd/>
            </a:ln>
          </p:spPr>
          <p:txBody>
            <a:bodyPr/>
            <a:lstStyle/>
            <a:p>
              <a:endParaRPr lang="en-US"/>
            </a:p>
          </p:txBody>
        </p:sp>
        <p:sp>
          <p:nvSpPr>
            <p:cNvPr id="61460" name="Rectangle 20"/>
            <p:cNvSpPr>
              <a:spLocks noChangeArrowheads="1"/>
            </p:cNvSpPr>
            <p:nvPr/>
          </p:nvSpPr>
          <p:spPr bwMode="auto">
            <a:xfrm>
              <a:off x="6870" y="6568"/>
              <a:ext cx="1475" cy="448"/>
            </a:xfrm>
            <a:prstGeom prst="rect">
              <a:avLst/>
            </a:prstGeom>
            <a:solidFill>
              <a:srgbClr val="C0C0C0"/>
            </a:solidFill>
            <a:ln w="9525">
              <a:solidFill>
                <a:srgbClr val="000000"/>
              </a:solidFill>
              <a:miter lim="800000"/>
              <a:headEnd/>
              <a:tailEnd/>
            </a:ln>
          </p:spPr>
          <p:txBody>
            <a:bodyPr/>
            <a:lstStyle/>
            <a:p>
              <a:endParaRPr lang="en-US"/>
            </a:p>
          </p:txBody>
        </p:sp>
        <p:sp>
          <p:nvSpPr>
            <p:cNvPr id="61461" name="Text Box 21"/>
            <p:cNvSpPr txBox="1">
              <a:spLocks noChangeArrowheads="1"/>
            </p:cNvSpPr>
            <p:nvPr/>
          </p:nvSpPr>
          <p:spPr bwMode="auto">
            <a:xfrm>
              <a:off x="6870" y="6637"/>
              <a:ext cx="27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 </a:t>
              </a:r>
              <a:r>
                <a:rPr lang="en-US" altLang="ko-KR" sz="1600">
                  <a:solidFill>
                    <a:srgbClr val="FF0066"/>
                  </a:solidFill>
                  <a:latin typeface="Times New Roman" pitchFamily="18" charset="0"/>
                  <a:ea typeface="Batang" pitchFamily="18" charset="-127"/>
                </a:rPr>
                <a:t>0  1  2   3  4  5   6</a:t>
              </a:r>
              <a:r>
                <a:rPr lang="en-US" altLang="ko-KR" sz="1600">
                  <a:latin typeface="Times New Roman" pitchFamily="18" charset="0"/>
                  <a:ea typeface="Batang" pitchFamily="18" charset="-127"/>
                </a:rPr>
                <a:t>  7   0  1  2  3</a:t>
              </a:r>
              <a:endParaRPr lang="en-US" sz="1600"/>
            </a:p>
          </p:txBody>
        </p:sp>
        <p:sp>
          <p:nvSpPr>
            <p:cNvPr id="61462" name="Line 22"/>
            <p:cNvSpPr>
              <a:spLocks noChangeShapeType="1"/>
            </p:cNvSpPr>
            <p:nvPr/>
          </p:nvSpPr>
          <p:spPr bwMode="auto">
            <a:xfrm>
              <a:off x="7170" y="6637"/>
              <a:ext cx="1" cy="309"/>
            </a:xfrm>
            <a:prstGeom prst="line">
              <a:avLst/>
            </a:prstGeom>
            <a:noFill/>
            <a:ln w="9525">
              <a:solidFill>
                <a:srgbClr val="000000"/>
              </a:solidFill>
              <a:round/>
              <a:headEnd/>
              <a:tailEnd/>
            </a:ln>
          </p:spPr>
          <p:txBody>
            <a:bodyPr/>
            <a:lstStyle/>
            <a:p>
              <a:endParaRPr lang="en-US"/>
            </a:p>
          </p:txBody>
        </p:sp>
        <p:sp>
          <p:nvSpPr>
            <p:cNvPr id="61463" name="Line 23"/>
            <p:cNvSpPr>
              <a:spLocks noChangeShapeType="1"/>
            </p:cNvSpPr>
            <p:nvPr/>
          </p:nvSpPr>
          <p:spPr bwMode="auto">
            <a:xfrm>
              <a:off x="8945" y="6663"/>
              <a:ext cx="1" cy="308"/>
            </a:xfrm>
            <a:prstGeom prst="line">
              <a:avLst/>
            </a:prstGeom>
            <a:noFill/>
            <a:ln w="9525">
              <a:solidFill>
                <a:srgbClr val="000000"/>
              </a:solidFill>
              <a:round/>
              <a:headEnd/>
              <a:tailEnd/>
            </a:ln>
          </p:spPr>
          <p:txBody>
            <a:bodyPr/>
            <a:lstStyle/>
            <a:p>
              <a:endParaRPr lang="en-US"/>
            </a:p>
          </p:txBody>
        </p:sp>
        <p:sp>
          <p:nvSpPr>
            <p:cNvPr id="61464" name="Line 24"/>
            <p:cNvSpPr>
              <a:spLocks noChangeShapeType="1"/>
            </p:cNvSpPr>
            <p:nvPr/>
          </p:nvSpPr>
          <p:spPr bwMode="auto">
            <a:xfrm>
              <a:off x="8778" y="6654"/>
              <a:ext cx="1" cy="309"/>
            </a:xfrm>
            <a:prstGeom prst="line">
              <a:avLst/>
            </a:prstGeom>
            <a:noFill/>
            <a:ln w="9525">
              <a:solidFill>
                <a:srgbClr val="000000"/>
              </a:solidFill>
              <a:round/>
              <a:headEnd/>
              <a:tailEnd/>
            </a:ln>
          </p:spPr>
          <p:txBody>
            <a:bodyPr/>
            <a:lstStyle/>
            <a:p>
              <a:endParaRPr lang="en-US"/>
            </a:p>
          </p:txBody>
        </p:sp>
        <p:sp>
          <p:nvSpPr>
            <p:cNvPr id="61465" name="Line 25"/>
            <p:cNvSpPr>
              <a:spLocks noChangeShapeType="1"/>
            </p:cNvSpPr>
            <p:nvPr/>
          </p:nvSpPr>
          <p:spPr bwMode="auto">
            <a:xfrm>
              <a:off x="8545" y="6646"/>
              <a:ext cx="1" cy="308"/>
            </a:xfrm>
            <a:prstGeom prst="line">
              <a:avLst/>
            </a:prstGeom>
            <a:noFill/>
            <a:ln w="9525">
              <a:solidFill>
                <a:srgbClr val="000000"/>
              </a:solidFill>
              <a:round/>
              <a:headEnd/>
              <a:tailEnd/>
            </a:ln>
          </p:spPr>
          <p:txBody>
            <a:bodyPr/>
            <a:lstStyle/>
            <a:p>
              <a:endParaRPr lang="en-US"/>
            </a:p>
          </p:txBody>
        </p:sp>
        <p:sp>
          <p:nvSpPr>
            <p:cNvPr id="61466" name="Line 26"/>
            <p:cNvSpPr>
              <a:spLocks noChangeShapeType="1"/>
            </p:cNvSpPr>
            <p:nvPr/>
          </p:nvSpPr>
          <p:spPr bwMode="auto">
            <a:xfrm>
              <a:off x="8353" y="6646"/>
              <a:ext cx="1" cy="309"/>
            </a:xfrm>
            <a:prstGeom prst="line">
              <a:avLst/>
            </a:prstGeom>
            <a:noFill/>
            <a:ln w="9525">
              <a:solidFill>
                <a:srgbClr val="000000"/>
              </a:solidFill>
              <a:round/>
              <a:headEnd/>
              <a:tailEnd/>
            </a:ln>
          </p:spPr>
          <p:txBody>
            <a:bodyPr/>
            <a:lstStyle/>
            <a:p>
              <a:endParaRPr lang="en-US"/>
            </a:p>
          </p:txBody>
        </p:sp>
        <p:sp>
          <p:nvSpPr>
            <p:cNvPr id="61467" name="Line 27"/>
            <p:cNvSpPr>
              <a:spLocks noChangeShapeType="1"/>
            </p:cNvSpPr>
            <p:nvPr/>
          </p:nvSpPr>
          <p:spPr bwMode="auto">
            <a:xfrm>
              <a:off x="7920" y="6637"/>
              <a:ext cx="1" cy="309"/>
            </a:xfrm>
            <a:prstGeom prst="line">
              <a:avLst/>
            </a:prstGeom>
            <a:noFill/>
            <a:ln w="9525">
              <a:solidFill>
                <a:srgbClr val="000000"/>
              </a:solidFill>
              <a:round/>
              <a:headEnd/>
              <a:tailEnd/>
            </a:ln>
          </p:spPr>
          <p:txBody>
            <a:bodyPr/>
            <a:lstStyle/>
            <a:p>
              <a:endParaRPr lang="en-US"/>
            </a:p>
          </p:txBody>
        </p:sp>
        <p:sp>
          <p:nvSpPr>
            <p:cNvPr id="61468" name="Line 28"/>
            <p:cNvSpPr>
              <a:spLocks noChangeShapeType="1"/>
            </p:cNvSpPr>
            <p:nvPr/>
          </p:nvSpPr>
          <p:spPr bwMode="auto">
            <a:xfrm>
              <a:off x="7770" y="6637"/>
              <a:ext cx="1" cy="309"/>
            </a:xfrm>
            <a:prstGeom prst="line">
              <a:avLst/>
            </a:prstGeom>
            <a:noFill/>
            <a:ln w="9525">
              <a:solidFill>
                <a:srgbClr val="000000"/>
              </a:solidFill>
              <a:round/>
              <a:headEnd/>
              <a:tailEnd/>
            </a:ln>
          </p:spPr>
          <p:txBody>
            <a:bodyPr/>
            <a:lstStyle/>
            <a:p>
              <a:endParaRPr lang="en-US"/>
            </a:p>
          </p:txBody>
        </p:sp>
        <p:sp>
          <p:nvSpPr>
            <p:cNvPr id="61469" name="Line 29"/>
            <p:cNvSpPr>
              <a:spLocks noChangeShapeType="1"/>
            </p:cNvSpPr>
            <p:nvPr/>
          </p:nvSpPr>
          <p:spPr bwMode="auto">
            <a:xfrm>
              <a:off x="9312" y="6654"/>
              <a:ext cx="1" cy="309"/>
            </a:xfrm>
            <a:prstGeom prst="line">
              <a:avLst/>
            </a:prstGeom>
            <a:noFill/>
            <a:ln w="9525">
              <a:solidFill>
                <a:srgbClr val="000000"/>
              </a:solidFill>
              <a:round/>
              <a:headEnd/>
              <a:tailEnd/>
            </a:ln>
          </p:spPr>
          <p:txBody>
            <a:bodyPr/>
            <a:lstStyle/>
            <a:p>
              <a:endParaRPr lang="en-US"/>
            </a:p>
          </p:txBody>
        </p:sp>
        <p:sp>
          <p:nvSpPr>
            <p:cNvPr id="61470" name="Line 30"/>
            <p:cNvSpPr>
              <a:spLocks noChangeShapeType="1"/>
            </p:cNvSpPr>
            <p:nvPr/>
          </p:nvSpPr>
          <p:spPr bwMode="auto">
            <a:xfrm>
              <a:off x="9137" y="6654"/>
              <a:ext cx="1" cy="309"/>
            </a:xfrm>
            <a:prstGeom prst="line">
              <a:avLst/>
            </a:prstGeom>
            <a:noFill/>
            <a:ln w="9525">
              <a:solidFill>
                <a:srgbClr val="000000"/>
              </a:solidFill>
              <a:round/>
              <a:headEnd/>
              <a:tailEnd/>
            </a:ln>
          </p:spPr>
          <p:txBody>
            <a:bodyPr/>
            <a:lstStyle/>
            <a:p>
              <a:endParaRPr lang="en-US"/>
            </a:p>
          </p:txBody>
        </p:sp>
        <p:sp>
          <p:nvSpPr>
            <p:cNvPr id="61471" name="Line 31"/>
            <p:cNvSpPr>
              <a:spLocks noChangeShapeType="1"/>
            </p:cNvSpPr>
            <p:nvPr/>
          </p:nvSpPr>
          <p:spPr bwMode="auto">
            <a:xfrm>
              <a:off x="8137" y="6663"/>
              <a:ext cx="1" cy="308"/>
            </a:xfrm>
            <a:prstGeom prst="line">
              <a:avLst/>
            </a:prstGeom>
            <a:noFill/>
            <a:ln w="9525">
              <a:solidFill>
                <a:srgbClr val="000000"/>
              </a:solidFill>
              <a:round/>
              <a:headEnd/>
              <a:tailEnd/>
            </a:ln>
          </p:spPr>
          <p:txBody>
            <a:bodyPr/>
            <a:lstStyle/>
            <a:p>
              <a:endParaRPr lang="en-US"/>
            </a:p>
          </p:txBody>
        </p:sp>
        <p:sp>
          <p:nvSpPr>
            <p:cNvPr id="61472" name="Line 32"/>
            <p:cNvSpPr>
              <a:spLocks noChangeShapeType="1"/>
            </p:cNvSpPr>
            <p:nvPr/>
          </p:nvSpPr>
          <p:spPr bwMode="auto">
            <a:xfrm>
              <a:off x="7545" y="6671"/>
              <a:ext cx="1" cy="309"/>
            </a:xfrm>
            <a:prstGeom prst="line">
              <a:avLst/>
            </a:prstGeom>
            <a:noFill/>
            <a:ln w="9525">
              <a:solidFill>
                <a:srgbClr val="000000"/>
              </a:solidFill>
              <a:round/>
              <a:headEnd/>
              <a:tailEnd/>
            </a:ln>
          </p:spPr>
          <p:txBody>
            <a:bodyPr/>
            <a:lstStyle/>
            <a:p>
              <a:endParaRPr lang="en-US"/>
            </a:p>
          </p:txBody>
        </p:sp>
        <p:sp>
          <p:nvSpPr>
            <p:cNvPr id="61473" name="Line 33"/>
            <p:cNvSpPr>
              <a:spLocks noChangeShapeType="1"/>
            </p:cNvSpPr>
            <p:nvPr/>
          </p:nvSpPr>
          <p:spPr bwMode="auto">
            <a:xfrm>
              <a:off x="7362" y="6663"/>
              <a:ext cx="1" cy="308"/>
            </a:xfrm>
            <a:prstGeom prst="line">
              <a:avLst/>
            </a:prstGeom>
            <a:noFill/>
            <a:ln w="9525">
              <a:solidFill>
                <a:srgbClr val="000000"/>
              </a:solidFill>
              <a:round/>
              <a:headEnd/>
              <a:tailEnd/>
            </a:ln>
          </p:spPr>
          <p:txBody>
            <a:bodyPr/>
            <a:lstStyle/>
            <a:p>
              <a:endParaRPr lang="en-US"/>
            </a:p>
          </p:txBody>
        </p:sp>
        <p:sp>
          <p:nvSpPr>
            <p:cNvPr id="61474" name="Rectangle 34"/>
            <p:cNvSpPr>
              <a:spLocks noChangeArrowheads="1"/>
            </p:cNvSpPr>
            <p:nvPr/>
          </p:nvSpPr>
          <p:spPr bwMode="auto">
            <a:xfrm>
              <a:off x="4120" y="10098"/>
              <a:ext cx="608" cy="477"/>
            </a:xfrm>
            <a:prstGeom prst="rect">
              <a:avLst/>
            </a:prstGeom>
            <a:solidFill>
              <a:srgbClr val="C0C0C0"/>
            </a:solidFill>
            <a:ln w="9525">
              <a:solidFill>
                <a:srgbClr val="000000"/>
              </a:solidFill>
              <a:miter lim="800000"/>
              <a:headEnd/>
              <a:tailEnd/>
            </a:ln>
          </p:spPr>
          <p:txBody>
            <a:bodyPr/>
            <a:lstStyle/>
            <a:p>
              <a:endParaRPr lang="en-US"/>
            </a:p>
          </p:txBody>
        </p:sp>
        <p:sp>
          <p:nvSpPr>
            <p:cNvPr id="61475" name="Rectangle 35"/>
            <p:cNvSpPr>
              <a:spLocks noChangeArrowheads="1"/>
            </p:cNvSpPr>
            <p:nvPr/>
          </p:nvSpPr>
          <p:spPr bwMode="auto">
            <a:xfrm>
              <a:off x="3337" y="8564"/>
              <a:ext cx="1408" cy="477"/>
            </a:xfrm>
            <a:prstGeom prst="rect">
              <a:avLst/>
            </a:prstGeom>
            <a:solidFill>
              <a:srgbClr val="C0C0C0"/>
            </a:solidFill>
            <a:ln w="9525">
              <a:solidFill>
                <a:srgbClr val="000000"/>
              </a:solidFill>
              <a:miter lim="800000"/>
              <a:headEnd/>
              <a:tailEnd/>
            </a:ln>
          </p:spPr>
          <p:txBody>
            <a:bodyPr/>
            <a:lstStyle/>
            <a:p>
              <a:endParaRPr lang="en-US"/>
            </a:p>
          </p:txBody>
        </p:sp>
        <p:sp>
          <p:nvSpPr>
            <p:cNvPr id="61476" name="Rectangle 36"/>
            <p:cNvSpPr>
              <a:spLocks noChangeArrowheads="1"/>
            </p:cNvSpPr>
            <p:nvPr/>
          </p:nvSpPr>
          <p:spPr bwMode="auto">
            <a:xfrm>
              <a:off x="3320" y="7469"/>
              <a:ext cx="817" cy="461"/>
            </a:xfrm>
            <a:prstGeom prst="rect">
              <a:avLst/>
            </a:prstGeom>
            <a:solidFill>
              <a:srgbClr val="C0C0C0"/>
            </a:solidFill>
            <a:ln w="9525">
              <a:solidFill>
                <a:srgbClr val="000000"/>
              </a:solidFill>
              <a:miter lim="800000"/>
              <a:headEnd/>
              <a:tailEnd/>
            </a:ln>
          </p:spPr>
          <p:txBody>
            <a:bodyPr/>
            <a:lstStyle/>
            <a:p>
              <a:endParaRPr lang="en-US"/>
            </a:p>
          </p:txBody>
        </p:sp>
        <p:sp>
          <p:nvSpPr>
            <p:cNvPr id="61477" name="Rectangle 37"/>
            <p:cNvSpPr>
              <a:spLocks noChangeArrowheads="1"/>
            </p:cNvSpPr>
            <p:nvPr/>
          </p:nvSpPr>
          <p:spPr bwMode="auto">
            <a:xfrm>
              <a:off x="7345" y="7656"/>
              <a:ext cx="992" cy="440"/>
            </a:xfrm>
            <a:prstGeom prst="rect">
              <a:avLst/>
            </a:prstGeom>
            <a:solidFill>
              <a:srgbClr val="C0C0C0"/>
            </a:solidFill>
            <a:ln w="9525">
              <a:solidFill>
                <a:srgbClr val="000000"/>
              </a:solidFill>
              <a:miter lim="800000"/>
              <a:headEnd/>
              <a:tailEnd/>
            </a:ln>
          </p:spPr>
          <p:txBody>
            <a:bodyPr/>
            <a:lstStyle/>
            <a:p>
              <a:endParaRPr lang="en-US"/>
            </a:p>
          </p:txBody>
        </p:sp>
        <p:sp>
          <p:nvSpPr>
            <p:cNvPr id="61478" name="Rectangle 38"/>
            <p:cNvSpPr>
              <a:spLocks noChangeArrowheads="1"/>
            </p:cNvSpPr>
            <p:nvPr/>
          </p:nvSpPr>
          <p:spPr bwMode="auto">
            <a:xfrm>
              <a:off x="7353" y="8127"/>
              <a:ext cx="1600" cy="426"/>
            </a:xfrm>
            <a:prstGeom prst="rect">
              <a:avLst/>
            </a:prstGeom>
            <a:solidFill>
              <a:srgbClr val="C0C0C0"/>
            </a:solidFill>
            <a:ln w="9525">
              <a:solidFill>
                <a:srgbClr val="000000"/>
              </a:solidFill>
              <a:miter lim="800000"/>
              <a:headEnd/>
              <a:tailEnd/>
            </a:ln>
          </p:spPr>
          <p:txBody>
            <a:bodyPr/>
            <a:lstStyle/>
            <a:p>
              <a:endParaRPr lang="en-US"/>
            </a:p>
          </p:txBody>
        </p:sp>
        <p:sp>
          <p:nvSpPr>
            <p:cNvPr id="61479" name="Rectangle 39"/>
            <p:cNvSpPr>
              <a:spLocks noChangeArrowheads="1"/>
            </p:cNvSpPr>
            <p:nvPr/>
          </p:nvSpPr>
          <p:spPr bwMode="auto">
            <a:xfrm>
              <a:off x="7762" y="9335"/>
              <a:ext cx="1358" cy="469"/>
            </a:xfrm>
            <a:prstGeom prst="rect">
              <a:avLst/>
            </a:prstGeom>
            <a:solidFill>
              <a:srgbClr val="C0C0C0"/>
            </a:solidFill>
            <a:ln w="9525">
              <a:solidFill>
                <a:srgbClr val="000000"/>
              </a:solidFill>
              <a:miter lim="800000"/>
              <a:headEnd/>
              <a:tailEnd/>
            </a:ln>
          </p:spPr>
          <p:txBody>
            <a:bodyPr/>
            <a:lstStyle/>
            <a:p>
              <a:endParaRPr lang="en-US"/>
            </a:p>
          </p:txBody>
        </p:sp>
        <p:sp>
          <p:nvSpPr>
            <p:cNvPr id="61480" name="Rectangle 40"/>
            <p:cNvSpPr>
              <a:spLocks noChangeArrowheads="1"/>
            </p:cNvSpPr>
            <p:nvPr/>
          </p:nvSpPr>
          <p:spPr bwMode="auto">
            <a:xfrm>
              <a:off x="8353" y="10424"/>
              <a:ext cx="767" cy="477"/>
            </a:xfrm>
            <a:prstGeom prst="rect">
              <a:avLst/>
            </a:prstGeom>
            <a:solidFill>
              <a:srgbClr val="C0C0C0"/>
            </a:solidFill>
            <a:ln w="9525">
              <a:solidFill>
                <a:srgbClr val="000000"/>
              </a:solidFill>
              <a:miter lim="800000"/>
              <a:headEnd/>
              <a:tailEnd/>
            </a:ln>
          </p:spPr>
          <p:txBody>
            <a:bodyPr/>
            <a:lstStyle/>
            <a:p>
              <a:endParaRPr lang="en-US"/>
            </a:p>
          </p:txBody>
        </p:sp>
        <p:sp>
          <p:nvSpPr>
            <p:cNvPr id="61481" name="Rectangle 41"/>
            <p:cNvSpPr>
              <a:spLocks noChangeArrowheads="1"/>
            </p:cNvSpPr>
            <p:nvPr/>
          </p:nvSpPr>
          <p:spPr bwMode="auto">
            <a:xfrm>
              <a:off x="4153" y="10878"/>
              <a:ext cx="792" cy="520"/>
            </a:xfrm>
            <a:prstGeom prst="rect">
              <a:avLst/>
            </a:prstGeom>
            <a:solidFill>
              <a:srgbClr val="C0C0C0"/>
            </a:solidFill>
            <a:ln w="9525">
              <a:solidFill>
                <a:srgbClr val="000000"/>
              </a:solidFill>
              <a:miter lim="800000"/>
              <a:headEnd/>
              <a:tailEnd/>
            </a:ln>
          </p:spPr>
          <p:txBody>
            <a:bodyPr/>
            <a:lstStyle/>
            <a:p>
              <a:endParaRPr lang="en-US"/>
            </a:p>
          </p:txBody>
        </p:sp>
        <p:sp>
          <p:nvSpPr>
            <p:cNvPr id="61482" name="Text Box 42"/>
            <p:cNvSpPr txBox="1">
              <a:spLocks noChangeArrowheads="1"/>
            </p:cNvSpPr>
            <p:nvPr/>
          </p:nvSpPr>
          <p:spPr bwMode="auto">
            <a:xfrm>
              <a:off x="2670" y="7563"/>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0   1   2  </a:t>
              </a:r>
              <a:r>
                <a:rPr lang="en-US" altLang="ko-KR" sz="1600">
                  <a:solidFill>
                    <a:srgbClr val="FF0066"/>
                  </a:solidFill>
                  <a:latin typeface="Times New Roman" pitchFamily="18" charset="0"/>
                  <a:ea typeface="Batang" pitchFamily="18" charset="-127"/>
                </a:rPr>
                <a:t>3  4   5  6</a:t>
              </a:r>
              <a:r>
                <a:rPr lang="en-US" altLang="ko-KR" sz="1600">
                  <a:latin typeface="Times New Roman" pitchFamily="18" charset="0"/>
                  <a:ea typeface="Batang" pitchFamily="18" charset="-127"/>
                </a:rPr>
                <a:t>  7   0   1  2 3</a:t>
              </a:r>
              <a:endParaRPr lang="en-US" sz="1600"/>
            </a:p>
          </p:txBody>
        </p:sp>
        <p:sp>
          <p:nvSpPr>
            <p:cNvPr id="61483" name="Line 43"/>
            <p:cNvSpPr>
              <a:spLocks noChangeShapeType="1"/>
            </p:cNvSpPr>
            <p:nvPr/>
          </p:nvSpPr>
          <p:spPr bwMode="auto">
            <a:xfrm>
              <a:off x="2970" y="7563"/>
              <a:ext cx="1" cy="308"/>
            </a:xfrm>
            <a:prstGeom prst="line">
              <a:avLst/>
            </a:prstGeom>
            <a:noFill/>
            <a:ln w="9525">
              <a:solidFill>
                <a:srgbClr val="000000"/>
              </a:solidFill>
              <a:round/>
              <a:headEnd/>
              <a:tailEnd/>
            </a:ln>
          </p:spPr>
          <p:txBody>
            <a:bodyPr/>
            <a:lstStyle/>
            <a:p>
              <a:endParaRPr lang="en-US"/>
            </a:p>
          </p:txBody>
        </p:sp>
        <p:sp>
          <p:nvSpPr>
            <p:cNvPr id="61484" name="Line 44"/>
            <p:cNvSpPr>
              <a:spLocks noChangeShapeType="1"/>
            </p:cNvSpPr>
            <p:nvPr/>
          </p:nvSpPr>
          <p:spPr bwMode="auto">
            <a:xfrm>
              <a:off x="4745" y="7588"/>
              <a:ext cx="1" cy="309"/>
            </a:xfrm>
            <a:prstGeom prst="line">
              <a:avLst/>
            </a:prstGeom>
            <a:noFill/>
            <a:ln w="9525">
              <a:solidFill>
                <a:srgbClr val="000000"/>
              </a:solidFill>
              <a:round/>
              <a:headEnd/>
              <a:tailEnd/>
            </a:ln>
          </p:spPr>
          <p:txBody>
            <a:bodyPr/>
            <a:lstStyle/>
            <a:p>
              <a:endParaRPr lang="en-US"/>
            </a:p>
          </p:txBody>
        </p:sp>
        <p:sp>
          <p:nvSpPr>
            <p:cNvPr id="61485" name="Line 45"/>
            <p:cNvSpPr>
              <a:spLocks noChangeShapeType="1"/>
            </p:cNvSpPr>
            <p:nvPr/>
          </p:nvSpPr>
          <p:spPr bwMode="auto">
            <a:xfrm>
              <a:off x="4578" y="7580"/>
              <a:ext cx="1" cy="308"/>
            </a:xfrm>
            <a:prstGeom prst="line">
              <a:avLst/>
            </a:prstGeom>
            <a:noFill/>
            <a:ln w="9525">
              <a:solidFill>
                <a:srgbClr val="000000"/>
              </a:solidFill>
              <a:round/>
              <a:headEnd/>
              <a:tailEnd/>
            </a:ln>
          </p:spPr>
          <p:txBody>
            <a:bodyPr/>
            <a:lstStyle/>
            <a:p>
              <a:endParaRPr lang="en-US"/>
            </a:p>
          </p:txBody>
        </p:sp>
        <p:sp>
          <p:nvSpPr>
            <p:cNvPr id="61486" name="Line 46"/>
            <p:cNvSpPr>
              <a:spLocks noChangeShapeType="1"/>
            </p:cNvSpPr>
            <p:nvPr/>
          </p:nvSpPr>
          <p:spPr bwMode="auto">
            <a:xfrm>
              <a:off x="4345" y="7571"/>
              <a:ext cx="1" cy="309"/>
            </a:xfrm>
            <a:prstGeom prst="line">
              <a:avLst/>
            </a:prstGeom>
            <a:noFill/>
            <a:ln w="9525">
              <a:solidFill>
                <a:srgbClr val="000000"/>
              </a:solidFill>
              <a:round/>
              <a:headEnd/>
              <a:tailEnd/>
            </a:ln>
          </p:spPr>
          <p:txBody>
            <a:bodyPr/>
            <a:lstStyle/>
            <a:p>
              <a:endParaRPr lang="en-US"/>
            </a:p>
          </p:txBody>
        </p:sp>
        <p:sp>
          <p:nvSpPr>
            <p:cNvPr id="61487" name="Line 47"/>
            <p:cNvSpPr>
              <a:spLocks noChangeShapeType="1"/>
            </p:cNvSpPr>
            <p:nvPr/>
          </p:nvSpPr>
          <p:spPr bwMode="auto">
            <a:xfrm>
              <a:off x="4153" y="7571"/>
              <a:ext cx="1" cy="310"/>
            </a:xfrm>
            <a:prstGeom prst="line">
              <a:avLst/>
            </a:prstGeom>
            <a:noFill/>
            <a:ln w="9525">
              <a:solidFill>
                <a:srgbClr val="000000"/>
              </a:solidFill>
              <a:round/>
              <a:headEnd/>
              <a:tailEnd/>
            </a:ln>
          </p:spPr>
          <p:txBody>
            <a:bodyPr/>
            <a:lstStyle/>
            <a:p>
              <a:endParaRPr lang="en-US"/>
            </a:p>
          </p:txBody>
        </p:sp>
        <p:sp>
          <p:nvSpPr>
            <p:cNvPr id="61488" name="Line 48"/>
            <p:cNvSpPr>
              <a:spLocks noChangeShapeType="1"/>
            </p:cNvSpPr>
            <p:nvPr/>
          </p:nvSpPr>
          <p:spPr bwMode="auto">
            <a:xfrm>
              <a:off x="3720" y="7563"/>
              <a:ext cx="1" cy="308"/>
            </a:xfrm>
            <a:prstGeom prst="line">
              <a:avLst/>
            </a:prstGeom>
            <a:noFill/>
            <a:ln w="9525">
              <a:solidFill>
                <a:srgbClr val="000000"/>
              </a:solidFill>
              <a:round/>
              <a:headEnd/>
              <a:tailEnd/>
            </a:ln>
          </p:spPr>
          <p:txBody>
            <a:bodyPr/>
            <a:lstStyle/>
            <a:p>
              <a:endParaRPr lang="en-US"/>
            </a:p>
          </p:txBody>
        </p:sp>
        <p:sp>
          <p:nvSpPr>
            <p:cNvPr id="61489" name="Line 49"/>
            <p:cNvSpPr>
              <a:spLocks noChangeShapeType="1"/>
            </p:cNvSpPr>
            <p:nvPr/>
          </p:nvSpPr>
          <p:spPr bwMode="auto">
            <a:xfrm>
              <a:off x="3570" y="7563"/>
              <a:ext cx="1" cy="308"/>
            </a:xfrm>
            <a:prstGeom prst="line">
              <a:avLst/>
            </a:prstGeom>
            <a:noFill/>
            <a:ln w="9525">
              <a:solidFill>
                <a:srgbClr val="000000"/>
              </a:solidFill>
              <a:round/>
              <a:headEnd/>
              <a:tailEnd/>
            </a:ln>
          </p:spPr>
          <p:txBody>
            <a:bodyPr/>
            <a:lstStyle/>
            <a:p>
              <a:endParaRPr lang="en-US"/>
            </a:p>
          </p:txBody>
        </p:sp>
        <p:sp>
          <p:nvSpPr>
            <p:cNvPr id="61490" name="Line 50"/>
            <p:cNvSpPr>
              <a:spLocks noChangeShapeType="1"/>
            </p:cNvSpPr>
            <p:nvPr/>
          </p:nvSpPr>
          <p:spPr bwMode="auto">
            <a:xfrm>
              <a:off x="5112" y="7580"/>
              <a:ext cx="1" cy="308"/>
            </a:xfrm>
            <a:prstGeom prst="line">
              <a:avLst/>
            </a:prstGeom>
            <a:noFill/>
            <a:ln w="9525">
              <a:solidFill>
                <a:srgbClr val="000000"/>
              </a:solidFill>
              <a:round/>
              <a:headEnd/>
              <a:tailEnd/>
            </a:ln>
          </p:spPr>
          <p:txBody>
            <a:bodyPr/>
            <a:lstStyle/>
            <a:p>
              <a:endParaRPr lang="en-US"/>
            </a:p>
          </p:txBody>
        </p:sp>
        <p:sp>
          <p:nvSpPr>
            <p:cNvPr id="61491" name="Line 51"/>
            <p:cNvSpPr>
              <a:spLocks noChangeShapeType="1"/>
            </p:cNvSpPr>
            <p:nvPr/>
          </p:nvSpPr>
          <p:spPr bwMode="auto">
            <a:xfrm>
              <a:off x="4937" y="7580"/>
              <a:ext cx="1" cy="308"/>
            </a:xfrm>
            <a:prstGeom prst="line">
              <a:avLst/>
            </a:prstGeom>
            <a:noFill/>
            <a:ln w="9525">
              <a:solidFill>
                <a:srgbClr val="000000"/>
              </a:solidFill>
              <a:round/>
              <a:headEnd/>
              <a:tailEnd/>
            </a:ln>
          </p:spPr>
          <p:txBody>
            <a:bodyPr/>
            <a:lstStyle/>
            <a:p>
              <a:endParaRPr lang="en-US"/>
            </a:p>
          </p:txBody>
        </p:sp>
        <p:sp>
          <p:nvSpPr>
            <p:cNvPr id="61492" name="Line 52"/>
            <p:cNvSpPr>
              <a:spLocks noChangeShapeType="1"/>
            </p:cNvSpPr>
            <p:nvPr/>
          </p:nvSpPr>
          <p:spPr bwMode="auto">
            <a:xfrm>
              <a:off x="3937" y="7588"/>
              <a:ext cx="1" cy="309"/>
            </a:xfrm>
            <a:prstGeom prst="line">
              <a:avLst/>
            </a:prstGeom>
            <a:noFill/>
            <a:ln w="9525">
              <a:solidFill>
                <a:srgbClr val="000000"/>
              </a:solidFill>
              <a:round/>
              <a:headEnd/>
              <a:tailEnd/>
            </a:ln>
          </p:spPr>
          <p:txBody>
            <a:bodyPr/>
            <a:lstStyle/>
            <a:p>
              <a:endParaRPr lang="en-US"/>
            </a:p>
          </p:txBody>
        </p:sp>
        <p:sp>
          <p:nvSpPr>
            <p:cNvPr id="61493" name="Line 53"/>
            <p:cNvSpPr>
              <a:spLocks noChangeShapeType="1"/>
            </p:cNvSpPr>
            <p:nvPr/>
          </p:nvSpPr>
          <p:spPr bwMode="auto">
            <a:xfrm>
              <a:off x="3345" y="7597"/>
              <a:ext cx="1" cy="309"/>
            </a:xfrm>
            <a:prstGeom prst="line">
              <a:avLst/>
            </a:prstGeom>
            <a:noFill/>
            <a:ln w="9525">
              <a:solidFill>
                <a:srgbClr val="000000"/>
              </a:solidFill>
              <a:round/>
              <a:headEnd/>
              <a:tailEnd/>
            </a:ln>
          </p:spPr>
          <p:txBody>
            <a:bodyPr/>
            <a:lstStyle/>
            <a:p>
              <a:endParaRPr lang="en-US"/>
            </a:p>
          </p:txBody>
        </p:sp>
        <p:sp>
          <p:nvSpPr>
            <p:cNvPr id="61494" name="Line 54"/>
            <p:cNvSpPr>
              <a:spLocks noChangeShapeType="1"/>
            </p:cNvSpPr>
            <p:nvPr/>
          </p:nvSpPr>
          <p:spPr bwMode="auto">
            <a:xfrm>
              <a:off x="3162" y="7588"/>
              <a:ext cx="1" cy="309"/>
            </a:xfrm>
            <a:prstGeom prst="line">
              <a:avLst/>
            </a:prstGeom>
            <a:noFill/>
            <a:ln w="9525">
              <a:solidFill>
                <a:srgbClr val="000000"/>
              </a:solidFill>
              <a:round/>
              <a:headEnd/>
              <a:tailEnd/>
            </a:ln>
          </p:spPr>
          <p:txBody>
            <a:bodyPr/>
            <a:lstStyle/>
            <a:p>
              <a:endParaRPr lang="en-US"/>
            </a:p>
          </p:txBody>
        </p:sp>
        <p:sp>
          <p:nvSpPr>
            <p:cNvPr id="61495" name="Text Box 55"/>
            <p:cNvSpPr txBox="1">
              <a:spLocks noChangeArrowheads="1"/>
            </p:cNvSpPr>
            <p:nvPr/>
          </p:nvSpPr>
          <p:spPr bwMode="auto">
            <a:xfrm>
              <a:off x="2670" y="8643"/>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0   1   2  </a:t>
              </a:r>
              <a:r>
                <a:rPr lang="en-US" altLang="ko-KR" sz="1600">
                  <a:solidFill>
                    <a:srgbClr val="FF0066"/>
                  </a:solidFill>
                  <a:latin typeface="Times New Roman" pitchFamily="18" charset="0"/>
                  <a:ea typeface="Batang" pitchFamily="18" charset="-127"/>
                </a:rPr>
                <a:t>3  4   5  6  7   0  1</a:t>
              </a:r>
              <a:r>
                <a:rPr lang="en-US" altLang="ko-KR" sz="1600">
                  <a:latin typeface="Times New Roman" pitchFamily="18" charset="0"/>
                  <a:ea typeface="Batang" pitchFamily="18" charset="-127"/>
                </a:rPr>
                <a:t>  2  3</a:t>
              </a:r>
              <a:endParaRPr lang="en-US" sz="1600"/>
            </a:p>
          </p:txBody>
        </p:sp>
        <p:sp>
          <p:nvSpPr>
            <p:cNvPr id="61496" name="Line 56"/>
            <p:cNvSpPr>
              <a:spLocks noChangeShapeType="1"/>
            </p:cNvSpPr>
            <p:nvPr/>
          </p:nvSpPr>
          <p:spPr bwMode="auto">
            <a:xfrm>
              <a:off x="2970" y="8643"/>
              <a:ext cx="1" cy="308"/>
            </a:xfrm>
            <a:prstGeom prst="line">
              <a:avLst/>
            </a:prstGeom>
            <a:noFill/>
            <a:ln w="9525">
              <a:solidFill>
                <a:srgbClr val="000000"/>
              </a:solidFill>
              <a:round/>
              <a:headEnd/>
              <a:tailEnd/>
            </a:ln>
          </p:spPr>
          <p:txBody>
            <a:bodyPr/>
            <a:lstStyle/>
            <a:p>
              <a:endParaRPr lang="en-US"/>
            </a:p>
          </p:txBody>
        </p:sp>
        <p:sp>
          <p:nvSpPr>
            <p:cNvPr id="61497" name="Line 57"/>
            <p:cNvSpPr>
              <a:spLocks noChangeShapeType="1"/>
            </p:cNvSpPr>
            <p:nvPr/>
          </p:nvSpPr>
          <p:spPr bwMode="auto">
            <a:xfrm>
              <a:off x="4745" y="8667"/>
              <a:ext cx="1" cy="310"/>
            </a:xfrm>
            <a:prstGeom prst="line">
              <a:avLst/>
            </a:prstGeom>
            <a:noFill/>
            <a:ln w="9525">
              <a:solidFill>
                <a:srgbClr val="000000"/>
              </a:solidFill>
              <a:round/>
              <a:headEnd/>
              <a:tailEnd/>
            </a:ln>
          </p:spPr>
          <p:txBody>
            <a:bodyPr/>
            <a:lstStyle/>
            <a:p>
              <a:endParaRPr lang="en-US"/>
            </a:p>
          </p:txBody>
        </p:sp>
        <p:sp>
          <p:nvSpPr>
            <p:cNvPr id="61498" name="Line 58"/>
            <p:cNvSpPr>
              <a:spLocks noChangeShapeType="1"/>
            </p:cNvSpPr>
            <p:nvPr/>
          </p:nvSpPr>
          <p:spPr bwMode="auto">
            <a:xfrm>
              <a:off x="4578" y="8660"/>
              <a:ext cx="1" cy="307"/>
            </a:xfrm>
            <a:prstGeom prst="line">
              <a:avLst/>
            </a:prstGeom>
            <a:noFill/>
            <a:ln w="9525">
              <a:solidFill>
                <a:srgbClr val="000000"/>
              </a:solidFill>
              <a:round/>
              <a:headEnd/>
              <a:tailEnd/>
            </a:ln>
          </p:spPr>
          <p:txBody>
            <a:bodyPr/>
            <a:lstStyle/>
            <a:p>
              <a:endParaRPr lang="en-US"/>
            </a:p>
          </p:txBody>
        </p:sp>
        <p:sp>
          <p:nvSpPr>
            <p:cNvPr id="61499" name="Line 59"/>
            <p:cNvSpPr>
              <a:spLocks noChangeShapeType="1"/>
            </p:cNvSpPr>
            <p:nvPr/>
          </p:nvSpPr>
          <p:spPr bwMode="auto">
            <a:xfrm>
              <a:off x="4345" y="8651"/>
              <a:ext cx="1" cy="309"/>
            </a:xfrm>
            <a:prstGeom prst="line">
              <a:avLst/>
            </a:prstGeom>
            <a:noFill/>
            <a:ln w="9525">
              <a:solidFill>
                <a:srgbClr val="000000"/>
              </a:solidFill>
              <a:round/>
              <a:headEnd/>
              <a:tailEnd/>
            </a:ln>
          </p:spPr>
          <p:txBody>
            <a:bodyPr/>
            <a:lstStyle/>
            <a:p>
              <a:endParaRPr lang="en-US"/>
            </a:p>
          </p:txBody>
        </p:sp>
        <p:sp>
          <p:nvSpPr>
            <p:cNvPr id="61500" name="Line 60"/>
            <p:cNvSpPr>
              <a:spLocks noChangeShapeType="1"/>
            </p:cNvSpPr>
            <p:nvPr/>
          </p:nvSpPr>
          <p:spPr bwMode="auto">
            <a:xfrm>
              <a:off x="4153" y="8651"/>
              <a:ext cx="1" cy="310"/>
            </a:xfrm>
            <a:prstGeom prst="line">
              <a:avLst/>
            </a:prstGeom>
            <a:noFill/>
            <a:ln w="9525">
              <a:solidFill>
                <a:srgbClr val="000000"/>
              </a:solidFill>
              <a:round/>
              <a:headEnd/>
              <a:tailEnd/>
            </a:ln>
          </p:spPr>
          <p:txBody>
            <a:bodyPr/>
            <a:lstStyle/>
            <a:p>
              <a:endParaRPr lang="en-US"/>
            </a:p>
          </p:txBody>
        </p:sp>
        <p:sp>
          <p:nvSpPr>
            <p:cNvPr id="61501" name="Line 61"/>
            <p:cNvSpPr>
              <a:spLocks noChangeShapeType="1"/>
            </p:cNvSpPr>
            <p:nvPr/>
          </p:nvSpPr>
          <p:spPr bwMode="auto">
            <a:xfrm>
              <a:off x="3720" y="8643"/>
              <a:ext cx="1" cy="308"/>
            </a:xfrm>
            <a:prstGeom prst="line">
              <a:avLst/>
            </a:prstGeom>
            <a:noFill/>
            <a:ln w="9525">
              <a:solidFill>
                <a:srgbClr val="000000"/>
              </a:solidFill>
              <a:round/>
              <a:headEnd/>
              <a:tailEnd/>
            </a:ln>
          </p:spPr>
          <p:txBody>
            <a:bodyPr/>
            <a:lstStyle/>
            <a:p>
              <a:endParaRPr lang="en-US"/>
            </a:p>
          </p:txBody>
        </p:sp>
        <p:sp>
          <p:nvSpPr>
            <p:cNvPr id="61502" name="Line 62"/>
            <p:cNvSpPr>
              <a:spLocks noChangeShapeType="1"/>
            </p:cNvSpPr>
            <p:nvPr/>
          </p:nvSpPr>
          <p:spPr bwMode="auto">
            <a:xfrm>
              <a:off x="3570" y="8643"/>
              <a:ext cx="1" cy="308"/>
            </a:xfrm>
            <a:prstGeom prst="line">
              <a:avLst/>
            </a:prstGeom>
            <a:noFill/>
            <a:ln w="9525">
              <a:solidFill>
                <a:srgbClr val="000000"/>
              </a:solidFill>
              <a:round/>
              <a:headEnd/>
              <a:tailEnd/>
            </a:ln>
          </p:spPr>
          <p:txBody>
            <a:bodyPr/>
            <a:lstStyle/>
            <a:p>
              <a:endParaRPr lang="en-US"/>
            </a:p>
          </p:txBody>
        </p:sp>
        <p:sp>
          <p:nvSpPr>
            <p:cNvPr id="61503" name="Line 63"/>
            <p:cNvSpPr>
              <a:spLocks noChangeShapeType="1"/>
            </p:cNvSpPr>
            <p:nvPr/>
          </p:nvSpPr>
          <p:spPr bwMode="auto">
            <a:xfrm>
              <a:off x="5112" y="8660"/>
              <a:ext cx="1" cy="307"/>
            </a:xfrm>
            <a:prstGeom prst="line">
              <a:avLst/>
            </a:prstGeom>
            <a:noFill/>
            <a:ln w="9525">
              <a:solidFill>
                <a:srgbClr val="000000"/>
              </a:solidFill>
              <a:round/>
              <a:headEnd/>
              <a:tailEnd/>
            </a:ln>
          </p:spPr>
          <p:txBody>
            <a:bodyPr/>
            <a:lstStyle/>
            <a:p>
              <a:endParaRPr lang="en-US"/>
            </a:p>
          </p:txBody>
        </p:sp>
        <p:sp>
          <p:nvSpPr>
            <p:cNvPr id="61504" name="Line 64"/>
            <p:cNvSpPr>
              <a:spLocks noChangeShapeType="1"/>
            </p:cNvSpPr>
            <p:nvPr/>
          </p:nvSpPr>
          <p:spPr bwMode="auto">
            <a:xfrm>
              <a:off x="4937" y="8660"/>
              <a:ext cx="1" cy="307"/>
            </a:xfrm>
            <a:prstGeom prst="line">
              <a:avLst/>
            </a:prstGeom>
            <a:noFill/>
            <a:ln w="9525">
              <a:solidFill>
                <a:srgbClr val="000000"/>
              </a:solidFill>
              <a:round/>
              <a:headEnd/>
              <a:tailEnd/>
            </a:ln>
          </p:spPr>
          <p:txBody>
            <a:bodyPr/>
            <a:lstStyle/>
            <a:p>
              <a:endParaRPr lang="en-US"/>
            </a:p>
          </p:txBody>
        </p:sp>
        <p:sp>
          <p:nvSpPr>
            <p:cNvPr id="61505" name="Line 65"/>
            <p:cNvSpPr>
              <a:spLocks noChangeShapeType="1"/>
            </p:cNvSpPr>
            <p:nvPr/>
          </p:nvSpPr>
          <p:spPr bwMode="auto">
            <a:xfrm>
              <a:off x="3937" y="8667"/>
              <a:ext cx="1" cy="310"/>
            </a:xfrm>
            <a:prstGeom prst="line">
              <a:avLst/>
            </a:prstGeom>
            <a:noFill/>
            <a:ln w="9525">
              <a:solidFill>
                <a:srgbClr val="000000"/>
              </a:solidFill>
              <a:round/>
              <a:headEnd/>
              <a:tailEnd/>
            </a:ln>
          </p:spPr>
          <p:txBody>
            <a:bodyPr/>
            <a:lstStyle/>
            <a:p>
              <a:endParaRPr lang="en-US"/>
            </a:p>
          </p:txBody>
        </p:sp>
        <p:sp>
          <p:nvSpPr>
            <p:cNvPr id="61506" name="Line 66"/>
            <p:cNvSpPr>
              <a:spLocks noChangeShapeType="1"/>
            </p:cNvSpPr>
            <p:nvPr/>
          </p:nvSpPr>
          <p:spPr bwMode="auto">
            <a:xfrm>
              <a:off x="3345" y="8677"/>
              <a:ext cx="1" cy="308"/>
            </a:xfrm>
            <a:prstGeom prst="line">
              <a:avLst/>
            </a:prstGeom>
            <a:noFill/>
            <a:ln w="9525">
              <a:solidFill>
                <a:srgbClr val="000000"/>
              </a:solidFill>
              <a:round/>
              <a:headEnd/>
              <a:tailEnd/>
            </a:ln>
          </p:spPr>
          <p:txBody>
            <a:bodyPr/>
            <a:lstStyle/>
            <a:p>
              <a:endParaRPr lang="en-US"/>
            </a:p>
          </p:txBody>
        </p:sp>
        <p:sp>
          <p:nvSpPr>
            <p:cNvPr id="61507" name="Line 67"/>
            <p:cNvSpPr>
              <a:spLocks noChangeShapeType="1"/>
            </p:cNvSpPr>
            <p:nvPr/>
          </p:nvSpPr>
          <p:spPr bwMode="auto">
            <a:xfrm>
              <a:off x="3162" y="8667"/>
              <a:ext cx="1" cy="310"/>
            </a:xfrm>
            <a:prstGeom prst="line">
              <a:avLst/>
            </a:prstGeom>
            <a:noFill/>
            <a:ln w="9525">
              <a:solidFill>
                <a:srgbClr val="000000"/>
              </a:solidFill>
              <a:round/>
              <a:headEnd/>
              <a:tailEnd/>
            </a:ln>
          </p:spPr>
          <p:txBody>
            <a:bodyPr/>
            <a:lstStyle/>
            <a:p>
              <a:endParaRPr lang="en-US"/>
            </a:p>
          </p:txBody>
        </p:sp>
        <p:sp>
          <p:nvSpPr>
            <p:cNvPr id="61508" name="Text Box 68"/>
            <p:cNvSpPr txBox="1">
              <a:spLocks noChangeArrowheads="1"/>
            </p:cNvSpPr>
            <p:nvPr/>
          </p:nvSpPr>
          <p:spPr bwMode="auto">
            <a:xfrm>
              <a:off x="2670" y="10185"/>
              <a:ext cx="27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 0  1   2  3  4   5  6   </a:t>
              </a:r>
              <a:r>
                <a:rPr lang="en-US" altLang="ko-KR" sz="1600">
                  <a:solidFill>
                    <a:srgbClr val="FF0066"/>
                  </a:solidFill>
                  <a:latin typeface="Times New Roman" pitchFamily="18" charset="0"/>
                  <a:ea typeface="Batang" pitchFamily="18" charset="-127"/>
                </a:rPr>
                <a:t>7  0  1</a:t>
              </a:r>
              <a:r>
                <a:rPr lang="en-US" altLang="ko-KR" sz="1600">
                  <a:latin typeface="Times New Roman" pitchFamily="18" charset="0"/>
                  <a:ea typeface="Batang" pitchFamily="18" charset="-127"/>
                </a:rPr>
                <a:t>  2  3</a:t>
              </a:r>
              <a:endParaRPr lang="en-US" sz="1600"/>
            </a:p>
          </p:txBody>
        </p:sp>
        <p:sp>
          <p:nvSpPr>
            <p:cNvPr id="61509" name="Line 69"/>
            <p:cNvSpPr>
              <a:spLocks noChangeShapeType="1"/>
            </p:cNvSpPr>
            <p:nvPr/>
          </p:nvSpPr>
          <p:spPr bwMode="auto">
            <a:xfrm>
              <a:off x="2970" y="10185"/>
              <a:ext cx="1" cy="309"/>
            </a:xfrm>
            <a:prstGeom prst="line">
              <a:avLst/>
            </a:prstGeom>
            <a:noFill/>
            <a:ln w="9525">
              <a:solidFill>
                <a:srgbClr val="000000"/>
              </a:solidFill>
              <a:round/>
              <a:headEnd/>
              <a:tailEnd/>
            </a:ln>
          </p:spPr>
          <p:txBody>
            <a:bodyPr/>
            <a:lstStyle/>
            <a:p>
              <a:endParaRPr lang="en-US"/>
            </a:p>
          </p:txBody>
        </p:sp>
        <p:sp>
          <p:nvSpPr>
            <p:cNvPr id="61510" name="Line 70"/>
            <p:cNvSpPr>
              <a:spLocks noChangeShapeType="1"/>
            </p:cNvSpPr>
            <p:nvPr/>
          </p:nvSpPr>
          <p:spPr bwMode="auto">
            <a:xfrm>
              <a:off x="4745" y="10210"/>
              <a:ext cx="1" cy="310"/>
            </a:xfrm>
            <a:prstGeom prst="line">
              <a:avLst/>
            </a:prstGeom>
            <a:noFill/>
            <a:ln w="9525">
              <a:solidFill>
                <a:srgbClr val="000000"/>
              </a:solidFill>
              <a:round/>
              <a:headEnd/>
              <a:tailEnd/>
            </a:ln>
          </p:spPr>
          <p:txBody>
            <a:bodyPr/>
            <a:lstStyle/>
            <a:p>
              <a:endParaRPr lang="en-US"/>
            </a:p>
          </p:txBody>
        </p:sp>
        <p:sp>
          <p:nvSpPr>
            <p:cNvPr id="61511" name="Line 71"/>
            <p:cNvSpPr>
              <a:spLocks noChangeShapeType="1"/>
            </p:cNvSpPr>
            <p:nvPr/>
          </p:nvSpPr>
          <p:spPr bwMode="auto">
            <a:xfrm>
              <a:off x="4578" y="10202"/>
              <a:ext cx="1" cy="308"/>
            </a:xfrm>
            <a:prstGeom prst="line">
              <a:avLst/>
            </a:prstGeom>
            <a:noFill/>
            <a:ln w="9525">
              <a:solidFill>
                <a:srgbClr val="000000"/>
              </a:solidFill>
              <a:round/>
              <a:headEnd/>
              <a:tailEnd/>
            </a:ln>
          </p:spPr>
          <p:txBody>
            <a:bodyPr/>
            <a:lstStyle/>
            <a:p>
              <a:endParaRPr lang="en-US"/>
            </a:p>
          </p:txBody>
        </p:sp>
        <p:sp>
          <p:nvSpPr>
            <p:cNvPr id="61512" name="Line 72"/>
            <p:cNvSpPr>
              <a:spLocks noChangeShapeType="1"/>
            </p:cNvSpPr>
            <p:nvPr/>
          </p:nvSpPr>
          <p:spPr bwMode="auto">
            <a:xfrm>
              <a:off x="4345" y="10194"/>
              <a:ext cx="1" cy="308"/>
            </a:xfrm>
            <a:prstGeom prst="line">
              <a:avLst/>
            </a:prstGeom>
            <a:noFill/>
            <a:ln w="9525">
              <a:solidFill>
                <a:srgbClr val="000000"/>
              </a:solidFill>
              <a:round/>
              <a:headEnd/>
              <a:tailEnd/>
            </a:ln>
          </p:spPr>
          <p:txBody>
            <a:bodyPr/>
            <a:lstStyle/>
            <a:p>
              <a:endParaRPr lang="en-US"/>
            </a:p>
          </p:txBody>
        </p:sp>
        <p:sp>
          <p:nvSpPr>
            <p:cNvPr id="61513" name="Line 73"/>
            <p:cNvSpPr>
              <a:spLocks noChangeShapeType="1"/>
            </p:cNvSpPr>
            <p:nvPr/>
          </p:nvSpPr>
          <p:spPr bwMode="auto">
            <a:xfrm>
              <a:off x="4153" y="10194"/>
              <a:ext cx="1" cy="309"/>
            </a:xfrm>
            <a:prstGeom prst="line">
              <a:avLst/>
            </a:prstGeom>
            <a:noFill/>
            <a:ln w="9525">
              <a:solidFill>
                <a:srgbClr val="000000"/>
              </a:solidFill>
              <a:round/>
              <a:headEnd/>
              <a:tailEnd/>
            </a:ln>
          </p:spPr>
          <p:txBody>
            <a:bodyPr/>
            <a:lstStyle/>
            <a:p>
              <a:endParaRPr lang="en-US"/>
            </a:p>
          </p:txBody>
        </p:sp>
        <p:sp>
          <p:nvSpPr>
            <p:cNvPr id="61514" name="Line 74"/>
            <p:cNvSpPr>
              <a:spLocks noChangeShapeType="1"/>
            </p:cNvSpPr>
            <p:nvPr/>
          </p:nvSpPr>
          <p:spPr bwMode="auto">
            <a:xfrm>
              <a:off x="3720" y="10185"/>
              <a:ext cx="1" cy="309"/>
            </a:xfrm>
            <a:prstGeom prst="line">
              <a:avLst/>
            </a:prstGeom>
            <a:noFill/>
            <a:ln w="9525">
              <a:solidFill>
                <a:srgbClr val="000000"/>
              </a:solidFill>
              <a:round/>
              <a:headEnd/>
              <a:tailEnd/>
            </a:ln>
          </p:spPr>
          <p:txBody>
            <a:bodyPr/>
            <a:lstStyle/>
            <a:p>
              <a:endParaRPr lang="en-US"/>
            </a:p>
          </p:txBody>
        </p:sp>
        <p:sp>
          <p:nvSpPr>
            <p:cNvPr id="61515" name="Line 75"/>
            <p:cNvSpPr>
              <a:spLocks noChangeShapeType="1"/>
            </p:cNvSpPr>
            <p:nvPr/>
          </p:nvSpPr>
          <p:spPr bwMode="auto">
            <a:xfrm>
              <a:off x="3570" y="10185"/>
              <a:ext cx="1" cy="309"/>
            </a:xfrm>
            <a:prstGeom prst="line">
              <a:avLst/>
            </a:prstGeom>
            <a:noFill/>
            <a:ln w="9525">
              <a:solidFill>
                <a:srgbClr val="000000"/>
              </a:solidFill>
              <a:round/>
              <a:headEnd/>
              <a:tailEnd/>
            </a:ln>
          </p:spPr>
          <p:txBody>
            <a:bodyPr/>
            <a:lstStyle/>
            <a:p>
              <a:endParaRPr lang="en-US"/>
            </a:p>
          </p:txBody>
        </p:sp>
        <p:sp>
          <p:nvSpPr>
            <p:cNvPr id="61516" name="Line 76"/>
            <p:cNvSpPr>
              <a:spLocks noChangeShapeType="1"/>
            </p:cNvSpPr>
            <p:nvPr/>
          </p:nvSpPr>
          <p:spPr bwMode="auto">
            <a:xfrm>
              <a:off x="5112" y="10202"/>
              <a:ext cx="1" cy="308"/>
            </a:xfrm>
            <a:prstGeom prst="line">
              <a:avLst/>
            </a:prstGeom>
            <a:noFill/>
            <a:ln w="9525">
              <a:solidFill>
                <a:srgbClr val="000000"/>
              </a:solidFill>
              <a:round/>
              <a:headEnd/>
              <a:tailEnd/>
            </a:ln>
          </p:spPr>
          <p:txBody>
            <a:bodyPr/>
            <a:lstStyle/>
            <a:p>
              <a:endParaRPr lang="en-US"/>
            </a:p>
          </p:txBody>
        </p:sp>
        <p:sp>
          <p:nvSpPr>
            <p:cNvPr id="61517" name="Line 77"/>
            <p:cNvSpPr>
              <a:spLocks noChangeShapeType="1"/>
            </p:cNvSpPr>
            <p:nvPr/>
          </p:nvSpPr>
          <p:spPr bwMode="auto">
            <a:xfrm>
              <a:off x="4937" y="10202"/>
              <a:ext cx="1" cy="308"/>
            </a:xfrm>
            <a:prstGeom prst="line">
              <a:avLst/>
            </a:prstGeom>
            <a:noFill/>
            <a:ln w="9525">
              <a:solidFill>
                <a:srgbClr val="000000"/>
              </a:solidFill>
              <a:round/>
              <a:headEnd/>
              <a:tailEnd/>
            </a:ln>
          </p:spPr>
          <p:txBody>
            <a:bodyPr/>
            <a:lstStyle/>
            <a:p>
              <a:endParaRPr lang="en-US"/>
            </a:p>
          </p:txBody>
        </p:sp>
        <p:sp>
          <p:nvSpPr>
            <p:cNvPr id="61518" name="Line 78"/>
            <p:cNvSpPr>
              <a:spLocks noChangeShapeType="1"/>
            </p:cNvSpPr>
            <p:nvPr/>
          </p:nvSpPr>
          <p:spPr bwMode="auto">
            <a:xfrm>
              <a:off x="3937" y="10210"/>
              <a:ext cx="1" cy="310"/>
            </a:xfrm>
            <a:prstGeom prst="line">
              <a:avLst/>
            </a:prstGeom>
            <a:noFill/>
            <a:ln w="9525">
              <a:solidFill>
                <a:srgbClr val="000000"/>
              </a:solidFill>
              <a:round/>
              <a:headEnd/>
              <a:tailEnd/>
            </a:ln>
          </p:spPr>
          <p:txBody>
            <a:bodyPr/>
            <a:lstStyle/>
            <a:p>
              <a:endParaRPr lang="en-US"/>
            </a:p>
          </p:txBody>
        </p:sp>
        <p:sp>
          <p:nvSpPr>
            <p:cNvPr id="61519" name="Line 79"/>
            <p:cNvSpPr>
              <a:spLocks noChangeShapeType="1"/>
            </p:cNvSpPr>
            <p:nvPr/>
          </p:nvSpPr>
          <p:spPr bwMode="auto">
            <a:xfrm>
              <a:off x="3345" y="10220"/>
              <a:ext cx="1" cy="308"/>
            </a:xfrm>
            <a:prstGeom prst="line">
              <a:avLst/>
            </a:prstGeom>
            <a:noFill/>
            <a:ln w="9525">
              <a:solidFill>
                <a:srgbClr val="000000"/>
              </a:solidFill>
              <a:round/>
              <a:headEnd/>
              <a:tailEnd/>
            </a:ln>
          </p:spPr>
          <p:txBody>
            <a:bodyPr/>
            <a:lstStyle/>
            <a:p>
              <a:endParaRPr lang="en-US"/>
            </a:p>
          </p:txBody>
        </p:sp>
        <p:sp>
          <p:nvSpPr>
            <p:cNvPr id="61520" name="Line 80"/>
            <p:cNvSpPr>
              <a:spLocks noChangeShapeType="1"/>
            </p:cNvSpPr>
            <p:nvPr/>
          </p:nvSpPr>
          <p:spPr bwMode="auto">
            <a:xfrm>
              <a:off x="3162" y="10210"/>
              <a:ext cx="1" cy="310"/>
            </a:xfrm>
            <a:prstGeom prst="line">
              <a:avLst/>
            </a:prstGeom>
            <a:noFill/>
            <a:ln w="9525">
              <a:solidFill>
                <a:srgbClr val="000000"/>
              </a:solidFill>
              <a:round/>
              <a:headEnd/>
              <a:tailEnd/>
            </a:ln>
          </p:spPr>
          <p:txBody>
            <a:bodyPr/>
            <a:lstStyle/>
            <a:p>
              <a:endParaRPr lang="en-US"/>
            </a:p>
          </p:txBody>
        </p:sp>
        <p:sp>
          <p:nvSpPr>
            <p:cNvPr id="61521" name="Text Box 81"/>
            <p:cNvSpPr txBox="1">
              <a:spLocks noChangeArrowheads="1"/>
            </p:cNvSpPr>
            <p:nvPr/>
          </p:nvSpPr>
          <p:spPr bwMode="auto">
            <a:xfrm>
              <a:off x="2670" y="10957"/>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 0  1   2  3  4   5  6   </a:t>
              </a:r>
              <a:r>
                <a:rPr lang="en-US" altLang="ko-KR" sz="1600">
                  <a:solidFill>
                    <a:srgbClr val="FF0066"/>
                  </a:solidFill>
                  <a:latin typeface="Times New Roman" pitchFamily="18" charset="0"/>
                  <a:ea typeface="Batang" pitchFamily="18" charset="-127"/>
                </a:rPr>
                <a:t>7  0  1  2</a:t>
              </a:r>
              <a:r>
                <a:rPr lang="en-US" altLang="ko-KR" sz="1600">
                  <a:latin typeface="Times New Roman" pitchFamily="18" charset="0"/>
                  <a:ea typeface="Batang" pitchFamily="18" charset="-127"/>
                </a:rPr>
                <a:t>  3</a:t>
              </a:r>
              <a:endParaRPr lang="en-US" sz="1600"/>
            </a:p>
          </p:txBody>
        </p:sp>
        <p:sp>
          <p:nvSpPr>
            <p:cNvPr id="61522" name="Line 82"/>
            <p:cNvSpPr>
              <a:spLocks noChangeShapeType="1"/>
            </p:cNvSpPr>
            <p:nvPr/>
          </p:nvSpPr>
          <p:spPr bwMode="auto">
            <a:xfrm>
              <a:off x="2970" y="10957"/>
              <a:ext cx="1" cy="308"/>
            </a:xfrm>
            <a:prstGeom prst="line">
              <a:avLst/>
            </a:prstGeom>
            <a:noFill/>
            <a:ln w="9525">
              <a:solidFill>
                <a:srgbClr val="000000"/>
              </a:solidFill>
              <a:round/>
              <a:headEnd/>
              <a:tailEnd/>
            </a:ln>
          </p:spPr>
          <p:txBody>
            <a:bodyPr/>
            <a:lstStyle/>
            <a:p>
              <a:endParaRPr lang="en-US"/>
            </a:p>
          </p:txBody>
        </p:sp>
        <p:sp>
          <p:nvSpPr>
            <p:cNvPr id="61523" name="Line 83"/>
            <p:cNvSpPr>
              <a:spLocks noChangeShapeType="1"/>
            </p:cNvSpPr>
            <p:nvPr/>
          </p:nvSpPr>
          <p:spPr bwMode="auto">
            <a:xfrm>
              <a:off x="4745" y="10982"/>
              <a:ext cx="1" cy="309"/>
            </a:xfrm>
            <a:prstGeom prst="line">
              <a:avLst/>
            </a:prstGeom>
            <a:noFill/>
            <a:ln w="9525">
              <a:solidFill>
                <a:srgbClr val="000000"/>
              </a:solidFill>
              <a:round/>
              <a:headEnd/>
              <a:tailEnd/>
            </a:ln>
          </p:spPr>
          <p:txBody>
            <a:bodyPr/>
            <a:lstStyle/>
            <a:p>
              <a:endParaRPr lang="en-US"/>
            </a:p>
          </p:txBody>
        </p:sp>
        <p:sp>
          <p:nvSpPr>
            <p:cNvPr id="61524" name="Line 84"/>
            <p:cNvSpPr>
              <a:spLocks noChangeShapeType="1"/>
            </p:cNvSpPr>
            <p:nvPr/>
          </p:nvSpPr>
          <p:spPr bwMode="auto">
            <a:xfrm>
              <a:off x="4578" y="10974"/>
              <a:ext cx="1" cy="307"/>
            </a:xfrm>
            <a:prstGeom prst="line">
              <a:avLst/>
            </a:prstGeom>
            <a:noFill/>
            <a:ln w="9525">
              <a:solidFill>
                <a:srgbClr val="000000"/>
              </a:solidFill>
              <a:round/>
              <a:headEnd/>
              <a:tailEnd/>
            </a:ln>
          </p:spPr>
          <p:txBody>
            <a:bodyPr/>
            <a:lstStyle/>
            <a:p>
              <a:endParaRPr lang="en-US"/>
            </a:p>
          </p:txBody>
        </p:sp>
        <p:sp>
          <p:nvSpPr>
            <p:cNvPr id="61525" name="Line 85"/>
            <p:cNvSpPr>
              <a:spLocks noChangeShapeType="1"/>
            </p:cNvSpPr>
            <p:nvPr/>
          </p:nvSpPr>
          <p:spPr bwMode="auto">
            <a:xfrm>
              <a:off x="4345" y="10965"/>
              <a:ext cx="1" cy="309"/>
            </a:xfrm>
            <a:prstGeom prst="line">
              <a:avLst/>
            </a:prstGeom>
            <a:noFill/>
            <a:ln w="9525">
              <a:solidFill>
                <a:srgbClr val="000000"/>
              </a:solidFill>
              <a:round/>
              <a:headEnd/>
              <a:tailEnd/>
            </a:ln>
          </p:spPr>
          <p:txBody>
            <a:bodyPr/>
            <a:lstStyle/>
            <a:p>
              <a:endParaRPr lang="en-US"/>
            </a:p>
          </p:txBody>
        </p:sp>
        <p:sp>
          <p:nvSpPr>
            <p:cNvPr id="61526" name="Line 86"/>
            <p:cNvSpPr>
              <a:spLocks noChangeShapeType="1"/>
            </p:cNvSpPr>
            <p:nvPr/>
          </p:nvSpPr>
          <p:spPr bwMode="auto">
            <a:xfrm>
              <a:off x="4153" y="10965"/>
              <a:ext cx="1" cy="310"/>
            </a:xfrm>
            <a:prstGeom prst="line">
              <a:avLst/>
            </a:prstGeom>
            <a:noFill/>
            <a:ln w="9525">
              <a:solidFill>
                <a:srgbClr val="000000"/>
              </a:solidFill>
              <a:round/>
              <a:headEnd/>
              <a:tailEnd/>
            </a:ln>
          </p:spPr>
          <p:txBody>
            <a:bodyPr/>
            <a:lstStyle/>
            <a:p>
              <a:endParaRPr lang="en-US"/>
            </a:p>
          </p:txBody>
        </p:sp>
        <p:sp>
          <p:nvSpPr>
            <p:cNvPr id="61527" name="Line 87"/>
            <p:cNvSpPr>
              <a:spLocks noChangeShapeType="1"/>
            </p:cNvSpPr>
            <p:nvPr/>
          </p:nvSpPr>
          <p:spPr bwMode="auto">
            <a:xfrm>
              <a:off x="3720" y="10957"/>
              <a:ext cx="1" cy="308"/>
            </a:xfrm>
            <a:prstGeom prst="line">
              <a:avLst/>
            </a:prstGeom>
            <a:noFill/>
            <a:ln w="9525">
              <a:solidFill>
                <a:srgbClr val="000000"/>
              </a:solidFill>
              <a:round/>
              <a:headEnd/>
              <a:tailEnd/>
            </a:ln>
          </p:spPr>
          <p:txBody>
            <a:bodyPr/>
            <a:lstStyle/>
            <a:p>
              <a:endParaRPr lang="en-US"/>
            </a:p>
          </p:txBody>
        </p:sp>
        <p:sp>
          <p:nvSpPr>
            <p:cNvPr id="61528" name="Line 88"/>
            <p:cNvSpPr>
              <a:spLocks noChangeShapeType="1"/>
            </p:cNvSpPr>
            <p:nvPr/>
          </p:nvSpPr>
          <p:spPr bwMode="auto">
            <a:xfrm>
              <a:off x="3570" y="10957"/>
              <a:ext cx="1" cy="308"/>
            </a:xfrm>
            <a:prstGeom prst="line">
              <a:avLst/>
            </a:prstGeom>
            <a:noFill/>
            <a:ln w="9525">
              <a:solidFill>
                <a:srgbClr val="000000"/>
              </a:solidFill>
              <a:round/>
              <a:headEnd/>
              <a:tailEnd/>
            </a:ln>
          </p:spPr>
          <p:txBody>
            <a:bodyPr/>
            <a:lstStyle/>
            <a:p>
              <a:endParaRPr lang="en-US"/>
            </a:p>
          </p:txBody>
        </p:sp>
        <p:sp>
          <p:nvSpPr>
            <p:cNvPr id="61529" name="Line 89"/>
            <p:cNvSpPr>
              <a:spLocks noChangeShapeType="1"/>
            </p:cNvSpPr>
            <p:nvPr/>
          </p:nvSpPr>
          <p:spPr bwMode="auto">
            <a:xfrm>
              <a:off x="5112" y="10974"/>
              <a:ext cx="1" cy="307"/>
            </a:xfrm>
            <a:prstGeom prst="line">
              <a:avLst/>
            </a:prstGeom>
            <a:noFill/>
            <a:ln w="9525">
              <a:solidFill>
                <a:srgbClr val="000000"/>
              </a:solidFill>
              <a:round/>
              <a:headEnd/>
              <a:tailEnd/>
            </a:ln>
          </p:spPr>
          <p:txBody>
            <a:bodyPr/>
            <a:lstStyle/>
            <a:p>
              <a:endParaRPr lang="en-US"/>
            </a:p>
          </p:txBody>
        </p:sp>
        <p:sp>
          <p:nvSpPr>
            <p:cNvPr id="61530" name="Line 90"/>
            <p:cNvSpPr>
              <a:spLocks noChangeShapeType="1"/>
            </p:cNvSpPr>
            <p:nvPr/>
          </p:nvSpPr>
          <p:spPr bwMode="auto">
            <a:xfrm>
              <a:off x="4937" y="10974"/>
              <a:ext cx="1" cy="307"/>
            </a:xfrm>
            <a:prstGeom prst="line">
              <a:avLst/>
            </a:prstGeom>
            <a:noFill/>
            <a:ln w="9525">
              <a:solidFill>
                <a:srgbClr val="000000"/>
              </a:solidFill>
              <a:round/>
              <a:headEnd/>
              <a:tailEnd/>
            </a:ln>
          </p:spPr>
          <p:txBody>
            <a:bodyPr/>
            <a:lstStyle/>
            <a:p>
              <a:endParaRPr lang="en-US"/>
            </a:p>
          </p:txBody>
        </p:sp>
        <p:sp>
          <p:nvSpPr>
            <p:cNvPr id="61531" name="Line 91"/>
            <p:cNvSpPr>
              <a:spLocks noChangeShapeType="1"/>
            </p:cNvSpPr>
            <p:nvPr/>
          </p:nvSpPr>
          <p:spPr bwMode="auto">
            <a:xfrm>
              <a:off x="3937" y="10982"/>
              <a:ext cx="1" cy="309"/>
            </a:xfrm>
            <a:prstGeom prst="line">
              <a:avLst/>
            </a:prstGeom>
            <a:noFill/>
            <a:ln w="9525">
              <a:solidFill>
                <a:srgbClr val="000000"/>
              </a:solidFill>
              <a:round/>
              <a:headEnd/>
              <a:tailEnd/>
            </a:ln>
          </p:spPr>
          <p:txBody>
            <a:bodyPr/>
            <a:lstStyle/>
            <a:p>
              <a:endParaRPr lang="en-US"/>
            </a:p>
          </p:txBody>
        </p:sp>
        <p:sp>
          <p:nvSpPr>
            <p:cNvPr id="61532" name="Line 92"/>
            <p:cNvSpPr>
              <a:spLocks noChangeShapeType="1"/>
            </p:cNvSpPr>
            <p:nvPr/>
          </p:nvSpPr>
          <p:spPr bwMode="auto">
            <a:xfrm>
              <a:off x="3345" y="10991"/>
              <a:ext cx="1" cy="308"/>
            </a:xfrm>
            <a:prstGeom prst="line">
              <a:avLst/>
            </a:prstGeom>
            <a:noFill/>
            <a:ln w="9525">
              <a:solidFill>
                <a:srgbClr val="000000"/>
              </a:solidFill>
              <a:round/>
              <a:headEnd/>
              <a:tailEnd/>
            </a:ln>
          </p:spPr>
          <p:txBody>
            <a:bodyPr/>
            <a:lstStyle/>
            <a:p>
              <a:endParaRPr lang="en-US"/>
            </a:p>
          </p:txBody>
        </p:sp>
        <p:sp>
          <p:nvSpPr>
            <p:cNvPr id="61533" name="Line 93"/>
            <p:cNvSpPr>
              <a:spLocks noChangeShapeType="1"/>
            </p:cNvSpPr>
            <p:nvPr/>
          </p:nvSpPr>
          <p:spPr bwMode="auto">
            <a:xfrm>
              <a:off x="3162" y="10982"/>
              <a:ext cx="1" cy="309"/>
            </a:xfrm>
            <a:prstGeom prst="line">
              <a:avLst/>
            </a:prstGeom>
            <a:noFill/>
            <a:ln w="9525">
              <a:solidFill>
                <a:srgbClr val="000000"/>
              </a:solidFill>
              <a:round/>
              <a:headEnd/>
              <a:tailEnd/>
            </a:ln>
          </p:spPr>
          <p:txBody>
            <a:bodyPr/>
            <a:lstStyle/>
            <a:p>
              <a:endParaRPr lang="en-US"/>
            </a:p>
          </p:txBody>
        </p:sp>
        <p:sp>
          <p:nvSpPr>
            <p:cNvPr id="61534" name="Text Box 94"/>
            <p:cNvSpPr txBox="1">
              <a:spLocks noChangeArrowheads="1"/>
            </p:cNvSpPr>
            <p:nvPr/>
          </p:nvSpPr>
          <p:spPr bwMode="auto">
            <a:xfrm>
              <a:off x="6870" y="7717"/>
              <a:ext cx="2700" cy="309"/>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 0  1  2</a:t>
              </a:r>
              <a:r>
                <a:rPr lang="en-US" altLang="ko-KR" sz="1600">
                  <a:solidFill>
                    <a:srgbClr val="FF0066"/>
                  </a:solidFill>
                  <a:latin typeface="Times New Roman" pitchFamily="18" charset="0"/>
                  <a:ea typeface="Batang" pitchFamily="18" charset="-127"/>
                </a:rPr>
                <a:t>   3  4  5   6</a:t>
              </a:r>
              <a:r>
                <a:rPr lang="en-US" altLang="ko-KR" sz="1600">
                  <a:latin typeface="Times New Roman" pitchFamily="18" charset="0"/>
                  <a:ea typeface="Batang" pitchFamily="18" charset="-127"/>
                </a:rPr>
                <a:t>  7   0  1  2  3</a:t>
              </a:r>
              <a:endParaRPr lang="en-US" sz="1600"/>
            </a:p>
          </p:txBody>
        </p:sp>
        <p:sp>
          <p:nvSpPr>
            <p:cNvPr id="61535" name="Line 95"/>
            <p:cNvSpPr>
              <a:spLocks noChangeShapeType="1"/>
            </p:cNvSpPr>
            <p:nvPr/>
          </p:nvSpPr>
          <p:spPr bwMode="auto">
            <a:xfrm>
              <a:off x="7170" y="7717"/>
              <a:ext cx="1" cy="309"/>
            </a:xfrm>
            <a:prstGeom prst="line">
              <a:avLst/>
            </a:prstGeom>
            <a:noFill/>
            <a:ln w="9525">
              <a:solidFill>
                <a:srgbClr val="000000"/>
              </a:solidFill>
              <a:round/>
              <a:headEnd/>
              <a:tailEnd/>
            </a:ln>
          </p:spPr>
          <p:txBody>
            <a:bodyPr/>
            <a:lstStyle/>
            <a:p>
              <a:endParaRPr lang="en-US"/>
            </a:p>
          </p:txBody>
        </p:sp>
        <p:sp>
          <p:nvSpPr>
            <p:cNvPr id="61536" name="Line 96"/>
            <p:cNvSpPr>
              <a:spLocks noChangeShapeType="1"/>
            </p:cNvSpPr>
            <p:nvPr/>
          </p:nvSpPr>
          <p:spPr bwMode="auto">
            <a:xfrm>
              <a:off x="8945" y="7742"/>
              <a:ext cx="1" cy="309"/>
            </a:xfrm>
            <a:prstGeom prst="line">
              <a:avLst/>
            </a:prstGeom>
            <a:noFill/>
            <a:ln w="9525">
              <a:solidFill>
                <a:srgbClr val="000000"/>
              </a:solidFill>
              <a:round/>
              <a:headEnd/>
              <a:tailEnd/>
            </a:ln>
          </p:spPr>
          <p:txBody>
            <a:bodyPr/>
            <a:lstStyle/>
            <a:p>
              <a:endParaRPr lang="en-US"/>
            </a:p>
          </p:txBody>
        </p:sp>
        <p:sp>
          <p:nvSpPr>
            <p:cNvPr id="61537" name="Line 97"/>
            <p:cNvSpPr>
              <a:spLocks noChangeShapeType="1"/>
            </p:cNvSpPr>
            <p:nvPr/>
          </p:nvSpPr>
          <p:spPr bwMode="auto">
            <a:xfrm>
              <a:off x="8778" y="7734"/>
              <a:ext cx="1" cy="308"/>
            </a:xfrm>
            <a:prstGeom prst="line">
              <a:avLst/>
            </a:prstGeom>
            <a:noFill/>
            <a:ln w="9525">
              <a:solidFill>
                <a:srgbClr val="000000"/>
              </a:solidFill>
              <a:round/>
              <a:headEnd/>
              <a:tailEnd/>
            </a:ln>
          </p:spPr>
          <p:txBody>
            <a:bodyPr/>
            <a:lstStyle/>
            <a:p>
              <a:endParaRPr lang="en-US"/>
            </a:p>
          </p:txBody>
        </p:sp>
        <p:sp>
          <p:nvSpPr>
            <p:cNvPr id="61538" name="Line 98"/>
            <p:cNvSpPr>
              <a:spLocks noChangeShapeType="1"/>
            </p:cNvSpPr>
            <p:nvPr/>
          </p:nvSpPr>
          <p:spPr bwMode="auto">
            <a:xfrm>
              <a:off x="8545" y="7726"/>
              <a:ext cx="1" cy="308"/>
            </a:xfrm>
            <a:prstGeom prst="line">
              <a:avLst/>
            </a:prstGeom>
            <a:noFill/>
            <a:ln w="9525">
              <a:solidFill>
                <a:srgbClr val="000000"/>
              </a:solidFill>
              <a:round/>
              <a:headEnd/>
              <a:tailEnd/>
            </a:ln>
          </p:spPr>
          <p:txBody>
            <a:bodyPr/>
            <a:lstStyle/>
            <a:p>
              <a:endParaRPr lang="en-US"/>
            </a:p>
          </p:txBody>
        </p:sp>
        <p:sp>
          <p:nvSpPr>
            <p:cNvPr id="61539" name="Line 99"/>
            <p:cNvSpPr>
              <a:spLocks noChangeShapeType="1"/>
            </p:cNvSpPr>
            <p:nvPr/>
          </p:nvSpPr>
          <p:spPr bwMode="auto">
            <a:xfrm>
              <a:off x="8353" y="7726"/>
              <a:ext cx="1" cy="309"/>
            </a:xfrm>
            <a:prstGeom prst="line">
              <a:avLst/>
            </a:prstGeom>
            <a:noFill/>
            <a:ln w="9525">
              <a:solidFill>
                <a:srgbClr val="000000"/>
              </a:solidFill>
              <a:round/>
              <a:headEnd/>
              <a:tailEnd/>
            </a:ln>
          </p:spPr>
          <p:txBody>
            <a:bodyPr/>
            <a:lstStyle/>
            <a:p>
              <a:endParaRPr lang="en-US"/>
            </a:p>
          </p:txBody>
        </p:sp>
        <p:sp>
          <p:nvSpPr>
            <p:cNvPr id="61540" name="Line 100"/>
            <p:cNvSpPr>
              <a:spLocks noChangeShapeType="1"/>
            </p:cNvSpPr>
            <p:nvPr/>
          </p:nvSpPr>
          <p:spPr bwMode="auto">
            <a:xfrm>
              <a:off x="7920" y="7717"/>
              <a:ext cx="1" cy="309"/>
            </a:xfrm>
            <a:prstGeom prst="line">
              <a:avLst/>
            </a:prstGeom>
            <a:noFill/>
            <a:ln w="9525">
              <a:solidFill>
                <a:srgbClr val="000000"/>
              </a:solidFill>
              <a:round/>
              <a:headEnd/>
              <a:tailEnd/>
            </a:ln>
          </p:spPr>
          <p:txBody>
            <a:bodyPr/>
            <a:lstStyle/>
            <a:p>
              <a:endParaRPr lang="en-US"/>
            </a:p>
          </p:txBody>
        </p:sp>
        <p:sp>
          <p:nvSpPr>
            <p:cNvPr id="61541" name="Line 101"/>
            <p:cNvSpPr>
              <a:spLocks noChangeShapeType="1"/>
            </p:cNvSpPr>
            <p:nvPr/>
          </p:nvSpPr>
          <p:spPr bwMode="auto">
            <a:xfrm>
              <a:off x="7770" y="7717"/>
              <a:ext cx="1" cy="309"/>
            </a:xfrm>
            <a:prstGeom prst="line">
              <a:avLst/>
            </a:prstGeom>
            <a:noFill/>
            <a:ln w="9525">
              <a:solidFill>
                <a:srgbClr val="000000"/>
              </a:solidFill>
              <a:round/>
              <a:headEnd/>
              <a:tailEnd/>
            </a:ln>
          </p:spPr>
          <p:txBody>
            <a:bodyPr/>
            <a:lstStyle/>
            <a:p>
              <a:endParaRPr lang="en-US"/>
            </a:p>
          </p:txBody>
        </p:sp>
        <p:sp>
          <p:nvSpPr>
            <p:cNvPr id="61542" name="Line 102"/>
            <p:cNvSpPr>
              <a:spLocks noChangeShapeType="1"/>
            </p:cNvSpPr>
            <p:nvPr/>
          </p:nvSpPr>
          <p:spPr bwMode="auto">
            <a:xfrm>
              <a:off x="9312" y="7734"/>
              <a:ext cx="1" cy="308"/>
            </a:xfrm>
            <a:prstGeom prst="line">
              <a:avLst/>
            </a:prstGeom>
            <a:noFill/>
            <a:ln w="9525">
              <a:solidFill>
                <a:srgbClr val="000000"/>
              </a:solidFill>
              <a:round/>
              <a:headEnd/>
              <a:tailEnd/>
            </a:ln>
          </p:spPr>
          <p:txBody>
            <a:bodyPr/>
            <a:lstStyle/>
            <a:p>
              <a:endParaRPr lang="en-US"/>
            </a:p>
          </p:txBody>
        </p:sp>
        <p:sp>
          <p:nvSpPr>
            <p:cNvPr id="61543" name="Line 103"/>
            <p:cNvSpPr>
              <a:spLocks noChangeShapeType="1"/>
            </p:cNvSpPr>
            <p:nvPr/>
          </p:nvSpPr>
          <p:spPr bwMode="auto">
            <a:xfrm>
              <a:off x="9137" y="7734"/>
              <a:ext cx="1" cy="308"/>
            </a:xfrm>
            <a:prstGeom prst="line">
              <a:avLst/>
            </a:prstGeom>
            <a:noFill/>
            <a:ln w="9525">
              <a:solidFill>
                <a:srgbClr val="000000"/>
              </a:solidFill>
              <a:round/>
              <a:headEnd/>
              <a:tailEnd/>
            </a:ln>
          </p:spPr>
          <p:txBody>
            <a:bodyPr/>
            <a:lstStyle/>
            <a:p>
              <a:endParaRPr lang="en-US"/>
            </a:p>
          </p:txBody>
        </p:sp>
        <p:sp>
          <p:nvSpPr>
            <p:cNvPr id="61544" name="Line 104"/>
            <p:cNvSpPr>
              <a:spLocks noChangeShapeType="1"/>
            </p:cNvSpPr>
            <p:nvPr/>
          </p:nvSpPr>
          <p:spPr bwMode="auto">
            <a:xfrm>
              <a:off x="8137" y="7742"/>
              <a:ext cx="1" cy="309"/>
            </a:xfrm>
            <a:prstGeom prst="line">
              <a:avLst/>
            </a:prstGeom>
            <a:noFill/>
            <a:ln w="9525">
              <a:solidFill>
                <a:srgbClr val="000000"/>
              </a:solidFill>
              <a:round/>
              <a:headEnd/>
              <a:tailEnd/>
            </a:ln>
          </p:spPr>
          <p:txBody>
            <a:bodyPr/>
            <a:lstStyle/>
            <a:p>
              <a:endParaRPr lang="en-US"/>
            </a:p>
          </p:txBody>
        </p:sp>
        <p:sp>
          <p:nvSpPr>
            <p:cNvPr id="61545" name="Line 105"/>
            <p:cNvSpPr>
              <a:spLocks noChangeShapeType="1"/>
            </p:cNvSpPr>
            <p:nvPr/>
          </p:nvSpPr>
          <p:spPr bwMode="auto">
            <a:xfrm>
              <a:off x="7545" y="7751"/>
              <a:ext cx="1" cy="309"/>
            </a:xfrm>
            <a:prstGeom prst="line">
              <a:avLst/>
            </a:prstGeom>
            <a:noFill/>
            <a:ln w="9525">
              <a:solidFill>
                <a:srgbClr val="000000"/>
              </a:solidFill>
              <a:round/>
              <a:headEnd/>
              <a:tailEnd/>
            </a:ln>
          </p:spPr>
          <p:txBody>
            <a:bodyPr/>
            <a:lstStyle/>
            <a:p>
              <a:endParaRPr lang="en-US"/>
            </a:p>
          </p:txBody>
        </p:sp>
        <p:sp>
          <p:nvSpPr>
            <p:cNvPr id="61546" name="Line 106"/>
            <p:cNvSpPr>
              <a:spLocks noChangeShapeType="1"/>
            </p:cNvSpPr>
            <p:nvPr/>
          </p:nvSpPr>
          <p:spPr bwMode="auto">
            <a:xfrm>
              <a:off x="7362" y="7742"/>
              <a:ext cx="1" cy="309"/>
            </a:xfrm>
            <a:prstGeom prst="line">
              <a:avLst/>
            </a:prstGeom>
            <a:noFill/>
            <a:ln w="9525">
              <a:solidFill>
                <a:srgbClr val="000000"/>
              </a:solidFill>
              <a:round/>
              <a:headEnd/>
              <a:tailEnd/>
            </a:ln>
          </p:spPr>
          <p:txBody>
            <a:bodyPr/>
            <a:lstStyle/>
            <a:p>
              <a:endParaRPr lang="en-US"/>
            </a:p>
          </p:txBody>
        </p:sp>
        <p:sp>
          <p:nvSpPr>
            <p:cNvPr id="61547" name="Text Box 107"/>
            <p:cNvSpPr txBox="1">
              <a:spLocks noChangeArrowheads="1"/>
            </p:cNvSpPr>
            <p:nvPr/>
          </p:nvSpPr>
          <p:spPr bwMode="auto">
            <a:xfrm>
              <a:off x="6870" y="8180"/>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 0  1   2</a:t>
              </a:r>
              <a:r>
                <a:rPr lang="en-US" altLang="ko-KR" sz="1600">
                  <a:solidFill>
                    <a:srgbClr val="FF0066"/>
                  </a:solidFill>
                  <a:latin typeface="Times New Roman" pitchFamily="18" charset="0"/>
                  <a:ea typeface="Batang" pitchFamily="18" charset="-127"/>
                </a:rPr>
                <a:t>  3  4  5   6  7   0  1</a:t>
              </a:r>
              <a:r>
                <a:rPr lang="en-US" altLang="ko-KR" sz="1600">
                  <a:latin typeface="Times New Roman" pitchFamily="18" charset="0"/>
                  <a:ea typeface="Batang" pitchFamily="18" charset="-127"/>
                </a:rPr>
                <a:t>  2  3</a:t>
              </a:r>
              <a:endParaRPr lang="en-US" sz="1600"/>
            </a:p>
          </p:txBody>
        </p:sp>
        <p:sp>
          <p:nvSpPr>
            <p:cNvPr id="61548" name="Line 108"/>
            <p:cNvSpPr>
              <a:spLocks noChangeShapeType="1"/>
            </p:cNvSpPr>
            <p:nvPr/>
          </p:nvSpPr>
          <p:spPr bwMode="auto">
            <a:xfrm>
              <a:off x="7170" y="8180"/>
              <a:ext cx="1" cy="308"/>
            </a:xfrm>
            <a:prstGeom prst="line">
              <a:avLst/>
            </a:prstGeom>
            <a:noFill/>
            <a:ln w="9525">
              <a:solidFill>
                <a:srgbClr val="000000"/>
              </a:solidFill>
              <a:round/>
              <a:headEnd/>
              <a:tailEnd/>
            </a:ln>
          </p:spPr>
          <p:txBody>
            <a:bodyPr/>
            <a:lstStyle/>
            <a:p>
              <a:endParaRPr lang="en-US"/>
            </a:p>
          </p:txBody>
        </p:sp>
        <p:sp>
          <p:nvSpPr>
            <p:cNvPr id="61549" name="Line 109"/>
            <p:cNvSpPr>
              <a:spLocks noChangeShapeType="1"/>
            </p:cNvSpPr>
            <p:nvPr/>
          </p:nvSpPr>
          <p:spPr bwMode="auto">
            <a:xfrm>
              <a:off x="8945" y="8205"/>
              <a:ext cx="1" cy="309"/>
            </a:xfrm>
            <a:prstGeom prst="line">
              <a:avLst/>
            </a:prstGeom>
            <a:noFill/>
            <a:ln w="9525">
              <a:solidFill>
                <a:srgbClr val="000000"/>
              </a:solidFill>
              <a:round/>
              <a:headEnd/>
              <a:tailEnd/>
            </a:ln>
          </p:spPr>
          <p:txBody>
            <a:bodyPr/>
            <a:lstStyle/>
            <a:p>
              <a:endParaRPr lang="en-US"/>
            </a:p>
          </p:txBody>
        </p:sp>
        <p:sp>
          <p:nvSpPr>
            <p:cNvPr id="61550" name="Line 110"/>
            <p:cNvSpPr>
              <a:spLocks noChangeShapeType="1"/>
            </p:cNvSpPr>
            <p:nvPr/>
          </p:nvSpPr>
          <p:spPr bwMode="auto">
            <a:xfrm>
              <a:off x="8778" y="8197"/>
              <a:ext cx="1" cy="308"/>
            </a:xfrm>
            <a:prstGeom prst="line">
              <a:avLst/>
            </a:prstGeom>
            <a:noFill/>
            <a:ln w="9525">
              <a:solidFill>
                <a:srgbClr val="000000"/>
              </a:solidFill>
              <a:round/>
              <a:headEnd/>
              <a:tailEnd/>
            </a:ln>
          </p:spPr>
          <p:txBody>
            <a:bodyPr/>
            <a:lstStyle/>
            <a:p>
              <a:endParaRPr lang="en-US"/>
            </a:p>
          </p:txBody>
        </p:sp>
        <p:sp>
          <p:nvSpPr>
            <p:cNvPr id="61551" name="Line 111"/>
            <p:cNvSpPr>
              <a:spLocks noChangeShapeType="1"/>
            </p:cNvSpPr>
            <p:nvPr/>
          </p:nvSpPr>
          <p:spPr bwMode="auto">
            <a:xfrm>
              <a:off x="8545" y="8188"/>
              <a:ext cx="1" cy="309"/>
            </a:xfrm>
            <a:prstGeom prst="line">
              <a:avLst/>
            </a:prstGeom>
            <a:noFill/>
            <a:ln w="9525">
              <a:solidFill>
                <a:srgbClr val="000000"/>
              </a:solidFill>
              <a:round/>
              <a:headEnd/>
              <a:tailEnd/>
            </a:ln>
          </p:spPr>
          <p:txBody>
            <a:bodyPr/>
            <a:lstStyle/>
            <a:p>
              <a:endParaRPr lang="en-US"/>
            </a:p>
          </p:txBody>
        </p:sp>
        <p:sp>
          <p:nvSpPr>
            <p:cNvPr id="61552" name="Line 112"/>
            <p:cNvSpPr>
              <a:spLocks noChangeShapeType="1"/>
            </p:cNvSpPr>
            <p:nvPr/>
          </p:nvSpPr>
          <p:spPr bwMode="auto">
            <a:xfrm>
              <a:off x="8353" y="8188"/>
              <a:ext cx="1" cy="310"/>
            </a:xfrm>
            <a:prstGeom prst="line">
              <a:avLst/>
            </a:prstGeom>
            <a:noFill/>
            <a:ln w="9525">
              <a:solidFill>
                <a:srgbClr val="000000"/>
              </a:solidFill>
              <a:round/>
              <a:headEnd/>
              <a:tailEnd/>
            </a:ln>
          </p:spPr>
          <p:txBody>
            <a:bodyPr/>
            <a:lstStyle/>
            <a:p>
              <a:endParaRPr lang="en-US"/>
            </a:p>
          </p:txBody>
        </p:sp>
        <p:sp>
          <p:nvSpPr>
            <p:cNvPr id="61553" name="Line 113"/>
            <p:cNvSpPr>
              <a:spLocks noChangeShapeType="1"/>
            </p:cNvSpPr>
            <p:nvPr/>
          </p:nvSpPr>
          <p:spPr bwMode="auto">
            <a:xfrm>
              <a:off x="7920" y="8180"/>
              <a:ext cx="1" cy="308"/>
            </a:xfrm>
            <a:prstGeom prst="line">
              <a:avLst/>
            </a:prstGeom>
            <a:noFill/>
            <a:ln w="9525">
              <a:solidFill>
                <a:srgbClr val="000000"/>
              </a:solidFill>
              <a:round/>
              <a:headEnd/>
              <a:tailEnd/>
            </a:ln>
          </p:spPr>
          <p:txBody>
            <a:bodyPr/>
            <a:lstStyle/>
            <a:p>
              <a:endParaRPr lang="en-US"/>
            </a:p>
          </p:txBody>
        </p:sp>
        <p:sp>
          <p:nvSpPr>
            <p:cNvPr id="61554" name="Line 114"/>
            <p:cNvSpPr>
              <a:spLocks noChangeShapeType="1"/>
            </p:cNvSpPr>
            <p:nvPr/>
          </p:nvSpPr>
          <p:spPr bwMode="auto">
            <a:xfrm>
              <a:off x="7770" y="8180"/>
              <a:ext cx="1" cy="308"/>
            </a:xfrm>
            <a:prstGeom prst="line">
              <a:avLst/>
            </a:prstGeom>
            <a:noFill/>
            <a:ln w="9525">
              <a:solidFill>
                <a:srgbClr val="000000"/>
              </a:solidFill>
              <a:round/>
              <a:headEnd/>
              <a:tailEnd/>
            </a:ln>
          </p:spPr>
          <p:txBody>
            <a:bodyPr/>
            <a:lstStyle/>
            <a:p>
              <a:endParaRPr lang="en-US"/>
            </a:p>
          </p:txBody>
        </p:sp>
        <p:sp>
          <p:nvSpPr>
            <p:cNvPr id="61555" name="Line 115"/>
            <p:cNvSpPr>
              <a:spLocks noChangeShapeType="1"/>
            </p:cNvSpPr>
            <p:nvPr/>
          </p:nvSpPr>
          <p:spPr bwMode="auto">
            <a:xfrm>
              <a:off x="9312" y="8197"/>
              <a:ext cx="1" cy="308"/>
            </a:xfrm>
            <a:prstGeom prst="line">
              <a:avLst/>
            </a:prstGeom>
            <a:noFill/>
            <a:ln w="9525">
              <a:solidFill>
                <a:srgbClr val="000000"/>
              </a:solidFill>
              <a:round/>
              <a:headEnd/>
              <a:tailEnd/>
            </a:ln>
          </p:spPr>
          <p:txBody>
            <a:bodyPr/>
            <a:lstStyle/>
            <a:p>
              <a:endParaRPr lang="en-US"/>
            </a:p>
          </p:txBody>
        </p:sp>
        <p:sp>
          <p:nvSpPr>
            <p:cNvPr id="61556" name="Line 116"/>
            <p:cNvSpPr>
              <a:spLocks noChangeShapeType="1"/>
            </p:cNvSpPr>
            <p:nvPr/>
          </p:nvSpPr>
          <p:spPr bwMode="auto">
            <a:xfrm>
              <a:off x="9137" y="8197"/>
              <a:ext cx="1" cy="308"/>
            </a:xfrm>
            <a:prstGeom prst="line">
              <a:avLst/>
            </a:prstGeom>
            <a:noFill/>
            <a:ln w="9525">
              <a:solidFill>
                <a:srgbClr val="000000"/>
              </a:solidFill>
              <a:round/>
              <a:headEnd/>
              <a:tailEnd/>
            </a:ln>
          </p:spPr>
          <p:txBody>
            <a:bodyPr/>
            <a:lstStyle/>
            <a:p>
              <a:endParaRPr lang="en-US"/>
            </a:p>
          </p:txBody>
        </p:sp>
        <p:sp>
          <p:nvSpPr>
            <p:cNvPr id="61557" name="Line 117"/>
            <p:cNvSpPr>
              <a:spLocks noChangeShapeType="1"/>
            </p:cNvSpPr>
            <p:nvPr/>
          </p:nvSpPr>
          <p:spPr bwMode="auto">
            <a:xfrm>
              <a:off x="8137" y="8205"/>
              <a:ext cx="1" cy="309"/>
            </a:xfrm>
            <a:prstGeom prst="line">
              <a:avLst/>
            </a:prstGeom>
            <a:noFill/>
            <a:ln w="9525">
              <a:solidFill>
                <a:srgbClr val="000000"/>
              </a:solidFill>
              <a:round/>
              <a:headEnd/>
              <a:tailEnd/>
            </a:ln>
          </p:spPr>
          <p:txBody>
            <a:bodyPr/>
            <a:lstStyle/>
            <a:p>
              <a:endParaRPr lang="en-US"/>
            </a:p>
          </p:txBody>
        </p:sp>
        <p:sp>
          <p:nvSpPr>
            <p:cNvPr id="61558" name="Line 118"/>
            <p:cNvSpPr>
              <a:spLocks noChangeShapeType="1"/>
            </p:cNvSpPr>
            <p:nvPr/>
          </p:nvSpPr>
          <p:spPr bwMode="auto">
            <a:xfrm>
              <a:off x="7545" y="8214"/>
              <a:ext cx="1" cy="309"/>
            </a:xfrm>
            <a:prstGeom prst="line">
              <a:avLst/>
            </a:prstGeom>
            <a:noFill/>
            <a:ln w="9525">
              <a:solidFill>
                <a:srgbClr val="000000"/>
              </a:solidFill>
              <a:round/>
              <a:headEnd/>
              <a:tailEnd/>
            </a:ln>
          </p:spPr>
          <p:txBody>
            <a:bodyPr/>
            <a:lstStyle/>
            <a:p>
              <a:endParaRPr lang="en-US"/>
            </a:p>
          </p:txBody>
        </p:sp>
        <p:sp>
          <p:nvSpPr>
            <p:cNvPr id="61559" name="Line 119"/>
            <p:cNvSpPr>
              <a:spLocks noChangeShapeType="1"/>
            </p:cNvSpPr>
            <p:nvPr/>
          </p:nvSpPr>
          <p:spPr bwMode="auto">
            <a:xfrm>
              <a:off x="7362" y="8205"/>
              <a:ext cx="1" cy="309"/>
            </a:xfrm>
            <a:prstGeom prst="line">
              <a:avLst/>
            </a:prstGeom>
            <a:noFill/>
            <a:ln w="9525">
              <a:solidFill>
                <a:srgbClr val="000000"/>
              </a:solidFill>
              <a:round/>
              <a:headEnd/>
              <a:tailEnd/>
            </a:ln>
          </p:spPr>
          <p:txBody>
            <a:bodyPr/>
            <a:lstStyle/>
            <a:p>
              <a:endParaRPr lang="en-US"/>
            </a:p>
          </p:txBody>
        </p:sp>
        <p:sp>
          <p:nvSpPr>
            <p:cNvPr id="61560" name="Text Box 120"/>
            <p:cNvSpPr txBox="1">
              <a:spLocks noChangeArrowheads="1"/>
            </p:cNvSpPr>
            <p:nvPr/>
          </p:nvSpPr>
          <p:spPr bwMode="auto">
            <a:xfrm>
              <a:off x="6870" y="9414"/>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0   1   2  3  </a:t>
              </a:r>
              <a:r>
                <a:rPr lang="en-US" altLang="ko-KR" sz="1600">
                  <a:solidFill>
                    <a:srgbClr val="FF0066"/>
                  </a:solidFill>
                  <a:latin typeface="Times New Roman" pitchFamily="18" charset="0"/>
                  <a:ea typeface="Batang" pitchFamily="18" charset="-127"/>
                </a:rPr>
                <a:t>4  5   6  7   0  1  2</a:t>
              </a:r>
              <a:r>
                <a:rPr lang="en-US" altLang="ko-KR" sz="1600">
                  <a:latin typeface="Times New Roman" pitchFamily="18" charset="0"/>
                  <a:ea typeface="Batang" pitchFamily="18" charset="-127"/>
                </a:rPr>
                <a:t>  3</a:t>
              </a:r>
              <a:endParaRPr lang="en-US" sz="1600"/>
            </a:p>
          </p:txBody>
        </p:sp>
        <p:sp>
          <p:nvSpPr>
            <p:cNvPr id="61561" name="Line 121"/>
            <p:cNvSpPr>
              <a:spLocks noChangeShapeType="1"/>
            </p:cNvSpPr>
            <p:nvPr/>
          </p:nvSpPr>
          <p:spPr bwMode="auto">
            <a:xfrm>
              <a:off x="7170" y="9414"/>
              <a:ext cx="1" cy="308"/>
            </a:xfrm>
            <a:prstGeom prst="line">
              <a:avLst/>
            </a:prstGeom>
            <a:noFill/>
            <a:ln w="9525">
              <a:solidFill>
                <a:srgbClr val="000000"/>
              </a:solidFill>
              <a:round/>
              <a:headEnd/>
              <a:tailEnd/>
            </a:ln>
          </p:spPr>
          <p:txBody>
            <a:bodyPr/>
            <a:lstStyle/>
            <a:p>
              <a:endParaRPr lang="en-US"/>
            </a:p>
          </p:txBody>
        </p:sp>
        <p:sp>
          <p:nvSpPr>
            <p:cNvPr id="61562" name="Line 122"/>
            <p:cNvSpPr>
              <a:spLocks noChangeShapeType="1"/>
            </p:cNvSpPr>
            <p:nvPr/>
          </p:nvSpPr>
          <p:spPr bwMode="auto">
            <a:xfrm>
              <a:off x="8945" y="9439"/>
              <a:ext cx="1" cy="309"/>
            </a:xfrm>
            <a:prstGeom prst="line">
              <a:avLst/>
            </a:prstGeom>
            <a:noFill/>
            <a:ln w="9525">
              <a:solidFill>
                <a:srgbClr val="000000"/>
              </a:solidFill>
              <a:round/>
              <a:headEnd/>
              <a:tailEnd/>
            </a:ln>
          </p:spPr>
          <p:txBody>
            <a:bodyPr/>
            <a:lstStyle/>
            <a:p>
              <a:endParaRPr lang="en-US"/>
            </a:p>
          </p:txBody>
        </p:sp>
        <p:sp>
          <p:nvSpPr>
            <p:cNvPr id="61563" name="Line 123"/>
            <p:cNvSpPr>
              <a:spLocks noChangeShapeType="1"/>
            </p:cNvSpPr>
            <p:nvPr/>
          </p:nvSpPr>
          <p:spPr bwMode="auto">
            <a:xfrm>
              <a:off x="8778" y="9431"/>
              <a:ext cx="1" cy="308"/>
            </a:xfrm>
            <a:prstGeom prst="line">
              <a:avLst/>
            </a:prstGeom>
            <a:noFill/>
            <a:ln w="9525">
              <a:solidFill>
                <a:srgbClr val="000000"/>
              </a:solidFill>
              <a:round/>
              <a:headEnd/>
              <a:tailEnd/>
            </a:ln>
          </p:spPr>
          <p:txBody>
            <a:bodyPr/>
            <a:lstStyle/>
            <a:p>
              <a:endParaRPr lang="en-US"/>
            </a:p>
          </p:txBody>
        </p:sp>
        <p:sp>
          <p:nvSpPr>
            <p:cNvPr id="61564" name="Line 124"/>
            <p:cNvSpPr>
              <a:spLocks noChangeShapeType="1"/>
            </p:cNvSpPr>
            <p:nvPr/>
          </p:nvSpPr>
          <p:spPr bwMode="auto">
            <a:xfrm>
              <a:off x="8545" y="9423"/>
              <a:ext cx="1" cy="308"/>
            </a:xfrm>
            <a:prstGeom prst="line">
              <a:avLst/>
            </a:prstGeom>
            <a:noFill/>
            <a:ln w="9525">
              <a:solidFill>
                <a:srgbClr val="000000"/>
              </a:solidFill>
              <a:round/>
              <a:headEnd/>
              <a:tailEnd/>
            </a:ln>
          </p:spPr>
          <p:txBody>
            <a:bodyPr/>
            <a:lstStyle/>
            <a:p>
              <a:endParaRPr lang="en-US"/>
            </a:p>
          </p:txBody>
        </p:sp>
        <p:sp>
          <p:nvSpPr>
            <p:cNvPr id="61565" name="Line 125"/>
            <p:cNvSpPr>
              <a:spLocks noChangeShapeType="1"/>
            </p:cNvSpPr>
            <p:nvPr/>
          </p:nvSpPr>
          <p:spPr bwMode="auto">
            <a:xfrm>
              <a:off x="8353" y="9423"/>
              <a:ext cx="1" cy="309"/>
            </a:xfrm>
            <a:prstGeom prst="line">
              <a:avLst/>
            </a:prstGeom>
            <a:noFill/>
            <a:ln w="9525">
              <a:solidFill>
                <a:srgbClr val="000000"/>
              </a:solidFill>
              <a:round/>
              <a:headEnd/>
              <a:tailEnd/>
            </a:ln>
          </p:spPr>
          <p:txBody>
            <a:bodyPr/>
            <a:lstStyle/>
            <a:p>
              <a:endParaRPr lang="en-US"/>
            </a:p>
          </p:txBody>
        </p:sp>
        <p:sp>
          <p:nvSpPr>
            <p:cNvPr id="61566" name="Line 126"/>
            <p:cNvSpPr>
              <a:spLocks noChangeShapeType="1"/>
            </p:cNvSpPr>
            <p:nvPr/>
          </p:nvSpPr>
          <p:spPr bwMode="auto">
            <a:xfrm>
              <a:off x="7920" y="9414"/>
              <a:ext cx="1" cy="308"/>
            </a:xfrm>
            <a:prstGeom prst="line">
              <a:avLst/>
            </a:prstGeom>
            <a:noFill/>
            <a:ln w="9525">
              <a:solidFill>
                <a:srgbClr val="000000"/>
              </a:solidFill>
              <a:round/>
              <a:headEnd/>
              <a:tailEnd/>
            </a:ln>
          </p:spPr>
          <p:txBody>
            <a:bodyPr/>
            <a:lstStyle/>
            <a:p>
              <a:endParaRPr lang="en-US"/>
            </a:p>
          </p:txBody>
        </p:sp>
        <p:sp>
          <p:nvSpPr>
            <p:cNvPr id="61567" name="Line 127"/>
            <p:cNvSpPr>
              <a:spLocks noChangeShapeType="1"/>
            </p:cNvSpPr>
            <p:nvPr/>
          </p:nvSpPr>
          <p:spPr bwMode="auto">
            <a:xfrm>
              <a:off x="7770" y="9414"/>
              <a:ext cx="1" cy="308"/>
            </a:xfrm>
            <a:prstGeom prst="line">
              <a:avLst/>
            </a:prstGeom>
            <a:noFill/>
            <a:ln w="9525">
              <a:solidFill>
                <a:srgbClr val="000000"/>
              </a:solidFill>
              <a:round/>
              <a:headEnd/>
              <a:tailEnd/>
            </a:ln>
          </p:spPr>
          <p:txBody>
            <a:bodyPr/>
            <a:lstStyle/>
            <a:p>
              <a:endParaRPr lang="en-US"/>
            </a:p>
          </p:txBody>
        </p:sp>
        <p:sp>
          <p:nvSpPr>
            <p:cNvPr id="61568" name="Line 128"/>
            <p:cNvSpPr>
              <a:spLocks noChangeShapeType="1"/>
            </p:cNvSpPr>
            <p:nvPr/>
          </p:nvSpPr>
          <p:spPr bwMode="auto">
            <a:xfrm>
              <a:off x="9312" y="9431"/>
              <a:ext cx="1" cy="308"/>
            </a:xfrm>
            <a:prstGeom prst="line">
              <a:avLst/>
            </a:prstGeom>
            <a:noFill/>
            <a:ln w="9525">
              <a:solidFill>
                <a:srgbClr val="000000"/>
              </a:solidFill>
              <a:round/>
              <a:headEnd/>
              <a:tailEnd/>
            </a:ln>
          </p:spPr>
          <p:txBody>
            <a:bodyPr/>
            <a:lstStyle/>
            <a:p>
              <a:endParaRPr lang="en-US"/>
            </a:p>
          </p:txBody>
        </p:sp>
        <p:sp>
          <p:nvSpPr>
            <p:cNvPr id="61569" name="Line 129"/>
            <p:cNvSpPr>
              <a:spLocks noChangeShapeType="1"/>
            </p:cNvSpPr>
            <p:nvPr/>
          </p:nvSpPr>
          <p:spPr bwMode="auto">
            <a:xfrm>
              <a:off x="9137" y="9431"/>
              <a:ext cx="1" cy="308"/>
            </a:xfrm>
            <a:prstGeom prst="line">
              <a:avLst/>
            </a:prstGeom>
            <a:noFill/>
            <a:ln w="9525">
              <a:solidFill>
                <a:srgbClr val="000000"/>
              </a:solidFill>
              <a:round/>
              <a:headEnd/>
              <a:tailEnd/>
            </a:ln>
          </p:spPr>
          <p:txBody>
            <a:bodyPr/>
            <a:lstStyle/>
            <a:p>
              <a:endParaRPr lang="en-US"/>
            </a:p>
          </p:txBody>
        </p:sp>
        <p:sp>
          <p:nvSpPr>
            <p:cNvPr id="61570" name="Line 130"/>
            <p:cNvSpPr>
              <a:spLocks noChangeShapeType="1"/>
            </p:cNvSpPr>
            <p:nvPr/>
          </p:nvSpPr>
          <p:spPr bwMode="auto">
            <a:xfrm>
              <a:off x="8137" y="9439"/>
              <a:ext cx="1" cy="309"/>
            </a:xfrm>
            <a:prstGeom prst="line">
              <a:avLst/>
            </a:prstGeom>
            <a:noFill/>
            <a:ln w="9525">
              <a:solidFill>
                <a:srgbClr val="000000"/>
              </a:solidFill>
              <a:round/>
              <a:headEnd/>
              <a:tailEnd/>
            </a:ln>
          </p:spPr>
          <p:txBody>
            <a:bodyPr/>
            <a:lstStyle/>
            <a:p>
              <a:endParaRPr lang="en-US"/>
            </a:p>
          </p:txBody>
        </p:sp>
        <p:sp>
          <p:nvSpPr>
            <p:cNvPr id="61571" name="Line 131"/>
            <p:cNvSpPr>
              <a:spLocks noChangeShapeType="1"/>
            </p:cNvSpPr>
            <p:nvPr/>
          </p:nvSpPr>
          <p:spPr bwMode="auto">
            <a:xfrm>
              <a:off x="7545" y="9448"/>
              <a:ext cx="1" cy="309"/>
            </a:xfrm>
            <a:prstGeom prst="line">
              <a:avLst/>
            </a:prstGeom>
            <a:noFill/>
            <a:ln w="9525">
              <a:solidFill>
                <a:srgbClr val="000000"/>
              </a:solidFill>
              <a:round/>
              <a:headEnd/>
              <a:tailEnd/>
            </a:ln>
          </p:spPr>
          <p:txBody>
            <a:bodyPr/>
            <a:lstStyle/>
            <a:p>
              <a:endParaRPr lang="en-US"/>
            </a:p>
          </p:txBody>
        </p:sp>
        <p:sp>
          <p:nvSpPr>
            <p:cNvPr id="61572" name="Line 132"/>
            <p:cNvSpPr>
              <a:spLocks noChangeShapeType="1"/>
            </p:cNvSpPr>
            <p:nvPr/>
          </p:nvSpPr>
          <p:spPr bwMode="auto">
            <a:xfrm>
              <a:off x="7362" y="9439"/>
              <a:ext cx="1" cy="309"/>
            </a:xfrm>
            <a:prstGeom prst="line">
              <a:avLst/>
            </a:prstGeom>
            <a:noFill/>
            <a:ln w="9525">
              <a:solidFill>
                <a:srgbClr val="000000"/>
              </a:solidFill>
              <a:round/>
              <a:headEnd/>
              <a:tailEnd/>
            </a:ln>
          </p:spPr>
          <p:txBody>
            <a:bodyPr/>
            <a:lstStyle/>
            <a:p>
              <a:endParaRPr lang="en-US"/>
            </a:p>
          </p:txBody>
        </p:sp>
        <p:sp>
          <p:nvSpPr>
            <p:cNvPr id="61573" name="Text Box 133"/>
            <p:cNvSpPr txBox="1">
              <a:spLocks noChangeArrowheads="1"/>
            </p:cNvSpPr>
            <p:nvPr/>
          </p:nvSpPr>
          <p:spPr bwMode="auto">
            <a:xfrm>
              <a:off x="6870" y="10494"/>
              <a:ext cx="2700" cy="308"/>
            </a:xfrm>
            <a:prstGeom prst="rect">
              <a:avLst/>
            </a:prstGeom>
            <a:solidFill>
              <a:srgbClr val="FFFFFF"/>
            </a:solidFill>
            <a:ln w="9525">
              <a:solidFill>
                <a:srgbClr val="000000"/>
              </a:solidFill>
              <a:miter lim="800000"/>
              <a:headEnd/>
              <a:tailEnd/>
            </a:ln>
          </p:spPr>
          <p:txBody>
            <a:bodyPr/>
            <a:lstStyle/>
            <a:p>
              <a:r>
                <a:rPr lang="en-US" altLang="ko-KR" sz="1600">
                  <a:latin typeface="Times New Roman" pitchFamily="18" charset="0"/>
                  <a:ea typeface="Batang" pitchFamily="18" charset="-127"/>
                </a:rPr>
                <a:t>0   1  2   3  4  5   6  </a:t>
              </a:r>
              <a:r>
                <a:rPr lang="en-US" altLang="ko-KR" sz="1600">
                  <a:solidFill>
                    <a:srgbClr val="FF0066"/>
                  </a:solidFill>
                  <a:latin typeface="Times New Roman" pitchFamily="18" charset="0"/>
                  <a:ea typeface="Batang" pitchFamily="18" charset="-127"/>
                </a:rPr>
                <a:t>7   0  1  2</a:t>
              </a:r>
              <a:r>
                <a:rPr lang="en-US" altLang="ko-KR" sz="1600">
                  <a:latin typeface="Times New Roman" pitchFamily="18" charset="0"/>
                  <a:ea typeface="Batang" pitchFamily="18" charset="-127"/>
                </a:rPr>
                <a:t>  3</a:t>
              </a:r>
              <a:endParaRPr lang="en-US" sz="1600"/>
            </a:p>
          </p:txBody>
        </p:sp>
        <p:sp>
          <p:nvSpPr>
            <p:cNvPr id="61574" name="Line 134"/>
            <p:cNvSpPr>
              <a:spLocks noChangeShapeType="1"/>
            </p:cNvSpPr>
            <p:nvPr/>
          </p:nvSpPr>
          <p:spPr bwMode="auto">
            <a:xfrm>
              <a:off x="7170" y="10494"/>
              <a:ext cx="1" cy="308"/>
            </a:xfrm>
            <a:prstGeom prst="line">
              <a:avLst/>
            </a:prstGeom>
            <a:noFill/>
            <a:ln w="9525">
              <a:solidFill>
                <a:srgbClr val="000000"/>
              </a:solidFill>
              <a:round/>
              <a:headEnd/>
              <a:tailEnd/>
            </a:ln>
          </p:spPr>
          <p:txBody>
            <a:bodyPr/>
            <a:lstStyle/>
            <a:p>
              <a:endParaRPr lang="en-US"/>
            </a:p>
          </p:txBody>
        </p:sp>
        <p:sp>
          <p:nvSpPr>
            <p:cNvPr id="61575" name="Line 135"/>
            <p:cNvSpPr>
              <a:spLocks noChangeShapeType="1"/>
            </p:cNvSpPr>
            <p:nvPr/>
          </p:nvSpPr>
          <p:spPr bwMode="auto">
            <a:xfrm>
              <a:off x="8945" y="10519"/>
              <a:ext cx="1" cy="309"/>
            </a:xfrm>
            <a:prstGeom prst="line">
              <a:avLst/>
            </a:prstGeom>
            <a:noFill/>
            <a:ln w="9525">
              <a:solidFill>
                <a:srgbClr val="000000"/>
              </a:solidFill>
              <a:round/>
              <a:headEnd/>
              <a:tailEnd/>
            </a:ln>
          </p:spPr>
          <p:txBody>
            <a:bodyPr/>
            <a:lstStyle/>
            <a:p>
              <a:endParaRPr lang="en-US"/>
            </a:p>
          </p:txBody>
        </p:sp>
        <p:sp>
          <p:nvSpPr>
            <p:cNvPr id="61576" name="Line 136"/>
            <p:cNvSpPr>
              <a:spLocks noChangeShapeType="1"/>
            </p:cNvSpPr>
            <p:nvPr/>
          </p:nvSpPr>
          <p:spPr bwMode="auto">
            <a:xfrm>
              <a:off x="8778" y="10511"/>
              <a:ext cx="1" cy="308"/>
            </a:xfrm>
            <a:prstGeom prst="line">
              <a:avLst/>
            </a:prstGeom>
            <a:noFill/>
            <a:ln w="9525">
              <a:solidFill>
                <a:srgbClr val="000000"/>
              </a:solidFill>
              <a:round/>
              <a:headEnd/>
              <a:tailEnd/>
            </a:ln>
          </p:spPr>
          <p:txBody>
            <a:bodyPr/>
            <a:lstStyle/>
            <a:p>
              <a:endParaRPr lang="en-US"/>
            </a:p>
          </p:txBody>
        </p:sp>
        <p:sp>
          <p:nvSpPr>
            <p:cNvPr id="61577" name="Line 137"/>
            <p:cNvSpPr>
              <a:spLocks noChangeShapeType="1"/>
            </p:cNvSpPr>
            <p:nvPr/>
          </p:nvSpPr>
          <p:spPr bwMode="auto">
            <a:xfrm>
              <a:off x="8545" y="10502"/>
              <a:ext cx="1" cy="309"/>
            </a:xfrm>
            <a:prstGeom prst="line">
              <a:avLst/>
            </a:prstGeom>
            <a:noFill/>
            <a:ln w="9525">
              <a:solidFill>
                <a:srgbClr val="000000"/>
              </a:solidFill>
              <a:round/>
              <a:headEnd/>
              <a:tailEnd/>
            </a:ln>
          </p:spPr>
          <p:txBody>
            <a:bodyPr/>
            <a:lstStyle/>
            <a:p>
              <a:endParaRPr lang="en-US"/>
            </a:p>
          </p:txBody>
        </p:sp>
        <p:sp>
          <p:nvSpPr>
            <p:cNvPr id="61578" name="Line 138"/>
            <p:cNvSpPr>
              <a:spLocks noChangeShapeType="1"/>
            </p:cNvSpPr>
            <p:nvPr/>
          </p:nvSpPr>
          <p:spPr bwMode="auto">
            <a:xfrm>
              <a:off x="8353" y="10502"/>
              <a:ext cx="1" cy="310"/>
            </a:xfrm>
            <a:prstGeom prst="line">
              <a:avLst/>
            </a:prstGeom>
            <a:noFill/>
            <a:ln w="9525">
              <a:solidFill>
                <a:srgbClr val="000000"/>
              </a:solidFill>
              <a:round/>
              <a:headEnd/>
              <a:tailEnd/>
            </a:ln>
          </p:spPr>
          <p:txBody>
            <a:bodyPr/>
            <a:lstStyle/>
            <a:p>
              <a:endParaRPr lang="en-US"/>
            </a:p>
          </p:txBody>
        </p:sp>
        <p:sp>
          <p:nvSpPr>
            <p:cNvPr id="61579" name="Line 139"/>
            <p:cNvSpPr>
              <a:spLocks noChangeShapeType="1"/>
            </p:cNvSpPr>
            <p:nvPr/>
          </p:nvSpPr>
          <p:spPr bwMode="auto">
            <a:xfrm>
              <a:off x="7920" y="10494"/>
              <a:ext cx="1" cy="308"/>
            </a:xfrm>
            <a:prstGeom prst="line">
              <a:avLst/>
            </a:prstGeom>
            <a:noFill/>
            <a:ln w="9525">
              <a:solidFill>
                <a:srgbClr val="000000"/>
              </a:solidFill>
              <a:round/>
              <a:headEnd/>
              <a:tailEnd/>
            </a:ln>
          </p:spPr>
          <p:txBody>
            <a:bodyPr/>
            <a:lstStyle/>
            <a:p>
              <a:endParaRPr lang="en-US"/>
            </a:p>
          </p:txBody>
        </p:sp>
        <p:sp>
          <p:nvSpPr>
            <p:cNvPr id="61580" name="Line 140"/>
            <p:cNvSpPr>
              <a:spLocks noChangeShapeType="1"/>
            </p:cNvSpPr>
            <p:nvPr/>
          </p:nvSpPr>
          <p:spPr bwMode="auto">
            <a:xfrm>
              <a:off x="7770" y="10494"/>
              <a:ext cx="1" cy="308"/>
            </a:xfrm>
            <a:prstGeom prst="line">
              <a:avLst/>
            </a:prstGeom>
            <a:noFill/>
            <a:ln w="9525">
              <a:solidFill>
                <a:srgbClr val="000000"/>
              </a:solidFill>
              <a:round/>
              <a:headEnd/>
              <a:tailEnd/>
            </a:ln>
          </p:spPr>
          <p:txBody>
            <a:bodyPr/>
            <a:lstStyle/>
            <a:p>
              <a:endParaRPr lang="en-US"/>
            </a:p>
          </p:txBody>
        </p:sp>
        <p:sp>
          <p:nvSpPr>
            <p:cNvPr id="61581" name="Line 141"/>
            <p:cNvSpPr>
              <a:spLocks noChangeShapeType="1"/>
            </p:cNvSpPr>
            <p:nvPr/>
          </p:nvSpPr>
          <p:spPr bwMode="auto">
            <a:xfrm>
              <a:off x="9312" y="10511"/>
              <a:ext cx="1" cy="308"/>
            </a:xfrm>
            <a:prstGeom prst="line">
              <a:avLst/>
            </a:prstGeom>
            <a:noFill/>
            <a:ln w="9525">
              <a:solidFill>
                <a:srgbClr val="000000"/>
              </a:solidFill>
              <a:round/>
              <a:headEnd/>
              <a:tailEnd/>
            </a:ln>
          </p:spPr>
          <p:txBody>
            <a:bodyPr/>
            <a:lstStyle/>
            <a:p>
              <a:endParaRPr lang="en-US"/>
            </a:p>
          </p:txBody>
        </p:sp>
        <p:sp>
          <p:nvSpPr>
            <p:cNvPr id="61582" name="Line 142"/>
            <p:cNvSpPr>
              <a:spLocks noChangeShapeType="1"/>
            </p:cNvSpPr>
            <p:nvPr/>
          </p:nvSpPr>
          <p:spPr bwMode="auto">
            <a:xfrm>
              <a:off x="9137" y="10511"/>
              <a:ext cx="1" cy="308"/>
            </a:xfrm>
            <a:prstGeom prst="line">
              <a:avLst/>
            </a:prstGeom>
            <a:noFill/>
            <a:ln w="9525">
              <a:solidFill>
                <a:srgbClr val="000000"/>
              </a:solidFill>
              <a:round/>
              <a:headEnd/>
              <a:tailEnd/>
            </a:ln>
          </p:spPr>
          <p:txBody>
            <a:bodyPr/>
            <a:lstStyle/>
            <a:p>
              <a:endParaRPr lang="en-US"/>
            </a:p>
          </p:txBody>
        </p:sp>
        <p:sp>
          <p:nvSpPr>
            <p:cNvPr id="61583" name="Line 143"/>
            <p:cNvSpPr>
              <a:spLocks noChangeShapeType="1"/>
            </p:cNvSpPr>
            <p:nvPr/>
          </p:nvSpPr>
          <p:spPr bwMode="auto">
            <a:xfrm>
              <a:off x="8137" y="10519"/>
              <a:ext cx="1" cy="309"/>
            </a:xfrm>
            <a:prstGeom prst="line">
              <a:avLst/>
            </a:prstGeom>
            <a:noFill/>
            <a:ln w="9525">
              <a:solidFill>
                <a:srgbClr val="000000"/>
              </a:solidFill>
              <a:round/>
              <a:headEnd/>
              <a:tailEnd/>
            </a:ln>
          </p:spPr>
          <p:txBody>
            <a:bodyPr/>
            <a:lstStyle/>
            <a:p>
              <a:endParaRPr lang="en-US"/>
            </a:p>
          </p:txBody>
        </p:sp>
        <p:sp>
          <p:nvSpPr>
            <p:cNvPr id="61584" name="Line 144"/>
            <p:cNvSpPr>
              <a:spLocks noChangeShapeType="1"/>
            </p:cNvSpPr>
            <p:nvPr/>
          </p:nvSpPr>
          <p:spPr bwMode="auto">
            <a:xfrm>
              <a:off x="7545" y="10528"/>
              <a:ext cx="1" cy="309"/>
            </a:xfrm>
            <a:prstGeom prst="line">
              <a:avLst/>
            </a:prstGeom>
            <a:noFill/>
            <a:ln w="9525">
              <a:solidFill>
                <a:srgbClr val="000000"/>
              </a:solidFill>
              <a:round/>
              <a:headEnd/>
              <a:tailEnd/>
            </a:ln>
          </p:spPr>
          <p:txBody>
            <a:bodyPr/>
            <a:lstStyle/>
            <a:p>
              <a:endParaRPr lang="en-US"/>
            </a:p>
          </p:txBody>
        </p:sp>
        <p:sp>
          <p:nvSpPr>
            <p:cNvPr id="61585" name="Line 145"/>
            <p:cNvSpPr>
              <a:spLocks noChangeShapeType="1"/>
            </p:cNvSpPr>
            <p:nvPr/>
          </p:nvSpPr>
          <p:spPr bwMode="auto">
            <a:xfrm>
              <a:off x="7362" y="10519"/>
              <a:ext cx="1" cy="309"/>
            </a:xfrm>
            <a:prstGeom prst="line">
              <a:avLst/>
            </a:prstGeom>
            <a:noFill/>
            <a:ln w="9525">
              <a:solidFill>
                <a:srgbClr val="000000"/>
              </a:solidFill>
              <a:round/>
              <a:headEnd/>
              <a:tailEnd/>
            </a:ln>
          </p:spPr>
          <p:txBody>
            <a:bodyPr/>
            <a:lstStyle/>
            <a:p>
              <a:endParaRPr lang="en-US"/>
            </a:p>
          </p:txBody>
        </p:sp>
        <p:sp>
          <p:nvSpPr>
            <p:cNvPr id="61586" name="Line 146"/>
            <p:cNvSpPr>
              <a:spLocks noChangeShapeType="1"/>
            </p:cNvSpPr>
            <p:nvPr/>
          </p:nvSpPr>
          <p:spPr bwMode="auto">
            <a:xfrm>
              <a:off x="5520" y="6637"/>
              <a:ext cx="1200" cy="616"/>
            </a:xfrm>
            <a:prstGeom prst="line">
              <a:avLst/>
            </a:prstGeom>
            <a:noFill/>
            <a:ln w="9525">
              <a:solidFill>
                <a:srgbClr val="000000"/>
              </a:solidFill>
              <a:round/>
              <a:headEnd/>
              <a:tailEnd type="triangle" w="med" len="med"/>
            </a:ln>
          </p:spPr>
          <p:txBody>
            <a:bodyPr/>
            <a:lstStyle/>
            <a:p>
              <a:endParaRPr lang="en-US"/>
            </a:p>
          </p:txBody>
        </p:sp>
        <p:sp>
          <p:nvSpPr>
            <p:cNvPr id="61587" name="Line 147"/>
            <p:cNvSpPr>
              <a:spLocks noChangeShapeType="1"/>
            </p:cNvSpPr>
            <p:nvPr/>
          </p:nvSpPr>
          <p:spPr bwMode="auto">
            <a:xfrm>
              <a:off x="5512" y="6875"/>
              <a:ext cx="1200" cy="617"/>
            </a:xfrm>
            <a:prstGeom prst="line">
              <a:avLst/>
            </a:prstGeom>
            <a:noFill/>
            <a:ln w="9525">
              <a:solidFill>
                <a:srgbClr val="000000"/>
              </a:solidFill>
              <a:round/>
              <a:headEnd/>
              <a:tailEnd type="triangle" w="med" len="med"/>
            </a:ln>
          </p:spPr>
          <p:txBody>
            <a:bodyPr/>
            <a:lstStyle/>
            <a:p>
              <a:endParaRPr lang="en-US"/>
            </a:p>
          </p:txBody>
        </p:sp>
        <p:sp>
          <p:nvSpPr>
            <p:cNvPr id="61588" name="Line 148"/>
            <p:cNvSpPr>
              <a:spLocks noChangeShapeType="1"/>
            </p:cNvSpPr>
            <p:nvPr/>
          </p:nvSpPr>
          <p:spPr bwMode="auto">
            <a:xfrm>
              <a:off x="5503" y="7124"/>
              <a:ext cx="1200" cy="616"/>
            </a:xfrm>
            <a:prstGeom prst="line">
              <a:avLst/>
            </a:prstGeom>
            <a:noFill/>
            <a:ln w="9525">
              <a:solidFill>
                <a:srgbClr val="000000"/>
              </a:solidFill>
              <a:round/>
              <a:headEnd/>
              <a:tailEnd type="triangle" w="med" len="med"/>
            </a:ln>
          </p:spPr>
          <p:txBody>
            <a:bodyPr/>
            <a:lstStyle/>
            <a:p>
              <a:endParaRPr lang="en-US"/>
            </a:p>
          </p:txBody>
        </p:sp>
        <p:sp>
          <p:nvSpPr>
            <p:cNvPr id="61589" name="Text Box 149"/>
            <p:cNvSpPr txBox="1">
              <a:spLocks noChangeArrowheads="1"/>
            </p:cNvSpPr>
            <p:nvPr/>
          </p:nvSpPr>
          <p:spPr bwMode="auto">
            <a:xfrm>
              <a:off x="5970" y="6483"/>
              <a:ext cx="600" cy="1388"/>
            </a:xfrm>
            <a:prstGeom prst="rect">
              <a:avLst/>
            </a:prstGeom>
            <a:noFill/>
            <a:ln w="9525">
              <a:noFill/>
              <a:miter lim="800000"/>
              <a:headEnd/>
              <a:tailEnd/>
            </a:ln>
          </p:spPr>
          <p:txBody>
            <a:bodyPr/>
            <a:lstStyle/>
            <a:p>
              <a:endParaRPr lang="en-US" altLang="ko-KR" sz="1200">
                <a:latin typeface="Times New Roman" pitchFamily="18" charset="0"/>
                <a:ea typeface="Batang" pitchFamily="18" charset="-127"/>
              </a:endParaRPr>
            </a:p>
            <a:p>
              <a:r>
                <a:rPr lang="en-US" altLang="ko-KR" sz="1600">
                  <a:solidFill>
                    <a:schemeClr val="accent2"/>
                  </a:solidFill>
                  <a:latin typeface="Times New Roman" pitchFamily="18" charset="0"/>
                  <a:ea typeface="Batang" pitchFamily="18" charset="-127"/>
                </a:rPr>
                <a:t>F0</a:t>
              </a:r>
            </a:p>
            <a:p>
              <a:r>
                <a:rPr lang="en-US" altLang="ko-KR" sz="1600">
                  <a:solidFill>
                    <a:schemeClr val="accent2"/>
                  </a:solidFill>
                  <a:latin typeface="Times New Roman" pitchFamily="18" charset="0"/>
                  <a:ea typeface="Batang" pitchFamily="18" charset="-127"/>
                </a:rPr>
                <a:t>F1</a:t>
              </a:r>
            </a:p>
            <a:p>
              <a:r>
                <a:rPr lang="en-US" altLang="ko-KR" sz="1600">
                  <a:solidFill>
                    <a:schemeClr val="accent2"/>
                  </a:solidFill>
                  <a:latin typeface="Times New Roman" pitchFamily="18" charset="0"/>
                  <a:ea typeface="Batang" pitchFamily="18" charset="-127"/>
                </a:rPr>
                <a:t>F2</a:t>
              </a:r>
              <a:endParaRPr lang="en-US" sz="1600">
                <a:solidFill>
                  <a:schemeClr val="accent2"/>
                </a:solidFill>
              </a:endParaRPr>
            </a:p>
          </p:txBody>
        </p:sp>
        <p:sp>
          <p:nvSpPr>
            <p:cNvPr id="61590" name="Line 150"/>
            <p:cNvSpPr>
              <a:spLocks noChangeShapeType="1"/>
            </p:cNvSpPr>
            <p:nvPr/>
          </p:nvSpPr>
          <p:spPr bwMode="auto">
            <a:xfrm flipH="1">
              <a:off x="5520" y="8180"/>
              <a:ext cx="1200" cy="463"/>
            </a:xfrm>
            <a:prstGeom prst="line">
              <a:avLst/>
            </a:prstGeom>
            <a:noFill/>
            <a:ln w="9525">
              <a:solidFill>
                <a:srgbClr val="000000"/>
              </a:solidFill>
              <a:round/>
              <a:headEnd/>
              <a:tailEnd type="triangle" w="med" len="med"/>
            </a:ln>
          </p:spPr>
          <p:txBody>
            <a:bodyPr/>
            <a:lstStyle/>
            <a:p>
              <a:endParaRPr lang="en-US"/>
            </a:p>
          </p:txBody>
        </p:sp>
        <p:sp>
          <p:nvSpPr>
            <p:cNvPr id="61591" name="Text Box 151"/>
            <p:cNvSpPr txBox="1">
              <a:spLocks noChangeArrowheads="1"/>
            </p:cNvSpPr>
            <p:nvPr/>
          </p:nvSpPr>
          <p:spPr bwMode="auto">
            <a:xfrm>
              <a:off x="5820" y="8026"/>
              <a:ext cx="750" cy="462"/>
            </a:xfrm>
            <a:prstGeom prst="rect">
              <a:avLst/>
            </a:prstGeom>
            <a:noFill/>
            <a:ln w="9525">
              <a:noFill/>
              <a:miter lim="800000"/>
              <a:headEnd/>
              <a:tailEnd/>
            </a:ln>
          </p:spPr>
          <p:txBody>
            <a:bodyPr/>
            <a:lstStyle/>
            <a:p>
              <a:r>
                <a:rPr lang="en-US" altLang="ko-KR" sz="1600">
                  <a:solidFill>
                    <a:srgbClr val="FF0066"/>
                  </a:solidFill>
                  <a:latin typeface="Times New Roman" pitchFamily="18" charset="0"/>
                  <a:ea typeface="Batang" pitchFamily="18" charset="-127"/>
                </a:rPr>
                <a:t>RR3</a:t>
              </a:r>
              <a:endParaRPr lang="en-US" sz="1600">
                <a:solidFill>
                  <a:srgbClr val="FF0066"/>
                </a:solidFill>
              </a:endParaRPr>
            </a:p>
          </p:txBody>
        </p:sp>
        <p:sp>
          <p:nvSpPr>
            <p:cNvPr id="61592" name="Line 152"/>
            <p:cNvSpPr>
              <a:spLocks noChangeShapeType="1"/>
            </p:cNvSpPr>
            <p:nvPr/>
          </p:nvSpPr>
          <p:spPr bwMode="auto">
            <a:xfrm>
              <a:off x="5495" y="8898"/>
              <a:ext cx="1200" cy="463"/>
            </a:xfrm>
            <a:prstGeom prst="line">
              <a:avLst/>
            </a:prstGeom>
            <a:noFill/>
            <a:ln w="9525">
              <a:solidFill>
                <a:srgbClr val="000000"/>
              </a:solidFill>
              <a:round/>
              <a:headEnd/>
              <a:tailEnd type="triangle" w="med" len="med"/>
            </a:ln>
          </p:spPr>
          <p:txBody>
            <a:bodyPr/>
            <a:lstStyle/>
            <a:p>
              <a:endParaRPr lang="en-US"/>
            </a:p>
          </p:txBody>
        </p:sp>
        <p:sp>
          <p:nvSpPr>
            <p:cNvPr id="61593" name="Line 153"/>
            <p:cNvSpPr>
              <a:spLocks noChangeShapeType="1"/>
            </p:cNvSpPr>
            <p:nvPr/>
          </p:nvSpPr>
          <p:spPr bwMode="auto">
            <a:xfrm>
              <a:off x="5487" y="9121"/>
              <a:ext cx="1200" cy="462"/>
            </a:xfrm>
            <a:prstGeom prst="line">
              <a:avLst/>
            </a:prstGeom>
            <a:noFill/>
            <a:ln w="9525">
              <a:solidFill>
                <a:srgbClr val="000000"/>
              </a:solidFill>
              <a:round/>
              <a:headEnd/>
              <a:tailEnd type="triangle" w="med" len="med"/>
            </a:ln>
          </p:spPr>
          <p:txBody>
            <a:bodyPr/>
            <a:lstStyle/>
            <a:p>
              <a:endParaRPr lang="en-US"/>
            </a:p>
          </p:txBody>
        </p:sp>
        <p:sp>
          <p:nvSpPr>
            <p:cNvPr id="61594" name="Line 154"/>
            <p:cNvSpPr>
              <a:spLocks noChangeShapeType="1"/>
            </p:cNvSpPr>
            <p:nvPr/>
          </p:nvSpPr>
          <p:spPr bwMode="auto">
            <a:xfrm>
              <a:off x="5503" y="9352"/>
              <a:ext cx="1200" cy="462"/>
            </a:xfrm>
            <a:prstGeom prst="line">
              <a:avLst/>
            </a:prstGeom>
            <a:noFill/>
            <a:ln w="9525">
              <a:solidFill>
                <a:srgbClr val="000000"/>
              </a:solidFill>
              <a:round/>
              <a:headEnd/>
              <a:tailEnd type="triangle" w="med" len="med"/>
            </a:ln>
          </p:spPr>
          <p:txBody>
            <a:bodyPr/>
            <a:lstStyle/>
            <a:p>
              <a:endParaRPr lang="en-US"/>
            </a:p>
          </p:txBody>
        </p:sp>
        <p:sp>
          <p:nvSpPr>
            <p:cNvPr id="61595" name="Line 155"/>
            <p:cNvSpPr>
              <a:spLocks noChangeShapeType="1"/>
            </p:cNvSpPr>
            <p:nvPr/>
          </p:nvSpPr>
          <p:spPr bwMode="auto">
            <a:xfrm>
              <a:off x="5503" y="9592"/>
              <a:ext cx="1200" cy="464"/>
            </a:xfrm>
            <a:prstGeom prst="line">
              <a:avLst/>
            </a:prstGeom>
            <a:noFill/>
            <a:ln w="9525">
              <a:solidFill>
                <a:srgbClr val="000000"/>
              </a:solidFill>
              <a:round/>
              <a:headEnd/>
              <a:tailEnd type="triangle" w="med" len="med"/>
            </a:ln>
          </p:spPr>
          <p:txBody>
            <a:bodyPr/>
            <a:lstStyle/>
            <a:p>
              <a:endParaRPr lang="en-US"/>
            </a:p>
          </p:txBody>
        </p:sp>
        <p:sp>
          <p:nvSpPr>
            <p:cNvPr id="61596" name="Text Box 156"/>
            <p:cNvSpPr txBox="1">
              <a:spLocks noChangeArrowheads="1"/>
            </p:cNvSpPr>
            <p:nvPr/>
          </p:nvSpPr>
          <p:spPr bwMode="auto">
            <a:xfrm>
              <a:off x="5820" y="8797"/>
              <a:ext cx="600" cy="1697"/>
            </a:xfrm>
            <a:prstGeom prst="rect">
              <a:avLst/>
            </a:prstGeom>
            <a:noFill/>
            <a:ln w="9525">
              <a:noFill/>
              <a:miter lim="800000"/>
              <a:headEnd/>
              <a:tailEnd/>
            </a:ln>
          </p:spPr>
          <p:txBody>
            <a:bodyPr/>
            <a:lstStyle/>
            <a:p>
              <a:r>
                <a:rPr lang="en-US" altLang="ko-KR" sz="1600">
                  <a:solidFill>
                    <a:schemeClr val="accent2"/>
                  </a:solidFill>
                  <a:latin typeface="Times New Roman" pitchFamily="18" charset="0"/>
                  <a:ea typeface="Batang" pitchFamily="18" charset="-127"/>
                </a:rPr>
                <a:t>F3</a:t>
              </a:r>
            </a:p>
            <a:p>
              <a:r>
                <a:rPr lang="en-US" altLang="ko-KR" sz="1600">
                  <a:solidFill>
                    <a:schemeClr val="accent2"/>
                  </a:solidFill>
                  <a:latin typeface="Times New Roman" pitchFamily="18" charset="0"/>
                  <a:ea typeface="Batang" pitchFamily="18" charset="-127"/>
                </a:rPr>
                <a:t>F4</a:t>
              </a:r>
            </a:p>
            <a:p>
              <a:r>
                <a:rPr lang="en-US" altLang="ko-KR" sz="1600">
                  <a:solidFill>
                    <a:schemeClr val="accent2"/>
                  </a:solidFill>
                  <a:latin typeface="Times New Roman" pitchFamily="18" charset="0"/>
                  <a:ea typeface="Batang" pitchFamily="18" charset="-127"/>
                </a:rPr>
                <a:t>F5</a:t>
              </a:r>
            </a:p>
            <a:p>
              <a:r>
                <a:rPr lang="en-US" altLang="ko-KR" sz="1600">
                  <a:solidFill>
                    <a:schemeClr val="accent2"/>
                  </a:solidFill>
                  <a:latin typeface="Times New Roman" pitchFamily="18" charset="0"/>
                  <a:ea typeface="Batang" pitchFamily="18" charset="-127"/>
                </a:rPr>
                <a:t>F6</a:t>
              </a:r>
              <a:endParaRPr lang="en-US" sz="1600">
                <a:solidFill>
                  <a:schemeClr val="accent2"/>
                </a:solidFill>
              </a:endParaRPr>
            </a:p>
          </p:txBody>
        </p:sp>
        <p:sp>
          <p:nvSpPr>
            <p:cNvPr id="61597" name="Line 157"/>
            <p:cNvSpPr>
              <a:spLocks noChangeShapeType="1"/>
            </p:cNvSpPr>
            <p:nvPr/>
          </p:nvSpPr>
          <p:spPr bwMode="auto">
            <a:xfrm flipH="1">
              <a:off x="5370" y="9722"/>
              <a:ext cx="1350" cy="926"/>
            </a:xfrm>
            <a:prstGeom prst="line">
              <a:avLst/>
            </a:prstGeom>
            <a:noFill/>
            <a:ln w="9525">
              <a:solidFill>
                <a:srgbClr val="000000"/>
              </a:solidFill>
              <a:round/>
              <a:headEnd/>
              <a:tailEnd type="triangle" w="med" len="med"/>
            </a:ln>
          </p:spPr>
          <p:txBody>
            <a:bodyPr/>
            <a:lstStyle/>
            <a:p>
              <a:endParaRPr lang="en-US"/>
            </a:p>
          </p:txBody>
        </p:sp>
        <p:sp>
          <p:nvSpPr>
            <p:cNvPr id="61598" name="Text Box 158"/>
            <p:cNvSpPr txBox="1">
              <a:spLocks noChangeArrowheads="1"/>
            </p:cNvSpPr>
            <p:nvPr/>
          </p:nvSpPr>
          <p:spPr bwMode="auto">
            <a:xfrm>
              <a:off x="5412" y="10036"/>
              <a:ext cx="750" cy="463"/>
            </a:xfrm>
            <a:prstGeom prst="rect">
              <a:avLst/>
            </a:prstGeom>
            <a:noFill/>
            <a:ln w="9525">
              <a:noFill/>
              <a:miter lim="800000"/>
              <a:headEnd/>
              <a:tailEnd/>
            </a:ln>
          </p:spPr>
          <p:txBody>
            <a:bodyPr/>
            <a:lstStyle/>
            <a:p>
              <a:r>
                <a:rPr lang="en-US" altLang="ko-KR" sz="1600">
                  <a:solidFill>
                    <a:srgbClr val="FF0066"/>
                  </a:solidFill>
                  <a:latin typeface="Times New Roman" pitchFamily="18" charset="0"/>
                  <a:ea typeface="Batang" pitchFamily="18" charset="-127"/>
                </a:rPr>
                <a:t>RR7</a:t>
              </a:r>
              <a:endParaRPr lang="en-US" sz="1600">
                <a:solidFill>
                  <a:srgbClr val="FF0066"/>
                </a:solidFill>
              </a:endParaRPr>
            </a:p>
          </p:txBody>
        </p:sp>
        <p:sp>
          <p:nvSpPr>
            <p:cNvPr id="61599" name="Text Box 159"/>
            <p:cNvSpPr txBox="1">
              <a:spLocks noChangeArrowheads="1"/>
            </p:cNvSpPr>
            <p:nvPr/>
          </p:nvSpPr>
          <p:spPr bwMode="auto">
            <a:xfrm>
              <a:off x="3420" y="6020"/>
              <a:ext cx="1650" cy="521"/>
            </a:xfrm>
            <a:prstGeom prst="rect">
              <a:avLst/>
            </a:prstGeom>
            <a:solidFill>
              <a:srgbClr val="FFFFFF"/>
            </a:solidFill>
            <a:ln w="9525">
              <a:noFill/>
              <a:miter lim="800000"/>
              <a:headEnd/>
              <a:tailEnd/>
            </a:ln>
          </p:spPr>
          <p:txBody>
            <a:bodyPr/>
            <a:lstStyle/>
            <a:p>
              <a:r>
                <a:rPr lang="en-US" altLang="ko-KR" sz="1600" b="1">
                  <a:solidFill>
                    <a:srgbClr val="FF0066"/>
                  </a:solidFill>
                  <a:latin typeface="Times New Roman" pitchFamily="18" charset="0"/>
                  <a:ea typeface="Batang" pitchFamily="18" charset="-127"/>
                </a:rPr>
                <a:t>Source system A</a:t>
              </a:r>
              <a:endParaRPr lang="en-US" sz="1600" b="1">
                <a:solidFill>
                  <a:srgbClr val="FF0066"/>
                </a:solidFill>
              </a:endParaRPr>
            </a:p>
          </p:txBody>
        </p:sp>
        <p:sp>
          <p:nvSpPr>
            <p:cNvPr id="61600" name="Text Box 160"/>
            <p:cNvSpPr txBox="1">
              <a:spLocks noChangeArrowheads="1"/>
            </p:cNvSpPr>
            <p:nvPr/>
          </p:nvSpPr>
          <p:spPr bwMode="auto">
            <a:xfrm>
              <a:off x="7020" y="6020"/>
              <a:ext cx="2100" cy="521"/>
            </a:xfrm>
            <a:prstGeom prst="rect">
              <a:avLst/>
            </a:prstGeom>
            <a:solidFill>
              <a:srgbClr val="FFFFFF"/>
            </a:solidFill>
            <a:ln w="9525">
              <a:noFill/>
              <a:miter lim="800000"/>
              <a:headEnd/>
              <a:tailEnd/>
            </a:ln>
          </p:spPr>
          <p:txBody>
            <a:bodyPr/>
            <a:lstStyle/>
            <a:p>
              <a:r>
                <a:rPr lang="en-US" altLang="ko-KR" sz="1600" b="1">
                  <a:solidFill>
                    <a:srgbClr val="FF0066"/>
                  </a:solidFill>
                  <a:latin typeface="Times New Roman" pitchFamily="18" charset="0"/>
                  <a:ea typeface="Batang" pitchFamily="18" charset="-127"/>
                </a:rPr>
                <a:t>Destination system B</a:t>
              </a:r>
              <a:endParaRPr lang="en-US" sz="1600" b="1">
                <a:solidFill>
                  <a:srgbClr val="FF0066"/>
                </a:solidFill>
              </a:endParaRPr>
            </a:p>
          </p:txBody>
        </p:sp>
      </p:grpSp>
      <p:sp>
        <p:nvSpPr>
          <p:cNvPr id="61601" name="Text Box 161"/>
          <p:cNvSpPr txBox="1">
            <a:spLocks noChangeArrowheads="1"/>
          </p:cNvSpPr>
          <p:nvPr/>
        </p:nvSpPr>
        <p:spPr bwMode="auto">
          <a:xfrm>
            <a:off x="4724400" y="6248400"/>
            <a:ext cx="3352800" cy="396875"/>
          </a:xfrm>
          <a:prstGeom prst="rect">
            <a:avLst/>
          </a:prstGeom>
          <a:noFill/>
          <a:ln w="9525">
            <a:noFill/>
            <a:miter lim="800000"/>
            <a:headEnd/>
            <a:tailEnd/>
          </a:ln>
          <a:effectLst/>
        </p:spPr>
        <p:txBody>
          <a:bodyPr>
            <a:spAutoFit/>
          </a:bodyPr>
          <a:lstStyle/>
          <a:p>
            <a:pPr>
              <a:spcBef>
                <a:spcPct val="50000"/>
              </a:spcBef>
            </a:pPr>
            <a:r>
              <a:rPr lang="en-US" sz="2000">
                <a:solidFill>
                  <a:srgbClr val="FF0066"/>
                </a:solidFill>
              </a:rPr>
              <a:t>Maximum window size=7</a:t>
            </a:r>
          </a:p>
        </p:txBody>
      </p:sp>
      <p:sp>
        <p:nvSpPr>
          <p:cNvPr id="61602" name="Text Box 162"/>
          <p:cNvSpPr txBox="1">
            <a:spLocks noChangeArrowheads="1"/>
          </p:cNvSpPr>
          <p:nvPr/>
        </p:nvSpPr>
        <p:spPr bwMode="auto">
          <a:xfrm>
            <a:off x="152400" y="2514600"/>
            <a:ext cx="611188" cy="2895600"/>
          </a:xfrm>
          <a:prstGeom prst="rect">
            <a:avLst/>
          </a:prstGeom>
          <a:noFill/>
          <a:ln w="9525">
            <a:noFill/>
            <a:miter lim="800000"/>
            <a:headEnd/>
            <a:tailEnd/>
          </a:ln>
          <a:effectLst/>
        </p:spPr>
        <p:txBody>
          <a:bodyPr vert="eaVert">
            <a:spAutoFit/>
          </a:bodyPr>
          <a:lstStyle/>
          <a:p>
            <a:pPr>
              <a:spcBef>
                <a:spcPct val="50000"/>
              </a:spcBef>
            </a:pPr>
            <a:r>
              <a:rPr lang="en-US" sz="2800">
                <a:solidFill>
                  <a:srgbClr val="FF0066"/>
                </a:solidFill>
              </a:rPr>
              <a:t>(RR6); (RNR)</a:t>
            </a:r>
            <a:r>
              <a:rPr lang="en-US"/>
              <a:t> </a:t>
            </a:r>
          </a:p>
        </p:txBody>
      </p:sp>
      <p:sp>
        <p:nvSpPr>
          <p:cNvPr id="61603" name="Line 163"/>
          <p:cNvSpPr>
            <a:spLocks noChangeShapeType="1"/>
          </p:cNvSpPr>
          <p:nvPr/>
        </p:nvSpPr>
        <p:spPr bwMode="auto">
          <a:xfrm>
            <a:off x="5791200" y="3581400"/>
            <a:ext cx="685800" cy="0"/>
          </a:xfrm>
          <a:prstGeom prst="line">
            <a:avLst/>
          </a:prstGeom>
          <a:noFill/>
          <a:ln w="19050">
            <a:solidFill>
              <a:schemeClr val="tx1"/>
            </a:solidFill>
            <a:round/>
            <a:headEnd/>
            <a:tailEnd type="triangle" w="med" len="med"/>
          </a:ln>
          <a:effectLst/>
        </p:spPr>
        <p:txBody>
          <a:bodyPr/>
          <a:lstStyle/>
          <a:p>
            <a:endParaRPr lang="en-US"/>
          </a:p>
        </p:txBody>
      </p:sp>
      <p:sp>
        <p:nvSpPr>
          <p:cNvPr id="61604" name="Line 164"/>
          <p:cNvSpPr>
            <a:spLocks noChangeShapeType="1"/>
          </p:cNvSpPr>
          <p:nvPr/>
        </p:nvSpPr>
        <p:spPr bwMode="auto">
          <a:xfrm>
            <a:off x="6477000" y="2209800"/>
            <a:ext cx="0" cy="1828800"/>
          </a:xfrm>
          <a:prstGeom prst="line">
            <a:avLst/>
          </a:prstGeom>
          <a:noFill/>
          <a:ln w="19050">
            <a:solidFill>
              <a:schemeClr val="tx1"/>
            </a:solidFill>
            <a:round/>
            <a:headEnd/>
            <a:tailEnd/>
          </a:ln>
          <a:effectLst/>
        </p:spPr>
        <p:txBody>
          <a:bodyPr/>
          <a:lstStyle/>
          <a:p>
            <a:endParaRPr lang="en-US"/>
          </a:p>
        </p:txBody>
      </p:sp>
      <p:sp>
        <p:nvSpPr>
          <p:cNvPr id="61762" name="Line 322"/>
          <p:cNvSpPr>
            <a:spLocks noChangeShapeType="1"/>
          </p:cNvSpPr>
          <p:nvPr/>
        </p:nvSpPr>
        <p:spPr bwMode="auto">
          <a:xfrm>
            <a:off x="7315200" y="2209800"/>
            <a:ext cx="0" cy="1828800"/>
          </a:xfrm>
          <a:prstGeom prst="line">
            <a:avLst/>
          </a:prstGeom>
          <a:noFill/>
          <a:ln w="19050">
            <a:solidFill>
              <a:schemeClr val="tx1"/>
            </a:solidFill>
            <a:round/>
            <a:headEnd/>
            <a:tailEnd/>
          </a:ln>
          <a:effectLst/>
        </p:spPr>
        <p:txBody>
          <a:bodyPr/>
          <a:lstStyle/>
          <a:p>
            <a:endParaRPr lang="en-US"/>
          </a:p>
        </p:txBody>
      </p:sp>
      <p:sp>
        <p:nvSpPr>
          <p:cNvPr id="61763" name="Line 323"/>
          <p:cNvSpPr>
            <a:spLocks noChangeShapeType="1"/>
          </p:cNvSpPr>
          <p:nvPr/>
        </p:nvSpPr>
        <p:spPr bwMode="auto">
          <a:xfrm>
            <a:off x="7315200" y="3733800"/>
            <a:ext cx="685800" cy="0"/>
          </a:xfrm>
          <a:prstGeom prst="line">
            <a:avLst/>
          </a:prstGeom>
          <a:noFill/>
          <a:ln w="19050">
            <a:solidFill>
              <a:srgbClr val="FF0066"/>
            </a:solidFill>
            <a:round/>
            <a:headEnd/>
            <a:tailEnd type="triangle" w="med" len="med"/>
          </a:ln>
          <a:effec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5"/>
          <p:cNvSpPr>
            <a:spLocks noGrp="1"/>
          </p:cNvSpPr>
          <p:nvPr>
            <p:ph type="sldNum" sz="quarter" idx="12"/>
          </p:nvPr>
        </p:nvSpPr>
        <p:spPr/>
        <p:txBody>
          <a:bodyPr/>
          <a:lstStyle/>
          <a:p>
            <a:fld id="{91272BF2-D4D9-46B8-9436-102EAA48B5AE}" type="slidenum">
              <a:rPr lang="en-US"/>
              <a:pPr/>
              <a:t>51</a:t>
            </a:fld>
            <a:endParaRPr lang="en-US"/>
          </a:p>
        </p:txBody>
      </p:sp>
      <p:sp>
        <p:nvSpPr>
          <p:cNvPr id="62466" name="Rectangle 2"/>
          <p:cNvSpPr>
            <a:spLocks noGrp="1" noChangeArrowheads="1"/>
          </p:cNvSpPr>
          <p:nvPr>
            <p:ph type="title"/>
          </p:nvPr>
        </p:nvSpPr>
        <p:spPr>
          <a:xfrm>
            <a:off x="457200" y="0"/>
            <a:ext cx="8229600" cy="1219200"/>
          </a:xfrm>
        </p:spPr>
        <p:txBody>
          <a:bodyPr>
            <a:normAutofit fontScale="90000"/>
          </a:bodyPr>
          <a:lstStyle/>
          <a:p>
            <a:r>
              <a:rPr lang="en-US" sz="3600" b="1">
                <a:solidFill>
                  <a:schemeClr val="accent2"/>
                </a:solidFill>
                <a:latin typeface="Comic Sans MS" pitchFamily="66" charset="0"/>
              </a:rPr>
              <a:t>Pr.4</a:t>
            </a:r>
            <a:r>
              <a:rPr lang="en-US" sz="3200" b="1">
                <a:solidFill>
                  <a:schemeClr val="hlink"/>
                </a:solidFill>
                <a:latin typeface="Comic Sans MS" pitchFamily="66" charset="0"/>
              </a:rPr>
              <a:t> </a:t>
            </a:r>
            <a:r>
              <a:rPr lang="en-US" sz="3200" b="1" i="1">
                <a:solidFill>
                  <a:schemeClr val="hlink"/>
                </a:solidFill>
                <a:latin typeface="Arial Unicode MS" pitchFamily="34" charset="-128"/>
                <a:ea typeface="Arial Unicode MS" pitchFamily="34" charset="-128"/>
                <a:cs typeface="Arial Unicode MS" pitchFamily="34" charset="-128"/>
              </a:rPr>
              <a:t>Example</a:t>
            </a:r>
            <a:r>
              <a:rPr lang="en-US" sz="3600" b="1">
                <a:solidFill>
                  <a:schemeClr val="hlink"/>
                </a:solidFill>
                <a:latin typeface="Arial Unicode MS" pitchFamily="34" charset="-128"/>
                <a:ea typeface="Arial Unicode MS" pitchFamily="34" charset="-128"/>
                <a:cs typeface="Arial Unicode MS" pitchFamily="34" charset="-128"/>
              </a:rPr>
              <a:t>: </a:t>
            </a:r>
            <a:r>
              <a:rPr lang="en-US" sz="3200" b="1">
                <a:solidFill>
                  <a:schemeClr val="hlink"/>
                </a:solidFill>
                <a:latin typeface="Comic Sans MS" pitchFamily="66" charset="0"/>
              </a:rPr>
              <a:t>One-Bit Sliding Window</a:t>
            </a:r>
            <a:r>
              <a:rPr lang="en-US" sz="2000" b="1">
                <a:solidFill>
                  <a:schemeClr val="tx1"/>
                </a:solidFill>
                <a:latin typeface="Comic Sans MS" pitchFamily="66" charset="0"/>
              </a:rPr>
              <a:t> </a:t>
            </a:r>
            <a:r>
              <a:rPr lang="en-US" sz="2000" b="1">
                <a:solidFill>
                  <a:srgbClr val="FF0066"/>
                </a:solidFill>
                <a:latin typeface="Comic Sans MS" pitchFamily="66" charset="0"/>
              </a:rPr>
              <a:t>(piggybacking)</a:t>
            </a:r>
            <a:r>
              <a:rPr lang="en-US" sz="4000"/>
              <a:t> </a:t>
            </a:r>
          </a:p>
        </p:txBody>
      </p:sp>
      <p:grpSp>
        <p:nvGrpSpPr>
          <p:cNvPr id="2" name="Group 4"/>
          <p:cNvGrpSpPr>
            <a:grpSpLocks noChangeAspect="1"/>
          </p:cNvGrpSpPr>
          <p:nvPr/>
        </p:nvGrpSpPr>
        <p:grpSpPr bwMode="auto">
          <a:xfrm>
            <a:off x="0" y="1295400"/>
            <a:ext cx="9144000" cy="4572000"/>
            <a:chOff x="2520" y="5214"/>
            <a:chExt cx="7200" cy="3703"/>
          </a:xfrm>
        </p:grpSpPr>
        <p:sp>
          <p:nvSpPr>
            <p:cNvPr id="62469" name="AutoShape 5"/>
            <p:cNvSpPr>
              <a:spLocks noChangeAspect="1" noChangeArrowheads="1"/>
            </p:cNvSpPr>
            <p:nvPr/>
          </p:nvSpPr>
          <p:spPr bwMode="auto">
            <a:xfrm>
              <a:off x="2520" y="5214"/>
              <a:ext cx="7200" cy="3703"/>
            </a:xfrm>
            <a:prstGeom prst="rect">
              <a:avLst/>
            </a:prstGeom>
            <a:noFill/>
            <a:ln w="9525">
              <a:noFill/>
              <a:miter lim="800000"/>
              <a:headEnd/>
              <a:tailEnd/>
            </a:ln>
          </p:spPr>
          <p:txBody>
            <a:bodyPr/>
            <a:lstStyle/>
            <a:p>
              <a:endParaRPr lang="en-US"/>
            </a:p>
          </p:txBody>
        </p:sp>
        <p:sp>
          <p:nvSpPr>
            <p:cNvPr id="62470" name="Text Box 6"/>
            <p:cNvSpPr txBox="1">
              <a:spLocks noChangeArrowheads="1"/>
            </p:cNvSpPr>
            <p:nvPr/>
          </p:nvSpPr>
          <p:spPr bwMode="auto">
            <a:xfrm>
              <a:off x="2520" y="5369"/>
              <a:ext cx="1650" cy="3240"/>
            </a:xfrm>
            <a:prstGeom prst="rect">
              <a:avLst/>
            </a:prstGeom>
            <a:solidFill>
              <a:srgbClr val="FFFFFF"/>
            </a:solidFill>
            <a:ln w="9525">
              <a:noFill/>
              <a:miter lim="800000"/>
              <a:headEnd/>
              <a:tailEnd/>
            </a:ln>
          </p:spPr>
          <p:txBody>
            <a:bodyPr/>
            <a:lstStyle/>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(0,1,A0)</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(0,0,B0)*</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(1,0,A1)</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(1,1,B1)*</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(0,1,A2)</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(0,0,B2)*</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(1,0,A3)</a:t>
              </a:r>
              <a:endParaRPr lang="en-US" sz="1600">
                <a:solidFill>
                  <a:schemeClr val="hlink"/>
                </a:solidFill>
              </a:endParaRPr>
            </a:p>
          </p:txBody>
        </p:sp>
        <p:sp>
          <p:nvSpPr>
            <p:cNvPr id="62471" name="Text Box 7"/>
            <p:cNvSpPr txBox="1">
              <a:spLocks noChangeArrowheads="1"/>
            </p:cNvSpPr>
            <p:nvPr/>
          </p:nvSpPr>
          <p:spPr bwMode="auto">
            <a:xfrm>
              <a:off x="4470" y="5523"/>
              <a:ext cx="1500" cy="3240"/>
            </a:xfrm>
            <a:prstGeom prst="rect">
              <a:avLst/>
            </a:prstGeom>
            <a:solidFill>
              <a:srgbClr val="FFFFFF"/>
            </a:solidFill>
            <a:ln w="9525">
              <a:noFill/>
              <a:miter lim="800000"/>
              <a:headEnd/>
              <a:tailEnd/>
            </a:ln>
          </p:spPr>
          <p:txBody>
            <a:bodyPr/>
            <a:lstStyle/>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(0,1,A0)*</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(0,0,B0</a:t>
              </a:r>
              <a:r>
                <a:rPr lang="en-US" altLang="ko-KR" sz="1600">
                  <a:latin typeface="Times New Roman" pitchFamily="18" charset="0"/>
                  <a:ea typeface="Batang" pitchFamily="18" charset="-127"/>
                </a:rPr>
                <a:t>)</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(1,0,A1)*</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(1,1,B1)</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(0,1,A2)*</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(0,0,B2)</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(1,0,A3)*</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(1,1,B3)</a:t>
              </a:r>
              <a:endParaRPr lang="en-US" sz="1600">
                <a:solidFill>
                  <a:schemeClr val="hlink"/>
                </a:solidFill>
              </a:endParaRPr>
            </a:p>
          </p:txBody>
        </p:sp>
        <p:sp>
          <p:nvSpPr>
            <p:cNvPr id="62472" name="Text Box 8"/>
            <p:cNvSpPr txBox="1">
              <a:spLocks noChangeArrowheads="1"/>
            </p:cNvSpPr>
            <p:nvPr/>
          </p:nvSpPr>
          <p:spPr bwMode="auto">
            <a:xfrm>
              <a:off x="6270" y="5369"/>
              <a:ext cx="1650" cy="3240"/>
            </a:xfrm>
            <a:prstGeom prst="rect">
              <a:avLst/>
            </a:prstGeom>
            <a:solidFill>
              <a:srgbClr val="FFFFFF"/>
            </a:solidFill>
            <a:ln w="9525">
              <a:noFill/>
              <a:miter lim="800000"/>
              <a:headEnd/>
              <a:tailEnd/>
            </a:ln>
          </p:spPr>
          <p:txBody>
            <a:bodyPr/>
            <a:lstStyle/>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(0,1,A0)</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(0,1,B0)*</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(0,0,A0)</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(0,0,B0)</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(1,0,A1)</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A gets </a:t>
              </a:r>
              <a:r>
                <a:rPr lang="en-US" altLang="ko-KR" sz="1600">
                  <a:solidFill>
                    <a:schemeClr val="hlink"/>
                  </a:solidFill>
                  <a:latin typeface="Times New Roman" pitchFamily="18" charset="0"/>
                  <a:ea typeface="Batang" pitchFamily="18" charset="-127"/>
                </a:rPr>
                <a:t>(1,0,B1)*</a:t>
              </a:r>
            </a:p>
            <a:p>
              <a:r>
                <a:rPr lang="en-US" altLang="ko-KR" sz="1600">
                  <a:solidFill>
                    <a:srgbClr val="FF0066"/>
                  </a:solidFill>
                  <a:latin typeface="Times New Roman" pitchFamily="18" charset="0"/>
                  <a:ea typeface="Batang" pitchFamily="18" charset="-127"/>
                </a:rPr>
                <a:t>A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(1,1,A1)</a:t>
              </a:r>
            </a:p>
            <a:p>
              <a:endParaRPr lang="en-US"/>
            </a:p>
          </p:txBody>
        </p:sp>
        <p:sp>
          <p:nvSpPr>
            <p:cNvPr id="62473" name="Text Box 9"/>
            <p:cNvSpPr txBox="1">
              <a:spLocks noChangeArrowheads="1"/>
            </p:cNvSpPr>
            <p:nvPr/>
          </p:nvSpPr>
          <p:spPr bwMode="auto">
            <a:xfrm>
              <a:off x="8220" y="5369"/>
              <a:ext cx="1500" cy="3394"/>
            </a:xfrm>
            <a:prstGeom prst="rect">
              <a:avLst/>
            </a:prstGeom>
            <a:solidFill>
              <a:srgbClr val="FFFFFF"/>
            </a:solidFill>
            <a:ln w="9525">
              <a:noFill/>
              <a:miter lim="800000"/>
              <a:headEnd/>
              <a:tailEnd/>
            </a:ln>
          </p:spPr>
          <p:txBody>
            <a:bodyPr/>
            <a:lstStyle/>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0,1,B0</a:t>
              </a:r>
              <a:r>
                <a:rPr lang="en-US" altLang="ko-KR" sz="1600">
                  <a:latin typeface="Times New Roman" pitchFamily="18" charset="0"/>
                  <a:ea typeface="Batang" pitchFamily="18" charset="-127"/>
                </a:rPr>
                <a:t>)</a:t>
              </a: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0,1,A0)*</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(0,0,B0</a:t>
              </a:r>
              <a:r>
                <a:rPr lang="en-US" altLang="ko-KR" sz="1600">
                  <a:latin typeface="Times New Roman" pitchFamily="18" charset="0"/>
                  <a:ea typeface="Batang" pitchFamily="18" charset="-127"/>
                </a:rPr>
                <a:t>)</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0,0,A0)</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(1,1,B1</a:t>
              </a:r>
              <a:r>
                <a:rPr lang="en-US" altLang="ko-KR" sz="1600">
                  <a:latin typeface="Times New Roman" pitchFamily="18" charset="0"/>
                  <a:ea typeface="Batang" pitchFamily="18" charset="-127"/>
                </a:rPr>
                <a:t>)</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1,0,A1)*</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1,1,B1)</a:t>
              </a:r>
            </a:p>
            <a:p>
              <a:endParaRPr lang="en-US" altLang="ko-KR" sz="1600">
                <a:latin typeface="Times New Roman" pitchFamily="18" charset="0"/>
                <a:ea typeface="Batang" pitchFamily="18" charset="-127"/>
              </a:endParaRPr>
            </a:p>
            <a:p>
              <a:endParaRPr lang="en-US" altLang="ko-KR" sz="1600">
                <a:latin typeface="Times New Roman" pitchFamily="18" charset="0"/>
                <a:ea typeface="Batang" pitchFamily="18" charset="-127"/>
              </a:endParaRPr>
            </a:p>
            <a:p>
              <a:r>
                <a:rPr lang="en-US" altLang="ko-KR" sz="1600">
                  <a:latin typeface="Times New Roman" pitchFamily="18" charset="0"/>
                  <a:ea typeface="Batang" pitchFamily="18" charset="-127"/>
                </a:rPr>
                <a:t>B gets </a:t>
              </a:r>
              <a:r>
                <a:rPr lang="en-US" altLang="ko-KR" sz="1600">
                  <a:solidFill>
                    <a:schemeClr val="hlink"/>
                  </a:solidFill>
                  <a:latin typeface="Times New Roman" pitchFamily="18" charset="0"/>
                  <a:ea typeface="Batang" pitchFamily="18" charset="-127"/>
                </a:rPr>
                <a:t>(1,1,A1)</a:t>
              </a:r>
            </a:p>
            <a:p>
              <a:r>
                <a:rPr lang="en-US" altLang="ko-KR" sz="1600">
                  <a:solidFill>
                    <a:srgbClr val="FF0066"/>
                  </a:solidFill>
                  <a:latin typeface="Times New Roman" pitchFamily="18" charset="0"/>
                  <a:ea typeface="Batang" pitchFamily="18" charset="-127"/>
                </a:rPr>
                <a:t>B sends</a:t>
              </a:r>
              <a:r>
                <a:rPr lang="en-US" altLang="ko-KR" sz="1600">
                  <a:latin typeface="Times New Roman" pitchFamily="18" charset="0"/>
                  <a:ea typeface="Batang" pitchFamily="18" charset="-127"/>
                </a:rPr>
                <a:t> (</a:t>
              </a:r>
              <a:r>
                <a:rPr lang="en-US" altLang="ko-KR" sz="1600">
                  <a:solidFill>
                    <a:schemeClr val="hlink"/>
                  </a:solidFill>
                  <a:latin typeface="Times New Roman" pitchFamily="18" charset="0"/>
                  <a:ea typeface="Batang" pitchFamily="18" charset="-127"/>
                </a:rPr>
                <a:t>0,1,B2)</a:t>
              </a:r>
            </a:p>
            <a:p>
              <a:endParaRPr lang="en-US" sz="1600">
                <a:solidFill>
                  <a:schemeClr val="hlink"/>
                </a:solidFill>
              </a:endParaRPr>
            </a:p>
          </p:txBody>
        </p:sp>
        <p:sp>
          <p:nvSpPr>
            <p:cNvPr id="62474" name="Line 10"/>
            <p:cNvSpPr>
              <a:spLocks noChangeShapeType="1"/>
            </p:cNvSpPr>
            <p:nvPr/>
          </p:nvSpPr>
          <p:spPr bwMode="auto">
            <a:xfrm>
              <a:off x="4020" y="5523"/>
              <a:ext cx="450" cy="154"/>
            </a:xfrm>
            <a:prstGeom prst="line">
              <a:avLst/>
            </a:prstGeom>
            <a:noFill/>
            <a:ln w="9525">
              <a:solidFill>
                <a:srgbClr val="000000"/>
              </a:solidFill>
              <a:round/>
              <a:headEnd/>
              <a:tailEnd type="triangle" w="med" len="med"/>
            </a:ln>
          </p:spPr>
          <p:txBody>
            <a:bodyPr/>
            <a:lstStyle/>
            <a:p>
              <a:endParaRPr lang="en-US"/>
            </a:p>
          </p:txBody>
        </p:sp>
        <p:sp>
          <p:nvSpPr>
            <p:cNvPr id="62475" name="Line 11"/>
            <p:cNvSpPr>
              <a:spLocks noChangeShapeType="1"/>
            </p:cNvSpPr>
            <p:nvPr/>
          </p:nvSpPr>
          <p:spPr bwMode="auto">
            <a:xfrm flipH="1">
              <a:off x="4020" y="5986"/>
              <a:ext cx="450" cy="154"/>
            </a:xfrm>
            <a:prstGeom prst="line">
              <a:avLst/>
            </a:prstGeom>
            <a:noFill/>
            <a:ln w="9525">
              <a:solidFill>
                <a:srgbClr val="000000"/>
              </a:solidFill>
              <a:round/>
              <a:headEnd/>
              <a:tailEnd type="triangle" w="med" len="med"/>
            </a:ln>
          </p:spPr>
          <p:txBody>
            <a:bodyPr/>
            <a:lstStyle/>
            <a:p>
              <a:endParaRPr lang="en-US"/>
            </a:p>
          </p:txBody>
        </p:sp>
        <p:sp>
          <p:nvSpPr>
            <p:cNvPr id="62476" name="Line 12"/>
            <p:cNvSpPr>
              <a:spLocks noChangeShapeType="1"/>
            </p:cNvSpPr>
            <p:nvPr/>
          </p:nvSpPr>
          <p:spPr bwMode="auto">
            <a:xfrm>
              <a:off x="4070" y="6389"/>
              <a:ext cx="450" cy="153"/>
            </a:xfrm>
            <a:prstGeom prst="line">
              <a:avLst/>
            </a:prstGeom>
            <a:noFill/>
            <a:ln w="9525">
              <a:solidFill>
                <a:srgbClr val="000000"/>
              </a:solidFill>
              <a:round/>
              <a:headEnd/>
              <a:tailEnd type="triangle" w="med" len="med"/>
            </a:ln>
          </p:spPr>
          <p:txBody>
            <a:bodyPr/>
            <a:lstStyle/>
            <a:p>
              <a:endParaRPr lang="en-US"/>
            </a:p>
          </p:txBody>
        </p:sp>
        <p:sp>
          <p:nvSpPr>
            <p:cNvPr id="62477" name="Line 13"/>
            <p:cNvSpPr>
              <a:spLocks noChangeShapeType="1"/>
            </p:cNvSpPr>
            <p:nvPr/>
          </p:nvSpPr>
          <p:spPr bwMode="auto">
            <a:xfrm flipH="1">
              <a:off x="4020" y="6757"/>
              <a:ext cx="450" cy="154"/>
            </a:xfrm>
            <a:prstGeom prst="line">
              <a:avLst/>
            </a:prstGeom>
            <a:noFill/>
            <a:ln w="9525">
              <a:solidFill>
                <a:srgbClr val="000000"/>
              </a:solidFill>
              <a:round/>
              <a:headEnd/>
              <a:tailEnd type="triangle" w="med" len="med"/>
            </a:ln>
          </p:spPr>
          <p:txBody>
            <a:bodyPr/>
            <a:lstStyle/>
            <a:p>
              <a:endParaRPr lang="en-US"/>
            </a:p>
          </p:txBody>
        </p:sp>
        <p:sp>
          <p:nvSpPr>
            <p:cNvPr id="62478" name="Line 14"/>
            <p:cNvSpPr>
              <a:spLocks noChangeShapeType="1"/>
            </p:cNvSpPr>
            <p:nvPr/>
          </p:nvSpPr>
          <p:spPr bwMode="auto">
            <a:xfrm>
              <a:off x="4020" y="7220"/>
              <a:ext cx="450" cy="154"/>
            </a:xfrm>
            <a:prstGeom prst="line">
              <a:avLst/>
            </a:prstGeom>
            <a:noFill/>
            <a:ln w="9525">
              <a:solidFill>
                <a:srgbClr val="000000"/>
              </a:solidFill>
              <a:round/>
              <a:headEnd/>
              <a:tailEnd type="triangle" w="med" len="med"/>
            </a:ln>
          </p:spPr>
          <p:txBody>
            <a:bodyPr/>
            <a:lstStyle/>
            <a:p>
              <a:endParaRPr lang="en-US"/>
            </a:p>
          </p:txBody>
        </p:sp>
        <p:sp>
          <p:nvSpPr>
            <p:cNvPr id="62479" name="Line 15"/>
            <p:cNvSpPr>
              <a:spLocks noChangeShapeType="1"/>
            </p:cNvSpPr>
            <p:nvPr/>
          </p:nvSpPr>
          <p:spPr bwMode="auto">
            <a:xfrm flipH="1">
              <a:off x="4020" y="7683"/>
              <a:ext cx="450" cy="154"/>
            </a:xfrm>
            <a:prstGeom prst="line">
              <a:avLst/>
            </a:prstGeom>
            <a:noFill/>
            <a:ln w="9525">
              <a:solidFill>
                <a:srgbClr val="000000"/>
              </a:solidFill>
              <a:round/>
              <a:headEnd/>
              <a:tailEnd type="triangle" w="med" len="med"/>
            </a:ln>
          </p:spPr>
          <p:txBody>
            <a:bodyPr/>
            <a:lstStyle/>
            <a:p>
              <a:endParaRPr lang="en-US"/>
            </a:p>
          </p:txBody>
        </p:sp>
        <p:sp>
          <p:nvSpPr>
            <p:cNvPr id="62480" name="Line 16"/>
            <p:cNvSpPr>
              <a:spLocks noChangeShapeType="1"/>
            </p:cNvSpPr>
            <p:nvPr/>
          </p:nvSpPr>
          <p:spPr bwMode="auto">
            <a:xfrm>
              <a:off x="4020" y="8146"/>
              <a:ext cx="450" cy="154"/>
            </a:xfrm>
            <a:prstGeom prst="line">
              <a:avLst/>
            </a:prstGeom>
            <a:noFill/>
            <a:ln w="9525">
              <a:solidFill>
                <a:srgbClr val="000000"/>
              </a:solidFill>
              <a:round/>
              <a:headEnd/>
              <a:tailEnd type="triangle" w="med" len="med"/>
            </a:ln>
          </p:spPr>
          <p:txBody>
            <a:bodyPr/>
            <a:lstStyle/>
            <a:p>
              <a:endParaRPr lang="en-US"/>
            </a:p>
          </p:txBody>
        </p:sp>
        <p:sp>
          <p:nvSpPr>
            <p:cNvPr id="62481" name="Line 17"/>
            <p:cNvSpPr>
              <a:spLocks noChangeShapeType="1"/>
            </p:cNvSpPr>
            <p:nvPr/>
          </p:nvSpPr>
          <p:spPr bwMode="auto">
            <a:xfrm flipH="1">
              <a:off x="7770" y="5523"/>
              <a:ext cx="450" cy="617"/>
            </a:xfrm>
            <a:prstGeom prst="line">
              <a:avLst/>
            </a:prstGeom>
            <a:noFill/>
            <a:ln w="9525">
              <a:solidFill>
                <a:srgbClr val="000000"/>
              </a:solidFill>
              <a:round/>
              <a:headEnd/>
              <a:tailEnd type="triangle" w="med" len="med"/>
            </a:ln>
          </p:spPr>
          <p:txBody>
            <a:bodyPr/>
            <a:lstStyle/>
            <a:p>
              <a:endParaRPr lang="en-US"/>
            </a:p>
          </p:txBody>
        </p:sp>
        <p:sp>
          <p:nvSpPr>
            <p:cNvPr id="62482" name="Line 18"/>
            <p:cNvSpPr>
              <a:spLocks noChangeShapeType="1"/>
            </p:cNvSpPr>
            <p:nvPr/>
          </p:nvSpPr>
          <p:spPr bwMode="auto">
            <a:xfrm>
              <a:off x="7770" y="5523"/>
              <a:ext cx="450" cy="154"/>
            </a:xfrm>
            <a:prstGeom prst="line">
              <a:avLst/>
            </a:prstGeom>
            <a:noFill/>
            <a:ln w="9525">
              <a:solidFill>
                <a:srgbClr val="000000"/>
              </a:solidFill>
              <a:round/>
              <a:headEnd/>
              <a:tailEnd type="triangle" w="med" len="med"/>
            </a:ln>
          </p:spPr>
          <p:txBody>
            <a:bodyPr/>
            <a:lstStyle/>
            <a:p>
              <a:endParaRPr lang="en-US"/>
            </a:p>
          </p:txBody>
        </p:sp>
        <p:sp>
          <p:nvSpPr>
            <p:cNvPr id="62483" name="Line 19"/>
            <p:cNvSpPr>
              <a:spLocks noChangeShapeType="1"/>
            </p:cNvSpPr>
            <p:nvPr/>
          </p:nvSpPr>
          <p:spPr bwMode="auto">
            <a:xfrm>
              <a:off x="7770" y="6449"/>
              <a:ext cx="450" cy="154"/>
            </a:xfrm>
            <a:prstGeom prst="line">
              <a:avLst/>
            </a:prstGeom>
            <a:noFill/>
            <a:ln w="9525">
              <a:solidFill>
                <a:srgbClr val="000000"/>
              </a:solidFill>
              <a:round/>
              <a:headEnd/>
              <a:tailEnd type="triangle" w="med" len="med"/>
            </a:ln>
          </p:spPr>
          <p:txBody>
            <a:bodyPr/>
            <a:lstStyle/>
            <a:p>
              <a:endParaRPr lang="en-US"/>
            </a:p>
          </p:txBody>
        </p:sp>
        <p:sp>
          <p:nvSpPr>
            <p:cNvPr id="62484" name="Line 20"/>
            <p:cNvSpPr>
              <a:spLocks noChangeShapeType="1"/>
            </p:cNvSpPr>
            <p:nvPr/>
          </p:nvSpPr>
          <p:spPr bwMode="auto">
            <a:xfrm flipH="1">
              <a:off x="7620" y="5986"/>
              <a:ext cx="600" cy="1080"/>
            </a:xfrm>
            <a:prstGeom prst="line">
              <a:avLst/>
            </a:prstGeom>
            <a:noFill/>
            <a:ln w="9525">
              <a:solidFill>
                <a:srgbClr val="000000"/>
              </a:solidFill>
              <a:round/>
              <a:headEnd/>
              <a:tailEnd type="triangle" w="med" len="med"/>
            </a:ln>
          </p:spPr>
          <p:txBody>
            <a:bodyPr/>
            <a:lstStyle/>
            <a:p>
              <a:endParaRPr lang="en-US"/>
            </a:p>
          </p:txBody>
        </p:sp>
        <p:sp>
          <p:nvSpPr>
            <p:cNvPr id="62485" name="Line 21"/>
            <p:cNvSpPr>
              <a:spLocks noChangeShapeType="1"/>
            </p:cNvSpPr>
            <p:nvPr/>
          </p:nvSpPr>
          <p:spPr bwMode="auto">
            <a:xfrm>
              <a:off x="7770" y="7220"/>
              <a:ext cx="450" cy="309"/>
            </a:xfrm>
            <a:prstGeom prst="line">
              <a:avLst/>
            </a:prstGeom>
            <a:noFill/>
            <a:ln w="9525">
              <a:solidFill>
                <a:srgbClr val="000000"/>
              </a:solidFill>
              <a:round/>
              <a:headEnd/>
              <a:tailEnd type="triangle" w="med" len="med"/>
            </a:ln>
          </p:spPr>
          <p:txBody>
            <a:bodyPr/>
            <a:lstStyle/>
            <a:p>
              <a:endParaRPr lang="en-US"/>
            </a:p>
          </p:txBody>
        </p:sp>
        <p:sp>
          <p:nvSpPr>
            <p:cNvPr id="62486" name="Line 22"/>
            <p:cNvSpPr>
              <a:spLocks noChangeShapeType="1"/>
            </p:cNvSpPr>
            <p:nvPr/>
          </p:nvSpPr>
          <p:spPr bwMode="auto">
            <a:xfrm flipH="1">
              <a:off x="7770" y="6911"/>
              <a:ext cx="450" cy="926"/>
            </a:xfrm>
            <a:prstGeom prst="line">
              <a:avLst/>
            </a:prstGeom>
            <a:noFill/>
            <a:ln w="9525">
              <a:solidFill>
                <a:srgbClr val="000000"/>
              </a:solidFill>
              <a:round/>
              <a:headEnd/>
              <a:tailEnd type="triangle" w="med" len="med"/>
            </a:ln>
          </p:spPr>
          <p:txBody>
            <a:bodyPr/>
            <a:lstStyle/>
            <a:p>
              <a:endParaRPr lang="en-US"/>
            </a:p>
          </p:txBody>
        </p:sp>
        <p:sp>
          <p:nvSpPr>
            <p:cNvPr id="62487" name="Line 23"/>
            <p:cNvSpPr>
              <a:spLocks noChangeShapeType="1"/>
            </p:cNvSpPr>
            <p:nvPr/>
          </p:nvSpPr>
          <p:spPr bwMode="auto">
            <a:xfrm>
              <a:off x="7770" y="8146"/>
              <a:ext cx="450" cy="154"/>
            </a:xfrm>
            <a:prstGeom prst="line">
              <a:avLst/>
            </a:prstGeom>
            <a:noFill/>
            <a:ln w="9525">
              <a:solidFill>
                <a:srgbClr val="000000"/>
              </a:solidFill>
              <a:round/>
              <a:headEnd/>
              <a:tailEnd type="triangle" w="med" len="med"/>
            </a:ln>
          </p:spPr>
          <p:txBody>
            <a:bodyPr/>
            <a:lstStyle/>
            <a:p>
              <a:endParaRPr lang="en-US"/>
            </a:p>
          </p:txBody>
        </p:sp>
        <p:sp>
          <p:nvSpPr>
            <p:cNvPr id="62488" name="Text Box 24"/>
            <p:cNvSpPr txBox="1">
              <a:spLocks noChangeArrowheads="1"/>
            </p:cNvSpPr>
            <p:nvPr/>
          </p:nvSpPr>
          <p:spPr bwMode="auto">
            <a:xfrm>
              <a:off x="3953" y="8535"/>
              <a:ext cx="450" cy="308"/>
            </a:xfrm>
            <a:prstGeom prst="rect">
              <a:avLst/>
            </a:prstGeom>
            <a:solidFill>
              <a:srgbClr val="FFFFFF"/>
            </a:solidFill>
            <a:ln w="9525">
              <a:noFill/>
              <a:miter lim="800000"/>
              <a:headEnd/>
              <a:tailEnd/>
            </a:ln>
          </p:spPr>
          <p:txBody>
            <a:bodyPr/>
            <a:lstStyle/>
            <a:p>
              <a:r>
                <a:rPr lang="en-US" altLang="ko-KR" sz="2400">
                  <a:solidFill>
                    <a:srgbClr val="FF0066"/>
                  </a:solidFill>
                  <a:latin typeface="Times New Roman" pitchFamily="18" charset="0"/>
                  <a:ea typeface="Batang" pitchFamily="18" charset="-127"/>
                </a:rPr>
                <a:t>a</a:t>
              </a:r>
              <a:endParaRPr lang="en-US" sz="2400">
                <a:solidFill>
                  <a:srgbClr val="FF0066"/>
                </a:solidFill>
              </a:endParaRPr>
            </a:p>
          </p:txBody>
        </p:sp>
        <p:sp>
          <p:nvSpPr>
            <p:cNvPr id="62489" name="Text Box 25"/>
            <p:cNvSpPr txBox="1">
              <a:spLocks noChangeArrowheads="1"/>
            </p:cNvSpPr>
            <p:nvPr/>
          </p:nvSpPr>
          <p:spPr bwMode="auto">
            <a:xfrm>
              <a:off x="7770" y="8538"/>
              <a:ext cx="300" cy="327"/>
            </a:xfrm>
            <a:prstGeom prst="rect">
              <a:avLst/>
            </a:prstGeom>
            <a:solidFill>
              <a:srgbClr val="FFFFFF"/>
            </a:solidFill>
            <a:ln w="9525">
              <a:noFill/>
              <a:miter lim="800000"/>
              <a:headEnd/>
              <a:tailEnd/>
            </a:ln>
          </p:spPr>
          <p:txBody>
            <a:bodyPr/>
            <a:lstStyle/>
            <a:p>
              <a:r>
                <a:rPr lang="en-US" altLang="ko-KR" sz="2400">
                  <a:solidFill>
                    <a:srgbClr val="FF0066"/>
                  </a:solidFill>
                  <a:latin typeface="Times New Roman" pitchFamily="18" charset="0"/>
                  <a:ea typeface="Batang" pitchFamily="18" charset="-127"/>
                </a:rPr>
                <a:t>b</a:t>
              </a:r>
              <a:endParaRPr lang="en-US" sz="2400">
                <a:solidFill>
                  <a:srgbClr val="FF0066"/>
                </a:solidFill>
              </a:endParaRPr>
            </a:p>
          </p:txBody>
        </p:sp>
      </p:grpSp>
      <p:sp>
        <p:nvSpPr>
          <p:cNvPr id="62490" name="Text Box 26"/>
          <p:cNvSpPr txBox="1">
            <a:spLocks noChangeArrowheads="1"/>
          </p:cNvSpPr>
          <p:nvPr/>
        </p:nvSpPr>
        <p:spPr bwMode="auto">
          <a:xfrm>
            <a:off x="0" y="5943600"/>
            <a:ext cx="8991600" cy="701675"/>
          </a:xfrm>
          <a:prstGeom prst="rect">
            <a:avLst/>
          </a:prstGeom>
          <a:noFill/>
          <a:ln w="9525">
            <a:noFill/>
            <a:miter lim="800000"/>
            <a:headEnd/>
            <a:tailEnd/>
          </a:ln>
          <a:effectLst/>
        </p:spPr>
        <p:txBody>
          <a:bodyPr>
            <a:spAutoFit/>
          </a:bodyPr>
          <a:lstStyle/>
          <a:p>
            <a:pPr>
              <a:spcBef>
                <a:spcPct val="50000"/>
              </a:spcBef>
            </a:pPr>
            <a:r>
              <a:rPr lang="en-US">
                <a:solidFill>
                  <a:schemeClr val="accent2"/>
                </a:solidFill>
                <a:latin typeface="Comic Sans MS" pitchFamily="66" charset="0"/>
              </a:rPr>
              <a:t>Two scenario: (a) Normal case.          </a:t>
            </a:r>
            <a:r>
              <a:rPr lang="en-US">
                <a:solidFill>
                  <a:srgbClr val="FF0066"/>
                </a:solidFill>
                <a:latin typeface="Comic Sans MS" pitchFamily="66" charset="0"/>
              </a:rPr>
              <a:t>(b) Abnormal case</a:t>
            </a:r>
            <a:r>
              <a:rPr lang="en-US">
                <a:solidFill>
                  <a:schemeClr val="accent2"/>
                </a:solidFill>
                <a:latin typeface="Comic Sans MS" pitchFamily="66" charset="0"/>
              </a:rPr>
              <a:t>. The notation is (</a:t>
            </a:r>
            <a:r>
              <a:rPr lang="en-US" sz="2000">
                <a:solidFill>
                  <a:schemeClr val="hlink"/>
                </a:solidFill>
                <a:latin typeface="Comic Sans MS" pitchFamily="66" charset="0"/>
              </a:rPr>
              <a:t>seq, ack, packet</a:t>
            </a:r>
            <a:r>
              <a:rPr lang="en-US">
                <a:solidFill>
                  <a:schemeClr val="hlink"/>
                </a:solidFill>
                <a:latin typeface="Comic Sans MS" pitchFamily="66" charset="0"/>
              </a:rPr>
              <a:t> </a:t>
            </a:r>
            <a:r>
              <a:rPr lang="en-US" sz="2000">
                <a:solidFill>
                  <a:schemeClr val="hlink"/>
                </a:solidFill>
                <a:latin typeface="Comic Sans MS" pitchFamily="66" charset="0"/>
              </a:rPr>
              <a:t>number</a:t>
            </a:r>
            <a:r>
              <a:rPr lang="en-US">
                <a:solidFill>
                  <a:schemeClr val="hlink"/>
                </a:solidFill>
                <a:latin typeface="Comic Sans MS" pitchFamily="66" charset="0"/>
              </a:rPr>
              <a:t>).</a:t>
            </a:r>
            <a:r>
              <a:rPr lang="en-US">
                <a:solidFill>
                  <a:schemeClr val="accent2"/>
                </a:solidFill>
                <a:latin typeface="Comic Sans MS" pitchFamily="66" charset="0"/>
              </a:rPr>
              <a:t> An asterisk indicates where a network layer accepts a packet. </a:t>
            </a:r>
          </a:p>
        </p:txBody>
      </p:sp>
      <p:sp>
        <p:nvSpPr>
          <p:cNvPr id="62491" name="Line 27"/>
          <p:cNvSpPr>
            <a:spLocks noChangeShapeType="1"/>
          </p:cNvSpPr>
          <p:nvPr/>
        </p:nvSpPr>
        <p:spPr bwMode="auto">
          <a:xfrm>
            <a:off x="762000" y="1295400"/>
            <a:ext cx="2514600" cy="0"/>
          </a:xfrm>
          <a:prstGeom prst="line">
            <a:avLst/>
          </a:prstGeom>
          <a:noFill/>
          <a:ln w="19050">
            <a:solidFill>
              <a:schemeClr val="accent2"/>
            </a:solidFill>
            <a:round/>
            <a:headEnd type="arrow" w="med" len="med"/>
            <a:tailEnd type="arrow" w="med" len="med"/>
          </a:ln>
          <a:effectLst/>
        </p:spPr>
        <p:txBody>
          <a:bodyPr/>
          <a:lstStyle/>
          <a:p>
            <a:endParaRPr lang="en-US"/>
          </a:p>
        </p:txBody>
      </p:sp>
      <p:sp>
        <p:nvSpPr>
          <p:cNvPr id="62492" name="Text Box 28"/>
          <p:cNvSpPr txBox="1">
            <a:spLocks noChangeArrowheads="1"/>
          </p:cNvSpPr>
          <p:nvPr/>
        </p:nvSpPr>
        <p:spPr bwMode="auto">
          <a:xfrm>
            <a:off x="6858000" y="914400"/>
            <a:ext cx="1752600" cy="366713"/>
          </a:xfrm>
          <a:prstGeom prst="rect">
            <a:avLst/>
          </a:prstGeom>
          <a:noFill/>
          <a:ln w="9525">
            <a:noFill/>
            <a:miter lim="800000"/>
            <a:headEnd/>
            <a:tailEnd/>
          </a:ln>
          <a:effectLst/>
        </p:spPr>
        <p:txBody>
          <a:bodyPr>
            <a:spAutoFit/>
          </a:bodyPr>
          <a:lstStyle/>
          <a:p>
            <a:pPr>
              <a:spcBef>
                <a:spcPct val="50000"/>
              </a:spcBef>
            </a:pPr>
            <a:r>
              <a:rPr lang="en-US">
                <a:solidFill>
                  <a:srgbClr val="FF0066"/>
                </a:solidFill>
              </a:rPr>
              <a:t>A; T-O short</a:t>
            </a:r>
          </a:p>
        </p:txBody>
      </p:sp>
      <p:sp>
        <p:nvSpPr>
          <p:cNvPr id="62494" name="Rectangle 30"/>
          <p:cNvSpPr>
            <a:spLocks noChangeArrowheads="1"/>
          </p:cNvSpPr>
          <p:nvPr/>
        </p:nvSpPr>
        <p:spPr bwMode="auto">
          <a:xfrm>
            <a:off x="4572000" y="1447800"/>
            <a:ext cx="4343400" cy="4114800"/>
          </a:xfrm>
          <a:prstGeom prst="rect">
            <a:avLst/>
          </a:prstGeom>
          <a:noFill/>
          <a:ln w="28575">
            <a:solidFill>
              <a:srgbClr val="FF0066"/>
            </a:solidFill>
            <a:miter lim="800000"/>
            <a:headEnd/>
            <a:tailEnd/>
          </a:ln>
          <a:effectLst/>
        </p:spPr>
        <p:txBody>
          <a:bodyPr wrap="none" anchor="ctr"/>
          <a:lstStyle/>
          <a:p>
            <a:endParaRPr lang="en-US"/>
          </a:p>
        </p:txBody>
      </p:sp>
      <p:sp>
        <p:nvSpPr>
          <p:cNvPr id="62495" name="Line 31"/>
          <p:cNvSpPr>
            <a:spLocks noChangeShapeType="1"/>
          </p:cNvSpPr>
          <p:nvPr/>
        </p:nvSpPr>
        <p:spPr bwMode="auto">
          <a:xfrm>
            <a:off x="5181600" y="1371600"/>
            <a:ext cx="2514600" cy="0"/>
          </a:xfrm>
          <a:prstGeom prst="line">
            <a:avLst/>
          </a:prstGeom>
          <a:noFill/>
          <a:ln w="19050">
            <a:solidFill>
              <a:schemeClr val="accent2"/>
            </a:solidFill>
            <a:round/>
            <a:headEnd type="arrow" w="med" len="med"/>
            <a:tailEnd type="arrow" w="med" len="med"/>
          </a:ln>
          <a:effec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4D48974-F82F-446F-AB41-D0916C9BC65F}" type="slidenum">
              <a:rPr lang="en-US"/>
              <a:pPr/>
              <a:t>52</a:t>
            </a:fld>
            <a:endParaRPr lang="en-US"/>
          </a:p>
        </p:txBody>
      </p:sp>
      <p:sp>
        <p:nvSpPr>
          <p:cNvPr id="101378" name="Rectangle 2"/>
          <p:cNvSpPr>
            <a:spLocks noGrp="1" noChangeArrowheads="1"/>
          </p:cNvSpPr>
          <p:nvPr>
            <p:ph type="title"/>
          </p:nvPr>
        </p:nvSpPr>
        <p:spPr>
          <a:xfrm>
            <a:off x="0" y="0"/>
            <a:ext cx="8686800" cy="715963"/>
          </a:xfrm>
        </p:spPr>
        <p:txBody>
          <a:bodyPr/>
          <a:lstStyle/>
          <a:p>
            <a:r>
              <a:rPr lang="en-US" sz="3200" dirty="0">
                <a:latin typeface="Comic Sans MS" pitchFamily="66" charset="0"/>
              </a:rPr>
              <a:t>Prtcl.5. A Protocol Using Go Back N</a:t>
            </a:r>
          </a:p>
        </p:txBody>
      </p:sp>
      <p:sp>
        <p:nvSpPr>
          <p:cNvPr id="101379" name="Rectangle 3"/>
          <p:cNvSpPr>
            <a:spLocks noGrp="1" noChangeArrowheads="1"/>
          </p:cNvSpPr>
          <p:nvPr>
            <p:ph type="body" idx="1"/>
          </p:nvPr>
        </p:nvSpPr>
        <p:spPr>
          <a:xfrm>
            <a:off x="0" y="838200"/>
            <a:ext cx="9144000" cy="6019800"/>
          </a:xfrm>
        </p:spPr>
        <p:txBody>
          <a:bodyPr/>
          <a:lstStyle/>
          <a:p>
            <a:pPr>
              <a:lnSpc>
                <a:spcPct val="80000"/>
              </a:lnSpc>
            </a:pPr>
            <a:r>
              <a:rPr lang="en-US" sz="2800" dirty="0"/>
              <a:t>For efficiency of the bandwidth utilization: </a:t>
            </a:r>
          </a:p>
          <a:p>
            <a:pPr>
              <a:lnSpc>
                <a:spcPct val="80000"/>
              </a:lnSpc>
            </a:pPr>
            <a:r>
              <a:rPr lang="en-US" sz="2800" i="1" dirty="0"/>
              <a:t>59 kbps satellite channel-500-msec round-trip delay.</a:t>
            </a:r>
            <a:r>
              <a:rPr lang="en-US" sz="2800" dirty="0"/>
              <a:t> </a:t>
            </a:r>
          </a:p>
          <a:p>
            <a:pPr>
              <a:lnSpc>
                <a:spcPct val="80000"/>
              </a:lnSpc>
              <a:buFontTx/>
              <a:buNone/>
            </a:pPr>
            <a:r>
              <a:rPr lang="en-US" sz="2800" dirty="0"/>
              <a:t>Sent 1000-bit frame. At t=0 </a:t>
            </a:r>
            <a:r>
              <a:rPr lang="en-US" sz="2800" dirty="0" err="1"/>
              <a:t>msec</a:t>
            </a:r>
            <a:r>
              <a:rPr lang="en-US" sz="2800" dirty="0"/>
              <a:t>-the frame has been</a:t>
            </a:r>
          </a:p>
          <a:p>
            <a:pPr>
              <a:lnSpc>
                <a:spcPct val="80000"/>
              </a:lnSpc>
              <a:buFontTx/>
              <a:buNone/>
            </a:pPr>
            <a:r>
              <a:rPr lang="en-US" sz="2800" dirty="0"/>
              <a:t>Started and t=20 </a:t>
            </a:r>
            <a:r>
              <a:rPr lang="en-US" sz="2800" dirty="0" err="1"/>
              <a:t>msec</a:t>
            </a:r>
            <a:r>
              <a:rPr lang="en-US" sz="2800" dirty="0"/>
              <a:t> sent. Received t=270 </a:t>
            </a:r>
            <a:r>
              <a:rPr lang="en-US" sz="2800" dirty="0" err="1"/>
              <a:t>msec</a:t>
            </a:r>
            <a:endParaRPr lang="en-US" sz="2800" dirty="0"/>
          </a:p>
          <a:p>
            <a:pPr>
              <a:lnSpc>
                <a:spcPct val="80000"/>
              </a:lnSpc>
              <a:buFontTx/>
              <a:buNone/>
            </a:pPr>
            <a:r>
              <a:rPr lang="en-US" sz="2800" dirty="0"/>
              <a:t>frame fully arrived at the receiver; t=520 </a:t>
            </a:r>
            <a:r>
              <a:rPr lang="en-US" sz="2800" dirty="0" err="1"/>
              <a:t>msec</a:t>
            </a:r>
            <a:r>
              <a:rPr lang="en-US" sz="2800" dirty="0"/>
              <a:t>- ACK to</a:t>
            </a:r>
          </a:p>
          <a:p>
            <a:pPr>
              <a:lnSpc>
                <a:spcPct val="80000"/>
              </a:lnSpc>
              <a:buFontTx/>
              <a:buNone/>
            </a:pPr>
            <a:r>
              <a:rPr lang="en-US" sz="2800" dirty="0"/>
              <a:t>the sender; So, sender was blocked during </a:t>
            </a:r>
            <a:r>
              <a:rPr lang="en-US" sz="2800" b="1" dirty="0"/>
              <a:t>500/520</a:t>
            </a:r>
            <a:r>
              <a:rPr lang="en-US" sz="2800" dirty="0"/>
              <a:t> or </a:t>
            </a:r>
          </a:p>
          <a:p>
            <a:pPr>
              <a:lnSpc>
                <a:spcPct val="80000"/>
              </a:lnSpc>
              <a:buFontTx/>
              <a:buNone/>
            </a:pPr>
            <a:r>
              <a:rPr lang="en-US" sz="2800" dirty="0"/>
              <a:t>96% of the time. 4 % of the bandwidth was used. </a:t>
            </a:r>
          </a:p>
          <a:p>
            <a:pPr>
              <a:lnSpc>
                <a:spcPct val="80000"/>
              </a:lnSpc>
              <a:buFontTx/>
              <a:buNone/>
            </a:pPr>
            <a:r>
              <a:rPr lang="en-US" sz="2800" b="1" dirty="0"/>
              <a:t>The solution</a:t>
            </a:r>
            <a:r>
              <a:rPr lang="en-US" sz="2800" dirty="0"/>
              <a:t>: the sender transmits up to </a:t>
            </a:r>
            <a:r>
              <a:rPr lang="en-US" sz="2800" b="1" i="1" dirty="0"/>
              <a:t>w </a:t>
            </a:r>
            <a:r>
              <a:rPr lang="en-US" sz="2800" dirty="0"/>
              <a:t>frames</a:t>
            </a:r>
          </a:p>
          <a:p>
            <a:pPr>
              <a:lnSpc>
                <a:spcPct val="80000"/>
              </a:lnSpc>
              <a:buFontTx/>
              <a:buNone/>
            </a:pPr>
            <a:r>
              <a:rPr lang="en-US" sz="2800" dirty="0"/>
              <a:t>                       before blocking, instead of just 1 frame. </a:t>
            </a:r>
          </a:p>
          <a:p>
            <a:pPr>
              <a:lnSpc>
                <a:spcPct val="80000"/>
              </a:lnSpc>
            </a:pPr>
            <a:r>
              <a:rPr lang="en-US" sz="2800" dirty="0"/>
              <a:t>The example, </a:t>
            </a:r>
            <a:r>
              <a:rPr lang="en-US" sz="2800" b="1" i="1" dirty="0"/>
              <a:t>w</a:t>
            </a:r>
            <a:r>
              <a:rPr lang="en-US" sz="2800" dirty="0"/>
              <a:t> should be at least 26. The sender begins sending Fr. 0 as before. Finishes sending 26 frames, at t=520 </a:t>
            </a:r>
            <a:r>
              <a:rPr lang="en-US" sz="2800" dirty="0" err="1"/>
              <a:t>msec</a:t>
            </a:r>
            <a:r>
              <a:rPr lang="en-US" sz="2800" dirty="0"/>
              <a:t>, the ACK for frame 0 will have just arrived. ACK arrive every 20 </a:t>
            </a:r>
            <a:r>
              <a:rPr lang="en-US" sz="2800" dirty="0" err="1"/>
              <a:t>msec</a:t>
            </a:r>
            <a:r>
              <a:rPr lang="en-US" sz="2800" dirty="0"/>
              <a:t>, (PIPLINING) so the sender always gets permission to continue when it needs it.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A76199D-D21A-4142-9604-A726F14D1DDF}" type="slidenum">
              <a:rPr lang="en-US"/>
              <a:pPr/>
              <a:t>53</a:t>
            </a:fld>
            <a:endParaRPr lang="en-US"/>
          </a:p>
        </p:txBody>
      </p:sp>
      <p:sp>
        <p:nvSpPr>
          <p:cNvPr id="102402" name="Rectangle 2"/>
          <p:cNvSpPr>
            <a:spLocks noGrp="1" noChangeArrowheads="1"/>
          </p:cNvSpPr>
          <p:nvPr>
            <p:ph type="title"/>
          </p:nvPr>
        </p:nvSpPr>
        <p:spPr>
          <a:xfrm>
            <a:off x="304800" y="0"/>
            <a:ext cx="8229600" cy="715963"/>
          </a:xfrm>
        </p:spPr>
        <p:txBody>
          <a:bodyPr/>
          <a:lstStyle/>
          <a:p>
            <a:r>
              <a:rPr lang="en-US" sz="3200" b="1">
                <a:solidFill>
                  <a:schemeClr val="accent2"/>
                </a:solidFill>
                <a:latin typeface="Comic Sans MS" pitchFamily="66" charset="0"/>
              </a:rPr>
              <a:t>Pr.5</a:t>
            </a:r>
            <a:r>
              <a:rPr lang="en-US" sz="3200" b="1">
                <a:solidFill>
                  <a:schemeClr val="hlink"/>
                </a:solidFill>
                <a:latin typeface="Comic Sans MS" pitchFamily="66" charset="0"/>
              </a:rPr>
              <a:t>.A Protocol Using Go Back N (Cont)</a:t>
            </a:r>
          </a:p>
        </p:txBody>
      </p:sp>
      <p:sp>
        <p:nvSpPr>
          <p:cNvPr id="102403" name="Rectangle 3"/>
          <p:cNvSpPr>
            <a:spLocks noGrp="1" noChangeArrowheads="1"/>
          </p:cNvSpPr>
          <p:nvPr>
            <p:ph type="body" idx="1"/>
          </p:nvPr>
        </p:nvSpPr>
        <p:spPr>
          <a:xfrm>
            <a:off x="304800" y="914400"/>
            <a:ext cx="8839200" cy="5943600"/>
          </a:xfrm>
        </p:spPr>
        <p:txBody>
          <a:bodyPr/>
          <a:lstStyle/>
          <a:p>
            <a:r>
              <a:rPr lang="en-US"/>
              <a:t>If the channel capacity is </a:t>
            </a:r>
            <a:r>
              <a:rPr lang="en-US" i="1">
                <a:solidFill>
                  <a:srgbClr val="FF0066"/>
                </a:solidFill>
              </a:rPr>
              <a:t>b</a:t>
            </a:r>
            <a:r>
              <a:rPr lang="en-US"/>
              <a:t> bits/sec, the frame size </a:t>
            </a:r>
            <a:r>
              <a:rPr lang="en-US" i="1">
                <a:solidFill>
                  <a:srgbClr val="FF0066"/>
                </a:solidFill>
              </a:rPr>
              <a:t>l</a:t>
            </a:r>
            <a:r>
              <a:rPr lang="en-US"/>
              <a:t> bits, and the round-trip propagation time </a:t>
            </a:r>
            <a:r>
              <a:rPr lang="en-US" i="1">
                <a:solidFill>
                  <a:srgbClr val="FF0066"/>
                </a:solidFill>
              </a:rPr>
              <a:t>R</a:t>
            </a:r>
            <a:r>
              <a:rPr lang="en-US"/>
              <a:t> sec, the time required to transmit a single frame is </a:t>
            </a:r>
            <a:r>
              <a:rPr lang="en-US" b="1" i="1">
                <a:solidFill>
                  <a:srgbClr val="FF0066"/>
                </a:solidFill>
              </a:rPr>
              <a:t>l/b</a:t>
            </a:r>
            <a:r>
              <a:rPr lang="en-US"/>
              <a:t> sec. After the last bit of data frame has been sent, there is a delay of </a:t>
            </a:r>
            <a:r>
              <a:rPr lang="en-US" i="1">
                <a:solidFill>
                  <a:srgbClr val="FF0066"/>
                </a:solidFill>
              </a:rPr>
              <a:t>R/2</a:t>
            </a:r>
            <a:r>
              <a:rPr lang="en-US"/>
              <a:t> before that bit arrives at the receiver and another delay of at least </a:t>
            </a:r>
            <a:r>
              <a:rPr lang="en-US" i="1">
                <a:solidFill>
                  <a:srgbClr val="FF0066"/>
                </a:solidFill>
              </a:rPr>
              <a:t>R/2</a:t>
            </a:r>
            <a:r>
              <a:rPr lang="en-US"/>
              <a:t> for ACK to come back, for a total delay of </a:t>
            </a:r>
            <a:r>
              <a:rPr lang="en-US" i="1">
                <a:solidFill>
                  <a:srgbClr val="FF0066"/>
                </a:solidFill>
              </a:rPr>
              <a:t>R</a:t>
            </a:r>
            <a:r>
              <a:rPr lang="en-US"/>
              <a:t>. </a:t>
            </a:r>
            <a:endParaRPr lang="en-US">
              <a:solidFill>
                <a:srgbClr val="FF0066"/>
              </a:solidFill>
            </a:endParaRPr>
          </a:p>
          <a:p>
            <a:r>
              <a:rPr lang="en-US"/>
              <a:t>In stop-and-wait the line is busy for </a:t>
            </a:r>
            <a:r>
              <a:rPr lang="en-US" i="1"/>
              <a:t>l/b</a:t>
            </a:r>
            <a:r>
              <a:rPr lang="en-US"/>
              <a:t> and idle for </a:t>
            </a:r>
            <a:r>
              <a:rPr lang="en-US" i="1"/>
              <a:t>R</a:t>
            </a:r>
            <a:r>
              <a:rPr lang="en-US"/>
              <a:t>, giving:</a:t>
            </a:r>
            <a:r>
              <a:rPr lang="en-US" b="1" i="1"/>
              <a:t> </a:t>
            </a:r>
          </a:p>
          <a:p>
            <a:pPr>
              <a:buFontTx/>
              <a:buNone/>
            </a:pPr>
            <a:r>
              <a:rPr lang="en-US" b="1" i="1">
                <a:solidFill>
                  <a:srgbClr val="FF0066"/>
                </a:solidFill>
              </a:rPr>
              <a:t>Line utilization = l / (l+bR)</a:t>
            </a:r>
            <a:r>
              <a:rPr lang="en-US">
                <a:solidFill>
                  <a:srgbClr val="FF0066"/>
                </a:solidFill>
              </a:rPr>
              <a:t>.=</a:t>
            </a:r>
            <a:r>
              <a:rPr lang="en-US" b="1">
                <a:solidFill>
                  <a:srgbClr val="FF0066"/>
                </a:solidFill>
              </a:rPr>
              <a:t>4%</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lide Number Placeholder 5"/>
          <p:cNvSpPr>
            <a:spLocks noGrp="1"/>
          </p:cNvSpPr>
          <p:nvPr>
            <p:ph type="sldNum" sz="quarter" idx="12"/>
          </p:nvPr>
        </p:nvSpPr>
        <p:spPr/>
        <p:txBody>
          <a:bodyPr/>
          <a:lstStyle/>
          <a:p>
            <a:fld id="{62B35BF8-52B8-4BD1-A6CA-8DEB37C5E1D2}" type="slidenum">
              <a:rPr lang="en-US"/>
              <a:pPr/>
              <a:t>54</a:t>
            </a:fld>
            <a:endParaRPr lang="en-US"/>
          </a:p>
        </p:txBody>
      </p:sp>
      <p:sp>
        <p:nvSpPr>
          <p:cNvPr id="63490" name="Rectangle 2"/>
          <p:cNvSpPr>
            <a:spLocks noGrp="1" noChangeArrowheads="1"/>
          </p:cNvSpPr>
          <p:nvPr>
            <p:ph type="title"/>
          </p:nvPr>
        </p:nvSpPr>
        <p:spPr>
          <a:xfrm>
            <a:off x="457200" y="0"/>
            <a:ext cx="8229600" cy="563563"/>
          </a:xfrm>
        </p:spPr>
        <p:txBody>
          <a:bodyPr>
            <a:normAutofit fontScale="90000"/>
          </a:bodyPr>
          <a:lstStyle/>
          <a:p>
            <a:r>
              <a:rPr lang="en-US" sz="3600" b="1">
                <a:solidFill>
                  <a:schemeClr val="accent2"/>
                </a:solidFill>
                <a:latin typeface="Comic Sans MS" pitchFamily="66" charset="0"/>
              </a:rPr>
              <a:t>Pr.5</a:t>
            </a:r>
            <a:r>
              <a:rPr lang="en-US" sz="3200" b="1">
                <a:solidFill>
                  <a:schemeClr val="hlink"/>
                </a:solidFill>
                <a:latin typeface="Comic Sans MS" pitchFamily="66" charset="0"/>
              </a:rPr>
              <a:t>. A Protocol Using Go Back N</a:t>
            </a:r>
            <a:r>
              <a:rPr lang="en-US" sz="4000"/>
              <a:t> </a:t>
            </a:r>
          </a:p>
        </p:txBody>
      </p:sp>
      <p:grpSp>
        <p:nvGrpSpPr>
          <p:cNvPr id="2" name="Group 5"/>
          <p:cNvGrpSpPr>
            <a:grpSpLocks noChangeAspect="1"/>
          </p:cNvGrpSpPr>
          <p:nvPr/>
        </p:nvGrpSpPr>
        <p:grpSpPr bwMode="auto">
          <a:xfrm>
            <a:off x="838200" y="304800"/>
            <a:ext cx="7924800" cy="6273800"/>
            <a:chOff x="2520" y="4918"/>
            <a:chExt cx="7200" cy="5863"/>
          </a:xfrm>
        </p:grpSpPr>
        <p:sp>
          <p:nvSpPr>
            <p:cNvPr id="63494" name="AutoShape 6"/>
            <p:cNvSpPr>
              <a:spLocks noChangeAspect="1" noChangeArrowheads="1"/>
            </p:cNvSpPr>
            <p:nvPr/>
          </p:nvSpPr>
          <p:spPr bwMode="auto">
            <a:xfrm>
              <a:off x="2520" y="4918"/>
              <a:ext cx="7200" cy="5863"/>
            </a:xfrm>
            <a:prstGeom prst="rect">
              <a:avLst/>
            </a:prstGeom>
            <a:noFill/>
            <a:ln w="9525">
              <a:noFill/>
              <a:miter lim="800000"/>
              <a:headEnd/>
              <a:tailEnd/>
            </a:ln>
          </p:spPr>
          <p:txBody>
            <a:bodyPr/>
            <a:lstStyle/>
            <a:p>
              <a:endParaRPr lang="en-US"/>
            </a:p>
          </p:txBody>
        </p:sp>
        <p:sp>
          <p:nvSpPr>
            <p:cNvPr id="63495" name="Text Box 7"/>
            <p:cNvSpPr txBox="1">
              <a:spLocks noChangeArrowheads="1"/>
            </p:cNvSpPr>
            <p:nvPr/>
          </p:nvSpPr>
          <p:spPr bwMode="auto">
            <a:xfrm>
              <a:off x="2820" y="5689"/>
              <a:ext cx="300" cy="308"/>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0</a:t>
              </a:r>
              <a:endParaRPr lang="en-US"/>
            </a:p>
          </p:txBody>
        </p:sp>
        <p:sp>
          <p:nvSpPr>
            <p:cNvPr id="63496" name="Text Box 8"/>
            <p:cNvSpPr txBox="1">
              <a:spLocks noChangeArrowheads="1"/>
            </p:cNvSpPr>
            <p:nvPr/>
          </p:nvSpPr>
          <p:spPr bwMode="auto">
            <a:xfrm>
              <a:off x="417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3</a:t>
              </a:r>
              <a:endParaRPr lang="en-US"/>
            </a:p>
          </p:txBody>
        </p:sp>
        <p:sp>
          <p:nvSpPr>
            <p:cNvPr id="63497" name="Text Box 9"/>
            <p:cNvSpPr txBox="1">
              <a:spLocks noChangeArrowheads="1"/>
            </p:cNvSpPr>
            <p:nvPr/>
          </p:nvSpPr>
          <p:spPr bwMode="auto">
            <a:xfrm>
              <a:off x="327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a:t>
              </a:r>
              <a:endParaRPr lang="en-US"/>
            </a:p>
          </p:txBody>
        </p:sp>
        <p:sp>
          <p:nvSpPr>
            <p:cNvPr id="63498" name="Text Box 10"/>
            <p:cNvSpPr txBox="1">
              <a:spLocks noChangeArrowheads="1"/>
            </p:cNvSpPr>
            <p:nvPr/>
          </p:nvSpPr>
          <p:spPr bwMode="auto">
            <a:xfrm>
              <a:off x="372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499" name="Text Box 11"/>
            <p:cNvSpPr txBox="1">
              <a:spLocks noChangeArrowheads="1"/>
            </p:cNvSpPr>
            <p:nvPr/>
          </p:nvSpPr>
          <p:spPr bwMode="auto">
            <a:xfrm>
              <a:off x="462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4</a:t>
              </a:r>
              <a:endParaRPr lang="en-US"/>
            </a:p>
          </p:txBody>
        </p:sp>
        <p:sp>
          <p:nvSpPr>
            <p:cNvPr id="63500" name="Text Box 12"/>
            <p:cNvSpPr txBox="1">
              <a:spLocks noChangeArrowheads="1"/>
            </p:cNvSpPr>
            <p:nvPr/>
          </p:nvSpPr>
          <p:spPr bwMode="auto">
            <a:xfrm>
              <a:off x="507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5</a:t>
              </a:r>
              <a:endParaRPr lang="en-US"/>
            </a:p>
          </p:txBody>
        </p:sp>
        <p:sp>
          <p:nvSpPr>
            <p:cNvPr id="63501" name="Text Box 13"/>
            <p:cNvSpPr txBox="1">
              <a:spLocks noChangeArrowheads="1"/>
            </p:cNvSpPr>
            <p:nvPr/>
          </p:nvSpPr>
          <p:spPr bwMode="auto">
            <a:xfrm>
              <a:off x="552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6</a:t>
              </a:r>
              <a:endParaRPr lang="en-US"/>
            </a:p>
          </p:txBody>
        </p:sp>
        <p:sp>
          <p:nvSpPr>
            <p:cNvPr id="63502" name="Text Box 14"/>
            <p:cNvSpPr txBox="1">
              <a:spLocks noChangeArrowheads="1"/>
            </p:cNvSpPr>
            <p:nvPr/>
          </p:nvSpPr>
          <p:spPr bwMode="auto">
            <a:xfrm>
              <a:off x="597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7</a:t>
              </a:r>
              <a:endParaRPr lang="en-US"/>
            </a:p>
          </p:txBody>
        </p:sp>
        <p:sp>
          <p:nvSpPr>
            <p:cNvPr id="63503" name="Text Box 15"/>
            <p:cNvSpPr txBox="1">
              <a:spLocks noChangeArrowheads="1"/>
            </p:cNvSpPr>
            <p:nvPr/>
          </p:nvSpPr>
          <p:spPr bwMode="auto">
            <a:xfrm>
              <a:off x="642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8</a:t>
              </a:r>
              <a:endParaRPr lang="en-US"/>
            </a:p>
          </p:txBody>
        </p:sp>
        <p:sp>
          <p:nvSpPr>
            <p:cNvPr id="63504" name="Text Box 16"/>
            <p:cNvSpPr txBox="1">
              <a:spLocks noChangeArrowheads="1"/>
            </p:cNvSpPr>
            <p:nvPr/>
          </p:nvSpPr>
          <p:spPr bwMode="auto">
            <a:xfrm>
              <a:off x="3870" y="676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0</a:t>
              </a:r>
              <a:endParaRPr lang="en-US"/>
            </a:p>
          </p:txBody>
        </p:sp>
        <p:sp>
          <p:nvSpPr>
            <p:cNvPr id="63505" name="Text Box 17"/>
            <p:cNvSpPr txBox="1">
              <a:spLocks noChangeArrowheads="1"/>
            </p:cNvSpPr>
            <p:nvPr/>
          </p:nvSpPr>
          <p:spPr bwMode="auto">
            <a:xfrm>
              <a:off x="4320" y="676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a:t>
              </a:r>
              <a:endParaRPr lang="en-US"/>
            </a:p>
          </p:txBody>
        </p:sp>
        <p:sp>
          <p:nvSpPr>
            <p:cNvPr id="63506" name="Text Box 18"/>
            <p:cNvSpPr txBox="1">
              <a:spLocks noChangeArrowheads="1"/>
            </p:cNvSpPr>
            <p:nvPr/>
          </p:nvSpPr>
          <p:spPr bwMode="auto">
            <a:xfrm>
              <a:off x="4770" y="6744"/>
              <a:ext cx="300" cy="332"/>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E</a:t>
              </a:r>
              <a:endParaRPr lang="en-US"/>
            </a:p>
          </p:txBody>
        </p:sp>
        <p:sp>
          <p:nvSpPr>
            <p:cNvPr id="63507" name="Text Box 19"/>
            <p:cNvSpPr txBox="1">
              <a:spLocks noChangeArrowheads="1"/>
            </p:cNvSpPr>
            <p:nvPr/>
          </p:nvSpPr>
          <p:spPr bwMode="auto">
            <a:xfrm>
              <a:off x="912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7</a:t>
              </a:r>
              <a:endParaRPr lang="en-US"/>
            </a:p>
          </p:txBody>
        </p:sp>
        <p:sp>
          <p:nvSpPr>
            <p:cNvPr id="63508" name="Text Box 20"/>
            <p:cNvSpPr txBox="1">
              <a:spLocks noChangeArrowheads="1"/>
            </p:cNvSpPr>
            <p:nvPr/>
          </p:nvSpPr>
          <p:spPr bwMode="auto">
            <a:xfrm>
              <a:off x="867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6</a:t>
              </a:r>
              <a:endParaRPr lang="en-US"/>
            </a:p>
          </p:txBody>
        </p:sp>
        <p:sp>
          <p:nvSpPr>
            <p:cNvPr id="63509" name="Text Box 21"/>
            <p:cNvSpPr txBox="1">
              <a:spLocks noChangeArrowheads="1"/>
            </p:cNvSpPr>
            <p:nvPr/>
          </p:nvSpPr>
          <p:spPr bwMode="auto">
            <a:xfrm>
              <a:off x="822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5</a:t>
              </a:r>
              <a:endParaRPr lang="en-US"/>
            </a:p>
          </p:txBody>
        </p:sp>
        <p:sp>
          <p:nvSpPr>
            <p:cNvPr id="63510" name="Text Box 22"/>
            <p:cNvSpPr txBox="1">
              <a:spLocks noChangeArrowheads="1"/>
            </p:cNvSpPr>
            <p:nvPr/>
          </p:nvSpPr>
          <p:spPr bwMode="auto">
            <a:xfrm>
              <a:off x="777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4</a:t>
              </a:r>
              <a:endParaRPr lang="en-US"/>
            </a:p>
          </p:txBody>
        </p:sp>
        <p:sp>
          <p:nvSpPr>
            <p:cNvPr id="63511" name="Text Box 23"/>
            <p:cNvSpPr txBox="1">
              <a:spLocks noChangeArrowheads="1"/>
            </p:cNvSpPr>
            <p:nvPr/>
          </p:nvSpPr>
          <p:spPr bwMode="auto">
            <a:xfrm>
              <a:off x="7320" y="568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3</a:t>
              </a:r>
              <a:endParaRPr lang="en-US"/>
            </a:p>
          </p:txBody>
        </p:sp>
        <p:sp>
          <p:nvSpPr>
            <p:cNvPr id="63512" name="Text Box 24"/>
            <p:cNvSpPr txBox="1">
              <a:spLocks noChangeArrowheads="1"/>
            </p:cNvSpPr>
            <p:nvPr/>
          </p:nvSpPr>
          <p:spPr bwMode="auto">
            <a:xfrm>
              <a:off x="6870" y="568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513" name="Text Box 25"/>
            <p:cNvSpPr txBox="1">
              <a:spLocks noChangeArrowheads="1"/>
            </p:cNvSpPr>
            <p:nvPr/>
          </p:nvSpPr>
          <p:spPr bwMode="auto">
            <a:xfrm>
              <a:off x="4770" y="7695"/>
              <a:ext cx="300" cy="308"/>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5</a:t>
              </a:r>
              <a:endParaRPr lang="en-US"/>
            </a:p>
          </p:txBody>
        </p:sp>
        <p:sp>
          <p:nvSpPr>
            <p:cNvPr id="63514" name="Text Box 26"/>
            <p:cNvSpPr txBox="1">
              <a:spLocks noChangeArrowheads="1"/>
            </p:cNvSpPr>
            <p:nvPr/>
          </p:nvSpPr>
          <p:spPr bwMode="auto">
            <a:xfrm>
              <a:off x="387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3</a:t>
              </a:r>
              <a:endParaRPr lang="en-US"/>
            </a:p>
          </p:txBody>
        </p:sp>
        <p:sp>
          <p:nvSpPr>
            <p:cNvPr id="63515" name="Text Box 27"/>
            <p:cNvSpPr txBox="1">
              <a:spLocks noChangeArrowheads="1"/>
            </p:cNvSpPr>
            <p:nvPr/>
          </p:nvSpPr>
          <p:spPr bwMode="auto">
            <a:xfrm>
              <a:off x="34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516" name="Text Box 28"/>
            <p:cNvSpPr txBox="1">
              <a:spLocks noChangeArrowheads="1"/>
            </p:cNvSpPr>
            <p:nvPr/>
          </p:nvSpPr>
          <p:spPr bwMode="auto">
            <a:xfrm>
              <a:off x="5220" y="6718"/>
              <a:ext cx="342" cy="35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17" name="Text Box 29"/>
            <p:cNvSpPr txBox="1">
              <a:spLocks noChangeArrowheads="1"/>
            </p:cNvSpPr>
            <p:nvPr/>
          </p:nvSpPr>
          <p:spPr bwMode="auto">
            <a:xfrm>
              <a:off x="25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0</a:t>
              </a:r>
              <a:endParaRPr lang="en-US"/>
            </a:p>
          </p:txBody>
        </p:sp>
        <p:sp>
          <p:nvSpPr>
            <p:cNvPr id="63518" name="Text Box 30"/>
            <p:cNvSpPr txBox="1">
              <a:spLocks noChangeArrowheads="1"/>
            </p:cNvSpPr>
            <p:nvPr/>
          </p:nvSpPr>
          <p:spPr bwMode="auto">
            <a:xfrm>
              <a:off x="297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a:t>
              </a:r>
              <a:endParaRPr lang="en-US"/>
            </a:p>
          </p:txBody>
        </p:sp>
        <p:sp>
          <p:nvSpPr>
            <p:cNvPr id="63519" name="Text Box 31"/>
            <p:cNvSpPr txBox="1">
              <a:spLocks noChangeArrowheads="1"/>
            </p:cNvSpPr>
            <p:nvPr/>
          </p:nvSpPr>
          <p:spPr bwMode="auto">
            <a:xfrm>
              <a:off x="52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520" name="Text Box 32"/>
            <p:cNvSpPr txBox="1">
              <a:spLocks noChangeArrowheads="1"/>
            </p:cNvSpPr>
            <p:nvPr/>
          </p:nvSpPr>
          <p:spPr bwMode="auto">
            <a:xfrm>
              <a:off x="9270" y="6769"/>
              <a:ext cx="300" cy="308"/>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5</a:t>
              </a:r>
              <a:endParaRPr lang="en-US"/>
            </a:p>
          </p:txBody>
        </p:sp>
        <p:sp>
          <p:nvSpPr>
            <p:cNvPr id="63521" name="Text Box 33"/>
            <p:cNvSpPr txBox="1">
              <a:spLocks noChangeArrowheads="1"/>
            </p:cNvSpPr>
            <p:nvPr/>
          </p:nvSpPr>
          <p:spPr bwMode="auto">
            <a:xfrm>
              <a:off x="8820" y="6769"/>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4</a:t>
              </a:r>
              <a:endParaRPr lang="en-US"/>
            </a:p>
          </p:txBody>
        </p:sp>
        <p:sp>
          <p:nvSpPr>
            <p:cNvPr id="63522" name="Text Box 34"/>
            <p:cNvSpPr txBox="1">
              <a:spLocks noChangeArrowheads="1"/>
            </p:cNvSpPr>
            <p:nvPr/>
          </p:nvSpPr>
          <p:spPr bwMode="auto">
            <a:xfrm>
              <a:off x="8370" y="676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3</a:t>
              </a:r>
              <a:endParaRPr lang="en-US"/>
            </a:p>
          </p:txBody>
        </p:sp>
        <p:sp>
          <p:nvSpPr>
            <p:cNvPr id="63523" name="Text Box 35"/>
            <p:cNvSpPr txBox="1">
              <a:spLocks noChangeArrowheads="1"/>
            </p:cNvSpPr>
            <p:nvPr/>
          </p:nvSpPr>
          <p:spPr bwMode="auto">
            <a:xfrm>
              <a:off x="7920" y="676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524" name="Text Box 36"/>
            <p:cNvSpPr txBox="1">
              <a:spLocks noChangeArrowheads="1"/>
            </p:cNvSpPr>
            <p:nvPr/>
          </p:nvSpPr>
          <p:spPr bwMode="auto">
            <a:xfrm>
              <a:off x="43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4</a:t>
              </a:r>
              <a:endParaRPr lang="en-US"/>
            </a:p>
          </p:txBody>
        </p:sp>
        <p:sp>
          <p:nvSpPr>
            <p:cNvPr id="63525" name="Text Box 37"/>
            <p:cNvSpPr txBox="1">
              <a:spLocks noChangeArrowheads="1"/>
            </p:cNvSpPr>
            <p:nvPr/>
          </p:nvSpPr>
          <p:spPr bwMode="auto">
            <a:xfrm>
              <a:off x="7078" y="6685"/>
              <a:ext cx="342" cy="354"/>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26" name="Text Box 38"/>
            <p:cNvSpPr txBox="1">
              <a:spLocks noChangeArrowheads="1"/>
            </p:cNvSpPr>
            <p:nvPr/>
          </p:nvSpPr>
          <p:spPr bwMode="auto">
            <a:xfrm>
              <a:off x="5778" y="6735"/>
              <a:ext cx="342" cy="35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27" name="Text Box 39"/>
            <p:cNvSpPr txBox="1">
              <a:spLocks noChangeArrowheads="1"/>
            </p:cNvSpPr>
            <p:nvPr/>
          </p:nvSpPr>
          <p:spPr bwMode="auto">
            <a:xfrm>
              <a:off x="6078" y="6735"/>
              <a:ext cx="342" cy="35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28" name="Text Box 40"/>
            <p:cNvSpPr txBox="1">
              <a:spLocks noChangeArrowheads="1"/>
            </p:cNvSpPr>
            <p:nvPr/>
          </p:nvSpPr>
          <p:spPr bwMode="auto">
            <a:xfrm>
              <a:off x="7512" y="6727"/>
              <a:ext cx="341" cy="357"/>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29" name="Text Box 41"/>
            <p:cNvSpPr txBox="1">
              <a:spLocks noChangeArrowheads="1"/>
            </p:cNvSpPr>
            <p:nvPr/>
          </p:nvSpPr>
          <p:spPr bwMode="auto">
            <a:xfrm>
              <a:off x="6603" y="6735"/>
              <a:ext cx="342" cy="35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
              </a:r>
              <a:endParaRPr lang="en-US"/>
            </a:p>
          </p:txBody>
        </p:sp>
        <p:sp>
          <p:nvSpPr>
            <p:cNvPr id="63530" name="Line 42"/>
            <p:cNvSpPr>
              <a:spLocks noChangeShapeType="1"/>
            </p:cNvSpPr>
            <p:nvPr/>
          </p:nvSpPr>
          <p:spPr bwMode="auto">
            <a:xfrm>
              <a:off x="2970" y="5997"/>
              <a:ext cx="1050" cy="772"/>
            </a:xfrm>
            <a:prstGeom prst="line">
              <a:avLst/>
            </a:prstGeom>
            <a:noFill/>
            <a:ln w="9525">
              <a:solidFill>
                <a:srgbClr val="000000"/>
              </a:solidFill>
              <a:round/>
              <a:headEnd/>
              <a:tailEnd type="triangle" w="med" len="med"/>
            </a:ln>
          </p:spPr>
          <p:txBody>
            <a:bodyPr/>
            <a:lstStyle/>
            <a:p>
              <a:endParaRPr lang="en-US"/>
            </a:p>
          </p:txBody>
        </p:sp>
        <p:sp>
          <p:nvSpPr>
            <p:cNvPr id="63531" name="Line 43"/>
            <p:cNvSpPr>
              <a:spLocks noChangeShapeType="1"/>
            </p:cNvSpPr>
            <p:nvPr/>
          </p:nvSpPr>
          <p:spPr bwMode="auto">
            <a:xfrm>
              <a:off x="3870" y="5997"/>
              <a:ext cx="1050" cy="772"/>
            </a:xfrm>
            <a:prstGeom prst="line">
              <a:avLst/>
            </a:prstGeom>
            <a:noFill/>
            <a:ln w="9525">
              <a:solidFill>
                <a:srgbClr val="000000"/>
              </a:solidFill>
              <a:round/>
              <a:headEnd/>
              <a:tailEnd type="triangle" w="med" len="med"/>
            </a:ln>
          </p:spPr>
          <p:txBody>
            <a:bodyPr/>
            <a:lstStyle/>
            <a:p>
              <a:endParaRPr lang="en-US"/>
            </a:p>
          </p:txBody>
        </p:sp>
        <p:sp>
          <p:nvSpPr>
            <p:cNvPr id="63532" name="Line 44"/>
            <p:cNvSpPr>
              <a:spLocks noChangeShapeType="1"/>
            </p:cNvSpPr>
            <p:nvPr/>
          </p:nvSpPr>
          <p:spPr bwMode="auto">
            <a:xfrm>
              <a:off x="3420" y="5997"/>
              <a:ext cx="1050" cy="772"/>
            </a:xfrm>
            <a:prstGeom prst="line">
              <a:avLst/>
            </a:prstGeom>
            <a:noFill/>
            <a:ln w="9525">
              <a:solidFill>
                <a:srgbClr val="000000"/>
              </a:solidFill>
              <a:round/>
              <a:headEnd/>
              <a:tailEnd type="triangle" w="med" len="med"/>
            </a:ln>
          </p:spPr>
          <p:txBody>
            <a:bodyPr/>
            <a:lstStyle/>
            <a:p>
              <a:endParaRPr lang="en-US"/>
            </a:p>
          </p:txBody>
        </p:sp>
        <p:sp>
          <p:nvSpPr>
            <p:cNvPr id="63533" name="Line 45"/>
            <p:cNvSpPr>
              <a:spLocks noChangeShapeType="1"/>
            </p:cNvSpPr>
            <p:nvPr/>
          </p:nvSpPr>
          <p:spPr bwMode="auto">
            <a:xfrm>
              <a:off x="4320" y="5997"/>
              <a:ext cx="1050" cy="773"/>
            </a:xfrm>
            <a:prstGeom prst="line">
              <a:avLst/>
            </a:prstGeom>
            <a:noFill/>
            <a:ln w="9525">
              <a:solidFill>
                <a:srgbClr val="000000"/>
              </a:solidFill>
              <a:round/>
              <a:headEnd/>
              <a:tailEnd type="triangle" w="med" len="med"/>
            </a:ln>
          </p:spPr>
          <p:txBody>
            <a:bodyPr/>
            <a:lstStyle/>
            <a:p>
              <a:endParaRPr lang="en-US"/>
            </a:p>
          </p:txBody>
        </p:sp>
        <p:sp>
          <p:nvSpPr>
            <p:cNvPr id="63534" name="Line 46"/>
            <p:cNvSpPr>
              <a:spLocks noChangeShapeType="1"/>
            </p:cNvSpPr>
            <p:nvPr/>
          </p:nvSpPr>
          <p:spPr bwMode="auto">
            <a:xfrm>
              <a:off x="4770" y="5997"/>
              <a:ext cx="1050" cy="772"/>
            </a:xfrm>
            <a:prstGeom prst="line">
              <a:avLst/>
            </a:prstGeom>
            <a:noFill/>
            <a:ln w="9525">
              <a:solidFill>
                <a:srgbClr val="000000"/>
              </a:solidFill>
              <a:round/>
              <a:headEnd/>
              <a:tailEnd type="triangle" w="med" len="med"/>
            </a:ln>
          </p:spPr>
          <p:txBody>
            <a:bodyPr/>
            <a:lstStyle/>
            <a:p>
              <a:endParaRPr lang="en-US"/>
            </a:p>
          </p:txBody>
        </p:sp>
        <p:sp>
          <p:nvSpPr>
            <p:cNvPr id="63535" name="Line 47"/>
            <p:cNvSpPr>
              <a:spLocks noChangeShapeType="1"/>
            </p:cNvSpPr>
            <p:nvPr/>
          </p:nvSpPr>
          <p:spPr bwMode="auto">
            <a:xfrm>
              <a:off x="6120" y="5997"/>
              <a:ext cx="1050" cy="772"/>
            </a:xfrm>
            <a:prstGeom prst="line">
              <a:avLst/>
            </a:prstGeom>
            <a:noFill/>
            <a:ln w="9525">
              <a:solidFill>
                <a:srgbClr val="000000"/>
              </a:solidFill>
              <a:round/>
              <a:headEnd/>
              <a:tailEnd type="triangle" w="med" len="med"/>
            </a:ln>
          </p:spPr>
          <p:txBody>
            <a:bodyPr/>
            <a:lstStyle/>
            <a:p>
              <a:endParaRPr lang="en-US"/>
            </a:p>
          </p:txBody>
        </p:sp>
        <p:sp>
          <p:nvSpPr>
            <p:cNvPr id="63536" name="Line 48"/>
            <p:cNvSpPr>
              <a:spLocks noChangeShapeType="1"/>
            </p:cNvSpPr>
            <p:nvPr/>
          </p:nvSpPr>
          <p:spPr bwMode="auto">
            <a:xfrm>
              <a:off x="6570" y="5997"/>
              <a:ext cx="1050" cy="772"/>
            </a:xfrm>
            <a:prstGeom prst="line">
              <a:avLst/>
            </a:prstGeom>
            <a:noFill/>
            <a:ln w="9525">
              <a:solidFill>
                <a:srgbClr val="000000"/>
              </a:solidFill>
              <a:round/>
              <a:headEnd/>
              <a:tailEnd type="triangle" w="med" len="med"/>
            </a:ln>
          </p:spPr>
          <p:txBody>
            <a:bodyPr/>
            <a:lstStyle/>
            <a:p>
              <a:endParaRPr lang="en-US"/>
            </a:p>
          </p:txBody>
        </p:sp>
        <p:sp>
          <p:nvSpPr>
            <p:cNvPr id="63537" name="Line 49"/>
            <p:cNvSpPr>
              <a:spLocks noChangeShapeType="1"/>
            </p:cNvSpPr>
            <p:nvPr/>
          </p:nvSpPr>
          <p:spPr bwMode="auto">
            <a:xfrm>
              <a:off x="7020" y="5997"/>
              <a:ext cx="1050" cy="772"/>
            </a:xfrm>
            <a:prstGeom prst="line">
              <a:avLst/>
            </a:prstGeom>
            <a:noFill/>
            <a:ln w="9525">
              <a:solidFill>
                <a:srgbClr val="000000"/>
              </a:solidFill>
              <a:round/>
              <a:headEnd/>
              <a:tailEnd type="triangle" w="med" len="med"/>
            </a:ln>
          </p:spPr>
          <p:txBody>
            <a:bodyPr/>
            <a:lstStyle/>
            <a:p>
              <a:endParaRPr lang="en-US"/>
            </a:p>
          </p:txBody>
        </p:sp>
        <p:sp>
          <p:nvSpPr>
            <p:cNvPr id="63538" name="Line 50"/>
            <p:cNvSpPr>
              <a:spLocks noChangeShapeType="1"/>
            </p:cNvSpPr>
            <p:nvPr/>
          </p:nvSpPr>
          <p:spPr bwMode="auto">
            <a:xfrm>
              <a:off x="7470" y="5997"/>
              <a:ext cx="1050" cy="772"/>
            </a:xfrm>
            <a:prstGeom prst="line">
              <a:avLst/>
            </a:prstGeom>
            <a:noFill/>
            <a:ln w="9525">
              <a:solidFill>
                <a:srgbClr val="000000"/>
              </a:solidFill>
              <a:round/>
              <a:headEnd/>
              <a:tailEnd type="triangle" w="med" len="med"/>
            </a:ln>
          </p:spPr>
          <p:txBody>
            <a:bodyPr/>
            <a:lstStyle/>
            <a:p>
              <a:endParaRPr lang="en-US"/>
            </a:p>
          </p:txBody>
        </p:sp>
        <p:sp>
          <p:nvSpPr>
            <p:cNvPr id="63539" name="Line 51"/>
            <p:cNvSpPr>
              <a:spLocks noChangeShapeType="1"/>
            </p:cNvSpPr>
            <p:nvPr/>
          </p:nvSpPr>
          <p:spPr bwMode="auto">
            <a:xfrm>
              <a:off x="7920" y="5997"/>
              <a:ext cx="1050" cy="772"/>
            </a:xfrm>
            <a:prstGeom prst="line">
              <a:avLst/>
            </a:prstGeom>
            <a:noFill/>
            <a:ln w="9525">
              <a:solidFill>
                <a:srgbClr val="000000"/>
              </a:solidFill>
              <a:round/>
              <a:headEnd/>
              <a:tailEnd type="triangle" w="med" len="med"/>
            </a:ln>
          </p:spPr>
          <p:txBody>
            <a:bodyPr/>
            <a:lstStyle/>
            <a:p>
              <a:endParaRPr lang="en-US"/>
            </a:p>
          </p:txBody>
        </p:sp>
        <p:sp>
          <p:nvSpPr>
            <p:cNvPr id="63540" name="Line 52"/>
            <p:cNvSpPr>
              <a:spLocks noChangeShapeType="1"/>
            </p:cNvSpPr>
            <p:nvPr/>
          </p:nvSpPr>
          <p:spPr bwMode="auto">
            <a:xfrm>
              <a:off x="8370" y="5997"/>
              <a:ext cx="1050" cy="773"/>
            </a:xfrm>
            <a:prstGeom prst="line">
              <a:avLst/>
            </a:prstGeom>
            <a:noFill/>
            <a:ln w="9525">
              <a:solidFill>
                <a:srgbClr val="000000"/>
              </a:solidFill>
              <a:round/>
              <a:headEnd/>
              <a:tailEnd type="triangle" w="med" len="med"/>
            </a:ln>
          </p:spPr>
          <p:txBody>
            <a:bodyPr/>
            <a:lstStyle/>
            <a:p>
              <a:endParaRPr lang="en-US"/>
            </a:p>
          </p:txBody>
        </p:sp>
        <p:sp>
          <p:nvSpPr>
            <p:cNvPr id="63541" name="Line 53"/>
            <p:cNvSpPr>
              <a:spLocks noChangeShapeType="1"/>
            </p:cNvSpPr>
            <p:nvPr/>
          </p:nvSpPr>
          <p:spPr bwMode="auto">
            <a:xfrm>
              <a:off x="5220" y="5997"/>
              <a:ext cx="1050" cy="772"/>
            </a:xfrm>
            <a:prstGeom prst="line">
              <a:avLst/>
            </a:prstGeom>
            <a:noFill/>
            <a:ln w="9525">
              <a:solidFill>
                <a:srgbClr val="000000"/>
              </a:solidFill>
              <a:round/>
              <a:headEnd/>
              <a:tailEnd type="triangle" w="med" len="med"/>
            </a:ln>
          </p:spPr>
          <p:txBody>
            <a:bodyPr/>
            <a:lstStyle/>
            <a:p>
              <a:endParaRPr lang="en-US"/>
            </a:p>
          </p:txBody>
        </p:sp>
        <p:sp>
          <p:nvSpPr>
            <p:cNvPr id="63542" name="Line 54"/>
            <p:cNvSpPr>
              <a:spLocks noChangeShapeType="1"/>
            </p:cNvSpPr>
            <p:nvPr/>
          </p:nvSpPr>
          <p:spPr bwMode="auto">
            <a:xfrm>
              <a:off x="5670" y="5997"/>
              <a:ext cx="1050" cy="772"/>
            </a:xfrm>
            <a:prstGeom prst="line">
              <a:avLst/>
            </a:prstGeom>
            <a:noFill/>
            <a:ln w="9525">
              <a:solidFill>
                <a:srgbClr val="000000"/>
              </a:solidFill>
              <a:round/>
              <a:headEnd/>
              <a:tailEnd type="triangle" w="med" len="med"/>
            </a:ln>
          </p:spPr>
          <p:txBody>
            <a:bodyPr/>
            <a:lstStyle/>
            <a:p>
              <a:endParaRPr lang="en-US"/>
            </a:p>
          </p:txBody>
        </p:sp>
        <p:sp>
          <p:nvSpPr>
            <p:cNvPr id="63543" name="Line 55"/>
            <p:cNvSpPr>
              <a:spLocks noChangeShapeType="1"/>
            </p:cNvSpPr>
            <p:nvPr/>
          </p:nvSpPr>
          <p:spPr bwMode="auto">
            <a:xfrm flipV="1">
              <a:off x="4020" y="5997"/>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544" name="Line 56"/>
            <p:cNvSpPr>
              <a:spLocks noChangeShapeType="1"/>
            </p:cNvSpPr>
            <p:nvPr/>
          </p:nvSpPr>
          <p:spPr bwMode="auto">
            <a:xfrm flipV="1">
              <a:off x="9420" y="5998"/>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545" name="Line 57"/>
            <p:cNvSpPr>
              <a:spLocks noChangeShapeType="1"/>
            </p:cNvSpPr>
            <p:nvPr/>
          </p:nvSpPr>
          <p:spPr bwMode="auto">
            <a:xfrm flipV="1">
              <a:off x="8070" y="5997"/>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546" name="Line 58"/>
            <p:cNvSpPr>
              <a:spLocks noChangeShapeType="1"/>
            </p:cNvSpPr>
            <p:nvPr/>
          </p:nvSpPr>
          <p:spPr bwMode="auto">
            <a:xfrm flipV="1">
              <a:off x="8520" y="5997"/>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547" name="Line 59"/>
            <p:cNvSpPr>
              <a:spLocks noChangeShapeType="1"/>
            </p:cNvSpPr>
            <p:nvPr/>
          </p:nvSpPr>
          <p:spPr bwMode="auto">
            <a:xfrm flipV="1">
              <a:off x="8970" y="5997"/>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548" name="Text Box 60"/>
            <p:cNvSpPr txBox="1">
              <a:spLocks noChangeArrowheads="1"/>
            </p:cNvSpPr>
            <p:nvPr/>
          </p:nvSpPr>
          <p:spPr bwMode="auto">
            <a:xfrm>
              <a:off x="4320" y="5072"/>
              <a:ext cx="2250" cy="463"/>
            </a:xfrm>
            <a:prstGeom prst="rect">
              <a:avLst/>
            </a:prstGeom>
            <a:solidFill>
              <a:srgbClr val="FFFFFF"/>
            </a:solidFill>
            <a:ln w="9525">
              <a:noFill/>
              <a:miter lim="800000"/>
              <a:headEnd/>
              <a:tailEnd/>
            </a:ln>
          </p:spPr>
          <p:txBody>
            <a:bodyPr/>
            <a:lstStyle/>
            <a:p>
              <a:pPr algn="ctr"/>
              <a:r>
                <a:rPr lang="en-US" altLang="ko-KR">
                  <a:latin typeface="Times New Roman" pitchFamily="18" charset="0"/>
                  <a:ea typeface="Batang" pitchFamily="18" charset="-127"/>
                </a:rPr>
                <a:t>Time interval, </a:t>
              </a:r>
              <a:r>
                <a:rPr lang="en-US" altLang="ko-KR">
                  <a:solidFill>
                    <a:srgbClr val="FF0066"/>
                  </a:solidFill>
                  <a:latin typeface="Times New Roman" pitchFamily="18" charset="0"/>
                  <a:ea typeface="Batang" pitchFamily="18" charset="-127"/>
                </a:rPr>
                <a:t>Time out</a:t>
              </a:r>
              <a:endParaRPr lang="en-US">
                <a:solidFill>
                  <a:srgbClr val="FF0066"/>
                </a:solidFill>
              </a:endParaRPr>
            </a:p>
          </p:txBody>
        </p:sp>
        <p:sp>
          <p:nvSpPr>
            <p:cNvPr id="63549" name="Line 61"/>
            <p:cNvSpPr>
              <a:spLocks noChangeShapeType="1"/>
            </p:cNvSpPr>
            <p:nvPr/>
          </p:nvSpPr>
          <p:spPr bwMode="auto">
            <a:xfrm>
              <a:off x="4020" y="5227"/>
              <a:ext cx="0" cy="462"/>
            </a:xfrm>
            <a:prstGeom prst="line">
              <a:avLst/>
            </a:prstGeom>
            <a:noFill/>
            <a:ln w="9525">
              <a:solidFill>
                <a:srgbClr val="000000"/>
              </a:solidFill>
              <a:round/>
              <a:headEnd/>
              <a:tailEnd/>
            </a:ln>
          </p:spPr>
          <p:txBody>
            <a:bodyPr/>
            <a:lstStyle/>
            <a:p>
              <a:endParaRPr lang="en-US"/>
            </a:p>
          </p:txBody>
        </p:sp>
        <p:sp>
          <p:nvSpPr>
            <p:cNvPr id="63550" name="Line 62"/>
            <p:cNvSpPr>
              <a:spLocks noChangeShapeType="1"/>
            </p:cNvSpPr>
            <p:nvPr/>
          </p:nvSpPr>
          <p:spPr bwMode="auto">
            <a:xfrm>
              <a:off x="6870" y="5227"/>
              <a:ext cx="1" cy="462"/>
            </a:xfrm>
            <a:prstGeom prst="line">
              <a:avLst/>
            </a:prstGeom>
            <a:noFill/>
            <a:ln w="9525">
              <a:solidFill>
                <a:srgbClr val="000000"/>
              </a:solidFill>
              <a:round/>
              <a:headEnd/>
              <a:tailEnd/>
            </a:ln>
          </p:spPr>
          <p:txBody>
            <a:bodyPr/>
            <a:lstStyle/>
            <a:p>
              <a:endParaRPr lang="en-US"/>
            </a:p>
          </p:txBody>
        </p:sp>
        <p:sp>
          <p:nvSpPr>
            <p:cNvPr id="63551" name="Line 63"/>
            <p:cNvSpPr>
              <a:spLocks noChangeShapeType="1"/>
            </p:cNvSpPr>
            <p:nvPr/>
          </p:nvSpPr>
          <p:spPr bwMode="auto">
            <a:xfrm>
              <a:off x="4020" y="5535"/>
              <a:ext cx="2850" cy="1"/>
            </a:xfrm>
            <a:prstGeom prst="line">
              <a:avLst/>
            </a:prstGeom>
            <a:noFill/>
            <a:ln w="9525">
              <a:solidFill>
                <a:srgbClr val="000000"/>
              </a:solidFill>
              <a:round/>
              <a:headEnd type="arrow" w="med" len="med"/>
              <a:tailEnd type="arrow" w="med" len="med"/>
            </a:ln>
          </p:spPr>
          <p:txBody>
            <a:bodyPr/>
            <a:lstStyle/>
            <a:p>
              <a:endParaRPr lang="en-US"/>
            </a:p>
          </p:txBody>
        </p:sp>
        <p:sp>
          <p:nvSpPr>
            <p:cNvPr id="63552" name="Text Box 64"/>
            <p:cNvSpPr txBox="1">
              <a:spLocks noChangeArrowheads="1"/>
            </p:cNvSpPr>
            <p:nvPr/>
          </p:nvSpPr>
          <p:spPr bwMode="auto">
            <a:xfrm>
              <a:off x="70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9</a:t>
              </a:r>
              <a:endParaRPr lang="en-US"/>
            </a:p>
          </p:txBody>
        </p:sp>
        <p:sp>
          <p:nvSpPr>
            <p:cNvPr id="63553" name="Text Box 65"/>
            <p:cNvSpPr txBox="1">
              <a:spLocks noChangeArrowheads="1"/>
            </p:cNvSpPr>
            <p:nvPr/>
          </p:nvSpPr>
          <p:spPr bwMode="auto">
            <a:xfrm>
              <a:off x="657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8</a:t>
              </a:r>
              <a:endParaRPr lang="en-US"/>
            </a:p>
          </p:txBody>
        </p:sp>
        <p:sp>
          <p:nvSpPr>
            <p:cNvPr id="63554" name="Text Box 66"/>
            <p:cNvSpPr txBox="1">
              <a:spLocks noChangeArrowheads="1"/>
            </p:cNvSpPr>
            <p:nvPr/>
          </p:nvSpPr>
          <p:spPr bwMode="auto">
            <a:xfrm>
              <a:off x="612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7</a:t>
              </a:r>
              <a:endParaRPr lang="en-US"/>
            </a:p>
          </p:txBody>
        </p:sp>
        <p:sp>
          <p:nvSpPr>
            <p:cNvPr id="63555" name="Text Box 67"/>
            <p:cNvSpPr txBox="1">
              <a:spLocks noChangeArrowheads="1"/>
            </p:cNvSpPr>
            <p:nvPr/>
          </p:nvSpPr>
          <p:spPr bwMode="auto">
            <a:xfrm>
              <a:off x="5670" y="7695"/>
              <a:ext cx="300"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6</a:t>
              </a:r>
              <a:endParaRPr lang="en-US"/>
            </a:p>
          </p:txBody>
        </p:sp>
        <p:sp>
          <p:nvSpPr>
            <p:cNvPr id="63556" name="Text Box 68"/>
            <p:cNvSpPr txBox="1">
              <a:spLocks noChangeArrowheads="1"/>
            </p:cNvSpPr>
            <p:nvPr/>
          </p:nvSpPr>
          <p:spPr bwMode="auto">
            <a:xfrm>
              <a:off x="8820" y="7695"/>
              <a:ext cx="433"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13</a:t>
              </a:r>
              <a:endParaRPr lang="en-US"/>
            </a:p>
          </p:txBody>
        </p:sp>
        <p:sp>
          <p:nvSpPr>
            <p:cNvPr id="63557" name="Text Box 69"/>
            <p:cNvSpPr txBox="1">
              <a:spLocks noChangeArrowheads="1"/>
            </p:cNvSpPr>
            <p:nvPr/>
          </p:nvSpPr>
          <p:spPr bwMode="auto">
            <a:xfrm>
              <a:off x="8370" y="7695"/>
              <a:ext cx="408"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12</a:t>
              </a:r>
              <a:endParaRPr lang="en-US"/>
            </a:p>
          </p:txBody>
        </p:sp>
        <p:sp>
          <p:nvSpPr>
            <p:cNvPr id="63558" name="Text Box 70"/>
            <p:cNvSpPr txBox="1">
              <a:spLocks noChangeArrowheads="1"/>
            </p:cNvSpPr>
            <p:nvPr/>
          </p:nvSpPr>
          <p:spPr bwMode="auto">
            <a:xfrm>
              <a:off x="7920" y="7695"/>
              <a:ext cx="408"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11</a:t>
              </a:r>
              <a:endParaRPr lang="en-US"/>
            </a:p>
          </p:txBody>
        </p:sp>
        <p:sp>
          <p:nvSpPr>
            <p:cNvPr id="63559" name="Text Box 71"/>
            <p:cNvSpPr txBox="1">
              <a:spLocks noChangeArrowheads="1"/>
            </p:cNvSpPr>
            <p:nvPr/>
          </p:nvSpPr>
          <p:spPr bwMode="auto">
            <a:xfrm>
              <a:off x="7470" y="7695"/>
              <a:ext cx="408" cy="306"/>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10</a:t>
              </a:r>
              <a:endParaRPr lang="en-US"/>
            </a:p>
          </p:txBody>
        </p:sp>
        <p:sp>
          <p:nvSpPr>
            <p:cNvPr id="63560" name="Text Box 72"/>
            <p:cNvSpPr txBox="1">
              <a:spLocks noChangeArrowheads="1"/>
            </p:cNvSpPr>
            <p:nvPr/>
          </p:nvSpPr>
          <p:spPr bwMode="auto">
            <a:xfrm>
              <a:off x="5220" y="8929"/>
              <a:ext cx="300" cy="308"/>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5</a:t>
              </a:r>
              <a:endParaRPr lang="en-US"/>
            </a:p>
          </p:txBody>
        </p:sp>
        <p:sp>
          <p:nvSpPr>
            <p:cNvPr id="63561" name="Text Box 73"/>
            <p:cNvSpPr txBox="1">
              <a:spLocks noChangeArrowheads="1"/>
            </p:cNvSpPr>
            <p:nvPr/>
          </p:nvSpPr>
          <p:spPr bwMode="auto">
            <a:xfrm>
              <a:off x="432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3</a:t>
              </a:r>
              <a:endParaRPr lang="en-US"/>
            </a:p>
          </p:txBody>
        </p:sp>
        <p:sp>
          <p:nvSpPr>
            <p:cNvPr id="63562" name="Text Box 74"/>
            <p:cNvSpPr txBox="1">
              <a:spLocks noChangeArrowheads="1"/>
            </p:cNvSpPr>
            <p:nvPr/>
          </p:nvSpPr>
          <p:spPr bwMode="auto">
            <a:xfrm>
              <a:off x="3870" y="8886"/>
              <a:ext cx="300" cy="350"/>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E</a:t>
              </a:r>
              <a:endParaRPr lang="en-US"/>
            </a:p>
          </p:txBody>
        </p:sp>
        <p:sp>
          <p:nvSpPr>
            <p:cNvPr id="63563" name="Text Box 75"/>
            <p:cNvSpPr txBox="1">
              <a:spLocks noChangeArrowheads="1"/>
            </p:cNvSpPr>
            <p:nvPr/>
          </p:nvSpPr>
          <p:spPr bwMode="auto">
            <a:xfrm>
              <a:off x="297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0</a:t>
              </a:r>
              <a:endParaRPr lang="en-US"/>
            </a:p>
          </p:txBody>
        </p:sp>
        <p:sp>
          <p:nvSpPr>
            <p:cNvPr id="63564" name="Text Box 76"/>
            <p:cNvSpPr txBox="1">
              <a:spLocks noChangeArrowheads="1"/>
            </p:cNvSpPr>
            <p:nvPr/>
          </p:nvSpPr>
          <p:spPr bwMode="auto">
            <a:xfrm>
              <a:off x="342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a:t>
              </a:r>
              <a:endParaRPr lang="en-US"/>
            </a:p>
          </p:txBody>
        </p:sp>
        <p:sp>
          <p:nvSpPr>
            <p:cNvPr id="63565" name="Text Box 77"/>
            <p:cNvSpPr txBox="1">
              <a:spLocks noChangeArrowheads="1"/>
            </p:cNvSpPr>
            <p:nvPr/>
          </p:nvSpPr>
          <p:spPr bwMode="auto">
            <a:xfrm>
              <a:off x="567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2</a:t>
              </a:r>
              <a:endParaRPr lang="en-US"/>
            </a:p>
          </p:txBody>
        </p:sp>
        <p:sp>
          <p:nvSpPr>
            <p:cNvPr id="63566" name="Text Box 78"/>
            <p:cNvSpPr txBox="1">
              <a:spLocks noChangeArrowheads="1"/>
            </p:cNvSpPr>
            <p:nvPr/>
          </p:nvSpPr>
          <p:spPr bwMode="auto">
            <a:xfrm>
              <a:off x="477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4</a:t>
              </a:r>
              <a:endParaRPr lang="en-US"/>
            </a:p>
          </p:txBody>
        </p:sp>
        <p:sp>
          <p:nvSpPr>
            <p:cNvPr id="63567" name="Text Box 79"/>
            <p:cNvSpPr txBox="1">
              <a:spLocks noChangeArrowheads="1"/>
            </p:cNvSpPr>
            <p:nvPr/>
          </p:nvSpPr>
          <p:spPr bwMode="auto">
            <a:xfrm>
              <a:off x="747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9</a:t>
              </a:r>
              <a:endParaRPr lang="en-US"/>
            </a:p>
          </p:txBody>
        </p:sp>
        <p:sp>
          <p:nvSpPr>
            <p:cNvPr id="63568" name="Text Box 80"/>
            <p:cNvSpPr txBox="1">
              <a:spLocks noChangeArrowheads="1"/>
            </p:cNvSpPr>
            <p:nvPr/>
          </p:nvSpPr>
          <p:spPr bwMode="auto">
            <a:xfrm>
              <a:off x="702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8</a:t>
              </a:r>
              <a:endParaRPr lang="en-US"/>
            </a:p>
          </p:txBody>
        </p:sp>
        <p:sp>
          <p:nvSpPr>
            <p:cNvPr id="63569" name="Text Box 81"/>
            <p:cNvSpPr txBox="1">
              <a:spLocks noChangeArrowheads="1"/>
            </p:cNvSpPr>
            <p:nvPr/>
          </p:nvSpPr>
          <p:spPr bwMode="auto">
            <a:xfrm>
              <a:off x="657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7</a:t>
              </a:r>
              <a:endParaRPr lang="en-US"/>
            </a:p>
          </p:txBody>
        </p:sp>
        <p:sp>
          <p:nvSpPr>
            <p:cNvPr id="63570" name="Text Box 82"/>
            <p:cNvSpPr txBox="1">
              <a:spLocks noChangeArrowheads="1"/>
            </p:cNvSpPr>
            <p:nvPr/>
          </p:nvSpPr>
          <p:spPr bwMode="auto">
            <a:xfrm>
              <a:off x="6120" y="8929"/>
              <a:ext cx="300"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6</a:t>
              </a:r>
              <a:endParaRPr lang="en-US"/>
            </a:p>
          </p:txBody>
        </p:sp>
        <p:sp>
          <p:nvSpPr>
            <p:cNvPr id="63571" name="Text Box 83"/>
            <p:cNvSpPr txBox="1">
              <a:spLocks noChangeArrowheads="1"/>
            </p:cNvSpPr>
            <p:nvPr/>
          </p:nvSpPr>
          <p:spPr bwMode="auto">
            <a:xfrm>
              <a:off x="9270" y="8929"/>
              <a:ext cx="433"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13</a:t>
              </a:r>
              <a:endParaRPr lang="en-US"/>
            </a:p>
          </p:txBody>
        </p:sp>
        <p:sp>
          <p:nvSpPr>
            <p:cNvPr id="63572" name="Text Box 84"/>
            <p:cNvSpPr txBox="1">
              <a:spLocks noChangeArrowheads="1"/>
            </p:cNvSpPr>
            <p:nvPr/>
          </p:nvSpPr>
          <p:spPr bwMode="auto">
            <a:xfrm>
              <a:off x="8820" y="8929"/>
              <a:ext cx="408"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12</a:t>
              </a:r>
              <a:endParaRPr lang="en-US"/>
            </a:p>
          </p:txBody>
        </p:sp>
        <p:sp>
          <p:nvSpPr>
            <p:cNvPr id="63573" name="Text Box 85"/>
            <p:cNvSpPr txBox="1">
              <a:spLocks noChangeArrowheads="1"/>
            </p:cNvSpPr>
            <p:nvPr/>
          </p:nvSpPr>
          <p:spPr bwMode="auto">
            <a:xfrm>
              <a:off x="8370" y="8929"/>
              <a:ext cx="408"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11</a:t>
              </a:r>
              <a:endParaRPr lang="en-US"/>
            </a:p>
          </p:txBody>
        </p:sp>
        <p:sp>
          <p:nvSpPr>
            <p:cNvPr id="63574" name="Text Box 86"/>
            <p:cNvSpPr txBox="1">
              <a:spLocks noChangeArrowheads="1"/>
            </p:cNvSpPr>
            <p:nvPr/>
          </p:nvSpPr>
          <p:spPr bwMode="auto">
            <a:xfrm>
              <a:off x="7920" y="8929"/>
              <a:ext cx="408" cy="307"/>
            </a:xfrm>
            <a:prstGeom prst="rect">
              <a:avLst/>
            </a:prstGeom>
            <a:solidFill>
              <a:srgbClr val="FFFFFF"/>
            </a:solidFill>
            <a:ln w="9525">
              <a:solidFill>
                <a:srgbClr val="000000"/>
              </a:solidFill>
              <a:miter lim="800000"/>
              <a:headEnd/>
              <a:tailEnd/>
            </a:ln>
          </p:spPr>
          <p:txBody>
            <a:bodyPr/>
            <a:lstStyle/>
            <a:p>
              <a:r>
                <a:rPr lang="en-US" altLang="ko-KR">
                  <a:latin typeface="Times New Roman" pitchFamily="18" charset="0"/>
                  <a:ea typeface="Batang" pitchFamily="18" charset="-127"/>
                </a:rPr>
                <a:t>10</a:t>
              </a:r>
              <a:endParaRPr lang="en-US"/>
            </a:p>
          </p:txBody>
        </p:sp>
        <p:sp>
          <p:nvSpPr>
            <p:cNvPr id="63575" name="Line 87"/>
            <p:cNvSpPr>
              <a:spLocks noChangeShapeType="1"/>
            </p:cNvSpPr>
            <p:nvPr/>
          </p:nvSpPr>
          <p:spPr bwMode="auto">
            <a:xfrm>
              <a:off x="2670" y="8003"/>
              <a:ext cx="450" cy="926"/>
            </a:xfrm>
            <a:prstGeom prst="line">
              <a:avLst/>
            </a:prstGeom>
            <a:noFill/>
            <a:ln w="9525">
              <a:solidFill>
                <a:srgbClr val="000000"/>
              </a:solidFill>
              <a:round/>
              <a:headEnd/>
              <a:tailEnd type="triangle" w="med" len="med"/>
            </a:ln>
          </p:spPr>
          <p:txBody>
            <a:bodyPr/>
            <a:lstStyle/>
            <a:p>
              <a:endParaRPr lang="en-US"/>
            </a:p>
          </p:txBody>
        </p:sp>
        <p:sp>
          <p:nvSpPr>
            <p:cNvPr id="63576" name="Line 88"/>
            <p:cNvSpPr>
              <a:spLocks noChangeShapeType="1"/>
            </p:cNvSpPr>
            <p:nvPr/>
          </p:nvSpPr>
          <p:spPr bwMode="auto">
            <a:xfrm>
              <a:off x="4020" y="8003"/>
              <a:ext cx="450" cy="926"/>
            </a:xfrm>
            <a:prstGeom prst="line">
              <a:avLst/>
            </a:prstGeom>
            <a:noFill/>
            <a:ln w="9525">
              <a:solidFill>
                <a:srgbClr val="000000"/>
              </a:solidFill>
              <a:round/>
              <a:headEnd/>
              <a:tailEnd type="triangle" w="med" len="med"/>
            </a:ln>
          </p:spPr>
          <p:txBody>
            <a:bodyPr/>
            <a:lstStyle/>
            <a:p>
              <a:endParaRPr lang="en-US"/>
            </a:p>
          </p:txBody>
        </p:sp>
        <p:sp>
          <p:nvSpPr>
            <p:cNvPr id="63577" name="Line 89"/>
            <p:cNvSpPr>
              <a:spLocks noChangeShapeType="1"/>
            </p:cNvSpPr>
            <p:nvPr/>
          </p:nvSpPr>
          <p:spPr bwMode="auto">
            <a:xfrm>
              <a:off x="3120" y="8003"/>
              <a:ext cx="450" cy="925"/>
            </a:xfrm>
            <a:prstGeom prst="line">
              <a:avLst/>
            </a:prstGeom>
            <a:noFill/>
            <a:ln w="9525">
              <a:solidFill>
                <a:srgbClr val="000000"/>
              </a:solidFill>
              <a:round/>
              <a:headEnd/>
              <a:tailEnd type="triangle" w="med" len="med"/>
            </a:ln>
          </p:spPr>
          <p:txBody>
            <a:bodyPr/>
            <a:lstStyle/>
            <a:p>
              <a:endParaRPr lang="en-US"/>
            </a:p>
          </p:txBody>
        </p:sp>
        <p:sp>
          <p:nvSpPr>
            <p:cNvPr id="63578" name="Line 90"/>
            <p:cNvSpPr>
              <a:spLocks noChangeShapeType="1"/>
            </p:cNvSpPr>
            <p:nvPr/>
          </p:nvSpPr>
          <p:spPr bwMode="auto">
            <a:xfrm>
              <a:off x="3570" y="8003"/>
              <a:ext cx="450" cy="926"/>
            </a:xfrm>
            <a:prstGeom prst="line">
              <a:avLst/>
            </a:prstGeom>
            <a:noFill/>
            <a:ln w="9525">
              <a:solidFill>
                <a:srgbClr val="000000"/>
              </a:solidFill>
              <a:round/>
              <a:headEnd/>
              <a:tailEnd type="triangle" w="med" len="med"/>
            </a:ln>
          </p:spPr>
          <p:txBody>
            <a:bodyPr/>
            <a:lstStyle/>
            <a:p>
              <a:endParaRPr lang="en-US"/>
            </a:p>
          </p:txBody>
        </p:sp>
        <p:sp>
          <p:nvSpPr>
            <p:cNvPr id="63579" name="Line 91"/>
            <p:cNvSpPr>
              <a:spLocks noChangeShapeType="1"/>
            </p:cNvSpPr>
            <p:nvPr/>
          </p:nvSpPr>
          <p:spPr bwMode="auto">
            <a:xfrm>
              <a:off x="5820" y="8003"/>
              <a:ext cx="450" cy="926"/>
            </a:xfrm>
            <a:prstGeom prst="line">
              <a:avLst/>
            </a:prstGeom>
            <a:noFill/>
            <a:ln w="9525">
              <a:solidFill>
                <a:srgbClr val="000000"/>
              </a:solidFill>
              <a:round/>
              <a:headEnd/>
              <a:tailEnd type="triangle" w="med" len="med"/>
            </a:ln>
          </p:spPr>
          <p:txBody>
            <a:bodyPr/>
            <a:lstStyle/>
            <a:p>
              <a:endParaRPr lang="en-US"/>
            </a:p>
          </p:txBody>
        </p:sp>
        <p:sp>
          <p:nvSpPr>
            <p:cNvPr id="63580" name="Line 92"/>
            <p:cNvSpPr>
              <a:spLocks noChangeShapeType="1"/>
            </p:cNvSpPr>
            <p:nvPr/>
          </p:nvSpPr>
          <p:spPr bwMode="auto">
            <a:xfrm>
              <a:off x="5370" y="8003"/>
              <a:ext cx="450" cy="925"/>
            </a:xfrm>
            <a:prstGeom prst="line">
              <a:avLst/>
            </a:prstGeom>
            <a:noFill/>
            <a:ln w="9525">
              <a:solidFill>
                <a:srgbClr val="000000"/>
              </a:solidFill>
              <a:round/>
              <a:headEnd/>
              <a:tailEnd type="triangle" w="med" len="med"/>
            </a:ln>
          </p:spPr>
          <p:txBody>
            <a:bodyPr/>
            <a:lstStyle/>
            <a:p>
              <a:endParaRPr lang="en-US"/>
            </a:p>
          </p:txBody>
        </p:sp>
        <p:sp>
          <p:nvSpPr>
            <p:cNvPr id="63581" name="Line 93"/>
            <p:cNvSpPr>
              <a:spLocks noChangeShapeType="1"/>
            </p:cNvSpPr>
            <p:nvPr/>
          </p:nvSpPr>
          <p:spPr bwMode="auto">
            <a:xfrm>
              <a:off x="4920" y="8003"/>
              <a:ext cx="450" cy="926"/>
            </a:xfrm>
            <a:prstGeom prst="line">
              <a:avLst/>
            </a:prstGeom>
            <a:noFill/>
            <a:ln w="9525">
              <a:solidFill>
                <a:srgbClr val="000000"/>
              </a:solidFill>
              <a:round/>
              <a:headEnd/>
              <a:tailEnd type="triangle" w="med" len="med"/>
            </a:ln>
          </p:spPr>
          <p:txBody>
            <a:bodyPr/>
            <a:lstStyle/>
            <a:p>
              <a:endParaRPr lang="en-US"/>
            </a:p>
          </p:txBody>
        </p:sp>
        <p:sp>
          <p:nvSpPr>
            <p:cNvPr id="63582" name="Line 94"/>
            <p:cNvSpPr>
              <a:spLocks noChangeShapeType="1"/>
            </p:cNvSpPr>
            <p:nvPr/>
          </p:nvSpPr>
          <p:spPr bwMode="auto">
            <a:xfrm>
              <a:off x="4470" y="8003"/>
              <a:ext cx="450" cy="927"/>
            </a:xfrm>
            <a:prstGeom prst="line">
              <a:avLst/>
            </a:prstGeom>
            <a:noFill/>
            <a:ln w="9525">
              <a:solidFill>
                <a:srgbClr val="000000"/>
              </a:solidFill>
              <a:round/>
              <a:headEnd/>
              <a:tailEnd type="triangle" w="med" len="med"/>
            </a:ln>
          </p:spPr>
          <p:txBody>
            <a:bodyPr/>
            <a:lstStyle/>
            <a:p>
              <a:endParaRPr lang="en-US"/>
            </a:p>
          </p:txBody>
        </p:sp>
        <p:sp>
          <p:nvSpPr>
            <p:cNvPr id="63583" name="Line 95"/>
            <p:cNvSpPr>
              <a:spLocks noChangeShapeType="1"/>
            </p:cNvSpPr>
            <p:nvPr/>
          </p:nvSpPr>
          <p:spPr bwMode="auto">
            <a:xfrm>
              <a:off x="7620" y="8003"/>
              <a:ext cx="450" cy="926"/>
            </a:xfrm>
            <a:prstGeom prst="line">
              <a:avLst/>
            </a:prstGeom>
            <a:noFill/>
            <a:ln w="9525">
              <a:solidFill>
                <a:srgbClr val="000000"/>
              </a:solidFill>
              <a:round/>
              <a:headEnd/>
              <a:tailEnd type="triangle" w="med" len="med"/>
            </a:ln>
          </p:spPr>
          <p:txBody>
            <a:bodyPr/>
            <a:lstStyle/>
            <a:p>
              <a:endParaRPr lang="en-US"/>
            </a:p>
          </p:txBody>
        </p:sp>
        <p:sp>
          <p:nvSpPr>
            <p:cNvPr id="63584" name="Line 96"/>
            <p:cNvSpPr>
              <a:spLocks noChangeShapeType="1"/>
            </p:cNvSpPr>
            <p:nvPr/>
          </p:nvSpPr>
          <p:spPr bwMode="auto">
            <a:xfrm>
              <a:off x="7170" y="8003"/>
              <a:ext cx="450" cy="925"/>
            </a:xfrm>
            <a:prstGeom prst="line">
              <a:avLst/>
            </a:prstGeom>
            <a:noFill/>
            <a:ln w="9525">
              <a:solidFill>
                <a:srgbClr val="000000"/>
              </a:solidFill>
              <a:round/>
              <a:headEnd/>
              <a:tailEnd type="triangle" w="med" len="med"/>
            </a:ln>
          </p:spPr>
          <p:txBody>
            <a:bodyPr/>
            <a:lstStyle/>
            <a:p>
              <a:endParaRPr lang="en-US"/>
            </a:p>
          </p:txBody>
        </p:sp>
        <p:sp>
          <p:nvSpPr>
            <p:cNvPr id="63585" name="Line 97"/>
            <p:cNvSpPr>
              <a:spLocks noChangeShapeType="1"/>
            </p:cNvSpPr>
            <p:nvPr/>
          </p:nvSpPr>
          <p:spPr bwMode="auto">
            <a:xfrm>
              <a:off x="6720" y="8003"/>
              <a:ext cx="450" cy="926"/>
            </a:xfrm>
            <a:prstGeom prst="line">
              <a:avLst/>
            </a:prstGeom>
            <a:noFill/>
            <a:ln w="9525">
              <a:solidFill>
                <a:srgbClr val="000000"/>
              </a:solidFill>
              <a:round/>
              <a:headEnd/>
              <a:tailEnd type="triangle" w="med" len="med"/>
            </a:ln>
          </p:spPr>
          <p:txBody>
            <a:bodyPr/>
            <a:lstStyle/>
            <a:p>
              <a:endParaRPr lang="en-US"/>
            </a:p>
          </p:txBody>
        </p:sp>
        <p:sp>
          <p:nvSpPr>
            <p:cNvPr id="63586" name="Line 98"/>
            <p:cNvSpPr>
              <a:spLocks noChangeShapeType="1"/>
            </p:cNvSpPr>
            <p:nvPr/>
          </p:nvSpPr>
          <p:spPr bwMode="auto">
            <a:xfrm>
              <a:off x="6270" y="8003"/>
              <a:ext cx="450" cy="927"/>
            </a:xfrm>
            <a:prstGeom prst="line">
              <a:avLst/>
            </a:prstGeom>
            <a:noFill/>
            <a:ln w="9525">
              <a:solidFill>
                <a:srgbClr val="000000"/>
              </a:solidFill>
              <a:round/>
              <a:headEnd/>
              <a:tailEnd type="triangle" w="med" len="med"/>
            </a:ln>
          </p:spPr>
          <p:txBody>
            <a:bodyPr/>
            <a:lstStyle/>
            <a:p>
              <a:endParaRPr lang="en-US"/>
            </a:p>
          </p:txBody>
        </p:sp>
        <p:sp>
          <p:nvSpPr>
            <p:cNvPr id="63587" name="Line 99"/>
            <p:cNvSpPr>
              <a:spLocks noChangeShapeType="1"/>
            </p:cNvSpPr>
            <p:nvPr/>
          </p:nvSpPr>
          <p:spPr bwMode="auto">
            <a:xfrm>
              <a:off x="8970" y="8003"/>
              <a:ext cx="450" cy="926"/>
            </a:xfrm>
            <a:prstGeom prst="line">
              <a:avLst/>
            </a:prstGeom>
            <a:noFill/>
            <a:ln w="9525">
              <a:solidFill>
                <a:srgbClr val="000000"/>
              </a:solidFill>
              <a:round/>
              <a:headEnd/>
              <a:tailEnd type="triangle" w="med" len="med"/>
            </a:ln>
          </p:spPr>
          <p:txBody>
            <a:bodyPr/>
            <a:lstStyle/>
            <a:p>
              <a:endParaRPr lang="en-US"/>
            </a:p>
          </p:txBody>
        </p:sp>
        <p:sp>
          <p:nvSpPr>
            <p:cNvPr id="63588" name="Line 100"/>
            <p:cNvSpPr>
              <a:spLocks noChangeShapeType="1"/>
            </p:cNvSpPr>
            <p:nvPr/>
          </p:nvSpPr>
          <p:spPr bwMode="auto">
            <a:xfrm>
              <a:off x="8520" y="8003"/>
              <a:ext cx="450" cy="925"/>
            </a:xfrm>
            <a:prstGeom prst="line">
              <a:avLst/>
            </a:prstGeom>
            <a:noFill/>
            <a:ln w="9525">
              <a:solidFill>
                <a:srgbClr val="000000"/>
              </a:solidFill>
              <a:round/>
              <a:headEnd/>
              <a:tailEnd type="triangle" w="med" len="med"/>
            </a:ln>
          </p:spPr>
          <p:txBody>
            <a:bodyPr/>
            <a:lstStyle/>
            <a:p>
              <a:endParaRPr lang="en-US"/>
            </a:p>
          </p:txBody>
        </p:sp>
        <p:sp>
          <p:nvSpPr>
            <p:cNvPr id="63589" name="Line 101"/>
            <p:cNvSpPr>
              <a:spLocks noChangeShapeType="1"/>
            </p:cNvSpPr>
            <p:nvPr/>
          </p:nvSpPr>
          <p:spPr bwMode="auto">
            <a:xfrm>
              <a:off x="8070" y="8003"/>
              <a:ext cx="450" cy="926"/>
            </a:xfrm>
            <a:prstGeom prst="line">
              <a:avLst/>
            </a:prstGeom>
            <a:noFill/>
            <a:ln w="9525">
              <a:solidFill>
                <a:srgbClr val="000000"/>
              </a:solidFill>
              <a:round/>
              <a:headEnd/>
              <a:tailEnd type="triangle" w="med" len="med"/>
            </a:ln>
          </p:spPr>
          <p:txBody>
            <a:bodyPr/>
            <a:lstStyle/>
            <a:p>
              <a:endParaRPr lang="en-US"/>
            </a:p>
          </p:txBody>
        </p:sp>
        <p:sp>
          <p:nvSpPr>
            <p:cNvPr id="63590" name="Line 102"/>
            <p:cNvSpPr>
              <a:spLocks noChangeShapeType="1"/>
            </p:cNvSpPr>
            <p:nvPr/>
          </p:nvSpPr>
          <p:spPr bwMode="auto">
            <a:xfrm flipV="1">
              <a:off x="852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1" name="Line 103"/>
            <p:cNvSpPr>
              <a:spLocks noChangeShapeType="1"/>
            </p:cNvSpPr>
            <p:nvPr/>
          </p:nvSpPr>
          <p:spPr bwMode="auto">
            <a:xfrm flipV="1">
              <a:off x="672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2" name="Line 104"/>
            <p:cNvSpPr>
              <a:spLocks noChangeShapeType="1"/>
            </p:cNvSpPr>
            <p:nvPr/>
          </p:nvSpPr>
          <p:spPr bwMode="auto">
            <a:xfrm flipV="1">
              <a:off x="6270" y="8003"/>
              <a:ext cx="900" cy="925"/>
            </a:xfrm>
            <a:prstGeom prst="line">
              <a:avLst/>
            </a:prstGeom>
            <a:noFill/>
            <a:ln w="9525">
              <a:solidFill>
                <a:srgbClr val="000000"/>
              </a:solidFill>
              <a:prstDash val="dash"/>
              <a:round/>
              <a:headEnd/>
              <a:tailEnd type="triangle" w="med" len="med"/>
            </a:ln>
          </p:spPr>
          <p:txBody>
            <a:bodyPr/>
            <a:lstStyle/>
            <a:p>
              <a:endParaRPr lang="en-US"/>
            </a:p>
          </p:txBody>
        </p:sp>
        <p:sp>
          <p:nvSpPr>
            <p:cNvPr id="63593" name="Line 105"/>
            <p:cNvSpPr>
              <a:spLocks noChangeShapeType="1"/>
            </p:cNvSpPr>
            <p:nvPr/>
          </p:nvSpPr>
          <p:spPr bwMode="auto">
            <a:xfrm flipV="1">
              <a:off x="582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4" name="Line 106"/>
            <p:cNvSpPr>
              <a:spLocks noChangeShapeType="1"/>
            </p:cNvSpPr>
            <p:nvPr/>
          </p:nvSpPr>
          <p:spPr bwMode="auto">
            <a:xfrm flipV="1">
              <a:off x="5370" y="8003"/>
              <a:ext cx="900" cy="927"/>
            </a:xfrm>
            <a:prstGeom prst="line">
              <a:avLst/>
            </a:prstGeom>
            <a:noFill/>
            <a:ln w="9525">
              <a:solidFill>
                <a:srgbClr val="000000"/>
              </a:solidFill>
              <a:prstDash val="dash"/>
              <a:round/>
              <a:headEnd/>
              <a:tailEnd type="triangle" w="med" len="med"/>
            </a:ln>
          </p:spPr>
          <p:txBody>
            <a:bodyPr/>
            <a:lstStyle/>
            <a:p>
              <a:endParaRPr lang="en-US"/>
            </a:p>
          </p:txBody>
        </p:sp>
        <p:sp>
          <p:nvSpPr>
            <p:cNvPr id="63595" name="Line 107"/>
            <p:cNvSpPr>
              <a:spLocks noChangeShapeType="1"/>
            </p:cNvSpPr>
            <p:nvPr/>
          </p:nvSpPr>
          <p:spPr bwMode="auto">
            <a:xfrm flipV="1">
              <a:off x="807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6" name="Line 108"/>
            <p:cNvSpPr>
              <a:spLocks noChangeShapeType="1"/>
            </p:cNvSpPr>
            <p:nvPr/>
          </p:nvSpPr>
          <p:spPr bwMode="auto">
            <a:xfrm flipV="1">
              <a:off x="7620" y="8003"/>
              <a:ext cx="900" cy="925"/>
            </a:xfrm>
            <a:prstGeom prst="line">
              <a:avLst/>
            </a:prstGeom>
            <a:noFill/>
            <a:ln w="9525">
              <a:solidFill>
                <a:srgbClr val="000000"/>
              </a:solidFill>
              <a:prstDash val="dash"/>
              <a:round/>
              <a:headEnd/>
              <a:tailEnd type="triangle" w="med" len="med"/>
            </a:ln>
          </p:spPr>
          <p:txBody>
            <a:bodyPr/>
            <a:lstStyle/>
            <a:p>
              <a:endParaRPr lang="en-US"/>
            </a:p>
          </p:txBody>
        </p:sp>
        <p:sp>
          <p:nvSpPr>
            <p:cNvPr id="63597" name="Line 109"/>
            <p:cNvSpPr>
              <a:spLocks noChangeShapeType="1"/>
            </p:cNvSpPr>
            <p:nvPr/>
          </p:nvSpPr>
          <p:spPr bwMode="auto">
            <a:xfrm flipV="1">
              <a:off x="717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8" name="Line 110"/>
            <p:cNvSpPr>
              <a:spLocks noChangeShapeType="1"/>
            </p:cNvSpPr>
            <p:nvPr/>
          </p:nvSpPr>
          <p:spPr bwMode="auto">
            <a:xfrm flipV="1">
              <a:off x="312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599" name="Line 111"/>
            <p:cNvSpPr>
              <a:spLocks noChangeShapeType="1"/>
            </p:cNvSpPr>
            <p:nvPr/>
          </p:nvSpPr>
          <p:spPr bwMode="auto">
            <a:xfrm flipV="1">
              <a:off x="357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600" name="Line 112"/>
            <p:cNvSpPr>
              <a:spLocks noChangeShapeType="1"/>
            </p:cNvSpPr>
            <p:nvPr/>
          </p:nvSpPr>
          <p:spPr bwMode="auto">
            <a:xfrm flipV="1">
              <a:off x="4470" y="8003"/>
              <a:ext cx="900" cy="925"/>
            </a:xfrm>
            <a:prstGeom prst="line">
              <a:avLst/>
            </a:prstGeom>
            <a:noFill/>
            <a:ln w="9525">
              <a:solidFill>
                <a:srgbClr val="000000"/>
              </a:solidFill>
              <a:prstDash val="dash"/>
              <a:round/>
              <a:headEnd/>
              <a:tailEnd type="triangle" w="med" len="med"/>
            </a:ln>
          </p:spPr>
          <p:txBody>
            <a:bodyPr/>
            <a:lstStyle/>
            <a:p>
              <a:endParaRPr lang="en-US"/>
            </a:p>
          </p:txBody>
        </p:sp>
        <p:sp>
          <p:nvSpPr>
            <p:cNvPr id="63601" name="Line 113"/>
            <p:cNvSpPr>
              <a:spLocks noChangeShapeType="1"/>
            </p:cNvSpPr>
            <p:nvPr/>
          </p:nvSpPr>
          <p:spPr bwMode="auto">
            <a:xfrm flipV="1">
              <a:off x="4920" y="8003"/>
              <a:ext cx="900" cy="926"/>
            </a:xfrm>
            <a:prstGeom prst="line">
              <a:avLst/>
            </a:prstGeom>
            <a:noFill/>
            <a:ln w="9525">
              <a:solidFill>
                <a:srgbClr val="000000"/>
              </a:solidFill>
              <a:prstDash val="dash"/>
              <a:round/>
              <a:headEnd/>
              <a:tailEnd type="triangle" w="med" len="med"/>
            </a:ln>
          </p:spPr>
          <p:txBody>
            <a:bodyPr/>
            <a:lstStyle/>
            <a:p>
              <a:endParaRPr lang="en-US"/>
            </a:p>
          </p:txBody>
        </p:sp>
        <p:sp>
          <p:nvSpPr>
            <p:cNvPr id="63602" name="Text Box 114"/>
            <p:cNvSpPr txBox="1">
              <a:spLocks noChangeArrowheads="1"/>
            </p:cNvSpPr>
            <p:nvPr/>
          </p:nvSpPr>
          <p:spPr bwMode="auto">
            <a:xfrm>
              <a:off x="4320" y="7232"/>
              <a:ext cx="750" cy="360"/>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Error</a:t>
              </a:r>
              <a:endParaRPr lang="en-US"/>
            </a:p>
          </p:txBody>
        </p:sp>
        <p:sp>
          <p:nvSpPr>
            <p:cNvPr id="63603" name="Line 115"/>
            <p:cNvSpPr>
              <a:spLocks noChangeShapeType="1"/>
            </p:cNvSpPr>
            <p:nvPr/>
          </p:nvSpPr>
          <p:spPr bwMode="auto">
            <a:xfrm flipV="1">
              <a:off x="4572" y="6983"/>
              <a:ext cx="300" cy="309"/>
            </a:xfrm>
            <a:prstGeom prst="line">
              <a:avLst/>
            </a:prstGeom>
            <a:noFill/>
            <a:ln w="9525">
              <a:solidFill>
                <a:srgbClr val="000000"/>
              </a:solidFill>
              <a:round/>
              <a:headEnd/>
              <a:tailEnd type="arrow" w="med" len="med"/>
            </a:ln>
          </p:spPr>
          <p:txBody>
            <a:bodyPr/>
            <a:lstStyle/>
            <a:p>
              <a:endParaRPr lang="en-US"/>
            </a:p>
          </p:txBody>
        </p:sp>
        <p:sp>
          <p:nvSpPr>
            <p:cNvPr id="63604" name="Text Box 116"/>
            <p:cNvSpPr txBox="1">
              <a:spLocks noChangeArrowheads="1"/>
            </p:cNvSpPr>
            <p:nvPr/>
          </p:nvSpPr>
          <p:spPr bwMode="auto">
            <a:xfrm>
              <a:off x="5220" y="7232"/>
              <a:ext cx="2400" cy="376"/>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Frames discarded by DLL</a:t>
              </a:r>
              <a:endParaRPr lang="en-US">
                <a:solidFill>
                  <a:srgbClr val="FF0066"/>
                </a:solidFill>
              </a:endParaRPr>
            </a:p>
          </p:txBody>
        </p:sp>
        <p:sp>
          <p:nvSpPr>
            <p:cNvPr id="63605" name="AutoShape 117"/>
            <p:cNvSpPr>
              <a:spLocks/>
            </p:cNvSpPr>
            <p:nvPr/>
          </p:nvSpPr>
          <p:spPr bwMode="auto">
            <a:xfrm rot="5400000" flipH="1">
              <a:off x="6444" y="5852"/>
              <a:ext cx="197" cy="2460"/>
            </a:xfrm>
            <a:prstGeom prst="leftBrace">
              <a:avLst>
                <a:gd name="adj1" fmla="val 104061"/>
                <a:gd name="adj2" fmla="val 50000"/>
              </a:avLst>
            </a:prstGeom>
            <a:noFill/>
            <a:ln w="9525">
              <a:solidFill>
                <a:srgbClr val="000000"/>
              </a:solidFill>
              <a:round/>
              <a:headEnd/>
              <a:tailEnd/>
            </a:ln>
          </p:spPr>
          <p:txBody>
            <a:bodyPr/>
            <a:lstStyle/>
            <a:p>
              <a:endParaRPr lang="en-US"/>
            </a:p>
          </p:txBody>
        </p:sp>
        <p:sp>
          <p:nvSpPr>
            <p:cNvPr id="63606" name="Text Box 118"/>
            <p:cNvSpPr txBox="1">
              <a:spLocks noChangeArrowheads="1"/>
            </p:cNvSpPr>
            <p:nvPr/>
          </p:nvSpPr>
          <p:spPr bwMode="auto">
            <a:xfrm>
              <a:off x="8070" y="7232"/>
              <a:ext cx="702" cy="30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Time</a:t>
              </a:r>
              <a:endParaRPr lang="en-US"/>
            </a:p>
          </p:txBody>
        </p:sp>
        <p:sp>
          <p:nvSpPr>
            <p:cNvPr id="63607" name="Line 119"/>
            <p:cNvSpPr>
              <a:spLocks noChangeShapeType="1"/>
            </p:cNvSpPr>
            <p:nvPr/>
          </p:nvSpPr>
          <p:spPr bwMode="auto">
            <a:xfrm>
              <a:off x="7920" y="7232"/>
              <a:ext cx="1500" cy="0"/>
            </a:xfrm>
            <a:prstGeom prst="line">
              <a:avLst/>
            </a:prstGeom>
            <a:noFill/>
            <a:ln w="9525">
              <a:solidFill>
                <a:srgbClr val="000000"/>
              </a:solidFill>
              <a:round/>
              <a:headEnd/>
              <a:tailEnd type="triangle" w="med" len="med"/>
            </a:ln>
          </p:spPr>
          <p:txBody>
            <a:bodyPr/>
            <a:lstStyle/>
            <a:p>
              <a:endParaRPr lang="en-US"/>
            </a:p>
          </p:txBody>
        </p:sp>
        <p:sp>
          <p:nvSpPr>
            <p:cNvPr id="63608" name="Text Box 120"/>
            <p:cNvSpPr txBox="1">
              <a:spLocks noChangeArrowheads="1"/>
            </p:cNvSpPr>
            <p:nvPr/>
          </p:nvSpPr>
          <p:spPr bwMode="auto">
            <a:xfrm>
              <a:off x="3270" y="9546"/>
              <a:ext cx="750" cy="360"/>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Error</a:t>
              </a:r>
              <a:endParaRPr lang="en-US"/>
            </a:p>
          </p:txBody>
        </p:sp>
        <p:sp>
          <p:nvSpPr>
            <p:cNvPr id="63609" name="Line 121"/>
            <p:cNvSpPr>
              <a:spLocks noChangeShapeType="1"/>
            </p:cNvSpPr>
            <p:nvPr/>
          </p:nvSpPr>
          <p:spPr bwMode="auto">
            <a:xfrm flipV="1">
              <a:off x="3532" y="9143"/>
              <a:ext cx="450" cy="463"/>
            </a:xfrm>
            <a:prstGeom prst="line">
              <a:avLst/>
            </a:prstGeom>
            <a:noFill/>
            <a:ln w="9525">
              <a:solidFill>
                <a:srgbClr val="000000"/>
              </a:solidFill>
              <a:round/>
              <a:headEnd/>
              <a:tailEnd type="arrow" w="med" len="med"/>
            </a:ln>
          </p:spPr>
          <p:txBody>
            <a:bodyPr/>
            <a:lstStyle/>
            <a:p>
              <a:endParaRPr lang="en-US"/>
            </a:p>
          </p:txBody>
        </p:sp>
        <p:sp>
          <p:nvSpPr>
            <p:cNvPr id="63610" name="AutoShape 122"/>
            <p:cNvSpPr>
              <a:spLocks/>
            </p:cNvSpPr>
            <p:nvPr/>
          </p:nvSpPr>
          <p:spPr bwMode="auto">
            <a:xfrm rot="5400000" flipH="1">
              <a:off x="4896" y="8662"/>
              <a:ext cx="198" cy="1350"/>
            </a:xfrm>
            <a:prstGeom prst="leftBrace">
              <a:avLst>
                <a:gd name="adj1" fmla="val 56818"/>
                <a:gd name="adj2" fmla="val 50000"/>
              </a:avLst>
            </a:prstGeom>
            <a:noFill/>
            <a:ln w="9525">
              <a:solidFill>
                <a:srgbClr val="000000"/>
              </a:solidFill>
              <a:round/>
              <a:headEnd/>
              <a:tailEnd/>
            </a:ln>
          </p:spPr>
          <p:txBody>
            <a:bodyPr/>
            <a:lstStyle/>
            <a:p>
              <a:endParaRPr lang="en-US"/>
            </a:p>
          </p:txBody>
        </p:sp>
        <p:sp>
          <p:nvSpPr>
            <p:cNvPr id="63611" name="Text Box 123"/>
            <p:cNvSpPr txBox="1">
              <a:spLocks noChangeArrowheads="1"/>
            </p:cNvSpPr>
            <p:nvPr/>
          </p:nvSpPr>
          <p:spPr bwMode="auto">
            <a:xfrm>
              <a:off x="4320" y="9546"/>
              <a:ext cx="2400" cy="463"/>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Frames buffered by DLL</a:t>
              </a:r>
              <a:endParaRPr lang="en-US">
                <a:solidFill>
                  <a:srgbClr val="FF0066"/>
                </a:solidFill>
              </a:endParaRPr>
            </a:p>
          </p:txBody>
        </p:sp>
        <p:sp>
          <p:nvSpPr>
            <p:cNvPr id="63612" name="Text Box 124"/>
            <p:cNvSpPr txBox="1">
              <a:spLocks noChangeArrowheads="1"/>
            </p:cNvSpPr>
            <p:nvPr/>
          </p:nvSpPr>
          <p:spPr bwMode="auto">
            <a:xfrm>
              <a:off x="2530" y="6899"/>
              <a:ext cx="450" cy="462"/>
            </a:xfrm>
            <a:prstGeom prst="rect">
              <a:avLst/>
            </a:prstGeom>
            <a:noFill/>
            <a:ln w="9525">
              <a:noFill/>
              <a:miter lim="800000"/>
              <a:headEnd/>
              <a:tailEnd/>
            </a:ln>
          </p:spPr>
          <p:txBody>
            <a:bodyPr/>
            <a:lstStyle/>
            <a:p>
              <a:r>
                <a:rPr lang="en-US" altLang="ko-KR" sz="2400" b="1">
                  <a:solidFill>
                    <a:schemeClr val="accent2"/>
                  </a:solidFill>
                  <a:latin typeface="Times New Roman" pitchFamily="18" charset="0"/>
                  <a:ea typeface="Batang" pitchFamily="18" charset="-127"/>
                </a:rPr>
                <a:t>a</a:t>
              </a:r>
              <a:endParaRPr lang="en-US" sz="2400" b="1">
                <a:solidFill>
                  <a:schemeClr val="accent2"/>
                </a:solidFill>
              </a:endParaRPr>
            </a:p>
          </p:txBody>
        </p:sp>
        <p:sp>
          <p:nvSpPr>
            <p:cNvPr id="63613" name="Text Box 125"/>
            <p:cNvSpPr txBox="1">
              <a:spLocks noChangeArrowheads="1"/>
            </p:cNvSpPr>
            <p:nvPr/>
          </p:nvSpPr>
          <p:spPr bwMode="auto">
            <a:xfrm>
              <a:off x="2520" y="9546"/>
              <a:ext cx="450" cy="463"/>
            </a:xfrm>
            <a:prstGeom prst="rect">
              <a:avLst/>
            </a:prstGeom>
            <a:solidFill>
              <a:srgbClr val="FFFFFF"/>
            </a:solidFill>
            <a:ln w="9525">
              <a:noFill/>
              <a:miter lim="800000"/>
              <a:headEnd/>
              <a:tailEnd/>
            </a:ln>
          </p:spPr>
          <p:txBody>
            <a:bodyPr/>
            <a:lstStyle/>
            <a:p>
              <a:r>
                <a:rPr lang="en-US" altLang="ko-KR" sz="2400" b="1">
                  <a:solidFill>
                    <a:schemeClr val="hlink"/>
                  </a:solidFill>
                  <a:latin typeface="Times New Roman" pitchFamily="18" charset="0"/>
                  <a:ea typeface="Batang" pitchFamily="18" charset="-127"/>
                </a:rPr>
                <a:t>b</a:t>
              </a:r>
              <a:endParaRPr lang="en-US" sz="2400" b="1">
                <a:solidFill>
                  <a:schemeClr val="hlink"/>
                </a:solidFill>
              </a:endParaRPr>
            </a:p>
          </p:txBody>
        </p:sp>
        <p:sp>
          <p:nvSpPr>
            <p:cNvPr id="63614" name="Text Box 126"/>
            <p:cNvSpPr txBox="1">
              <a:spLocks noChangeArrowheads="1"/>
            </p:cNvSpPr>
            <p:nvPr/>
          </p:nvSpPr>
          <p:spPr bwMode="auto">
            <a:xfrm>
              <a:off x="3270" y="8158"/>
              <a:ext cx="6150" cy="463"/>
            </a:xfrm>
            <a:prstGeom prst="rect">
              <a:avLst/>
            </a:prstGeom>
            <a:noFill/>
            <a:ln w="9525">
              <a:noFill/>
              <a:miter lim="800000"/>
              <a:headEnd/>
              <a:tailEnd/>
            </a:ln>
          </p:spPr>
          <p:txBody>
            <a:bodyPr/>
            <a:lstStyle/>
            <a:p>
              <a:r>
                <a:rPr lang="en-US" altLang="ko-KR" sz="1200">
                  <a:latin typeface="Times New Roman" pitchFamily="18" charset="0"/>
                  <a:ea typeface="Batang" pitchFamily="18" charset="-127"/>
                </a:rPr>
                <a:t> </a:t>
              </a:r>
              <a:r>
                <a:rPr lang="en-US" altLang="ko-KR">
                  <a:latin typeface="Times New Roman" pitchFamily="18" charset="0"/>
                  <a:ea typeface="Batang" pitchFamily="18" charset="-127"/>
                </a:rPr>
                <a:t>0        1         NAK2      1       1       5      6      7       8       9     10     11</a:t>
              </a:r>
              <a:endParaRPr lang="en-US"/>
            </a:p>
          </p:txBody>
        </p:sp>
        <p:sp>
          <p:nvSpPr>
            <p:cNvPr id="63615" name="Text Box 127"/>
            <p:cNvSpPr txBox="1">
              <a:spLocks noChangeArrowheads="1"/>
            </p:cNvSpPr>
            <p:nvPr/>
          </p:nvSpPr>
          <p:spPr bwMode="auto">
            <a:xfrm>
              <a:off x="3720" y="6152"/>
              <a:ext cx="6000" cy="463"/>
            </a:xfrm>
            <a:prstGeom prst="rect">
              <a:avLst/>
            </a:prstGeom>
            <a:noFill/>
            <a:ln w="9525">
              <a:solidFill>
                <a:srgbClr val="000000"/>
              </a:solidFill>
              <a:miter lim="800000"/>
              <a:headEnd/>
              <a:tailEnd/>
            </a:ln>
          </p:spPr>
          <p:txBody>
            <a:bodyPr/>
            <a:lstStyle/>
            <a:p>
              <a:r>
                <a:rPr lang="en-US" altLang="ko-KR" sz="1200">
                  <a:latin typeface="Times New Roman" pitchFamily="18" charset="0"/>
                  <a:ea typeface="Batang" pitchFamily="18" charset="-127"/>
                </a:rPr>
                <a:t>    </a:t>
              </a:r>
              <a:r>
                <a:rPr lang="en-US" altLang="ko-KR">
                  <a:latin typeface="Times New Roman" pitchFamily="18" charset="0"/>
                  <a:ea typeface="Batang" pitchFamily="18" charset="-127"/>
                </a:rPr>
                <a:t>0        1                                                                    2       3       4      5</a:t>
              </a:r>
              <a:endParaRPr lang="en-US"/>
            </a:p>
          </p:txBody>
        </p:sp>
        <p:sp>
          <p:nvSpPr>
            <p:cNvPr id="63616" name="Line 128"/>
            <p:cNvSpPr>
              <a:spLocks noChangeShapeType="1"/>
            </p:cNvSpPr>
            <p:nvPr/>
          </p:nvSpPr>
          <p:spPr bwMode="auto">
            <a:xfrm flipV="1">
              <a:off x="4470" y="5998"/>
              <a:ext cx="300" cy="772"/>
            </a:xfrm>
            <a:prstGeom prst="line">
              <a:avLst/>
            </a:prstGeom>
            <a:noFill/>
            <a:ln w="9525">
              <a:solidFill>
                <a:srgbClr val="000000"/>
              </a:solidFill>
              <a:prstDash val="dash"/>
              <a:round/>
              <a:headEnd/>
              <a:tailEnd type="triangle" w="med" len="med"/>
            </a:ln>
          </p:spPr>
          <p:txBody>
            <a:bodyPr/>
            <a:lstStyle/>
            <a:p>
              <a:endParaRPr lang="en-US"/>
            </a:p>
          </p:txBody>
        </p:sp>
        <p:sp>
          <p:nvSpPr>
            <p:cNvPr id="63617" name="Line 129"/>
            <p:cNvSpPr>
              <a:spLocks noChangeShapeType="1"/>
            </p:cNvSpPr>
            <p:nvPr/>
          </p:nvSpPr>
          <p:spPr bwMode="auto">
            <a:xfrm>
              <a:off x="7020" y="9547"/>
              <a:ext cx="450" cy="926"/>
            </a:xfrm>
            <a:prstGeom prst="line">
              <a:avLst/>
            </a:prstGeom>
            <a:noFill/>
            <a:ln w="9525">
              <a:solidFill>
                <a:srgbClr val="000000"/>
              </a:solidFill>
              <a:round/>
              <a:headEnd/>
              <a:tailEnd type="triangle" w="med" len="med"/>
            </a:ln>
          </p:spPr>
          <p:txBody>
            <a:bodyPr/>
            <a:lstStyle/>
            <a:p>
              <a:endParaRPr lang="en-US"/>
            </a:p>
          </p:txBody>
        </p:sp>
        <p:sp>
          <p:nvSpPr>
            <p:cNvPr id="63618" name="Text Box 130"/>
            <p:cNvSpPr txBox="1">
              <a:spLocks noChangeArrowheads="1"/>
            </p:cNvSpPr>
            <p:nvPr/>
          </p:nvSpPr>
          <p:spPr bwMode="auto">
            <a:xfrm>
              <a:off x="6270" y="10318"/>
              <a:ext cx="1050" cy="307"/>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Data flow</a:t>
              </a:r>
              <a:endParaRPr lang="en-US"/>
            </a:p>
          </p:txBody>
        </p:sp>
        <p:sp>
          <p:nvSpPr>
            <p:cNvPr id="63619" name="Line 131"/>
            <p:cNvSpPr>
              <a:spLocks noChangeShapeType="1"/>
            </p:cNvSpPr>
            <p:nvPr/>
          </p:nvSpPr>
          <p:spPr bwMode="auto">
            <a:xfrm flipV="1">
              <a:off x="8220" y="9393"/>
              <a:ext cx="900" cy="925"/>
            </a:xfrm>
            <a:prstGeom prst="line">
              <a:avLst/>
            </a:prstGeom>
            <a:noFill/>
            <a:ln w="9525">
              <a:solidFill>
                <a:srgbClr val="000000"/>
              </a:solidFill>
              <a:prstDash val="dash"/>
              <a:round/>
              <a:headEnd/>
              <a:tailEnd type="triangle" w="med" len="med"/>
            </a:ln>
          </p:spPr>
          <p:txBody>
            <a:bodyPr/>
            <a:lstStyle/>
            <a:p>
              <a:endParaRPr lang="en-US"/>
            </a:p>
          </p:txBody>
        </p:sp>
        <p:sp>
          <p:nvSpPr>
            <p:cNvPr id="63620" name="Text Box 132"/>
            <p:cNvSpPr txBox="1">
              <a:spLocks noChangeArrowheads="1"/>
            </p:cNvSpPr>
            <p:nvPr/>
          </p:nvSpPr>
          <p:spPr bwMode="auto">
            <a:xfrm>
              <a:off x="7770" y="10318"/>
              <a:ext cx="1200" cy="310"/>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ACK flow</a:t>
              </a:r>
              <a:endParaRPr lang="en-US"/>
            </a:p>
          </p:txBody>
        </p:sp>
      </p:grpSp>
      <p:sp>
        <p:nvSpPr>
          <p:cNvPr id="63621" name="Text Box 133"/>
          <p:cNvSpPr txBox="1">
            <a:spLocks noChangeArrowheads="1"/>
          </p:cNvSpPr>
          <p:nvPr/>
        </p:nvSpPr>
        <p:spPr bwMode="auto">
          <a:xfrm>
            <a:off x="152400" y="5943600"/>
            <a:ext cx="5943600" cy="946150"/>
          </a:xfrm>
          <a:prstGeom prst="rect">
            <a:avLst/>
          </a:prstGeom>
          <a:noFill/>
          <a:ln w="9525">
            <a:noFill/>
            <a:miter lim="800000"/>
            <a:headEnd/>
            <a:tailEnd/>
          </a:ln>
          <a:effectLst/>
        </p:spPr>
        <p:txBody>
          <a:bodyPr>
            <a:spAutoFit/>
          </a:bodyPr>
          <a:lstStyle/>
          <a:p>
            <a:pPr marL="342900" indent="-342900"/>
            <a:r>
              <a:rPr lang="en-US" sz="2000"/>
              <a:t>Error recovery, when:</a:t>
            </a:r>
            <a:r>
              <a:rPr lang="en-US"/>
              <a:t> </a:t>
            </a:r>
          </a:p>
          <a:p>
            <a:pPr marL="342900" indent="-342900">
              <a:buFontTx/>
              <a:buAutoNum type="alphaLcParenBoth"/>
            </a:pPr>
            <a:r>
              <a:rPr lang="en-US">
                <a:solidFill>
                  <a:schemeClr val="accent2"/>
                </a:solidFill>
              </a:rPr>
              <a:t>receiver’s window size is 1 and</a:t>
            </a:r>
            <a:r>
              <a:rPr lang="en-US"/>
              <a:t> </a:t>
            </a:r>
          </a:p>
          <a:p>
            <a:pPr marL="342900" indent="-342900"/>
            <a:r>
              <a:rPr lang="en-US">
                <a:solidFill>
                  <a:schemeClr val="hlink"/>
                </a:solidFill>
              </a:rPr>
              <a:t>(b)</a:t>
            </a:r>
            <a:r>
              <a:rPr lang="en-US"/>
              <a:t> </a:t>
            </a:r>
            <a:r>
              <a:rPr lang="en-US">
                <a:solidFill>
                  <a:schemeClr val="hlink"/>
                </a:solidFill>
              </a:rPr>
              <a:t>receiver’s window size is large; </a:t>
            </a:r>
            <a:r>
              <a:rPr lang="en-US" b="1">
                <a:solidFill>
                  <a:srgbClr val="FF0066"/>
                </a:solidFill>
              </a:rPr>
              <a:t>Selective Repeat</a:t>
            </a:r>
          </a:p>
        </p:txBody>
      </p:sp>
      <p:sp>
        <p:nvSpPr>
          <p:cNvPr id="63622" name="Line 134"/>
          <p:cNvSpPr>
            <a:spLocks noChangeShapeType="1"/>
          </p:cNvSpPr>
          <p:nvPr/>
        </p:nvSpPr>
        <p:spPr bwMode="auto">
          <a:xfrm>
            <a:off x="5638800" y="762000"/>
            <a:ext cx="0" cy="1219200"/>
          </a:xfrm>
          <a:prstGeom prst="line">
            <a:avLst/>
          </a:prstGeom>
          <a:noFill/>
          <a:ln w="28575">
            <a:solidFill>
              <a:srgbClr val="FF0066"/>
            </a:solidFill>
            <a:round/>
            <a:headEnd/>
            <a:tailEnd/>
          </a:ln>
          <a:effectLst/>
        </p:spPr>
        <p:txBody>
          <a:bodyPr/>
          <a:lstStyle/>
          <a:p>
            <a:endParaRPr lang="en-US"/>
          </a:p>
        </p:txBody>
      </p:sp>
      <p:sp>
        <p:nvSpPr>
          <p:cNvPr id="63623" name="Text Box 135"/>
          <p:cNvSpPr txBox="1">
            <a:spLocks noChangeArrowheads="1"/>
          </p:cNvSpPr>
          <p:nvPr/>
        </p:nvSpPr>
        <p:spPr bwMode="auto">
          <a:xfrm>
            <a:off x="0" y="3886200"/>
            <a:ext cx="1219200" cy="915988"/>
          </a:xfrm>
          <a:prstGeom prst="rect">
            <a:avLst/>
          </a:prstGeom>
          <a:noFill/>
          <a:ln w="9525">
            <a:noFill/>
            <a:miter lim="800000"/>
            <a:headEnd/>
            <a:tailEnd/>
          </a:ln>
          <a:effectLst/>
        </p:spPr>
        <p:txBody>
          <a:bodyPr>
            <a:spAutoFit/>
          </a:bodyPr>
          <a:lstStyle/>
          <a:p>
            <a:pPr>
              <a:spcBef>
                <a:spcPct val="50000"/>
              </a:spcBef>
            </a:pPr>
            <a:r>
              <a:rPr lang="en-US" b="1">
                <a:solidFill>
                  <a:srgbClr val="FF0066"/>
                </a:solidFill>
              </a:rPr>
              <a:t>Selective repeat  (NAK)</a:t>
            </a:r>
            <a:r>
              <a:rPr lang="en-US"/>
              <a:t> </a:t>
            </a:r>
          </a:p>
        </p:txBody>
      </p:sp>
      <p:sp>
        <p:nvSpPr>
          <p:cNvPr id="63624" name="Text Box 136"/>
          <p:cNvSpPr txBox="1">
            <a:spLocks noChangeArrowheads="1"/>
          </p:cNvSpPr>
          <p:nvPr/>
        </p:nvSpPr>
        <p:spPr bwMode="auto">
          <a:xfrm>
            <a:off x="152400" y="1676400"/>
            <a:ext cx="1371600" cy="915988"/>
          </a:xfrm>
          <a:prstGeom prst="rect">
            <a:avLst/>
          </a:prstGeom>
          <a:noFill/>
          <a:ln w="9525">
            <a:noFill/>
            <a:miter lim="800000"/>
            <a:headEnd/>
            <a:tailEnd/>
          </a:ln>
          <a:effectLst/>
        </p:spPr>
        <p:txBody>
          <a:bodyPr>
            <a:spAutoFit/>
          </a:bodyPr>
          <a:lstStyle/>
          <a:p>
            <a:pPr>
              <a:spcBef>
                <a:spcPct val="50000"/>
              </a:spcBef>
            </a:pPr>
            <a:r>
              <a:rPr lang="en-US" b="1">
                <a:solidFill>
                  <a:srgbClr val="FF0066"/>
                </a:solidFill>
              </a:rPr>
              <a:t>Go Back N With size window 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255E0BA6-B2FE-496E-A4CE-0C369CA26ECB}" type="slidenum">
              <a:rPr lang="en-US"/>
              <a:pPr/>
              <a:t>55</a:t>
            </a:fld>
            <a:endParaRPr lang="en-US"/>
          </a:p>
        </p:txBody>
      </p:sp>
      <p:sp>
        <p:nvSpPr>
          <p:cNvPr id="65540" name="Rectangle 4"/>
          <p:cNvSpPr>
            <a:spLocks noChangeArrowheads="1"/>
          </p:cNvSpPr>
          <p:nvPr/>
        </p:nvSpPr>
        <p:spPr bwMode="auto">
          <a:xfrm>
            <a:off x="457200" y="0"/>
            <a:ext cx="7772400" cy="609600"/>
          </a:xfrm>
          <a:prstGeom prst="rect">
            <a:avLst/>
          </a:prstGeom>
          <a:noFill/>
          <a:ln w="9525">
            <a:noFill/>
            <a:miter lim="800000"/>
            <a:headEnd/>
            <a:tailEnd/>
          </a:ln>
          <a:effectLst/>
        </p:spPr>
        <p:txBody>
          <a:bodyPr anchor="ctr"/>
          <a:lstStyle/>
          <a:p>
            <a:pPr algn="ctr"/>
            <a:r>
              <a:rPr lang="en-US" sz="4000" b="1">
                <a:solidFill>
                  <a:schemeClr val="accent2"/>
                </a:solidFill>
                <a:latin typeface="Comic Sans MS" pitchFamily="66" charset="0"/>
              </a:rPr>
              <a:t>Pr.5</a:t>
            </a:r>
            <a:r>
              <a:rPr lang="en-US" sz="4000" b="1">
                <a:solidFill>
                  <a:schemeClr val="hlink"/>
                </a:solidFill>
                <a:latin typeface="Comic Sans MS" pitchFamily="66" charset="0"/>
              </a:rPr>
              <a:t> .Go-Back-N</a:t>
            </a:r>
          </a:p>
        </p:txBody>
      </p:sp>
      <p:sp>
        <p:nvSpPr>
          <p:cNvPr id="65541" name="Rectangle 5"/>
          <p:cNvSpPr>
            <a:spLocks noChangeArrowheads="1"/>
          </p:cNvSpPr>
          <p:nvPr/>
        </p:nvSpPr>
        <p:spPr bwMode="auto">
          <a:xfrm>
            <a:off x="304800" y="457200"/>
            <a:ext cx="8401050" cy="1447800"/>
          </a:xfrm>
          <a:prstGeom prst="rect">
            <a:avLst/>
          </a:prstGeom>
          <a:noFill/>
          <a:ln w="9525">
            <a:noFill/>
            <a:miter lim="800000"/>
            <a:headEnd/>
            <a:tailEnd/>
          </a:ln>
          <a:effectLst/>
        </p:spPr>
        <p:txBody>
          <a:bodyPr/>
          <a:lstStyle/>
          <a:p>
            <a:pPr marL="342900" indent="-342900">
              <a:spcBef>
                <a:spcPct val="20000"/>
              </a:spcBef>
            </a:pPr>
            <a:r>
              <a:rPr lang="en-US" sz="2800">
                <a:solidFill>
                  <a:srgbClr val="FF0000"/>
                </a:solidFill>
              </a:rPr>
              <a:t>Sender:</a:t>
            </a:r>
            <a:endParaRPr lang="en-US" sz="2800"/>
          </a:p>
          <a:p>
            <a:pPr marL="342900" indent="-342900">
              <a:spcBef>
                <a:spcPct val="20000"/>
              </a:spcBef>
              <a:buFontTx/>
              <a:buChar char="•"/>
            </a:pPr>
            <a:r>
              <a:rPr lang="en-US" sz="2400"/>
              <a:t>k-bit seq # in packet header</a:t>
            </a:r>
          </a:p>
          <a:p>
            <a:pPr marL="342900" indent="-342900">
              <a:spcBef>
                <a:spcPct val="20000"/>
              </a:spcBef>
              <a:buFontTx/>
              <a:buChar char="•"/>
            </a:pPr>
            <a:r>
              <a:rPr lang="en-US" sz="2400"/>
              <a:t>“window” of up to N, consecutive unACK’ed pkts allowed</a:t>
            </a:r>
          </a:p>
          <a:p>
            <a:pPr marL="342900" indent="-342900">
              <a:spcBef>
                <a:spcPct val="20000"/>
              </a:spcBef>
            </a:pPr>
            <a:endParaRPr lang="en-US" sz="2800"/>
          </a:p>
          <a:p>
            <a:pPr marL="342900" indent="-342900">
              <a:spcBef>
                <a:spcPct val="20000"/>
              </a:spcBef>
              <a:buFontTx/>
              <a:buChar char="•"/>
            </a:pPr>
            <a:endParaRPr lang="en-US" sz="2800"/>
          </a:p>
        </p:txBody>
      </p:sp>
      <p:pic>
        <p:nvPicPr>
          <p:cNvPr id="65542" name="Picture 6" descr="gbn_seqnum"/>
          <p:cNvPicPr>
            <a:picLocks noChangeAspect="1" noChangeArrowheads="1"/>
          </p:cNvPicPr>
          <p:nvPr/>
        </p:nvPicPr>
        <p:blipFill>
          <a:blip r:embed="rId2" cstate="print"/>
          <a:srcRect/>
          <a:stretch>
            <a:fillRect/>
          </a:stretch>
        </p:blipFill>
        <p:spPr bwMode="auto">
          <a:xfrm>
            <a:off x="685800" y="2209800"/>
            <a:ext cx="8099425" cy="1630363"/>
          </a:xfrm>
          <a:prstGeom prst="rect">
            <a:avLst/>
          </a:prstGeom>
          <a:noFill/>
        </p:spPr>
      </p:pic>
      <p:sp>
        <p:nvSpPr>
          <p:cNvPr id="65543" name="Rectangle 7"/>
          <p:cNvSpPr>
            <a:spLocks noChangeArrowheads="1"/>
          </p:cNvSpPr>
          <p:nvPr/>
        </p:nvSpPr>
        <p:spPr bwMode="auto">
          <a:xfrm>
            <a:off x="533400" y="4038600"/>
            <a:ext cx="8324850" cy="2514600"/>
          </a:xfrm>
          <a:prstGeom prst="rect">
            <a:avLst/>
          </a:prstGeom>
          <a:noFill/>
          <a:ln w="9525">
            <a:noFill/>
            <a:miter lim="800000"/>
            <a:headEnd/>
            <a:tailEnd/>
          </a:ln>
          <a:effectLst/>
        </p:spPr>
        <p:txBody>
          <a:bodyPr/>
          <a:lstStyle/>
          <a:p>
            <a:pPr marL="342900" indent="-342900">
              <a:spcBef>
                <a:spcPct val="20000"/>
              </a:spcBef>
              <a:buFontTx/>
              <a:buChar char="•"/>
            </a:pPr>
            <a:r>
              <a:rPr lang="en-US" sz="2400"/>
              <a:t>ACK(n): ACKs all pkts up to, including seq # n - “cumulative ACK”</a:t>
            </a:r>
          </a:p>
          <a:p>
            <a:pPr marL="742950" lvl="1" indent="-285750">
              <a:spcBef>
                <a:spcPct val="20000"/>
              </a:spcBef>
              <a:buFontTx/>
              <a:buChar char="–"/>
            </a:pPr>
            <a:r>
              <a:rPr lang="en-US" sz="2400"/>
              <a:t>may receive duplicate ACKs (see receiver)</a:t>
            </a:r>
            <a:endParaRPr lang="en-US" sz="2000"/>
          </a:p>
          <a:p>
            <a:pPr marL="342900" indent="-342900">
              <a:spcBef>
                <a:spcPct val="20000"/>
              </a:spcBef>
              <a:buFontTx/>
              <a:buChar char="•"/>
            </a:pPr>
            <a:r>
              <a:rPr lang="en-US" sz="2400"/>
              <a:t>timer for each in-flight pkt</a:t>
            </a:r>
          </a:p>
          <a:p>
            <a:pPr marL="342900" indent="-342900">
              <a:spcBef>
                <a:spcPct val="20000"/>
              </a:spcBef>
              <a:buFontTx/>
              <a:buChar char="•"/>
            </a:pPr>
            <a:r>
              <a:rPr lang="en-US" sz="2400" i="1"/>
              <a:t>timeout(n):</a:t>
            </a:r>
            <a:r>
              <a:rPr lang="en-US" sz="2400"/>
              <a:t> retransmit pkt n </a:t>
            </a:r>
            <a:r>
              <a:rPr lang="en-US" sz="2400">
                <a:solidFill>
                  <a:srgbClr val="FF0000"/>
                </a:solidFill>
              </a:rPr>
              <a:t>and all higher seq # pkts in window</a:t>
            </a:r>
            <a:endParaRPr lang="en-US" sz="28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D2B4CD4-B768-4A60-BD01-FF7D2BAF1D9B}" type="slidenum">
              <a:rPr lang="en-US"/>
              <a:pPr/>
              <a:t>56</a:t>
            </a:fld>
            <a:endParaRPr lang="en-US"/>
          </a:p>
        </p:txBody>
      </p:sp>
      <p:sp>
        <p:nvSpPr>
          <p:cNvPr id="66564" name="Rectangle 4"/>
          <p:cNvSpPr>
            <a:spLocks noChangeArrowheads="1"/>
          </p:cNvSpPr>
          <p:nvPr/>
        </p:nvSpPr>
        <p:spPr bwMode="auto">
          <a:xfrm>
            <a:off x="0" y="0"/>
            <a:ext cx="8715375" cy="1143000"/>
          </a:xfrm>
          <a:prstGeom prst="rect">
            <a:avLst/>
          </a:prstGeom>
          <a:noFill/>
          <a:ln w="9525">
            <a:noFill/>
            <a:miter lim="800000"/>
            <a:headEnd/>
            <a:tailEnd/>
          </a:ln>
          <a:effectLst/>
        </p:spPr>
        <p:txBody>
          <a:bodyPr anchor="ctr"/>
          <a:lstStyle/>
          <a:p>
            <a:pPr algn="ctr"/>
            <a:r>
              <a:rPr lang="en-US" sz="4000" b="1">
                <a:solidFill>
                  <a:schemeClr val="accent2"/>
                </a:solidFill>
                <a:latin typeface="Comic Sans MS" pitchFamily="66" charset="0"/>
              </a:rPr>
              <a:t>Prtcl.5. </a:t>
            </a:r>
            <a:r>
              <a:rPr lang="en-US" sz="3200" b="1">
                <a:solidFill>
                  <a:schemeClr val="hlink"/>
                </a:solidFill>
                <a:latin typeface="Comic Sans MS" pitchFamily="66" charset="0"/>
              </a:rPr>
              <a:t>Selective repeat: sender- receiver windows</a:t>
            </a:r>
          </a:p>
        </p:txBody>
      </p:sp>
      <p:pic>
        <p:nvPicPr>
          <p:cNvPr id="66565" name="Picture 5" descr="sr_seqnum"/>
          <p:cNvPicPr>
            <a:picLocks noChangeAspect="1" noChangeArrowheads="1"/>
          </p:cNvPicPr>
          <p:nvPr/>
        </p:nvPicPr>
        <p:blipFill>
          <a:blip r:embed="rId2" cstate="print"/>
          <a:srcRect/>
          <a:stretch>
            <a:fillRect/>
          </a:stretch>
        </p:blipFill>
        <p:spPr bwMode="auto">
          <a:xfrm>
            <a:off x="504825" y="1404938"/>
            <a:ext cx="8235950" cy="4916487"/>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6CD080A-457E-472F-B9A9-C5101705643B}" type="slidenum">
              <a:rPr lang="en-US"/>
              <a:pPr/>
              <a:t>57</a:t>
            </a:fld>
            <a:endParaRPr lang="en-US"/>
          </a:p>
        </p:txBody>
      </p:sp>
      <p:sp>
        <p:nvSpPr>
          <p:cNvPr id="78850" name="Rectangle 2"/>
          <p:cNvSpPr>
            <a:spLocks noGrp="1" noChangeArrowheads="1"/>
          </p:cNvSpPr>
          <p:nvPr>
            <p:ph type="title"/>
          </p:nvPr>
        </p:nvSpPr>
        <p:spPr>
          <a:xfrm>
            <a:off x="457200" y="152400"/>
            <a:ext cx="8229600" cy="762000"/>
          </a:xfrm>
        </p:spPr>
        <p:txBody>
          <a:bodyPr/>
          <a:lstStyle/>
          <a:p>
            <a:r>
              <a:rPr lang="en-US" sz="3200" b="1">
                <a:solidFill>
                  <a:schemeClr val="accent2"/>
                </a:solidFill>
                <a:latin typeface="Comic Sans MS" pitchFamily="66" charset="0"/>
              </a:rPr>
              <a:t>Prtcl.7.</a:t>
            </a:r>
            <a:r>
              <a:rPr lang="en-US" sz="3200" b="1">
                <a:solidFill>
                  <a:schemeClr val="hlink"/>
                </a:solidFill>
                <a:latin typeface="Comic Sans MS" pitchFamily="66" charset="0"/>
              </a:rPr>
              <a:t> High-Level Data Link Control</a:t>
            </a:r>
            <a:r>
              <a:rPr lang="en-US" sz="4000"/>
              <a:t> </a:t>
            </a:r>
          </a:p>
        </p:txBody>
      </p:sp>
      <p:sp>
        <p:nvSpPr>
          <p:cNvPr id="78851" name="Rectangle 3"/>
          <p:cNvSpPr>
            <a:spLocks noGrp="1" noChangeArrowheads="1"/>
          </p:cNvSpPr>
          <p:nvPr>
            <p:ph type="body" idx="1"/>
          </p:nvPr>
        </p:nvSpPr>
        <p:spPr>
          <a:xfrm>
            <a:off x="0" y="990600"/>
            <a:ext cx="9067800" cy="5638800"/>
          </a:xfrm>
        </p:spPr>
        <p:txBody>
          <a:bodyPr/>
          <a:lstStyle/>
          <a:p>
            <a:r>
              <a:rPr lang="en-US" sz="2800" b="1">
                <a:solidFill>
                  <a:schemeClr val="accent2"/>
                </a:solidFill>
                <a:latin typeface="Comic Sans MS" pitchFamily="66" charset="0"/>
              </a:rPr>
              <a:t>High-Level Data Link Control (HDLC)</a:t>
            </a:r>
            <a:r>
              <a:rPr lang="en-US" sz="2800"/>
              <a:t> subsets:</a:t>
            </a:r>
          </a:p>
          <a:p>
            <a:r>
              <a:rPr lang="en-US" sz="2800" b="1">
                <a:solidFill>
                  <a:schemeClr val="hlink"/>
                </a:solidFill>
              </a:rPr>
              <a:t>(Synchronous Data Link Control </a:t>
            </a:r>
            <a:r>
              <a:rPr lang="en-US" sz="2800" b="1">
                <a:solidFill>
                  <a:schemeClr val="accent2"/>
                </a:solidFill>
              </a:rPr>
              <a:t>(SDLC)</a:t>
            </a:r>
            <a:r>
              <a:rPr lang="en-US" sz="2800">
                <a:solidFill>
                  <a:schemeClr val="hlink"/>
                </a:solidFill>
              </a:rPr>
              <a:t> </a:t>
            </a:r>
          </a:p>
          <a:p>
            <a:r>
              <a:rPr lang="en-US" sz="2800" b="1">
                <a:solidFill>
                  <a:schemeClr val="hlink"/>
                </a:solidFill>
              </a:rPr>
              <a:t>Link Access Procedure</a:t>
            </a:r>
            <a:r>
              <a:rPr lang="en-US" sz="2800">
                <a:solidFill>
                  <a:schemeClr val="hlink"/>
                </a:solidFill>
              </a:rPr>
              <a:t> for </a:t>
            </a:r>
            <a:r>
              <a:rPr lang="en-US" sz="2800" b="1">
                <a:solidFill>
                  <a:schemeClr val="hlink"/>
                </a:solidFill>
              </a:rPr>
              <a:t>D</a:t>
            </a:r>
            <a:r>
              <a:rPr lang="en-US" sz="2800">
                <a:solidFill>
                  <a:schemeClr val="hlink"/>
                </a:solidFill>
              </a:rPr>
              <a:t> Channel </a:t>
            </a:r>
            <a:r>
              <a:rPr lang="en-US" sz="2800" b="1">
                <a:solidFill>
                  <a:schemeClr val="accent2"/>
                </a:solidFill>
              </a:rPr>
              <a:t>(LAPD)</a:t>
            </a:r>
            <a:r>
              <a:rPr lang="en-US" sz="2800">
                <a:solidFill>
                  <a:schemeClr val="hlink"/>
                </a:solidFill>
              </a:rPr>
              <a:t> </a:t>
            </a:r>
          </a:p>
          <a:p>
            <a:r>
              <a:rPr lang="en-US" sz="2800" b="1">
                <a:solidFill>
                  <a:schemeClr val="hlink"/>
                </a:solidFill>
              </a:rPr>
              <a:t>Advanced Data Communication Control Procedure </a:t>
            </a:r>
            <a:r>
              <a:rPr lang="en-US" sz="2800" b="1">
                <a:solidFill>
                  <a:schemeClr val="accent2"/>
                </a:solidFill>
              </a:rPr>
              <a:t>(ADCCP)</a:t>
            </a:r>
            <a:r>
              <a:rPr lang="en-US" sz="2800">
                <a:solidFill>
                  <a:schemeClr val="hlink"/>
                </a:solidFill>
              </a:rPr>
              <a:t> </a:t>
            </a:r>
          </a:p>
          <a:p>
            <a:r>
              <a:rPr lang="en-US" sz="2800" b="1">
                <a:solidFill>
                  <a:schemeClr val="hlink"/>
                </a:solidFill>
              </a:rPr>
              <a:t>Link Access Procedure </a:t>
            </a:r>
            <a:r>
              <a:rPr lang="en-US" sz="2800" b="1">
                <a:solidFill>
                  <a:schemeClr val="accent2"/>
                </a:solidFill>
              </a:rPr>
              <a:t>(LAP)</a:t>
            </a:r>
            <a:r>
              <a:rPr lang="en-US" sz="2800" b="1">
                <a:solidFill>
                  <a:schemeClr val="hlink"/>
                </a:solidFill>
              </a:rPr>
              <a:t>.</a:t>
            </a:r>
            <a:r>
              <a:rPr lang="en-US" sz="2800">
                <a:solidFill>
                  <a:schemeClr val="hlink"/>
                </a:solidFill>
              </a:rPr>
              <a:t> </a:t>
            </a:r>
          </a:p>
          <a:p>
            <a:pPr>
              <a:buFontTx/>
              <a:buNone/>
            </a:pPr>
            <a:r>
              <a:rPr lang="en-US" sz="2800">
                <a:solidFill>
                  <a:schemeClr val="folHlink"/>
                </a:solidFill>
              </a:rPr>
              <a:t>These protocols are based on the same principles.</a:t>
            </a:r>
            <a:r>
              <a:rPr lang="en-US"/>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6"/>
          <p:cNvSpPr>
            <a:spLocks noGrp="1"/>
          </p:cNvSpPr>
          <p:nvPr>
            <p:ph type="sldNum" sz="quarter" idx="12"/>
          </p:nvPr>
        </p:nvSpPr>
        <p:spPr/>
        <p:txBody>
          <a:bodyPr/>
          <a:lstStyle/>
          <a:p>
            <a:fld id="{220C5977-3C81-4174-9682-48ED13CB3F92}" type="slidenum">
              <a:rPr lang="en-US"/>
              <a:pPr/>
              <a:t>58</a:t>
            </a:fld>
            <a:endParaRPr lang="en-US"/>
          </a:p>
        </p:txBody>
      </p:sp>
      <p:sp>
        <p:nvSpPr>
          <p:cNvPr id="79893" name="Rectangle 21"/>
          <p:cNvSpPr>
            <a:spLocks noGrp="1" noChangeArrowheads="1"/>
          </p:cNvSpPr>
          <p:nvPr>
            <p:ph type="title"/>
          </p:nvPr>
        </p:nvSpPr>
        <p:spPr>
          <a:xfrm>
            <a:off x="533400" y="0"/>
            <a:ext cx="8229600" cy="685800"/>
          </a:xfrm>
        </p:spPr>
        <p:txBody>
          <a:bodyPr>
            <a:normAutofit fontScale="90000"/>
          </a:bodyPr>
          <a:lstStyle/>
          <a:p>
            <a:r>
              <a:rPr lang="en-US" sz="3600" b="1">
                <a:solidFill>
                  <a:schemeClr val="accent2"/>
                </a:solidFill>
                <a:latin typeface="Comic Sans MS" pitchFamily="66" charset="0"/>
              </a:rPr>
              <a:t>Pr.7.</a:t>
            </a:r>
            <a:r>
              <a:rPr lang="en-US" sz="4000" b="1">
                <a:solidFill>
                  <a:schemeClr val="hlink"/>
                </a:solidFill>
                <a:latin typeface="Comic Sans MS" pitchFamily="66" charset="0"/>
              </a:rPr>
              <a:t> </a:t>
            </a:r>
            <a:r>
              <a:rPr lang="en-US" sz="4000" b="1" i="1">
                <a:solidFill>
                  <a:schemeClr val="hlink"/>
                </a:solidFill>
                <a:latin typeface="Comic Sans MS" pitchFamily="66" charset="0"/>
              </a:rPr>
              <a:t>HDLC Frame Format</a:t>
            </a:r>
            <a:r>
              <a:rPr lang="en-US"/>
              <a:t> </a:t>
            </a:r>
          </a:p>
        </p:txBody>
      </p:sp>
      <p:graphicFrame>
        <p:nvGraphicFramePr>
          <p:cNvPr id="79901" name="Group 29"/>
          <p:cNvGraphicFramePr>
            <a:graphicFrameLocks noGrp="1"/>
          </p:cNvGraphicFramePr>
          <p:nvPr>
            <p:ph sz="half" idx="2"/>
          </p:nvPr>
        </p:nvGraphicFramePr>
        <p:xfrm>
          <a:off x="304800" y="1600200"/>
          <a:ext cx="8686800" cy="990600"/>
        </p:xfrm>
        <a:graphic>
          <a:graphicData uri="http://schemas.openxmlformats.org/drawingml/2006/table">
            <a:tbl>
              <a:tblPr/>
              <a:tblGrid>
                <a:gridCol w="1143000"/>
                <a:gridCol w="1371600"/>
                <a:gridCol w="1371600"/>
                <a:gridCol w="2362200"/>
                <a:gridCol w="1371600"/>
                <a:gridCol w="1066800"/>
              </a:tblGrid>
              <a:tr h="990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Flag</a:t>
                      </a:r>
                      <a:r>
                        <a:rPr kumimoji="0" lang="en-US"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8 Bits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Address</a:t>
                      </a: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Control</a:t>
                      </a: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Data</a:t>
                      </a:r>
                      <a:r>
                        <a:rPr kumimoji="0" lang="en-US"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Variable 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CRC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Flag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8 Bits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02" name="Rectangle 30"/>
          <p:cNvSpPr>
            <a:spLocks noChangeArrowheads="1"/>
          </p:cNvSpPr>
          <p:nvPr/>
        </p:nvSpPr>
        <p:spPr bwMode="auto">
          <a:xfrm>
            <a:off x="381000" y="914400"/>
            <a:ext cx="5181600" cy="519113"/>
          </a:xfrm>
          <a:prstGeom prst="rect">
            <a:avLst/>
          </a:prstGeom>
          <a:noFill/>
          <a:ln w="9525">
            <a:noFill/>
            <a:miter lim="800000"/>
            <a:headEnd/>
            <a:tailEnd/>
          </a:ln>
          <a:effectLst/>
        </p:spPr>
        <p:txBody>
          <a:bodyPr anchor="ctr">
            <a:spAutoFit/>
          </a:bodyPr>
          <a:lstStyle/>
          <a:p>
            <a:r>
              <a:rPr lang="en-US" sz="2800">
                <a:solidFill>
                  <a:schemeClr val="hlink"/>
                </a:solidFill>
              </a:rPr>
              <a:t> bit oriented; bit stuffing</a:t>
            </a:r>
            <a:r>
              <a:rPr lang="en-US"/>
              <a:t> </a:t>
            </a:r>
          </a:p>
        </p:txBody>
      </p:sp>
      <p:sp>
        <p:nvSpPr>
          <p:cNvPr id="79903" name="computr2"/>
          <p:cNvSpPr>
            <a:spLocks noEditPoints="1" noChangeArrowheads="1"/>
          </p:cNvSpPr>
          <p:nvPr/>
        </p:nvSpPr>
        <p:spPr bwMode="auto">
          <a:xfrm>
            <a:off x="6629400" y="2819400"/>
            <a:ext cx="8382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79904" name="computr2"/>
          <p:cNvSpPr>
            <a:spLocks noEditPoints="1" noChangeArrowheads="1"/>
          </p:cNvSpPr>
          <p:nvPr/>
        </p:nvSpPr>
        <p:spPr bwMode="auto">
          <a:xfrm>
            <a:off x="533400" y="2819400"/>
            <a:ext cx="838200" cy="6096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79905" name="Line 33"/>
          <p:cNvSpPr>
            <a:spLocks noChangeShapeType="1"/>
          </p:cNvSpPr>
          <p:nvPr/>
        </p:nvSpPr>
        <p:spPr bwMode="auto">
          <a:xfrm>
            <a:off x="1219200" y="2971800"/>
            <a:ext cx="5562600" cy="0"/>
          </a:xfrm>
          <a:prstGeom prst="line">
            <a:avLst/>
          </a:prstGeom>
          <a:noFill/>
          <a:ln w="28575">
            <a:solidFill>
              <a:schemeClr val="tx1"/>
            </a:solidFill>
            <a:round/>
            <a:headEnd/>
            <a:tailEnd type="triangle" w="med" len="med"/>
          </a:ln>
          <a:effectLst/>
        </p:spPr>
        <p:txBody>
          <a:bodyPr/>
          <a:lstStyle/>
          <a:p>
            <a:endParaRPr lang="en-US"/>
          </a:p>
        </p:txBody>
      </p:sp>
      <p:sp>
        <p:nvSpPr>
          <p:cNvPr id="79906" name="Text Box 34"/>
          <p:cNvSpPr txBox="1">
            <a:spLocks noChangeArrowheads="1"/>
          </p:cNvSpPr>
          <p:nvPr/>
        </p:nvSpPr>
        <p:spPr bwMode="auto">
          <a:xfrm>
            <a:off x="533400" y="3505200"/>
            <a:ext cx="914400" cy="366713"/>
          </a:xfrm>
          <a:prstGeom prst="rect">
            <a:avLst/>
          </a:prstGeom>
          <a:noFill/>
          <a:ln w="9525">
            <a:noFill/>
            <a:miter lim="800000"/>
            <a:headEnd/>
            <a:tailEnd/>
          </a:ln>
          <a:effectLst/>
        </p:spPr>
        <p:txBody>
          <a:bodyPr>
            <a:spAutoFit/>
          </a:bodyPr>
          <a:lstStyle/>
          <a:p>
            <a:pPr>
              <a:spcBef>
                <a:spcPct val="50000"/>
              </a:spcBef>
            </a:pPr>
            <a:r>
              <a:rPr lang="en-US"/>
              <a:t>Master</a:t>
            </a:r>
          </a:p>
        </p:txBody>
      </p:sp>
      <p:sp>
        <p:nvSpPr>
          <p:cNvPr id="79907" name="Text Box 35"/>
          <p:cNvSpPr txBox="1">
            <a:spLocks noChangeArrowheads="1"/>
          </p:cNvSpPr>
          <p:nvPr/>
        </p:nvSpPr>
        <p:spPr bwMode="auto">
          <a:xfrm>
            <a:off x="6629400" y="3505200"/>
            <a:ext cx="838200" cy="366713"/>
          </a:xfrm>
          <a:prstGeom prst="rect">
            <a:avLst/>
          </a:prstGeom>
          <a:noFill/>
          <a:ln w="9525">
            <a:noFill/>
            <a:miter lim="800000"/>
            <a:headEnd/>
            <a:tailEnd/>
          </a:ln>
          <a:effectLst/>
        </p:spPr>
        <p:txBody>
          <a:bodyPr>
            <a:spAutoFit/>
          </a:bodyPr>
          <a:lstStyle/>
          <a:p>
            <a:pPr>
              <a:spcBef>
                <a:spcPct val="50000"/>
              </a:spcBef>
            </a:pPr>
            <a:r>
              <a:rPr lang="en-US"/>
              <a:t>Slave</a:t>
            </a:r>
          </a:p>
        </p:txBody>
      </p:sp>
      <p:sp>
        <p:nvSpPr>
          <p:cNvPr id="79908" name="Text Box 36"/>
          <p:cNvSpPr txBox="1">
            <a:spLocks noChangeArrowheads="1"/>
          </p:cNvSpPr>
          <p:nvPr/>
        </p:nvSpPr>
        <p:spPr bwMode="auto">
          <a:xfrm>
            <a:off x="5105400" y="2590800"/>
            <a:ext cx="1371600" cy="366713"/>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Commends</a:t>
            </a:r>
          </a:p>
        </p:txBody>
      </p:sp>
      <p:sp>
        <p:nvSpPr>
          <p:cNvPr id="79909" name="Line 37"/>
          <p:cNvSpPr>
            <a:spLocks noChangeShapeType="1"/>
          </p:cNvSpPr>
          <p:nvPr/>
        </p:nvSpPr>
        <p:spPr bwMode="auto">
          <a:xfrm flipH="1">
            <a:off x="1828800" y="3200400"/>
            <a:ext cx="4953000" cy="0"/>
          </a:xfrm>
          <a:prstGeom prst="line">
            <a:avLst/>
          </a:prstGeom>
          <a:noFill/>
          <a:ln w="9525">
            <a:solidFill>
              <a:schemeClr val="tx1"/>
            </a:solidFill>
            <a:round/>
            <a:headEnd/>
            <a:tailEnd type="triangle" w="med" len="med"/>
          </a:ln>
          <a:effectLst/>
        </p:spPr>
        <p:txBody>
          <a:bodyPr/>
          <a:lstStyle/>
          <a:p>
            <a:endParaRPr lang="en-US"/>
          </a:p>
        </p:txBody>
      </p:sp>
      <p:sp>
        <p:nvSpPr>
          <p:cNvPr id="79910" name="Text Box 38"/>
          <p:cNvSpPr txBox="1">
            <a:spLocks noChangeArrowheads="1"/>
          </p:cNvSpPr>
          <p:nvPr/>
        </p:nvSpPr>
        <p:spPr bwMode="auto">
          <a:xfrm>
            <a:off x="2209800" y="3200400"/>
            <a:ext cx="1295400" cy="366713"/>
          </a:xfrm>
          <a:prstGeom prst="rect">
            <a:avLst/>
          </a:prstGeom>
          <a:noFill/>
          <a:ln w="9525">
            <a:noFill/>
            <a:miter lim="800000"/>
            <a:headEnd/>
            <a:tailEnd/>
          </a:ln>
          <a:effectLst/>
        </p:spPr>
        <p:txBody>
          <a:bodyPr>
            <a:spAutoFit/>
          </a:bodyPr>
          <a:lstStyle/>
          <a:p>
            <a:pPr>
              <a:spcBef>
                <a:spcPct val="50000"/>
              </a:spcBef>
            </a:pPr>
            <a:r>
              <a:rPr lang="en-US">
                <a:solidFill>
                  <a:schemeClr val="hlink"/>
                </a:solidFill>
              </a:rPr>
              <a:t>Response</a:t>
            </a:r>
          </a:p>
        </p:txBody>
      </p:sp>
      <p:sp>
        <p:nvSpPr>
          <p:cNvPr id="79911" name="Rectangle 39"/>
          <p:cNvSpPr>
            <a:spLocks noChangeArrowheads="1"/>
          </p:cNvSpPr>
          <p:nvPr/>
        </p:nvSpPr>
        <p:spPr bwMode="auto">
          <a:xfrm>
            <a:off x="228600" y="3889375"/>
            <a:ext cx="3232150" cy="457200"/>
          </a:xfrm>
          <a:prstGeom prst="rect">
            <a:avLst/>
          </a:prstGeom>
          <a:noFill/>
          <a:ln w="9525">
            <a:noFill/>
            <a:miter lim="800000"/>
            <a:headEnd/>
            <a:tailEnd/>
          </a:ln>
          <a:effectLst/>
        </p:spPr>
        <p:txBody>
          <a:bodyPr wrap="none">
            <a:spAutoFit/>
          </a:bodyPr>
          <a:lstStyle/>
          <a:p>
            <a:r>
              <a:rPr lang="en-US" sz="2400">
                <a:solidFill>
                  <a:schemeClr val="accent2"/>
                </a:solidFill>
              </a:rPr>
              <a:t>Flag- </a:t>
            </a:r>
            <a:r>
              <a:rPr lang="en-US" sz="2400"/>
              <a:t>synchronization.</a:t>
            </a:r>
            <a:r>
              <a:rPr lang="en-US"/>
              <a:t> </a:t>
            </a:r>
          </a:p>
        </p:txBody>
      </p:sp>
      <p:sp>
        <p:nvSpPr>
          <p:cNvPr id="79912" name="Rectangle 40"/>
          <p:cNvSpPr>
            <a:spLocks noChangeArrowheads="1"/>
          </p:cNvSpPr>
          <p:nvPr/>
        </p:nvSpPr>
        <p:spPr bwMode="auto">
          <a:xfrm>
            <a:off x="152400" y="4270375"/>
            <a:ext cx="6043613" cy="457200"/>
          </a:xfrm>
          <a:prstGeom prst="rect">
            <a:avLst/>
          </a:prstGeom>
          <a:noFill/>
          <a:ln w="9525">
            <a:noFill/>
            <a:miter lim="800000"/>
            <a:headEnd/>
            <a:tailEnd/>
          </a:ln>
          <a:effectLst/>
        </p:spPr>
        <p:txBody>
          <a:bodyPr wrap="none">
            <a:spAutoFit/>
          </a:bodyPr>
          <a:lstStyle/>
          <a:p>
            <a:r>
              <a:rPr lang="en-US" sz="2400">
                <a:solidFill>
                  <a:schemeClr val="accent2"/>
                </a:solidFill>
              </a:rPr>
              <a:t>Address- </a:t>
            </a:r>
            <a:r>
              <a:rPr lang="en-US" sz="2400"/>
              <a:t>address of the secondary station.</a:t>
            </a:r>
            <a:r>
              <a:rPr lang="en-US"/>
              <a:t> </a:t>
            </a:r>
          </a:p>
        </p:txBody>
      </p:sp>
      <p:sp>
        <p:nvSpPr>
          <p:cNvPr id="79913" name="Rectangle 41"/>
          <p:cNvSpPr>
            <a:spLocks noChangeArrowheads="1"/>
          </p:cNvSpPr>
          <p:nvPr/>
        </p:nvSpPr>
        <p:spPr bwMode="auto">
          <a:xfrm>
            <a:off x="152400" y="4651375"/>
            <a:ext cx="8062913" cy="822325"/>
          </a:xfrm>
          <a:prstGeom prst="rect">
            <a:avLst/>
          </a:prstGeom>
          <a:noFill/>
          <a:ln w="9525">
            <a:noFill/>
            <a:miter lim="800000"/>
            <a:headEnd/>
            <a:tailEnd/>
          </a:ln>
          <a:effectLst/>
        </p:spPr>
        <p:txBody>
          <a:bodyPr wrap="none">
            <a:spAutoFit/>
          </a:bodyPr>
          <a:lstStyle/>
          <a:p>
            <a:r>
              <a:rPr lang="en-US" sz="2400">
                <a:solidFill>
                  <a:schemeClr val="accent2"/>
                </a:solidFill>
              </a:rPr>
              <a:t>Control- </a:t>
            </a:r>
            <a:r>
              <a:rPr lang="en-US" sz="2400"/>
              <a:t>keep track of transmitted and received frames for </a:t>
            </a:r>
          </a:p>
          <a:p>
            <a:r>
              <a:rPr lang="en-US" sz="2400"/>
              <a:t>              acknowledgment and flow control.</a:t>
            </a:r>
            <a:r>
              <a:rPr lang="en-US"/>
              <a:t> </a:t>
            </a:r>
          </a:p>
        </p:txBody>
      </p:sp>
      <p:sp>
        <p:nvSpPr>
          <p:cNvPr id="79915" name="Rectangle 43"/>
          <p:cNvSpPr>
            <a:spLocks noChangeArrowheads="1"/>
          </p:cNvSpPr>
          <p:nvPr/>
        </p:nvSpPr>
        <p:spPr bwMode="auto">
          <a:xfrm>
            <a:off x="228600" y="5410200"/>
            <a:ext cx="6980238" cy="457200"/>
          </a:xfrm>
          <a:prstGeom prst="rect">
            <a:avLst/>
          </a:prstGeom>
          <a:noFill/>
          <a:ln w="9525">
            <a:noFill/>
            <a:miter lim="800000"/>
            <a:headEnd/>
            <a:tailEnd/>
          </a:ln>
          <a:effectLst/>
        </p:spPr>
        <p:txBody>
          <a:bodyPr wrap="none">
            <a:spAutoFit/>
          </a:bodyPr>
          <a:lstStyle/>
          <a:p>
            <a:r>
              <a:rPr lang="en-US">
                <a:solidFill>
                  <a:schemeClr val="accent2"/>
                </a:solidFill>
              </a:rPr>
              <a:t>CRC- </a:t>
            </a:r>
            <a:r>
              <a:rPr lang="en-US" sz="2400"/>
              <a:t>contains a checksum to ensure data integrity</a:t>
            </a:r>
            <a:r>
              <a:rPr lang="en-US"/>
              <a:t>. </a:t>
            </a:r>
          </a:p>
        </p:txBody>
      </p:sp>
      <p:sp>
        <p:nvSpPr>
          <p:cNvPr id="79916" name="Rectangle 44"/>
          <p:cNvSpPr>
            <a:spLocks noChangeArrowheads="1"/>
          </p:cNvSpPr>
          <p:nvPr/>
        </p:nvSpPr>
        <p:spPr bwMode="auto">
          <a:xfrm>
            <a:off x="228600" y="5870575"/>
            <a:ext cx="8342313" cy="822325"/>
          </a:xfrm>
          <a:prstGeom prst="rect">
            <a:avLst/>
          </a:prstGeom>
          <a:noFill/>
          <a:ln w="9525">
            <a:noFill/>
            <a:miter lim="800000"/>
            <a:headEnd/>
            <a:tailEnd/>
          </a:ln>
          <a:effectLst/>
        </p:spPr>
        <p:txBody>
          <a:bodyPr wrap="none">
            <a:spAutoFit/>
          </a:bodyPr>
          <a:lstStyle/>
          <a:p>
            <a:r>
              <a:rPr lang="en-US">
                <a:solidFill>
                  <a:schemeClr val="accent2"/>
                </a:solidFill>
              </a:rPr>
              <a:t>Flag- </a:t>
            </a:r>
            <a:r>
              <a:rPr lang="en-US" sz="2400"/>
              <a:t>used to signal the end of a frame, and possibly the start </a:t>
            </a:r>
          </a:p>
          <a:p>
            <a:r>
              <a:rPr lang="en-US" sz="2400"/>
              <a:t>       of the next frame.</a:t>
            </a:r>
            <a:r>
              <a:rPr lang="en-US"/>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F1450ACC-7521-426F-B8EA-6824B0D1BC11}" type="slidenum">
              <a:rPr lang="en-US"/>
              <a:pPr/>
              <a:t>59</a:t>
            </a:fld>
            <a:endParaRPr lang="en-US"/>
          </a:p>
        </p:txBody>
      </p:sp>
      <p:sp>
        <p:nvSpPr>
          <p:cNvPr id="81922" name="Rectangle 2"/>
          <p:cNvSpPr>
            <a:spLocks noGrp="1" noChangeArrowheads="1"/>
          </p:cNvSpPr>
          <p:nvPr>
            <p:ph type="title"/>
          </p:nvPr>
        </p:nvSpPr>
        <p:spPr>
          <a:xfrm>
            <a:off x="228600" y="0"/>
            <a:ext cx="8915400" cy="715963"/>
          </a:xfrm>
        </p:spPr>
        <p:txBody>
          <a:bodyPr/>
          <a:lstStyle/>
          <a:p>
            <a:r>
              <a:rPr lang="en-US" sz="3600" b="1">
                <a:solidFill>
                  <a:schemeClr val="accent2"/>
                </a:solidFill>
                <a:latin typeface="Comic Sans MS" pitchFamily="66" charset="0"/>
              </a:rPr>
              <a:t>Pr.7.</a:t>
            </a:r>
            <a:r>
              <a:rPr lang="en-US" sz="4000" b="1">
                <a:solidFill>
                  <a:schemeClr val="hlink"/>
                </a:solidFill>
                <a:latin typeface="Comic Sans MS" pitchFamily="66" charset="0"/>
              </a:rPr>
              <a:t> High-Level Data Link Control</a:t>
            </a:r>
          </a:p>
        </p:txBody>
      </p:sp>
      <p:sp>
        <p:nvSpPr>
          <p:cNvPr id="81923" name="Rectangle 3"/>
          <p:cNvSpPr>
            <a:spLocks noGrp="1" noChangeArrowheads="1"/>
          </p:cNvSpPr>
          <p:nvPr>
            <p:ph type="body" idx="1"/>
          </p:nvPr>
        </p:nvSpPr>
        <p:spPr>
          <a:xfrm>
            <a:off x="381000" y="762000"/>
            <a:ext cx="8305800" cy="5029200"/>
          </a:xfrm>
        </p:spPr>
        <p:txBody>
          <a:bodyPr/>
          <a:lstStyle/>
          <a:p>
            <a:r>
              <a:rPr lang="en-US" b="1">
                <a:solidFill>
                  <a:srgbClr val="FF0066"/>
                </a:solidFill>
              </a:rPr>
              <a:t>Three kinds of control fields:</a:t>
            </a:r>
            <a:r>
              <a:rPr lang="en-US" b="1"/>
              <a:t> </a:t>
            </a:r>
          </a:p>
          <a:p>
            <a:pPr>
              <a:buFontTx/>
              <a:buNone/>
            </a:pPr>
            <a:r>
              <a:rPr lang="en-US" b="1">
                <a:solidFill>
                  <a:schemeClr val="accent2"/>
                </a:solidFill>
              </a:rPr>
              <a:t>a. Information</a:t>
            </a:r>
          </a:p>
          <a:p>
            <a:pPr>
              <a:buFontTx/>
              <a:buNone/>
            </a:pPr>
            <a:r>
              <a:rPr lang="en-US" b="1">
                <a:solidFill>
                  <a:schemeClr val="accent2"/>
                </a:solidFill>
              </a:rPr>
              <a:t>b. Supervisory</a:t>
            </a:r>
          </a:p>
          <a:p>
            <a:pPr>
              <a:buFontTx/>
              <a:buNone/>
            </a:pPr>
            <a:r>
              <a:rPr lang="en-US" b="1">
                <a:solidFill>
                  <a:schemeClr val="accent2"/>
                </a:solidFill>
              </a:rPr>
              <a:t>c. Unnumbered</a:t>
            </a:r>
            <a:r>
              <a:rPr lang="en-US"/>
              <a:t>. </a:t>
            </a:r>
          </a:p>
        </p:txBody>
      </p:sp>
      <p:grpSp>
        <p:nvGrpSpPr>
          <p:cNvPr id="2" name="Group 19"/>
          <p:cNvGrpSpPr>
            <a:grpSpLocks noChangeAspect="1"/>
          </p:cNvGrpSpPr>
          <p:nvPr/>
        </p:nvGrpSpPr>
        <p:grpSpPr bwMode="auto">
          <a:xfrm>
            <a:off x="-304800" y="3048000"/>
            <a:ext cx="8382000" cy="2794000"/>
            <a:chOff x="2520" y="969"/>
            <a:chExt cx="7200" cy="2469"/>
          </a:xfrm>
        </p:grpSpPr>
        <p:sp>
          <p:nvSpPr>
            <p:cNvPr id="81940" name="AutoShape 20"/>
            <p:cNvSpPr>
              <a:spLocks noChangeAspect="1" noChangeArrowheads="1"/>
            </p:cNvSpPr>
            <p:nvPr/>
          </p:nvSpPr>
          <p:spPr bwMode="auto">
            <a:xfrm>
              <a:off x="2520" y="969"/>
              <a:ext cx="7200" cy="2469"/>
            </a:xfrm>
            <a:prstGeom prst="rect">
              <a:avLst/>
            </a:prstGeom>
            <a:noFill/>
            <a:ln w="9525">
              <a:noFill/>
              <a:miter lim="800000"/>
              <a:headEnd/>
              <a:tailEnd/>
            </a:ln>
          </p:spPr>
          <p:txBody>
            <a:bodyPr/>
            <a:lstStyle/>
            <a:p>
              <a:endParaRPr lang="en-US"/>
            </a:p>
          </p:txBody>
        </p:sp>
        <p:sp>
          <p:nvSpPr>
            <p:cNvPr id="81941" name="Text Box 21"/>
            <p:cNvSpPr txBox="1">
              <a:spLocks noChangeArrowheads="1"/>
            </p:cNvSpPr>
            <p:nvPr/>
          </p:nvSpPr>
          <p:spPr bwMode="auto">
            <a:xfrm>
              <a:off x="4020" y="1586"/>
              <a:ext cx="300" cy="463"/>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0</a:t>
              </a:r>
              <a:endParaRPr lang="en-US" sz="2400"/>
            </a:p>
          </p:txBody>
        </p:sp>
        <p:sp>
          <p:nvSpPr>
            <p:cNvPr id="81942" name="Text Box 22"/>
            <p:cNvSpPr txBox="1">
              <a:spLocks noChangeArrowheads="1"/>
            </p:cNvSpPr>
            <p:nvPr/>
          </p:nvSpPr>
          <p:spPr bwMode="auto">
            <a:xfrm>
              <a:off x="4320" y="1586"/>
              <a:ext cx="1350" cy="463"/>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Seq</a:t>
              </a:r>
              <a:endParaRPr lang="en-US" sz="2400"/>
            </a:p>
          </p:txBody>
        </p:sp>
        <p:sp>
          <p:nvSpPr>
            <p:cNvPr id="81943" name="Text Box 23"/>
            <p:cNvSpPr txBox="1">
              <a:spLocks noChangeArrowheads="1"/>
            </p:cNvSpPr>
            <p:nvPr/>
          </p:nvSpPr>
          <p:spPr bwMode="auto">
            <a:xfrm>
              <a:off x="5670" y="1586"/>
              <a:ext cx="600" cy="463"/>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P/F</a:t>
              </a:r>
              <a:endParaRPr lang="en-US" sz="2400"/>
            </a:p>
          </p:txBody>
        </p:sp>
        <p:sp>
          <p:nvSpPr>
            <p:cNvPr id="81944" name="Text Box 24"/>
            <p:cNvSpPr txBox="1">
              <a:spLocks noChangeArrowheads="1"/>
            </p:cNvSpPr>
            <p:nvPr/>
          </p:nvSpPr>
          <p:spPr bwMode="auto">
            <a:xfrm>
              <a:off x="6270" y="1586"/>
              <a:ext cx="1500" cy="463"/>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Next</a:t>
              </a:r>
              <a:endParaRPr lang="en-US" sz="2400"/>
            </a:p>
          </p:txBody>
        </p:sp>
        <p:sp>
          <p:nvSpPr>
            <p:cNvPr id="81945" name="Text Box 25"/>
            <p:cNvSpPr txBox="1">
              <a:spLocks noChangeArrowheads="1"/>
            </p:cNvSpPr>
            <p:nvPr/>
          </p:nvSpPr>
          <p:spPr bwMode="auto">
            <a:xfrm>
              <a:off x="4020" y="2821"/>
              <a:ext cx="300" cy="463"/>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1</a:t>
              </a:r>
              <a:endParaRPr lang="en-US" sz="2400"/>
            </a:p>
          </p:txBody>
        </p:sp>
        <p:sp>
          <p:nvSpPr>
            <p:cNvPr id="81946" name="Text Box 26"/>
            <p:cNvSpPr txBox="1">
              <a:spLocks noChangeArrowheads="1"/>
            </p:cNvSpPr>
            <p:nvPr/>
          </p:nvSpPr>
          <p:spPr bwMode="auto">
            <a:xfrm>
              <a:off x="4020" y="2204"/>
              <a:ext cx="300" cy="462"/>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1</a:t>
              </a:r>
              <a:endParaRPr lang="en-US" sz="2400"/>
            </a:p>
          </p:txBody>
        </p:sp>
        <p:sp>
          <p:nvSpPr>
            <p:cNvPr id="81947" name="Text Box 27"/>
            <p:cNvSpPr txBox="1">
              <a:spLocks noChangeArrowheads="1"/>
            </p:cNvSpPr>
            <p:nvPr/>
          </p:nvSpPr>
          <p:spPr bwMode="auto">
            <a:xfrm>
              <a:off x="4320" y="2821"/>
              <a:ext cx="300" cy="463"/>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1</a:t>
              </a:r>
              <a:endParaRPr lang="en-US" sz="2400"/>
            </a:p>
          </p:txBody>
        </p:sp>
        <p:sp>
          <p:nvSpPr>
            <p:cNvPr id="81948" name="Text Box 28"/>
            <p:cNvSpPr txBox="1">
              <a:spLocks noChangeArrowheads="1"/>
            </p:cNvSpPr>
            <p:nvPr/>
          </p:nvSpPr>
          <p:spPr bwMode="auto">
            <a:xfrm>
              <a:off x="4320" y="2204"/>
              <a:ext cx="300" cy="462"/>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0</a:t>
              </a:r>
              <a:endParaRPr lang="en-US" sz="2400"/>
            </a:p>
          </p:txBody>
        </p:sp>
        <p:sp>
          <p:nvSpPr>
            <p:cNvPr id="81949" name="Text Box 29"/>
            <p:cNvSpPr txBox="1">
              <a:spLocks noChangeArrowheads="1"/>
            </p:cNvSpPr>
            <p:nvPr/>
          </p:nvSpPr>
          <p:spPr bwMode="auto">
            <a:xfrm>
              <a:off x="3278" y="1153"/>
              <a:ext cx="4500" cy="380"/>
            </a:xfrm>
            <a:prstGeom prst="rect">
              <a:avLst/>
            </a:prstGeom>
            <a:solidFill>
              <a:srgbClr val="FFFFFF"/>
            </a:solidFill>
            <a:ln w="9525">
              <a:noFill/>
              <a:miter lim="800000"/>
              <a:headEnd/>
              <a:tailEnd/>
            </a:ln>
          </p:spPr>
          <p:txBody>
            <a:bodyPr/>
            <a:lstStyle/>
            <a:p>
              <a:r>
                <a:rPr lang="en-US" altLang="ko-KR" sz="2000">
                  <a:latin typeface="Times New Roman" pitchFamily="18" charset="0"/>
                  <a:ea typeface="Batang" pitchFamily="18" charset="-127"/>
                </a:rPr>
                <a:t>Bits        1                3             1                  3</a:t>
              </a:r>
              <a:endParaRPr lang="en-US" sz="2000"/>
            </a:p>
          </p:txBody>
        </p:sp>
        <p:sp>
          <p:nvSpPr>
            <p:cNvPr id="81950" name="Text Box 30"/>
            <p:cNvSpPr txBox="1">
              <a:spLocks noChangeArrowheads="1"/>
            </p:cNvSpPr>
            <p:nvPr/>
          </p:nvSpPr>
          <p:spPr bwMode="auto">
            <a:xfrm>
              <a:off x="4620" y="2204"/>
              <a:ext cx="1050" cy="462"/>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Type</a:t>
              </a:r>
              <a:endParaRPr lang="en-US" sz="2400"/>
            </a:p>
          </p:txBody>
        </p:sp>
        <p:sp>
          <p:nvSpPr>
            <p:cNvPr id="81951" name="Text Box 31"/>
            <p:cNvSpPr txBox="1">
              <a:spLocks noChangeArrowheads="1"/>
            </p:cNvSpPr>
            <p:nvPr/>
          </p:nvSpPr>
          <p:spPr bwMode="auto">
            <a:xfrm>
              <a:off x="5670" y="2204"/>
              <a:ext cx="600" cy="462"/>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P/F</a:t>
              </a:r>
              <a:endParaRPr lang="en-US" sz="2400"/>
            </a:p>
          </p:txBody>
        </p:sp>
        <p:sp>
          <p:nvSpPr>
            <p:cNvPr id="81952" name="Text Box 32"/>
            <p:cNvSpPr txBox="1">
              <a:spLocks noChangeArrowheads="1"/>
            </p:cNvSpPr>
            <p:nvPr/>
          </p:nvSpPr>
          <p:spPr bwMode="auto">
            <a:xfrm>
              <a:off x="6270" y="2204"/>
              <a:ext cx="1500" cy="462"/>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Next</a:t>
              </a:r>
              <a:endParaRPr lang="en-US" sz="2400"/>
            </a:p>
          </p:txBody>
        </p:sp>
        <p:sp>
          <p:nvSpPr>
            <p:cNvPr id="81953" name="Text Box 33"/>
            <p:cNvSpPr txBox="1">
              <a:spLocks noChangeArrowheads="1"/>
            </p:cNvSpPr>
            <p:nvPr/>
          </p:nvSpPr>
          <p:spPr bwMode="auto">
            <a:xfrm>
              <a:off x="4620" y="2821"/>
              <a:ext cx="1050" cy="462"/>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Type</a:t>
              </a:r>
              <a:endParaRPr lang="en-US" sz="2400"/>
            </a:p>
          </p:txBody>
        </p:sp>
        <p:sp>
          <p:nvSpPr>
            <p:cNvPr id="81954" name="Text Box 34"/>
            <p:cNvSpPr txBox="1">
              <a:spLocks noChangeArrowheads="1"/>
            </p:cNvSpPr>
            <p:nvPr/>
          </p:nvSpPr>
          <p:spPr bwMode="auto">
            <a:xfrm>
              <a:off x="5670" y="2821"/>
              <a:ext cx="600" cy="462"/>
            </a:xfrm>
            <a:prstGeom prst="rect">
              <a:avLst/>
            </a:prstGeom>
            <a:solidFill>
              <a:srgbClr val="FFFFFF"/>
            </a:solidFill>
            <a:ln w="9525">
              <a:solidFill>
                <a:srgbClr val="000000"/>
              </a:solidFill>
              <a:miter lim="800000"/>
              <a:headEnd/>
              <a:tailEnd/>
            </a:ln>
          </p:spPr>
          <p:txBody>
            <a:bodyPr/>
            <a:lstStyle/>
            <a:p>
              <a:r>
                <a:rPr lang="en-US" altLang="ko-KR" sz="2400">
                  <a:latin typeface="Times New Roman" pitchFamily="18" charset="0"/>
                  <a:ea typeface="Batang" pitchFamily="18" charset="-127"/>
                </a:rPr>
                <a:t>P/F</a:t>
              </a:r>
              <a:endParaRPr lang="en-US" sz="2400"/>
            </a:p>
          </p:txBody>
        </p:sp>
        <p:sp>
          <p:nvSpPr>
            <p:cNvPr id="81955" name="Text Box 35"/>
            <p:cNvSpPr txBox="1">
              <a:spLocks noChangeArrowheads="1"/>
            </p:cNvSpPr>
            <p:nvPr/>
          </p:nvSpPr>
          <p:spPr bwMode="auto">
            <a:xfrm>
              <a:off x="6270" y="2821"/>
              <a:ext cx="1500" cy="462"/>
            </a:xfrm>
            <a:prstGeom prst="rect">
              <a:avLst/>
            </a:prstGeom>
            <a:solidFill>
              <a:srgbClr val="FFFFFF"/>
            </a:solidFill>
            <a:ln w="9525">
              <a:solidFill>
                <a:srgbClr val="000000"/>
              </a:solidFill>
              <a:miter lim="800000"/>
              <a:headEnd/>
              <a:tailEnd/>
            </a:ln>
          </p:spPr>
          <p:txBody>
            <a:bodyPr/>
            <a:lstStyle/>
            <a:p>
              <a:pPr algn="ctr"/>
              <a:r>
                <a:rPr lang="en-US" altLang="ko-KR" sz="2400">
                  <a:latin typeface="Times New Roman" pitchFamily="18" charset="0"/>
                  <a:ea typeface="Batang" pitchFamily="18" charset="-127"/>
                </a:rPr>
                <a:t>Modifier</a:t>
              </a:r>
              <a:endParaRPr lang="en-US" sz="2400"/>
            </a:p>
          </p:txBody>
        </p:sp>
        <p:sp>
          <p:nvSpPr>
            <p:cNvPr id="81956" name="Text Box 36"/>
            <p:cNvSpPr txBox="1">
              <a:spLocks noChangeArrowheads="1"/>
            </p:cNvSpPr>
            <p:nvPr/>
          </p:nvSpPr>
          <p:spPr bwMode="auto">
            <a:xfrm>
              <a:off x="3362" y="1598"/>
              <a:ext cx="600" cy="1698"/>
            </a:xfrm>
            <a:prstGeom prst="rect">
              <a:avLst/>
            </a:prstGeom>
            <a:solidFill>
              <a:srgbClr val="FFFFFF"/>
            </a:solidFill>
            <a:ln w="9525">
              <a:noFill/>
              <a:miter lim="800000"/>
              <a:headEnd/>
              <a:tailEnd/>
            </a:ln>
          </p:spPr>
          <p:txBody>
            <a:bodyPr/>
            <a:lstStyle/>
            <a:p>
              <a:r>
                <a:rPr lang="en-US" altLang="ko-KR" sz="2400">
                  <a:latin typeface="Times New Roman" pitchFamily="18" charset="0"/>
                  <a:ea typeface="Batang" pitchFamily="18" charset="-127"/>
                </a:rPr>
                <a:t>(a)</a:t>
              </a:r>
            </a:p>
            <a:p>
              <a:endParaRPr lang="en-US" altLang="ko-KR" sz="2400">
                <a:latin typeface="Times New Roman" pitchFamily="18" charset="0"/>
                <a:ea typeface="Batang" pitchFamily="18" charset="-127"/>
              </a:endParaRPr>
            </a:p>
            <a:p>
              <a:r>
                <a:rPr lang="en-US" altLang="ko-KR" sz="2400">
                  <a:latin typeface="Times New Roman" pitchFamily="18" charset="0"/>
                  <a:ea typeface="Batang" pitchFamily="18" charset="-127"/>
                </a:rPr>
                <a:t>(b)</a:t>
              </a:r>
            </a:p>
            <a:p>
              <a:endParaRPr lang="en-US" altLang="ko-KR" sz="2400">
                <a:latin typeface="Times New Roman" pitchFamily="18" charset="0"/>
                <a:ea typeface="Batang" pitchFamily="18" charset="-127"/>
              </a:endParaRPr>
            </a:p>
            <a:p>
              <a:r>
                <a:rPr lang="en-US" altLang="ko-KR" sz="2400">
                  <a:latin typeface="Times New Roman" pitchFamily="18" charset="0"/>
                  <a:ea typeface="Batang" pitchFamily="18" charset="-127"/>
                </a:rPr>
                <a:t>(c)</a:t>
              </a:r>
              <a:endParaRPr lang="en-US" sz="2400"/>
            </a:p>
          </p:txBody>
        </p:sp>
      </p:grpSp>
      <p:sp>
        <p:nvSpPr>
          <p:cNvPr id="81957" name="Text Box 37"/>
          <p:cNvSpPr txBox="1">
            <a:spLocks noChangeArrowheads="1"/>
          </p:cNvSpPr>
          <p:nvPr/>
        </p:nvSpPr>
        <p:spPr bwMode="auto">
          <a:xfrm>
            <a:off x="3886200" y="1295400"/>
            <a:ext cx="4724400" cy="1936750"/>
          </a:xfrm>
          <a:prstGeom prst="rect">
            <a:avLst/>
          </a:prstGeom>
          <a:noFill/>
          <a:ln w="19050">
            <a:solidFill>
              <a:srgbClr val="FF0066"/>
            </a:solidFill>
            <a:miter lim="800000"/>
            <a:headEnd/>
            <a:tailEnd/>
          </a:ln>
          <a:effectLst/>
        </p:spPr>
        <p:txBody>
          <a:bodyPr>
            <a:spAutoFit/>
          </a:bodyPr>
          <a:lstStyle/>
          <a:p>
            <a:pPr>
              <a:spcBef>
                <a:spcPct val="50000"/>
              </a:spcBef>
            </a:pPr>
            <a:r>
              <a:rPr lang="en-US" sz="2400">
                <a:solidFill>
                  <a:schemeClr val="accent2"/>
                </a:solidFill>
              </a:rPr>
              <a:t>The protocol uses a sliding window, with 3-bit sequence number. Up to seven unacknowledged frames may be outstanding at any instant.</a:t>
            </a:r>
            <a:r>
              <a:rPr lang="en-US">
                <a:solidFill>
                  <a:schemeClr val="accent2"/>
                </a:solidFill>
              </a:rPr>
              <a:t> </a:t>
            </a:r>
          </a:p>
        </p:txBody>
      </p:sp>
      <p:sp>
        <p:nvSpPr>
          <p:cNvPr id="81958" name="Text Box 38"/>
          <p:cNvSpPr txBox="1">
            <a:spLocks noChangeArrowheads="1"/>
          </p:cNvSpPr>
          <p:nvPr/>
        </p:nvSpPr>
        <p:spPr bwMode="auto">
          <a:xfrm>
            <a:off x="0" y="5867400"/>
            <a:ext cx="7162800" cy="841375"/>
          </a:xfrm>
          <a:prstGeom prst="rect">
            <a:avLst/>
          </a:prstGeom>
          <a:noFill/>
          <a:ln w="19050">
            <a:solidFill>
              <a:srgbClr val="FF0066"/>
            </a:solidFill>
            <a:miter lim="800000"/>
            <a:headEnd/>
            <a:tailEnd/>
          </a:ln>
          <a:effectLst/>
        </p:spPr>
        <p:txBody>
          <a:bodyPr>
            <a:spAutoFit/>
          </a:bodyPr>
          <a:lstStyle/>
          <a:p>
            <a:pPr>
              <a:spcBef>
                <a:spcPct val="50000"/>
              </a:spcBef>
            </a:pPr>
            <a:r>
              <a:rPr lang="en-US" sz="2400">
                <a:solidFill>
                  <a:schemeClr val="accent2"/>
                </a:solidFill>
              </a:rPr>
              <a:t>For ACK is used the number of the first frame not yet   received (i.e.., the next frame expected).</a:t>
            </a:r>
            <a:r>
              <a:rPr lang="en-US"/>
              <a:t> </a:t>
            </a:r>
          </a:p>
        </p:txBody>
      </p:sp>
      <p:sp>
        <p:nvSpPr>
          <p:cNvPr id="81959" name="Text Box 39"/>
          <p:cNvSpPr txBox="1">
            <a:spLocks noChangeArrowheads="1"/>
          </p:cNvSpPr>
          <p:nvPr/>
        </p:nvSpPr>
        <p:spPr bwMode="auto">
          <a:xfrm>
            <a:off x="6248400" y="3276600"/>
            <a:ext cx="2438400" cy="2549525"/>
          </a:xfrm>
          <a:prstGeom prst="rect">
            <a:avLst/>
          </a:prstGeom>
          <a:noFill/>
          <a:ln w="19050">
            <a:solidFill>
              <a:schemeClr val="accent2"/>
            </a:solidFill>
            <a:miter lim="800000"/>
            <a:headEnd/>
            <a:tailEnd/>
          </a:ln>
          <a:effectLst/>
        </p:spPr>
        <p:txBody>
          <a:bodyPr>
            <a:spAutoFit/>
          </a:bodyPr>
          <a:lstStyle/>
          <a:p>
            <a:pPr>
              <a:spcBef>
                <a:spcPct val="50000"/>
              </a:spcBef>
            </a:pPr>
            <a:r>
              <a:rPr lang="en-US" sz="2000"/>
              <a:t>P-polling data</a:t>
            </a:r>
          </a:p>
          <a:p>
            <a:pPr>
              <a:spcBef>
                <a:spcPct val="50000"/>
              </a:spcBef>
            </a:pPr>
            <a:r>
              <a:rPr lang="en-US" sz="2000"/>
              <a:t>F-finished polling.</a:t>
            </a:r>
          </a:p>
          <a:p>
            <a:pPr>
              <a:spcBef>
                <a:spcPct val="50000"/>
              </a:spcBef>
            </a:pPr>
            <a:r>
              <a:rPr lang="en-US" sz="2000"/>
              <a:t>(a)-nACK (reject)</a:t>
            </a:r>
          </a:p>
          <a:p>
            <a:pPr>
              <a:spcBef>
                <a:spcPct val="50000"/>
              </a:spcBef>
            </a:pPr>
            <a:r>
              <a:rPr lang="en-US" sz="2000"/>
              <a:t>(b)-RNR</a:t>
            </a:r>
          </a:p>
          <a:p>
            <a:pPr>
              <a:spcBef>
                <a:spcPct val="50000"/>
              </a:spcBef>
            </a:pPr>
            <a:r>
              <a:rPr lang="en-US" sz="2000"/>
              <a:t>(c)-Selective reject-retransmit specified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Network topology consists of the data-link layer specifications that often define how devices are to be physically connected, such as in a bus or a ring topology. </a:t>
            </a:r>
          </a:p>
          <a:p>
            <a:r>
              <a:rPr lang="en-US" dirty="0" smtClean="0"/>
              <a:t>Error notification alerts upper layer protocols that a transmission error has occurred, and the sequencing of data frames reorders frames that are transmitted out of sequence. Finally, flow control moderates the transmission of data so that the receiving device is not overwhelmed with more traffic than it can handle at one time.</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7"/>
          <p:cNvSpPr>
            <a:spLocks noGrp="1"/>
          </p:cNvSpPr>
          <p:nvPr>
            <p:ph type="sldNum" sz="quarter" idx="12"/>
          </p:nvPr>
        </p:nvSpPr>
        <p:spPr/>
        <p:txBody>
          <a:bodyPr/>
          <a:lstStyle/>
          <a:p>
            <a:fld id="{C8AB070D-1B1D-4940-AAAC-1329DD63FEA6}" type="slidenum">
              <a:rPr lang="en-US"/>
              <a:pPr/>
              <a:t>60</a:t>
            </a:fld>
            <a:endParaRPr lang="en-US"/>
          </a:p>
        </p:txBody>
      </p:sp>
      <p:sp>
        <p:nvSpPr>
          <p:cNvPr id="82946" name="Rectangle 2"/>
          <p:cNvSpPr>
            <a:spLocks noGrp="1" noChangeArrowheads="1"/>
          </p:cNvSpPr>
          <p:nvPr>
            <p:ph type="title"/>
          </p:nvPr>
        </p:nvSpPr>
        <p:spPr>
          <a:xfrm>
            <a:off x="0" y="152400"/>
            <a:ext cx="9144000" cy="563563"/>
          </a:xfrm>
        </p:spPr>
        <p:txBody>
          <a:bodyPr>
            <a:normAutofit fontScale="90000"/>
          </a:bodyPr>
          <a:lstStyle/>
          <a:p>
            <a:r>
              <a:rPr lang="en-US" sz="3600" b="1">
                <a:solidFill>
                  <a:schemeClr val="accent2"/>
                </a:solidFill>
                <a:latin typeface="Comic Sans MS" pitchFamily="66" charset="0"/>
              </a:rPr>
              <a:t>Pr.7.</a:t>
            </a:r>
            <a:r>
              <a:rPr lang="en-US" sz="4000" b="1">
                <a:solidFill>
                  <a:schemeClr val="hlink"/>
                </a:solidFill>
                <a:latin typeface="Comic Sans MS" pitchFamily="66" charset="0"/>
              </a:rPr>
              <a:t> High-Level Data Link Control</a:t>
            </a:r>
          </a:p>
        </p:txBody>
      </p:sp>
      <p:sp>
        <p:nvSpPr>
          <p:cNvPr id="82947" name="Rectangle 3"/>
          <p:cNvSpPr>
            <a:spLocks noGrp="1" noChangeArrowheads="1"/>
          </p:cNvSpPr>
          <p:nvPr>
            <p:ph type="body" sz="half" idx="1"/>
          </p:nvPr>
        </p:nvSpPr>
        <p:spPr>
          <a:xfrm>
            <a:off x="304800" y="762000"/>
            <a:ext cx="8077200" cy="533400"/>
          </a:xfrm>
        </p:spPr>
        <p:txBody>
          <a:bodyPr/>
          <a:lstStyle/>
          <a:p>
            <a:r>
              <a:rPr lang="en-US" sz="2800">
                <a:solidFill>
                  <a:srgbClr val="FF0066"/>
                </a:solidFill>
              </a:rPr>
              <a:t>Different types of frames use different ACKs: </a:t>
            </a:r>
          </a:p>
        </p:txBody>
      </p:sp>
      <p:graphicFrame>
        <p:nvGraphicFramePr>
          <p:cNvPr id="83093" name="Group 149"/>
          <p:cNvGraphicFramePr>
            <a:graphicFrameLocks noGrp="1"/>
          </p:cNvGraphicFramePr>
          <p:nvPr>
            <p:ph sz="quarter" idx="2"/>
          </p:nvPr>
        </p:nvGraphicFramePr>
        <p:xfrm>
          <a:off x="381000" y="1974850"/>
          <a:ext cx="6172200" cy="4805490"/>
        </p:xfrm>
        <a:graphic>
          <a:graphicData uri="http://schemas.openxmlformats.org/drawingml/2006/table">
            <a:tbl>
              <a:tblPr/>
              <a:tblGrid>
                <a:gridCol w="990600"/>
                <a:gridCol w="1905000"/>
                <a:gridCol w="3276600"/>
              </a:tblGrid>
              <a:tr h="1149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Type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REJECT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Transmission error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has been detected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5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Type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RECEIVE NOT READY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Acknowledges all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frames, but not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including Next.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Stop sending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01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Type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accent2"/>
                          </a:solidFill>
                          <a:effectLst/>
                          <a:latin typeface="Arial" charset="0"/>
                        </a:rPr>
                        <a:t>SELECTIE REJECT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Retransmission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hlink"/>
                          </a:solidFill>
                          <a:effectLst/>
                          <a:latin typeface="Arial" charset="0"/>
                        </a:rPr>
                        <a:t>of only the frame specified.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072" name="Group 128"/>
          <p:cNvGraphicFramePr>
            <a:graphicFrameLocks noGrp="1"/>
          </p:cNvGraphicFramePr>
          <p:nvPr>
            <p:ph sz="quarter" idx="3"/>
          </p:nvPr>
        </p:nvGraphicFramePr>
        <p:xfrm>
          <a:off x="1371600" y="1447800"/>
          <a:ext cx="5181600" cy="533400"/>
        </p:xfrm>
        <a:graphic>
          <a:graphicData uri="http://schemas.openxmlformats.org/drawingml/2006/table">
            <a:tbl>
              <a:tblPr/>
              <a:tblGrid>
                <a:gridCol w="1905000"/>
                <a:gridCol w="3276600"/>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Definition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3094" name="Group 150"/>
          <p:cNvGraphicFramePr>
            <a:graphicFrameLocks noGrp="1"/>
          </p:cNvGraphicFramePr>
          <p:nvPr/>
        </p:nvGraphicFramePr>
        <p:xfrm>
          <a:off x="6553200" y="1447800"/>
          <a:ext cx="2438400" cy="5349240"/>
        </p:xfrm>
        <a:graphic>
          <a:graphicData uri="http://schemas.openxmlformats.org/drawingml/2006/table">
            <a:tbl>
              <a:tblPr/>
              <a:tblGrid>
                <a:gridCol w="2438400"/>
              </a:tblGrid>
              <a:tr h="555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Used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66"/>
                          </a:solidFill>
                          <a:effectLst/>
                          <a:latin typeface="Arial" charset="0"/>
                        </a:rPr>
                        <a:t>Frame with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66"/>
                          </a:solidFill>
                          <a:effectLst/>
                          <a:latin typeface="Arial" charset="0"/>
                        </a:rPr>
                        <a:t>error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66"/>
                          </a:solidFill>
                          <a:effectLst/>
                          <a:latin typeface="Arial" charset="0"/>
                        </a:rPr>
                        <a:t>Problems with the receiver shortage of buffer</a:t>
                      </a:r>
                      <a:r>
                        <a:rPr kumimoji="0" lang="en-US" sz="2800" b="0" i="0" u="none" strike="noStrike" cap="none" normalizeH="0" baseline="0" smtClean="0">
                          <a:ln>
                            <a:noFill/>
                          </a:ln>
                          <a:solidFill>
                            <a:srgbClr val="FF0066"/>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rgbClr val="FF0066"/>
                          </a:solidFill>
                          <a:effectLst/>
                          <a:latin typeface="Arial" charset="0"/>
                        </a:rPr>
                        <a:t>sender’s window size is half or less</a:t>
                      </a:r>
                      <a:r>
                        <a:rPr kumimoji="0" lang="en-US" sz="2800" b="0" i="0" u="none" strike="noStrike" cap="none" normalizeH="0" baseline="0" smtClean="0">
                          <a:ln>
                            <a:noFill/>
                          </a:ln>
                          <a:solidFill>
                            <a:srgbClr val="FF0066"/>
                          </a:solidFill>
                          <a:effectLst/>
                          <a:latin typeface="Arial" charset="0"/>
                        </a:rPr>
                        <a:t> </a:t>
                      </a:r>
                      <a:r>
                        <a:rPr kumimoji="0" lang="en-US" sz="2400" b="0" i="0" u="none" strike="noStrike" cap="none" normalizeH="0" baseline="0" smtClean="0">
                          <a:ln>
                            <a:noFill/>
                          </a:ln>
                          <a:solidFill>
                            <a:srgbClr val="FF0066"/>
                          </a:solidFill>
                          <a:effectLst/>
                          <a:latin typeface="Arial" charset="0"/>
                        </a:rPr>
                        <a:t>the sequence space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5"/>
          <p:cNvSpPr>
            <a:spLocks noGrp="1"/>
          </p:cNvSpPr>
          <p:nvPr>
            <p:ph type="sldNum" sz="quarter" idx="12"/>
          </p:nvPr>
        </p:nvSpPr>
        <p:spPr/>
        <p:txBody>
          <a:bodyPr/>
          <a:lstStyle/>
          <a:p>
            <a:fld id="{B1438460-B2F9-4432-B2F7-52444E07C161}" type="slidenum">
              <a:rPr lang="en-US"/>
              <a:pPr/>
              <a:t>61</a:t>
            </a:fld>
            <a:endParaRPr lang="en-US"/>
          </a:p>
        </p:txBody>
      </p:sp>
      <p:sp>
        <p:nvSpPr>
          <p:cNvPr id="64514" name="Rectangle 2"/>
          <p:cNvSpPr>
            <a:spLocks noGrp="1" noChangeArrowheads="1"/>
          </p:cNvSpPr>
          <p:nvPr>
            <p:ph type="title"/>
          </p:nvPr>
        </p:nvSpPr>
        <p:spPr>
          <a:xfrm>
            <a:off x="457200" y="152400"/>
            <a:ext cx="8229600" cy="715963"/>
          </a:xfrm>
        </p:spPr>
        <p:txBody>
          <a:bodyPr/>
          <a:lstStyle/>
          <a:p>
            <a:r>
              <a:rPr lang="en-US" sz="3200" b="1">
                <a:solidFill>
                  <a:schemeClr val="accent2"/>
                </a:solidFill>
                <a:latin typeface="Comic Sans MS" pitchFamily="66" charset="0"/>
              </a:rPr>
              <a:t>A Network Layer in the Internet</a:t>
            </a:r>
            <a:r>
              <a:rPr lang="en-US" sz="4000"/>
              <a:t> </a:t>
            </a:r>
          </a:p>
        </p:txBody>
      </p:sp>
      <p:grpSp>
        <p:nvGrpSpPr>
          <p:cNvPr id="2" name="Group 4"/>
          <p:cNvGrpSpPr>
            <a:grpSpLocks noChangeAspect="1"/>
          </p:cNvGrpSpPr>
          <p:nvPr/>
        </p:nvGrpSpPr>
        <p:grpSpPr bwMode="auto">
          <a:xfrm>
            <a:off x="304800" y="914400"/>
            <a:ext cx="8686800" cy="5610225"/>
            <a:chOff x="2520" y="1390"/>
            <a:chExt cx="7200" cy="4783"/>
          </a:xfrm>
        </p:grpSpPr>
        <p:sp>
          <p:nvSpPr>
            <p:cNvPr id="64517" name="AutoShape 5"/>
            <p:cNvSpPr>
              <a:spLocks noChangeAspect="1" noChangeArrowheads="1"/>
            </p:cNvSpPr>
            <p:nvPr/>
          </p:nvSpPr>
          <p:spPr bwMode="auto">
            <a:xfrm>
              <a:off x="2520" y="1390"/>
              <a:ext cx="7200" cy="4783"/>
            </a:xfrm>
            <a:prstGeom prst="rect">
              <a:avLst/>
            </a:prstGeom>
            <a:noFill/>
            <a:ln w="9525">
              <a:noFill/>
              <a:miter lim="800000"/>
              <a:headEnd/>
              <a:tailEnd/>
            </a:ln>
          </p:spPr>
          <p:txBody>
            <a:bodyPr/>
            <a:lstStyle/>
            <a:p>
              <a:endParaRPr lang="en-US"/>
            </a:p>
          </p:txBody>
        </p:sp>
        <p:pic>
          <p:nvPicPr>
            <p:cNvPr id="64518" name="Picture 6" descr="BD18185_"/>
            <p:cNvPicPr>
              <a:picLocks noChangeAspect="1" noChangeArrowheads="1"/>
            </p:cNvPicPr>
            <p:nvPr/>
          </p:nvPicPr>
          <p:blipFill>
            <a:blip r:embed="rId2" cstate="print">
              <a:grayscl/>
              <a:biLevel thresh="50000"/>
            </a:blip>
            <a:srcRect/>
            <a:stretch>
              <a:fillRect/>
            </a:stretch>
          </p:blipFill>
          <p:spPr bwMode="auto">
            <a:xfrm>
              <a:off x="3570" y="2007"/>
              <a:ext cx="2250" cy="1576"/>
            </a:xfrm>
            <a:prstGeom prst="rect">
              <a:avLst/>
            </a:prstGeom>
            <a:noFill/>
            <a:ln w="9525">
              <a:noFill/>
              <a:miter lim="800000"/>
              <a:headEnd/>
              <a:tailEnd/>
            </a:ln>
          </p:spPr>
        </p:pic>
        <p:pic>
          <p:nvPicPr>
            <p:cNvPr id="64519" name="Picture 7" descr="BD18185_"/>
            <p:cNvPicPr>
              <a:picLocks noChangeAspect="1" noChangeArrowheads="1"/>
            </p:cNvPicPr>
            <p:nvPr/>
          </p:nvPicPr>
          <p:blipFill>
            <a:blip r:embed="rId2" cstate="print">
              <a:grayscl/>
              <a:biLevel thresh="50000"/>
            </a:blip>
            <a:srcRect/>
            <a:stretch>
              <a:fillRect/>
            </a:stretch>
          </p:blipFill>
          <p:spPr bwMode="auto">
            <a:xfrm>
              <a:off x="3570" y="4167"/>
              <a:ext cx="900" cy="630"/>
            </a:xfrm>
            <a:prstGeom prst="rect">
              <a:avLst/>
            </a:prstGeom>
            <a:noFill/>
            <a:ln w="9525">
              <a:noFill/>
              <a:miter lim="800000"/>
              <a:headEnd/>
              <a:tailEnd/>
            </a:ln>
          </p:spPr>
        </p:pic>
        <p:pic>
          <p:nvPicPr>
            <p:cNvPr id="64520" name="Picture 8" descr="BD18185_"/>
            <p:cNvPicPr>
              <a:picLocks noChangeAspect="1" noChangeArrowheads="1"/>
            </p:cNvPicPr>
            <p:nvPr/>
          </p:nvPicPr>
          <p:blipFill>
            <a:blip r:embed="rId2" cstate="print">
              <a:grayscl/>
              <a:biLevel thresh="50000"/>
            </a:blip>
            <a:srcRect/>
            <a:stretch>
              <a:fillRect/>
            </a:stretch>
          </p:blipFill>
          <p:spPr bwMode="auto">
            <a:xfrm>
              <a:off x="5670" y="5096"/>
              <a:ext cx="750" cy="525"/>
            </a:xfrm>
            <a:prstGeom prst="rect">
              <a:avLst/>
            </a:prstGeom>
            <a:noFill/>
            <a:ln w="9525">
              <a:noFill/>
              <a:miter lim="800000"/>
              <a:headEnd/>
              <a:tailEnd/>
            </a:ln>
          </p:spPr>
        </p:pic>
        <p:pic>
          <p:nvPicPr>
            <p:cNvPr id="64521" name="Picture 9" descr="BD18185_"/>
            <p:cNvPicPr>
              <a:picLocks noChangeAspect="1" noChangeArrowheads="1"/>
            </p:cNvPicPr>
            <p:nvPr/>
          </p:nvPicPr>
          <p:blipFill>
            <a:blip r:embed="rId2" cstate="print">
              <a:grayscl/>
              <a:biLevel thresh="50000"/>
            </a:blip>
            <a:srcRect/>
            <a:stretch>
              <a:fillRect/>
            </a:stretch>
          </p:blipFill>
          <p:spPr bwMode="auto">
            <a:xfrm>
              <a:off x="8070" y="4941"/>
              <a:ext cx="750" cy="525"/>
            </a:xfrm>
            <a:prstGeom prst="rect">
              <a:avLst/>
            </a:prstGeom>
            <a:noFill/>
            <a:ln w="9525">
              <a:noFill/>
              <a:miter lim="800000"/>
              <a:headEnd/>
              <a:tailEnd/>
            </a:ln>
          </p:spPr>
        </p:pic>
        <p:pic>
          <p:nvPicPr>
            <p:cNvPr id="64522" name="Picture 10" descr="BD18185_"/>
            <p:cNvPicPr>
              <a:picLocks noChangeAspect="1" noChangeArrowheads="1"/>
            </p:cNvPicPr>
            <p:nvPr/>
          </p:nvPicPr>
          <p:blipFill>
            <a:blip r:embed="rId2" cstate="print">
              <a:grayscl/>
              <a:biLevel thresh="50000"/>
            </a:blip>
            <a:srcRect/>
            <a:stretch>
              <a:fillRect/>
            </a:stretch>
          </p:blipFill>
          <p:spPr bwMode="auto">
            <a:xfrm>
              <a:off x="7320" y="2316"/>
              <a:ext cx="1650" cy="1154"/>
            </a:xfrm>
            <a:prstGeom prst="rect">
              <a:avLst/>
            </a:prstGeom>
            <a:noFill/>
            <a:ln w="9525">
              <a:noFill/>
              <a:miter lim="800000"/>
              <a:headEnd/>
              <a:tailEnd/>
            </a:ln>
          </p:spPr>
        </p:pic>
        <p:sp>
          <p:nvSpPr>
            <p:cNvPr id="64523" name="Line 11"/>
            <p:cNvSpPr>
              <a:spLocks noChangeShapeType="1"/>
            </p:cNvSpPr>
            <p:nvPr/>
          </p:nvSpPr>
          <p:spPr bwMode="auto">
            <a:xfrm flipV="1">
              <a:off x="3120" y="2933"/>
              <a:ext cx="750" cy="154"/>
            </a:xfrm>
            <a:prstGeom prst="line">
              <a:avLst/>
            </a:prstGeom>
            <a:noFill/>
            <a:ln w="19050">
              <a:solidFill>
                <a:srgbClr val="000000"/>
              </a:solidFill>
              <a:round/>
              <a:headEnd/>
              <a:tailEnd/>
            </a:ln>
          </p:spPr>
          <p:txBody>
            <a:bodyPr/>
            <a:lstStyle/>
            <a:p>
              <a:endParaRPr lang="en-US"/>
            </a:p>
          </p:txBody>
        </p:sp>
        <p:sp>
          <p:nvSpPr>
            <p:cNvPr id="64524" name="Line 12"/>
            <p:cNvSpPr>
              <a:spLocks noChangeShapeType="1"/>
            </p:cNvSpPr>
            <p:nvPr/>
          </p:nvSpPr>
          <p:spPr bwMode="auto">
            <a:xfrm>
              <a:off x="3120" y="2779"/>
              <a:ext cx="750" cy="154"/>
            </a:xfrm>
            <a:prstGeom prst="line">
              <a:avLst/>
            </a:prstGeom>
            <a:noFill/>
            <a:ln w="19050">
              <a:solidFill>
                <a:srgbClr val="000000"/>
              </a:solidFill>
              <a:round/>
              <a:headEnd/>
              <a:tailEnd/>
            </a:ln>
          </p:spPr>
          <p:txBody>
            <a:bodyPr/>
            <a:lstStyle/>
            <a:p>
              <a:endParaRPr lang="en-US"/>
            </a:p>
          </p:txBody>
        </p:sp>
        <p:sp>
          <p:nvSpPr>
            <p:cNvPr id="64525" name="Line 13"/>
            <p:cNvSpPr>
              <a:spLocks noChangeShapeType="1"/>
            </p:cNvSpPr>
            <p:nvPr/>
          </p:nvSpPr>
          <p:spPr bwMode="auto">
            <a:xfrm flipV="1">
              <a:off x="3870" y="2470"/>
              <a:ext cx="450" cy="463"/>
            </a:xfrm>
            <a:prstGeom prst="line">
              <a:avLst/>
            </a:prstGeom>
            <a:noFill/>
            <a:ln w="19050">
              <a:solidFill>
                <a:srgbClr val="000000"/>
              </a:solidFill>
              <a:round/>
              <a:headEnd/>
              <a:tailEnd/>
            </a:ln>
          </p:spPr>
          <p:txBody>
            <a:bodyPr/>
            <a:lstStyle/>
            <a:p>
              <a:endParaRPr lang="en-US"/>
            </a:p>
          </p:txBody>
        </p:sp>
        <p:sp>
          <p:nvSpPr>
            <p:cNvPr id="64526" name="Line 14"/>
            <p:cNvSpPr>
              <a:spLocks noChangeShapeType="1"/>
            </p:cNvSpPr>
            <p:nvPr/>
          </p:nvSpPr>
          <p:spPr bwMode="auto">
            <a:xfrm flipV="1">
              <a:off x="4387" y="2252"/>
              <a:ext cx="750" cy="155"/>
            </a:xfrm>
            <a:prstGeom prst="line">
              <a:avLst/>
            </a:prstGeom>
            <a:noFill/>
            <a:ln w="19050">
              <a:solidFill>
                <a:srgbClr val="000000"/>
              </a:solidFill>
              <a:round/>
              <a:headEnd/>
              <a:tailEnd/>
            </a:ln>
          </p:spPr>
          <p:txBody>
            <a:bodyPr/>
            <a:lstStyle/>
            <a:p>
              <a:endParaRPr lang="en-US"/>
            </a:p>
          </p:txBody>
        </p:sp>
        <p:sp>
          <p:nvSpPr>
            <p:cNvPr id="64527" name="Line 15"/>
            <p:cNvSpPr>
              <a:spLocks noChangeShapeType="1"/>
            </p:cNvSpPr>
            <p:nvPr/>
          </p:nvSpPr>
          <p:spPr bwMode="auto">
            <a:xfrm flipH="1">
              <a:off x="5070" y="2244"/>
              <a:ext cx="183" cy="843"/>
            </a:xfrm>
            <a:prstGeom prst="line">
              <a:avLst/>
            </a:prstGeom>
            <a:noFill/>
            <a:ln w="19050">
              <a:solidFill>
                <a:srgbClr val="000000"/>
              </a:solidFill>
              <a:round/>
              <a:headEnd/>
              <a:tailEnd/>
            </a:ln>
          </p:spPr>
          <p:txBody>
            <a:bodyPr/>
            <a:lstStyle/>
            <a:p>
              <a:endParaRPr lang="en-US"/>
            </a:p>
          </p:txBody>
        </p:sp>
        <p:sp>
          <p:nvSpPr>
            <p:cNvPr id="64528" name="Line 16"/>
            <p:cNvSpPr>
              <a:spLocks noChangeShapeType="1"/>
            </p:cNvSpPr>
            <p:nvPr/>
          </p:nvSpPr>
          <p:spPr bwMode="auto">
            <a:xfrm flipV="1">
              <a:off x="4270" y="3100"/>
              <a:ext cx="750" cy="153"/>
            </a:xfrm>
            <a:prstGeom prst="line">
              <a:avLst/>
            </a:prstGeom>
            <a:noFill/>
            <a:ln w="19050">
              <a:solidFill>
                <a:srgbClr val="000000"/>
              </a:solidFill>
              <a:round/>
              <a:headEnd/>
              <a:tailEnd/>
            </a:ln>
          </p:spPr>
          <p:txBody>
            <a:bodyPr/>
            <a:lstStyle/>
            <a:p>
              <a:endParaRPr lang="en-US"/>
            </a:p>
          </p:txBody>
        </p:sp>
        <p:sp>
          <p:nvSpPr>
            <p:cNvPr id="64529" name="Line 17"/>
            <p:cNvSpPr>
              <a:spLocks noChangeShapeType="1"/>
            </p:cNvSpPr>
            <p:nvPr/>
          </p:nvSpPr>
          <p:spPr bwMode="auto">
            <a:xfrm>
              <a:off x="3912" y="2982"/>
              <a:ext cx="291" cy="289"/>
            </a:xfrm>
            <a:prstGeom prst="line">
              <a:avLst/>
            </a:prstGeom>
            <a:noFill/>
            <a:ln w="19050">
              <a:solidFill>
                <a:srgbClr val="000000"/>
              </a:solidFill>
              <a:round/>
              <a:headEnd/>
              <a:tailEnd/>
            </a:ln>
          </p:spPr>
          <p:txBody>
            <a:bodyPr/>
            <a:lstStyle/>
            <a:p>
              <a:endParaRPr lang="en-US"/>
            </a:p>
          </p:txBody>
        </p:sp>
        <p:sp>
          <p:nvSpPr>
            <p:cNvPr id="64530" name="Line 18"/>
            <p:cNvSpPr>
              <a:spLocks noChangeShapeType="1"/>
            </p:cNvSpPr>
            <p:nvPr/>
          </p:nvSpPr>
          <p:spPr bwMode="auto">
            <a:xfrm>
              <a:off x="5287" y="2220"/>
              <a:ext cx="2783" cy="250"/>
            </a:xfrm>
            <a:prstGeom prst="line">
              <a:avLst/>
            </a:prstGeom>
            <a:noFill/>
            <a:ln w="19050">
              <a:solidFill>
                <a:srgbClr val="FF0066"/>
              </a:solidFill>
              <a:round/>
              <a:headEnd/>
              <a:tailEnd/>
            </a:ln>
          </p:spPr>
          <p:txBody>
            <a:bodyPr/>
            <a:lstStyle/>
            <a:p>
              <a:endParaRPr lang="en-US"/>
            </a:p>
          </p:txBody>
        </p:sp>
        <p:sp>
          <p:nvSpPr>
            <p:cNvPr id="64531" name="Line 19"/>
            <p:cNvSpPr>
              <a:spLocks noChangeShapeType="1"/>
            </p:cNvSpPr>
            <p:nvPr/>
          </p:nvSpPr>
          <p:spPr bwMode="auto">
            <a:xfrm flipV="1">
              <a:off x="5112" y="3089"/>
              <a:ext cx="2508" cy="20"/>
            </a:xfrm>
            <a:prstGeom prst="line">
              <a:avLst/>
            </a:prstGeom>
            <a:noFill/>
            <a:ln w="19050">
              <a:solidFill>
                <a:srgbClr val="FF0066"/>
              </a:solidFill>
              <a:round/>
              <a:headEnd/>
              <a:tailEnd/>
            </a:ln>
          </p:spPr>
          <p:txBody>
            <a:bodyPr/>
            <a:lstStyle/>
            <a:p>
              <a:endParaRPr lang="en-US"/>
            </a:p>
          </p:txBody>
        </p:sp>
        <p:sp>
          <p:nvSpPr>
            <p:cNvPr id="64532" name="Oval 20"/>
            <p:cNvSpPr>
              <a:spLocks noChangeArrowheads="1"/>
            </p:cNvSpPr>
            <p:nvPr/>
          </p:nvSpPr>
          <p:spPr bwMode="auto">
            <a:xfrm>
              <a:off x="3795" y="2852"/>
              <a:ext cx="150" cy="155"/>
            </a:xfrm>
            <a:prstGeom prst="ellipse">
              <a:avLst/>
            </a:prstGeom>
            <a:solidFill>
              <a:srgbClr val="FFFFFF"/>
            </a:solidFill>
            <a:ln w="9525">
              <a:solidFill>
                <a:srgbClr val="000000"/>
              </a:solidFill>
              <a:round/>
              <a:headEnd/>
              <a:tailEnd/>
            </a:ln>
          </p:spPr>
          <p:txBody>
            <a:bodyPr/>
            <a:lstStyle/>
            <a:p>
              <a:endParaRPr lang="en-US"/>
            </a:p>
          </p:txBody>
        </p:sp>
        <p:sp>
          <p:nvSpPr>
            <p:cNvPr id="64533" name="Oval 21"/>
            <p:cNvSpPr>
              <a:spLocks noChangeArrowheads="1"/>
            </p:cNvSpPr>
            <p:nvPr/>
          </p:nvSpPr>
          <p:spPr bwMode="auto">
            <a:xfrm>
              <a:off x="4262" y="2372"/>
              <a:ext cx="150" cy="155"/>
            </a:xfrm>
            <a:prstGeom prst="ellipse">
              <a:avLst/>
            </a:prstGeom>
            <a:solidFill>
              <a:srgbClr val="FFFFFF"/>
            </a:solidFill>
            <a:ln w="9525">
              <a:solidFill>
                <a:srgbClr val="000000"/>
              </a:solidFill>
              <a:round/>
              <a:headEnd/>
              <a:tailEnd/>
            </a:ln>
          </p:spPr>
          <p:txBody>
            <a:bodyPr/>
            <a:lstStyle/>
            <a:p>
              <a:endParaRPr lang="en-US"/>
            </a:p>
          </p:txBody>
        </p:sp>
        <p:sp>
          <p:nvSpPr>
            <p:cNvPr id="64534" name="Oval 22"/>
            <p:cNvSpPr>
              <a:spLocks noChangeArrowheads="1"/>
            </p:cNvSpPr>
            <p:nvPr/>
          </p:nvSpPr>
          <p:spPr bwMode="auto">
            <a:xfrm>
              <a:off x="5120" y="2175"/>
              <a:ext cx="150" cy="154"/>
            </a:xfrm>
            <a:prstGeom prst="ellipse">
              <a:avLst/>
            </a:prstGeom>
            <a:solidFill>
              <a:srgbClr val="FFFFFF"/>
            </a:solidFill>
            <a:ln w="9525">
              <a:solidFill>
                <a:srgbClr val="000000"/>
              </a:solidFill>
              <a:round/>
              <a:headEnd/>
              <a:tailEnd/>
            </a:ln>
          </p:spPr>
          <p:txBody>
            <a:bodyPr/>
            <a:lstStyle/>
            <a:p>
              <a:endParaRPr lang="en-US"/>
            </a:p>
          </p:txBody>
        </p:sp>
        <p:sp>
          <p:nvSpPr>
            <p:cNvPr id="64535" name="Oval 23"/>
            <p:cNvSpPr>
              <a:spLocks noChangeArrowheads="1"/>
            </p:cNvSpPr>
            <p:nvPr/>
          </p:nvSpPr>
          <p:spPr bwMode="auto">
            <a:xfrm>
              <a:off x="4953" y="3031"/>
              <a:ext cx="150" cy="154"/>
            </a:xfrm>
            <a:prstGeom prst="ellipse">
              <a:avLst/>
            </a:prstGeom>
            <a:solidFill>
              <a:srgbClr val="FFFFFF"/>
            </a:solidFill>
            <a:ln w="9525">
              <a:solidFill>
                <a:srgbClr val="000000"/>
              </a:solidFill>
              <a:round/>
              <a:headEnd/>
              <a:tailEnd/>
            </a:ln>
          </p:spPr>
          <p:txBody>
            <a:bodyPr/>
            <a:lstStyle/>
            <a:p>
              <a:endParaRPr lang="en-US"/>
            </a:p>
          </p:txBody>
        </p:sp>
        <p:sp>
          <p:nvSpPr>
            <p:cNvPr id="64536" name="Oval 24"/>
            <p:cNvSpPr>
              <a:spLocks noChangeArrowheads="1"/>
            </p:cNvSpPr>
            <p:nvPr/>
          </p:nvSpPr>
          <p:spPr bwMode="auto">
            <a:xfrm>
              <a:off x="4153" y="3177"/>
              <a:ext cx="150" cy="154"/>
            </a:xfrm>
            <a:prstGeom prst="ellipse">
              <a:avLst/>
            </a:prstGeom>
            <a:solidFill>
              <a:srgbClr val="FFFFFF"/>
            </a:solidFill>
            <a:ln w="9525">
              <a:solidFill>
                <a:srgbClr val="000000"/>
              </a:solidFill>
              <a:round/>
              <a:headEnd/>
              <a:tailEnd/>
            </a:ln>
          </p:spPr>
          <p:txBody>
            <a:bodyPr/>
            <a:lstStyle/>
            <a:p>
              <a:endParaRPr lang="en-US"/>
            </a:p>
          </p:txBody>
        </p:sp>
        <p:sp>
          <p:nvSpPr>
            <p:cNvPr id="64537" name="Oval 25"/>
            <p:cNvSpPr>
              <a:spLocks noChangeArrowheads="1"/>
            </p:cNvSpPr>
            <p:nvPr/>
          </p:nvSpPr>
          <p:spPr bwMode="auto">
            <a:xfrm>
              <a:off x="8037" y="2424"/>
              <a:ext cx="150" cy="155"/>
            </a:xfrm>
            <a:prstGeom prst="ellipse">
              <a:avLst/>
            </a:prstGeom>
            <a:solidFill>
              <a:srgbClr val="FFFFFF"/>
            </a:solidFill>
            <a:ln w="9525">
              <a:solidFill>
                <a:srgbClr val="000000"/>
              </a:solidFill>
              <a:round/>
              <a:headEnd/>
              <a:tailEnd/>
            </a:ln>
          </p:spPr>
          <p:txBody>
            <a:bodyPr/>
            <a:lstStyle/>
            <a:p>
              <a:endParaRPr lang="en-US"/>
            </a:p>
          </p:txBody>
        </p:sp>
        <p:sp>
          <p:nvSpPr>
            <p:cNvPr id="64538" name="Oval 26"/>
            <p:cNvSpPr>
              <a:spLocks noChangeArrowheads="1"/>
            </p:cNvSpPr>
            <p:nvPr/>
          </p:nvSpPr>
          <p:spPr bwMode="auto">
            <a:xfrm>
              <a:off x="7645" y="3015"/>
              <a:ext cx="150" cy="154"/>
            </a:xfrm>
            <a:prstGeom prst="ellipse">
              <a:avLst/>
            </a:prstGeom>
            <a:solidFill>
              <a:srgbClr val="FFFFFF"/>
            </a:solidFill>
            <a:ln w="9525">
              <a:solidFill>
                <a:srgbClr val="000000"/>
              </a:solidFill>
              <a:round/>
              <a:headEnd/>
              <a:tailEnd/>
            </a:ln>
          </p:spPr>
          <p:txBody>
            <a:bodyPr/>
            <a:lstStyle/>
            <a:p>
              <a:endParaRPr lang="en-US"/>
            </a:p>
          </p:txBody>
        </p:sp>
        <p:sp>
          <p:nvSpPr>
            <p:cNvPr id="64539" name="Oval 27"/>
            <p:cNvSpPr>
              <a:spLocks noChangeArrowheads="1"/>
            </p:cNvSpPr>
            <p:nvPr/>
          </p:nvSpPr>
          <p:spPr bwMode="auto">
            <a:xfrm>
              <a:off x="3970" y="5254"/>
              <a:ext cx="150" cy="154"/>
            </a:xfrm>
            <a:prstGeom prst="ellipse">
              <a:avLst/>
            </a:prstGeom>
            <a:solidFill>
              <a:srgbClr val="FFFFFF"/>
            </a:solidFill>
            <a:ln w="9525">
              <a:solidFill>
                <a:srgbClr val="000000"/>
              </a:solidFill>
              <a:round/>
              <a:headEnd/>
              <a:tailEnd/>
            </a:ln>
          </p:spPr>
          <p:txBody>
            <a:bodyPr/>
            <a:lstStyle/>
            <a:p>
              <a:endParaRPr lang="en-US"/>
            </a:p>
          </p:txBody>
        </p:sp>
        <p:sp>
          <p:nvSpPr>
            <p:cNvPr id="64540" name="Oval 28"/>
            <p:cNvSpPr>
              <a:spLocks noChangeArrowheads="1"/>
            </p:cNvSpPr>
            <p:nvPr/>
          </p:nvSpPr>
          <p:spPr bwMode="auto">
            <a:xfrm>
              <a:off x="8503" y="2353"/>
              <a:ext cx="150" cy="155"/>
            </a:xfrm>
            <a:prstGeom prst="ellipse">
              <a:avLst/>
            </a:prstGeom>
            <a:solidFill>
              <a:srgbClr val="FFFFFF"/>
            </a:solidFill>
            <a:ln w="9525">
              <a:solidFill>
                <a:srgbClr val="000000"/>
              </a:solidFill>
              <a:round/>
              <a:headEnd/>
              <a:tailEnd/>
            </a:ln>
          </p:spPr>
          <p:txBody>
            <a:bodyPr/>
            <a:lstStyle/>
            <a:p>
              <a:endParaRPr lang="en-US"/>
            </a:p>
          </p:txBody>
        </p:sp>
        <p:sp>
          <p:nvSpPr>
            <p:cNvPr id="64541" name="Oval 29"/>
            <p:cNvSpPr>
              <a:spLocks noChangeArrowheads="1"/>
            </p:cNvSpPr>
            <p:nvPr/>
          </p:nvSpPr>
          <p:spPr bwMode="auto">
            <a:xfrm>
              <a:off x="8437" y="2808"/>
              <a:ext cx="150" cy="154"/>
            </a:xfrm>
            <a:prstGeom prst="ellipse">
              <a:avLst/>
            </a:prstGeom>
            <a:solidFill>
              <a:srgbClr val="FFFFFF"/>
            </a:solidFill>
            <a:ln w="9525">
              <a:solidFill>
                <a:srgbClr val="000000"/>
              </a:solidFill>
              <a:round/>
              <a:headEnd/>
              <a:tailEnd/>
            </a:ln>
          </p:spPr>
          <p:txBody>
            <a:bodyPr/>
            <a:lstStyle/>
            <a:p>
              <a:endParaRPr lang="en-US"/>
            </a:p>
          </p:txBody>
        </p:sp>
        <p:sp>
          <p:nvSpPr>
            <p:cNvPr id="64542" name="Oval 30"/>
            <p:cNvSpPr>
              <a:spLocks noChangeArrowheads="1"/>
            </p:cNvSpPr>
            <p:nvPr/>
          </p:nvSpPr>
          <p:spPr bwMode="auto">
            <a:xfrm>
              <a:off x="8195" y="3169"/>
              <a:ext cx="150" cy="153"/>
            </a:xfrm>
            <a:prstGeom prst="ellipse">
              <a:avLst/>
            </a:prstGeom>
            <a:solidFill>
              <a:srgbClr val="FFFFFF"/>
            </a:solidFill>
            <a:ln w="9525">
              <a:solidFill>
                <a:srgbClr val="000000"/>
              </a:solidFill>
              <a:round/>
              <a:headEnd/>
              <a:tailEnd/>
            </a:ln>
          </p:spPr>
          <p:txBody>
            <a:bodyPr/>
            <a:lstStyle/>
            <a:p>
              <a:endParaRPr lang="en-US"/>
            </a:p>
          </p:txBody>
        </p:sp>
        <p:sp>
          <p:nvSpPr>
            <p:cNvPr id="64543" name="Line 31"/>
            <p:cNvSpPr>
              <a:spLocks noChangeShapeType="1"/>
            </p:cNvSpPr>
            <p:nvPr/>
          </p:nvSpPr>
          <p:spPr bwMode="auto">
            <a:xfrm>
              <a:off x="7770" y="3085"/>
              <a:ext cx="450" cy="156"/>
            </a:xfrm>
            <a:prstGeom prst="line">
              <a:avLst/>
            </a:prstGeom>
            <a:noFill/>
            <a:ln w="19050">
              <a:solidFill>
                <a:srgbClr val="000000"/>
              </a:solidFill>
              <a:round/>
              <a:headEnd/>
              <a:tailEnd/>
            </a:ln>
          </p:spPr>
          <p:txBody>
            <a:bodyPr/>
            <a:lstStyle/>
            <a:p>
              <a:endParaRPr lang="en-US"/>
            </a:p>
          </p:txBody>
        </p:sp>
        <p:sp>
          <p:nvSpPr>
            <p:cNvPr id="64544" name="Line 32"/>
            <p:cNvSpPr>
              <a:spLocks noChangeShapeType="1"/>
            </p:cNvSpPr>
            <p:nvPr/>
          </p:nvSpPr>
          <p:spPr bwMode="auto">
            <a:xfrm flipV="1">
              <a:off x="8187" y="2451"/>
              <a:ext cx="375" cy="40"/>
            </a:xfrm>
            <a:prstGeom prst="line">
              <a:avLst/>
            </a:prstGeom>
            <a:noFill/>
            <a:ln w="19050">
              <a:solidFill>
                <a:srgbClr val="000000"/>
              </a:solidFill>
              <a:round/>
              <a:headEnd/>
              <a:tailEnd/>
            </a:ln>
          </p:spPr>
          <p:txBody>
            <a:bodyPr/>
            <a:lstStyle/>
            <a:p>
              <a:endParaRPr lang="en-US"/>
            </a:p>
          </p:txBody>
        </p:sp>
        <p:sp>
          <p:nvSpPr>
            <p:cNvPr id="64545" name="Line 33"/>
            <p:cNvSpPr>
              <a:spLocks noChangeShapeType="1"/>
            </p:cNvSpPr>
            <p:nvPr/>
          </p:nvSpPr>
          <p:spPr bwMode="auto">
            <a:xfrm flipV="1">
              <a:off x="8553" y="2490"/>
              <a:ext cx="34" cy="355"/>
            </a:xfrm>
            <a:prstGeom prst="line">
              <a:avLst/>
            </a:prstGeom>
            <a:noFill/>
            <a:ln w="19050">
              <a:solidFill>
                <a:srgbClr val="000000"/>
              </a:solidFill>
              <a:round/>
              <a:headEnd/>
              <a:tailEnd/>
            </a:ln>
          </p:spPr>
          <p:txBody>
            <a:bodyPr/>
            <a:lstStyle/>
            <a:p>
              <a:endParaRPr lang="en-US"/>
            </a:p>
          </p:txBody>
        </p:sp>
        <p:sp>
          <p:nvSpPr>
            <p:cNvPr id="64546" name="Line 34"/>
            <p:cNvSpPr>
              <a:spLocks noChangeShapeType="1"/>
            </p:cNvSpPr>
            <p:nvPr/>
          </p:nvSpPr>
          <p:spPr bwMode="auto">
            <a:xfrm flipV="1">
              <a:off x="8370" y="2933"/>
              <a:ext cx="150" cy="308"/>
            </a:xfrm>
            <a:prstGeom prst="line">
              <a:avLst/>
            </a:prstGeom>
            <a:noFill/>
            <a:ln w="19050">
              <a:solidFill>
                <a:srgbClr val="000000"/>
              </a:solidFill>
              <a:round/>
              <a:headEnd/>
              <a:tailEnd/>
            </a:ln>
          </p:spPr>
          <p:txBody>
            <a:bodyPr/>
            <a:lstStyle/>
            <a:p>
              <a:endParaRPr lang="en-US"/>
            </a:p>
          </p:txBody>
        </p:sp>
        <p:sp>
          <p:nvSpPr>
            <p:cNvPr id="64547" name="Line 35"/>
            <p:cNvSpPr>
              <a:spLocks noChangeShapeType="1"/>
            </p:cNvSpPr>
            <p:nvPr/>
          </p:nvSpPr>
          <p:spPr bwMode="auto">
            <a:xfrm>
              <a:off x="8278" y="3321"/>
              <a:ext cx="92" cy="1618"/>
            </a:xfrm>
            <a:prstGeom prst="line">
              <a:avLst/>
            </a:prstGeom>
            <a:noFill/>
            <a:ln w="12700">
              <a:solidFill>
                <a:srgbClr val="FF0066"/>
              </a:solidFill>
              <a:round/>
              <a:headEnd/>
              <a:tailEnd/>
            </a:ln>
          </p:spPr>
          <p:txBody>
            <a:bodyPr/>
            <a:lstStyle/>
            <a:p>
              <a:endParaRPr lang="en-US"/>
            </a:p>
          </p:txBody>
        </p:sp>
        <p:sp>
          <p:nvSpPr>
            <p:cNvPr id="64548" name="Line 36"/>
            <p:cNvSpPr>
              <a:spLocks noChangeShapeType="1"/>
            </p:cNvSpPr>
            <p:nvPr/>
          </p:nvSpPr>
          <p:spPr bwMode="auto">
            <a:xfrm flipH="1">
              <a:off x="4020" y="3279"/>
              <a:ext cx="158" cy="1043"/>
            </a:xfrm>
            <a:prstGeom prst="line">
              <a:avLst/>
            </a:prstGeom>
            <a:noFill/>
            <a:ln w="9525">
              <a:solidFill>
                <a:srgbClr val="FF0066"/>
              </a:solidFill>
              <a:round/>
              <a:headEnd/>
              <a:tailEnd/>
            </a:ln>
          </p:spPr>
          <p:txBody>
            <a:bodyPr/>
            <a:lstStyle/>
            <a:p>
              <a:endParaRPr lang="en-US"/>
            </a:p>
          </p:txBody>
        </p:sp>
        <p:sp>
          <p:nvSpPr>
            <p:cNvPr id="64549" name="Line 37"/>
            <p:cNvSpPr>
              <a:spLocks noChangeShapeType="1"/>
            </p:cNvSpPr>
            <p:nvPr/>
          </p:nvSpPr>
          <p:spPr bwMode="auto">
            <a:xfrm>
              <a:off x="5053" y="3159"/>
              <a:ext cx="917" cy="2088"/>
            </a:xfrm>
            <a:prstGeom prst="line">
              <a:avLst/>
            </a:prstGeom>
            <a:noFill/>
            <a:ln w="9525">
              <a:solidFill>
                <a:srgbClr val="FF0066"/>
              </a:solidFill>
              <a:round/>
              <a:headEnd/>
              <a:tailEnd/>
            </a:ln>
          </p:spPr>
          <p:txBody>
            <a:bodyPr/>
            <a:lstStyle/>
            <a:p>
              <a:endParaRPr lang="en-US"/>
            </a:p>
          </p:txBody>
        </p:sp>
        <p:sp>
          <p:nvSpPr>
            <p:cNvPr id="64550" name="Text Box 38"/>
            <p:cNvSpPr txBox="1">
              <a:spLocks noChangeArrowheads="1"/>
            </p:cNvSpPr>
            <p:nvPr/>
          </p:nvSpPr>
          <p:spPr bwMode="auto">
            <a:xfrm>
              <a:off x="2520" y="1699"/>
              <a:ext cx="1050" cy="925"/>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Leased</a:t>
              </a:r>
            </a:p>
            <a:p>
              <a:r>
                <a:rPr lang="en-US" altLang="ko-KR">
                  <a:latin typeface="Times New Roman" pitchFamily="18" charset="0"/>
                  <a:ea typeface="Batang" pitchFamily="18" charset="-127"/>
                </a:rPr>
                <a:t>Lines to</a:t>
              </a:r>
            </a:p>
            <a:p>
              <a:r>
                <a:rPr lang="en-US" altLang="ko-KR">
                  <a:latin typeface="Times New Roman" pitchFamily="18" charset="0"/>
                  <a:ea typeface="Batang" pitchFamily="18" charset="-127"/>
                </a:rPr>
                <a:t>Asia</a:t>
              </a:r>
              <a:endParaRPr lang="en-US"/>
            </a:p>
          </p:txBody>
        </p:sp>
        <p:sp>
          <p:nvSpPr>
            <p:cNvPr id="64551" name="Line 39"/>
            <p:cNvSpPr>
              <a:spLocks noChangeShapeType="1"/>
            </p:cNvSpPr>
            <p:nvPr/>
          </p:nvSpPr>
          <p:spPr bwMode="auto">
            <a:xfrm>
              <a:off x="3270" y="2316"/>
              <a:ext cx="150" cy="463"/>
            </a:xfrm>
            <a:prstGeom prst="line">
              <a:avLst/>
            </a:prstGeom>
            <a:noFill/>
            <a:ln w="9525">
              <a:solidFill>
                <a:srgbClr val="000000"/>
              </a:solidFill>
              <a:round/>
              <a:headEnd/>
              <a:tailEnd type="triangle" w="med" len="med"/>
            </a:ln>
          </p:spPr>
          <p:txBody>
            <a:bodyPr/>
            <a:lstStyle/>
            <a:p>
              <a:endParaRPr lang="en-US"/>
            </a:p>
          </p:txBody>
        </p:sp>
        <p:sp>
          <p:nvSpPr>
            <p:cNvPr id="64552" name="Line 40"/>
            <p:cNvSpPr>
              <a:spLocks noChangeShapeType="1"/>
            </p:cNvSpPr>
            <p:nvPr/>
          </p:nvSpPr>
          <p:spPr bwMode="auto">
            <a:xfrm>
              <a:off x="3270" y="2316"/>
              <a:ext cx="0" cy="771"/>
            </a:xfrm>
            <a:prstGeom prst="line">
              <a:avLst/>
            </a:prstGeom>
            <a:noFill/>
            <a:ln w="9525">
              <a:solidFill>
                <a:srgbClr val="000000"/>
              </a:solidFill>
              <a:round/>
              <a:headEnd/>
              <a:tailEnd type="triangle" w="med" len="med"/>
            </a:ln>
          </p:spPr>
          <p:txBody>
            <a:bodyPr/>
            <a:lstStyle/>
            <a:p>
              <a:endParaRPr lang="en-US"/>
            </a:p>
          </p:txBody>
        </p:sp>
        <p:sp>
          <p:nvSpPr>
            <p:cNvPr id="64553" name="Text Box 41"/>
            <p:cNvSpPr txBox="1">
              <a:spLocks noChangeArrowheads="1"/>
            </p:cNvSpPr>
            <p:nvPr/>
          </p:nvSpPr>
          <p:spPr bwMode="auto">
            <a:xfrm>
              <a:off x="3870" y="1544"/>
              <a:ext cx="1800" cy="350"/>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A U.S. backbone</a:t>
              </a:r>
              <a:endParaRPr lang="en-US">
                <a:solidFill>
                  <a:srgbClr val="FF0066"/>
                </a:solidFill>
              </a:endParaRPr>
            </a:p>
          </p:txBody>
        </p:sp>
        <p:sp>
          <p:nvSpPr>
            <p:cNvPr id="64554" name="Line 42"/>
            <p:cNvSpPr>
              <a:spLocks noChangeShapeType="1"/>
            </p:cNvSpPr>
            <p:nvPr/>
          </p:nvSpPr>
          <p:spPr bwMode="auto">
            <a:xfrm flipV="1">
              <a:off x="3720" y="4322"/>
              <a:ext cx="300" cy="154"/>
            </a:xfrm>
            <a:prstGeom prst="line">
              <a:avLst/>
            </a:prstGeom>
            <a:noFill/>
            <a:ln w="9525">
              <a:solidFill>
                <a:srgbClr val="000000"/>
              </a:solidFill>
              <a:round/>
              <a:headEnd/>
              <a:tailEnd/>
            </a:ln>
          </p:spPr>
          <p:txBody>
            <a:bodyPr/>
            <a:lstStyle/>
            <a:p>
              <a:endParaRPr lang="en-US"/>
            </a:p>
          </p:txBody>
        </p:sp>
        <p:sp>
          <p:nvSpPr>
            <p:cNvPr id="64555" name="Line 43"/>
            <p:cNvSpPr>
              <a:spLocks noChangeShapeType="1"/>
            </p:cNvSpPr>
            <p:nvPr/>
          </p:nvSpPr>
          <p:spPr bwMode="auto">
            <a:xfrm>
              <a:off x="3720" y="4476"/>
              <a:ext cx="150" cy="154"/>
            </a:xfrm>
            <a:prstGeom prst="line">
              <a:avLst/>
            </a:prstGeom>
            <a:noFill/>
            <a:ln w="9525">
              <a:solidFill>
                <a:srgbClr val="000000"/>
              </a:solidFill>
              <a:round/>
              <a:headEnd/>
              <a:tailEnd/>
            </a:ln>
          </p:spPr>
          <p:txBody>
            <a:bodyPr/>
            <a:lstStyle/>
            <a:p>
              <a:endParaRPr lang="en-US"/>
            </a:p>
          </p:txBody>
        </p:sp>
        <p:sp>
          <p:nvSpPr>
            <p:cNvPr id="64556" name="Line 44"/>
            <p:cNvSpPr>
              <a:spLocks noChangeShapeType="1"/>
            </p:cNvSpPr>
            <p:nvPr/>
          </p:nvSpPr>
          <p:spPr bwMode="auto">
            <a:xfrm>
              <a:off x="3870" y="4630"/>
              <a:ext cx="300" cy="0"/>
            </a:xfrm>
            <a:prstGeom prst="line">
              <a:avLst/>
            </a:prstGeom>
            <a:noFill/>
            <a:ln w="9525">
              <a:solidFill>
                <a:srgbClr val="000000"/>
              </a:solidFill>
              <a:round/>
              <a:headEnd/>
              <a:tailEnd/>
            </a:ln>
          </p:spPr>
          <p:txBody>
            <a:bodyPr/>
            <a:lstStyle/>
            <a:p>
              <a:endParaRPr lang="en-US"/>
            </a:p>
          </p:txBody>
        </p:sp>
        <p:sp>
          <p:nvSpPr>
            <p:cNvPr id="64557" name="Line 45"/>
            <p:cNvSpPr>
              <a:spLocks noChangeShapeType="1"/>
            </p:cNvSpPr>
            <p:nvPr/>
          </p:nvSpPr>
          <p:spPr bwMode="auto">
            <a:xfrm flipV="1">
              <a:off x="4170" y="4322"/>
              <a:ext cx="150" cy="308"/>
            </a:xfrm>
            <a:prstGeom prst="line">
              <a:avLst/>
            </a:prstGeom>
            <a:noFill/>
            <a:ln w="9525">
              <a:solidFill>
                <a:srgbClr val="000000"/>
              </a:solidFill>
              <a:round/>
              <a:headEnd/>
              <a:tailEnd/>
            </a:ln>
          </p:spPr>
          <p:txBody>
            <a:bodyPr/>
            <a:lstStyle/>
            <a:p>
              <a:endParaRPr lang="en-US"/>
            </a:p>
          </p:txBody>
        </p:sp>
        <p:sp>
          <p:nvSpPr>
            <p:cNvPr id="64558" name="Line 46"/>
            <p:cNvSpPr>
              <a:spLocks noChangeShapeType="1"/>
            </p:cNvSpPr>
            <p:nvPr/>
          </p:nvSpPr>
          <p:spPr bwMode="auto">
            <a:xfrm flipH="1">
              <a:off x="4020" y="4322"/>
              <a:ext cx="300" cy="0"/>
            </a:xfrm>
            <a:prstGeom prst="line">
              <a:avLst/>
            </a:prstGeom>
            <a:noFill/>
            <a:ln w="9525">
              <a:solidFill>
                <a:srgbClr val="000000"/>
              </a:solidFill>
              <a:round/>
              <a:headEnd/>
              <a:tailEnd/>
            </a:ln>
          </p:spPr>
          <p:txBody>
            <a:bodyPr/>
            <a:lstStyle/>
            <a:p>
              <a:endParaRPr lang="en-US"/>
            </a:p>
          </p:txBody>
        </p:sp>
        <p:sp>
          <p:nvSpPr>
            <p:cNvPr id="64559" name="Line 47"/>
            <p:cNvSpPr>
              <a:spLocks noChangeShapeType="1"/>
            </p:cNvSpPr>
            <p:nvPr/>
          </p:nvSpPr>
          <p:spPr bwMode="auto">
            <a:xfrm>
              <a:off x="2820" y="5864"/>
              <a:ext cx="1200" cy="1"/>
            </a:xfrm>
            <a:prstGeom prst="line">
              <a:avLst/>
            </a:prstGeom>
            <a:noFill/>
            <a:ln w="9525">
              <a:solidFill>
                <a:srgbClr val="000000"/>
              </a:solidFill>
              <a:round/>
              <a:headEnd/>
              <a:tailEnd/>
            </a:ln>
          </p:spPr>
          <p:txBody>
            <a:bodyPr/>
            <a:lstStyle/>
            <a:p>
              <a:endParaRPr lang="en-US"/>
            </a:p>
          </p:txBody>
        </p:sp>
        <p:pic>
          <p:nvPicPr>
            <p:cNvPr id="64560" name="Picture 48" descr="BD18189_"/>
            <p:cNvPicPr>
              <a:picLocks noChangeAspect="1" noChangeArrowheads="1"/>
            </p:cNvPicPr>
            <p:nvPr/>
          </p:nvPicPr>
          <p:blipFill>
            <a:blip r:embed="rId3" cstate="print">
              <a:grayscl/>
              <a:biLevel thresh="50000"/>
            </a:blip>
            <a:srcRect/>
            <a:stretch>
              <a:fillRect/>
            </a:stretch>
          </p:blipFill>
          <p:spPr bwMode="auto">
            <a:xfrm>
              <a:off x="3570" y="5247"/>
              <a:ext cx="300" cy="308"/>
            </a:xfrm>
            <a:prstGeom prst="rect">
              <a:avLst/>
            </a:prstGeom>
            <a:noFill/>
            <a:ln w="9525">
              <a:noFill/>
              <a:miter lim="800000"/>
              <a:headEnd/>
              <a:tailEnd/>
            </a:ln>
          </p:spPr>
        </p:pic>
        <p:pic>
          <p:nvPicPr>
            <p:cNvPr id="64561" name="Picture 49" descr="BD18189_"/>
            <p:cNvPicPr>
              <a:picLocks noChangeAspect="1" noChangeArrowheads="1"/>
            </p:cNvPicPr>
            <p:nvPr/>
          </p:nvPicPr>
          <p:blipFill>
            <a:blip r:embed="rId3" cstate="print">
              <a:grayscl/>
              <a:biLevel thresh="50000"/>
            </a:blip>
            <a:srcRect/>
            <a:stretch>
              <a:fillRect/>
            </a:stretch>
          </p:blipFill>
          <p:spPr bwMode="auto">
            <a:xfrm>
              <a:off x="3120" y="5247"/>
              <a:ext cx="300" cy="308"/>
            </a:xfrm>
            <a:prstGeom prst="rect">
              <a:avLst/>
            </a:prstGeom>
            <a:noFill/>
            <a:ln w="9525">
              <a:noFill/>
              <a:miter lim="800000"/>
              <a:headEnd/>
              <a:tailEnd/>
            </a:ln>
          </p:spPr>
        </p:pic>
        <p:pic>
          <p:nvPicPr>
            <p:cNvPr id="64562" name="Picture 50" descr="BD18189_"/>
            <p:cNvPicPr>
              <a:picLocks noChangeAspect="1" noChangeArrowheads="1"/>
            </p:cNvPicPr>
            <p:nvPr/>
          </p:nvPicPr>
          <p:blipFill>
            <a:blip r:embed="rId3" cstate="print">
              <a:grayscl/>
              <a:biLevel thresh="50000"/>
            </a:blip>
            <a:srcRect/>
            <a:stretch>
              <a:fillRect/>
            </a:stretch>
          </p:blipFill>
          <p:spPr bwMode="auto">
            <a:xfrm>
              <a:off x="2670" y="5247"/>
              <a:ext cx="300" cy="309"/>
            </a:xfrm>
            <a:prstGeom prst="rect">
              <a:avLst/>
            </a:prstGeom>
            <a:noFill/>
            <a:ln w="9525">
              <a:noFill/>
              <a:miter lim="800000"/>
              <a:headEnd/>
              <a:tailEnd/>
            </a:ln>
          </p:spPr>
        </p:pic>
        <p:sp>
          <p:nvSpPr>
            <p:cNvPr id="64563" name="Line 51"/>
            <p:cNvSpPr>
              <a:spLocks noChangeShapeType="1"/>
            </p:cNvSpPr>
            <p:nvPr/>
          </p:nvSpPr>
          <p:spPr bwMode="auto">
            <a:xfrm flipV="1">
              <a:off x="2820" y="5556"/>
              <a:ext cx="0" cy="308"/>
            </a:xfrm>
            <a:prstGeom prst="line">
              <a:avLst/>
            </a:prstGeom>
            <a:noFill/>
            <a:ln w="9525">
              <a:solidFill>
                <a:srgbClr val="000000"/>
              </a:solidFill>
              <a:round/>
              <a:headEnd/>
              <a:tailEnd/>
            </a:ln>
          </p:spPr>
          <p:txBody>
            <a:bodyPr/>
            <a:lstStyle/>
            <a:p>
              <a:endParaRPr lang="en-US"/>
            </a:p>
          </p:txBody>
        </p:sp>
        <p:sp>
          <p:nvSpPr>
            <p:cNvPr id="64564" name="Line 52"/>
            <p:cNvSpPr>
              <a:spLocks noChangeShapeType="1"/>
            </p:cNvSpPr>
            <p:nvPr/>
          </p:nvSpPr>
          <p:spPr bwMode="auto">
            <a:xfrm flipV="1">
              <a:off x="3270" y="5556"/>
              <a:ext cx="0" cy="308"/>
            </a:xfrm>
            <a:prstGeom prst="line">
              <a:avLst/>
            </a:prstGeom>
            <a:noFill/>
            <a:ln w="9525">
              <a:solidFill>
                <a:srgbClr val="000000"/>
              </a:solidFill>
              <a:round/>
              <a:headEnd/>
              <a:tailEnd/>
            </a:ln>
          </p:spPr>
          <p:txBody>
            <a:bodyPr/>
            <a:lstStyle/>
            <a:p>
              <a:endParaRPr lang="en-US"/>
            </a:p>
          </p:txBody>
        </p:sp>
        <p:sp>
          <p:nvSpPr>
            <p:cNvPr id="64565" name="Line 53"/>
            <p:cNvSpPr>
              <a:spLocks noChangeShapeType="1"/>
            </p:cNvSpPr>
            <p:nvPr/>
          </p:nvSpPr>
          <p:spPr bwMode="auto">
            <a:xfrm flipV="1">
              <a:off x="3720" y="5556"/>
              <a:ext cx="0" cy="308"/>
            </a:xfrm>
            <a:prstGeom prst="line">
              <a:avLst/>
            </a:prstGeom>
            <a:noFill/>
            <a:ln w="9525">
              <a:solidFill>
                <a:srgbClr val="000000"/>
              </a:solidFill>
              <a:round/>
              <a:headEnd/>
              <a:tailEnd/>
            </a:ln>
          </p:spPr>
          <p:txBody>
            <a:bodyPr/>
            <a:lstStyle/>
            <a:p>
              <a:endParaRPr lang="en-US"/>
            </a:p>
          </p:txBody>
        </p:sp>
        <p:sp>
          <p:nvSpPr>
            <p:cNvPr id="64566" name="Line 54"/>
            <p:cNvSpPr>
              <a:spLocks noChangeShapeType="1"/>
            </p:cNvSpPr>
            <p:nvPr/>
          </p:nvSpPr>
          <p:spPr bwMode="auto">
            <a:xfrm flipV="1">
              <a:off x="4020" y="5402"/>
              <a:ext cx="0" cy="462"/>
            </a:xfrm>
            <a:prstGeom prst="line">
              <a:avLst/>
            </a:prstGeom>
            <a:noFill/>
            <a:ln w="9525">
              <a:solidFill>
                <a:srgbClr val="000000"/>
              </a:solidFill>
              <a:round/>
              <a:headEnd/>
              <a:tailEnd/>
            </a:ln>
          </p:spPr>
          <p:txBody>
            <a:bodyPr/>
            <a:lstStyle/>
            <a:p>
              <a:endParaRPr lang="en-US"/>
            </a:p>
          </p:txBody>
        </p:sp>
        <p:sp>
          <p:nvSpPr>
            <p:cNvPr id="64567" name="Line 55"/>
            <p:cNvSpPr>
              <a:spLocks noChangeShapeType="1"/>
            </p:cNvSpPr>
            <p:nvPr/>
          </p:nvSpPr>
          <p:spPr bwMode="auto">
            <a:xfrm flipH="1" flipV="1">
              <a:off x="3878" y="4625"/>
              <a:ext cx="142" cy="622"/>
            </a:xfrm>
            <a:prstGeom prst="line">
              <a:avLst/>
            </a:prstGeom>
            <a:noFill/>
            <a:ln w="9525">
              <a:solidFill>
                <a:srgbClr val="FF0066"/>
              </a:solidFill>
              <a:round/>
              <a:headEnd/>
              <a:tailEnd/>
            </a:ln>
          </p:spPr>
          <p:txBody>
            <a:bodyPr/>
            <a:lstStyle/>
            <a:p>
              <a:endParaRPr lang="en-US"/>
            </a:p>
          </p:txBody>
        </p:sp>
        <p:sp>
          <p:nvSpPr>
            <p:cNvPr id="64568" name="Oval 56"/>
            <p:cNvSpPr>
              <a:spLocks noChangeArrowheads="1"/>
            </p:cNvSpPr>
            <p:nvPr/>
          </p:nvSpPr>
          <p:spPr bwMode="auto">
            <a:xfrm>
              <a:off x="6703" y="5054"/>
              <a:ext cx="150" cy="154"/>
            </a:xfrm>
            <a:prstGeom prst="ellipse">
              <a:avLst/>
            </a:prstGeom>
            <a:solidFill>
              <a:srgbClr val="FFFFFF"/>
            </a:solidFill>
            <a:ln w="9525">
              <a:solidFill>
                <a:srgbClr val="000000"/>
              </a:solidFill>
              <a:round/>
              <a:headEnd/>
              <a:tailEnd/>
            </a:ln>
          </p:spPr>
          <p:txBody>
            <a:bodyPr/>
            <a:lstStyle/>
            <a:p>
              <a:endParaRPr lang="en-US"/>
            </a:p>
          </p:txBody>
        </p:sp>
        <p:sp>
          <p:nvSpPr>
            <p:cNvPr id="64569" name="Line 57"/>
            <p:cNvSpPr>
              <a:spLocks noChangeShapeType="1"/>
            </p:cNvSpPr>
            <p:nvPr/>
          </p:nvSpPr>
          <p:spPr bwMode="auto">
            <a:xfrm>
              <a:off x="6953" y="4508"/>
              <a:ext cx="425" cy="214"/>
            </a:xfrm>
            <a:prstGeom prst="line">
              <a:avLst/>
            </a:prstGeom>
            <a:noFill/>
            <a:ln w="9525">
              <a:solidFill>
                <a:srgbClr val="000000"/>
              </a:solidFill>
              <a:round/>
              <a:headEnd/>
              <a:tailEnd/>
            </a:ln>
          </p:spPr>
          <p:txBody>
            <a:bodyPr/>
            <a:lstStyle/>
            <a:p>
              <a:endParaRPr lang="en-US"/>
            </a:p>
          </p:txBody>
        </p:sp>
        <p:pic>
          <p:nvPicPr>
            <p:cNvPr id="64570" name="Picture 58" descr="BD18189_"/>
            <p:cNvPicPr>
              <a:picLocks noChangeAspect="1" noChangeArrowheads="1"/>
            </p:cNvPicPr>
            <p:nvPr/>
          </p:nvPicPr>
          <p:blipFill>
            <a:blip r:embed="rId3" cstate="print">
              <a:grayscl/>
              <a:biLevel thresh="50000"/>
            </a:blip>
            <a:srcRect/>
            <a:stretch>
              <a:fillRect/>
            </a:stretch>
          </p:blipFill>
          <p:spPr bwMode="auto">
            <a:xfrm>
              <a:off x="7470" y="3859"/>
              <a:ext cx="300" cy="306"/>
            </a:xfrm>
            <a:prstGeom prst="rect">
              <a:avLst/>
            </a:prstGeom>
            <a:noFill/>
            <a:ln w="9525">
              <a:noFill/>
              <a:miter lim="800000"/>
              <a:headEnd/>
              <a:tailEnd/>
            </a:ln>
          </p:spPr>
        </p:pic>
        <p:pic>
          <p:nvPicPr>
            <p:cNvPr id="64571" name="Picture 59" descr="BD18189_"/>
            <p:cNvPicPr>
              <a:picLocks noChangeAspect="1" noChangeArrowheads="1"/>
            </p:cNvPicPr>
            <p:nvPr/>
          </p:nvPicPr>
          <p:blipFill>
            <a:blip r:embed="rId3" cstate="print">
              <a:grayscl/>
              <a:biLevel thresh="50000"/>
            </a:blip>
            <a:srcRect/>
            <a:stretch>
              <a:fillRect/>
            </a:stretch>
          </p:blipFill>
          <p:spPr bwMode="auto">
            <a:xfrm>
              <a:off x="5970" y="4630"/>
              <a:ext cx="300" cy="307"/>
            </a:xfrm>
            <a:prstGeom prst="rect">
              <a:avLst/>
            </a:prstGeom>
            <a:noFill/>
            <a:ln w="9525">
              <a:noFill/>
              <a:miter lim="800000"/>
              <a:headEnd/>
              <a:tailEnd/>
            </a:ln>
          </p:spPr>
        </p:pic>
        <p:pic>
          <p:nvPicPr>
            <p:cNvPr id="64572" name="Picture 60" descr="BD18189_"/>
            <p:cNvPicPr>
              <a:picLocks noChangeAspect="1" noChangeArrowheads="1"/>
            </p:cNvPicPr>
            <p:nvPr/>
          </p:nvPicPr>
          <p:blipFill>
            <a:blip r:embed="rId3" cstate="print">
              <a:grayscl/>
              <a:biLevel thresh="50000"/>
            </a:blip>
            <a:srcRect/>
            <a:stretch>
              <a:fillRect/>
            </a:stretch>
          </p:blipFill>
          <p:spPr bwMode="auto">
            <a:xfrm>
              <a:off x="5820" y="3859"/>
              <a:ext cx="300" cy="308"/>
            </a:xfrm>
            <a:prstGeom prst="rect">
              <a:avLst/>
            </a:prstGeom>
            <a:noFill/>
            <a:ln w="9525">
              <a:noFill/>
              <a:miter lim="800000"/>
              <a:headEnd/>
              <a:tailEnd/>
            </a:ln>
          </p:spPr>
        </p:pic>
        <p:sp>
          <p:nvSpPr>
            <p:cNvPr id="64573" name="Line 61"/>
            <p:cNvSpPr>
              <a:spLocks noChangeShapeType="1"/>
            </p:cNvSpPr>
            <p:nvPr/>
          </p:nvSpPr>
          <p:spPr bwMode="auto">
            <a:xfrm flipH="1">
              <a:off x="6203" y="4630"/>
              <a:ext cx="367" cy="254"/>
            </a:xfrm>
            <a:prstGeom prst="line">
              <a:avLst/>
            </a:prstGeom>
            <a:noFill/>
            <a:ln w="9525">
              <a:solidFill>
                <a:srgbClr val="FF0066"/>
              </a:solidFill>
              <a:round/>
              <a:headEnd/>
              <a:tailEnd/>
            </a:ln>
          </p:spPr>
          <p:txBody>
            <a:bodyPr/>
            <a:lstStyle/>
            <a:p>
              <a:endParaRPr lang="en-US"/>
            </a:p>
          </p:txBody>
        </p:sp>
        <p:sp>
          <p:nvSpPr>
            <p:cNvPr id="64574" name="Line 62"/>
            <p:cNvSpPr>
              <a:spLocks noChangeShapeType="1"/>
            </p:cNvSpPr>
            <p:nvPr/>
          </p:nvSpPr>
          <p:spPr bwMode="auto">
            <a:xfrm flipV="1">
              <a:off x="7020" y="4167"/>
              <a:ext cx="450" cy="155"/>
            </a:xfrm>
            <a:prstGeom prst="line">
              <a:avLst/>
            </a:prstGeom>
            <a:noFill/>
            <a:ln w="9525">
              <a:solidFill>
                <a:srgbClr val="000000"/>
              </a:solidFill>
              <a:round/>
              <a:headEnd/>
              <a:tailEnd/>
            </a:ln>
          </p:spPr>
          <p:txBody>
            <a:bodyPr/>
            <a:lstStyle/>
            <a:p>
              <a:endParaRPr lang="en-US"/>
            </a:p>
          </p:txBody>
        </p:sp>
        <p:sp>
          <p:nvSpPr>
            <p:cNvPr id="64575" name="Line 63"/>
            <p:cNvSpPr>
              <a:spLocks noChangeShapeType="1"/>
            </p:cNvSpPr>
            <p:nvPr/>
          </p:nvSpPr>
          <p:spPr bwMode="auto">
            <a:xfrm flipH="1" flipV="1">
              <a:off x="5963" y="4095"/>
              <a:ext cx="465" cy="356"/>
            </a:xfrm>
            <a:prstGeom prst="line">
              <a:avLst/>
            </a:prstGeom>
            <a:noFill/>
            <a:ln w="9525">
              <a:solidFill>
                <a:srgbClr val="000000"/>
              </a:solidFill>
              <a:round/>
              <a:headEnd/>
              <a:tailEnd/>
            </a:ln>
          </p:spPr>
          <p:txBody>
            <a:bodyPr/>
            <a:lstStyle/>
            <a:p>
              <a:endParaRPr lang="en-US"/>
            </a:p>
          </p:txBody>
        </p:sp>
        <p:sp>
          <p:nvSpPr>
            <p:cNvPr id="64576" name="Line 64"/>
            <p:cNvSpPr>
              <a:spLocks noChangeShapeType="1"/>
            </p:cNvSpPr>
            <p:nvPr/>
          </p:nvSpPr>
          <p:spPr bwMode="auto">
            <a:xfrm>
              <a:off x="6720" y="4630"/>
              <a:ext cx="67" cy="461"/>
            </a:xfrm>
            <a:prstGeom prst="line">
              <a:avLst/>
            </a:prstGeom>
            <a:noFill/>
            <a:ln w="9525">
              <a:solidFill>
                <a:srgbClr val="FF0066"/>
              </a:solidFill>
              <a:round/>
              <a:headEnd/>
              <a:tailEnd/>
            </a:ln>
          </p:spPr>
          <p:txBody>
            <a:bodyPr/>
            <a:lstStyle/>
            <a:p>
              <a:endParaRPr lang="en-US"/>
            </a:p>
          </p:txBody>
        </p:sp>
        <p:sp>
          <p:nvSpPr>
            <p:cNvPr id="64577" name="Oval 65"/>
            <p:cNvSpPr>
              <a:spLocks noChangeArrowheads="1"/>
            </p:cNvSpPr>
            <p:nvPr/>
          </p:nvSpPr>
          <p:spPr bwMode="auto">
            <a:xfrm>
              <a:off x="8003" y="5561"/>
              <a:ext cx="150" cy="156"/>
            </a:xfrm>
            <a:prstGeom prst="ellipse">
              <a:avLst/>
            </a:prstGeom>
            <a:solidFill>
              <a:srgbClr val="FFFFFF"/>
            </a:solidFill>
            <a:ln w="9525">
              <a:solidFill>
                <a:srgbClr val="000000"/>
              </a:solidFill>
              <a:round/>
              <a:headEnd/>
              <a:tailEnd/>
            </a:ln>
          </p:spPr>
          <p:txBody>
            <a:bodyPr/>
            <a:lstStyle/>
            <a:p>
              <a:endParaRPr lang="en-US"/>
            </a:p>
          </p:txBody>
        </p:sp>
        <p:sp>
          <p:nvSpPr>
            <p:cNvPr id="64578" name="Line 66"/>
            <p:cNvSpPr>
              <a:spLocks noChangeShapeType="1"/>
            </p:cNvSpPr>
            <p:nvPr/>
          </p:nvSpPr>
          <p:spPr bwMode="auto">
            <a:xfrm>
              <a:off x="6870" y="6020"/>
              <a:ext cx="1200" cy="1"/>
            </a:xfrm>
            <a:prstGeom prst="line">
              <a:avLst/>
            </a:prstGeom>
            <a:noFill/>
            <a:ln w="9525">
              <a:solidFill>
                <a:srgbClr val="000000"/>
              </a:solidFill>
              <a:round/>
              <a:headEnd/>
              <a:tailEnd/>
            </a:ln>
          </p:spPr>
          <p:txBody>
            <a:bodyPr/>
            <a:lstStyle/>
            <a:p>
              <a:endParaRPr lang="en-US"/>
            </a:p>
          </p:txBody>
        </p:sp>
        <p:pic>
          <p:nvPicPr>
            <p:cNvPr id="64579" name="Picture 67" descr="BD18189_"/>
            <p:cNvPicPr>
              <a:picLocks noChangeAspect="1" noChangeArrowheads="1"/>
            </p:cNvPicPr>
            <p:nvPr/>
          </p:nvPicPr>
          <p:blipFill>
            <a:blip r:embed="rId3" cstate="print">
              <a:grayscl/>
              <a:biLevel thresh="50000"/>
            </a:blip>
            <a:srcRect/>
            <a:stretch>
              <a:fillRect/>
            </a:stretch>
          </p:blipFill>
          <p:spPr bwMode="auto">
            <a:xfrm>
              <a:off x="7620" y="5402"/>
              <a:ext cx="300" cy="307"/>
            </a:xfrm>
            <a:prstGeom prst="rect">
              <a:avLst/>
            </a:prstGeom>
            <a:noFill/>
            <a:ln w="9525">
              <a:noFill/>
              <a:miter lim="800000"/>
              <a:headEnd/>
              <a:tailEnd/>
            </a:ln>
          </p:spPr>
        </p:pic>
        <p:pic>
          <p:nvPicPr>
            <p:cNvPr id="64580" name="Picture 68" descr="BD18189_"/>
            <p:cNvPicPr>
              <a:picLocks noChangeAspect="1" noChangeArrowheads="1"/>
            </p:cNvPicPr>
            <p:nvPr/>
          </p:nvPicPr>
          <p:blipFill>
            <a:blip r:embed="rId3" cstate="print">
              <a:grayscl/>
              <a:biLevel thresh="50000"/>
            </a:blip>
            <a:srcRect/>
            <a:stretch>
              <a:fillRect/>
            </a:stretch>
          </p:blipFill>
          <p:spPr bwMode="auto">
            <a:xfrm>
              <a:off x="7170" y="5402"/>
              <a:ext cx="300" cy="307"/>
            </a:xfrm>
            <a:prstGeom prst="rect">
              <a:avLst/>
            </a:prstGeom>
            <a:noFill/>
            <a:ln w="9525">
              <a:noFill/>
              <a:miter lim="800000"/>
              <a:headEnd/>
              <a:tailEnd/>
            </a:ln>
          </p:spPr>
        </p:pic>
        <p:pic>
          <p:nvPicPr>
            <p:cNvPr id="64581" name="Picture 69" descr="BD18189_"/>
            <p:cNvPicPr>
              <a:picLocks noChangeAspect="1" noChangeArrowheads="1"/>
            </p:cNvPicPr>
            <p:nvPr/>
          </p:nvPicPr>
          <p:blipFill>
            <a:blip r:embed="rId3" cstate="print">
              <a:grayscl/>
              <a:biLevel thresh="50000"/>
            </a:blip>
            <a:srcRect/>
            <a:stretch>
              <a:fillRect/>
            </a:stretch>
          </p:blipFill>
          <p:spPr bwMode="auto">
            <a:xfrm>
              <a:off x="6720" y="5402"/>
              <a:ext cx="300" cy="308"/>
            </a:xfrm>
            <a:prstGeom prst="rect">
              <a:avLst/>
            </a:prstGeom>
            <a:noFill/>
            <a:ln w="9525">
              <a:noFill/>
              <a:miter lim="800000"/>
              <a:headEnd/>
              <a:tailEnd/>
            </a:ln>
          </p:spPr>
        </p:pic>
        <p:sp>
          <p:nvSpPr>
            <p:cNvPr id="64582" name="Line 70"/>
            <p:cNvSpPr>
              <a:spLocks noChangeShapeType="1"/>
            </p:cNvSpPr>
            <p:nvPr/>
          </p:nvSpPr>
          <p:spPr bwMode="auto">
            <a:xfrm flipV="1">
              <a:off x="6870" y="5710"/>
              <a:ext cx="1" cy="310"/>
            </a:xfrm>
            <a:prstGeom prst="line">
              <a:avLst/>
            </a:prstGeom>
            <a:noFill/>
            <a:ln w="9525">
              <a:solidFill>
                <a:srgbClr val="000000"/>
              </a:solidFill>
              <a:round/>
              <a:headEnd/>
              <a:tailEnd/>
            </a:ln>
          </p:spPr>
          <p:txBody>
            <a:bodyPr/>
            <a:lstStyle/>
            <a:p>
              <a:endParaRPr lang="en-US"/>
            </a:p>
          </p:txBody>
        </p:sp>
        <p:sp>
          <p:nvSpPr>
            <p:cNvPr id="64583" name="Line 71"/>
            <p:cNvSpPr>
              <a:spLocks noChangeShapeType="1"/>
            </p:cNvSpPr>
            <p:nvPr/>
          </p:nvSpPr>
          <p:spPr bwMode="auto">
            <a:xfrm flipV="1">
              <a:off x="7320" y="5710"/>
              <a:ext cx="1" cy="310"/>
            </a:xfrm>
            <a:prstGeom prst="line">
              <a:avLst/>
            </a:prstGeom>
            <a:noFill/>
            <a:ln w="9525">
              <a:solidFill>
                <a:srgbClr val="000000"/>
              </a:solidFill>
              <a:round/>
              <a:headEnd/>
              <a:tailEnd/>
            </a:ln>
          </p:spPr>
          <p:txBody>
            <a:bodyPr/>
            <a:lstStyle/>
            <a:p>
              <a:endParaRPr lang="en-US"/>
            </a:p>
          </p:txBody>
        </p:sp>
        <p:sp>
          <p:nvSpPr>
            <p:cNvPr id="64584" name="Line 72"/>
            <p:cNvSpPr>
              <a:spLocks noChangeShapeType="1"/>
            </p:cNvSpPr>
            <p:nvPr/>
          </p:nvSpPr>
          <p:spPr bwMode="auto">
            <a:xfrm flipV="1">
              <a:off x="7770" y="5710"/>
              <a:ext cx="1" cy="310"/>
            </a:xfrm>
            <a:prstGeom prst="line">
              <a:avLst/>
            </a:prstGeom>
            <a:noFill/>
            <a:ln w="9525">
              <a:solidFill>
                <a:srgbClr val="000000"/>
              </a:solidFill>
              <a:round/>
              <a:headEnd/>
              <a:tailEnd/>
            </a:ln>
          </p:spPr>
          <p:txBody>
            <a:bodyPr/>
            <a:lstStyle/>
            <a:p>
              <a:endParaRPr lang="en-US"/>
            </a:p>
          </p:txBody>
        </p:sp>
        <p:sp>
          <p:nvSpPr>
            <p:cNvPr id="64585" name="Line 73"/>
            <p:cNvSpPr>
              <a:spLocks noChangeShapeType="1"/>
            </p:cNvSpPr>
            <p:nvPr/>
          </p:nvSpPr>
          <p:spPr bwMode="auto">
            <a:xfrm flipV="1">
              <a:off x="8070" y="5710"/>
              <a:ext cx="1" cy="310"/>
            </a:xfrm>
            <a:prstGeom prst="line">
              <a:avLst/>
            </a:prstGeom>
            <a:noFill/>
            <a:ln w="9525">
              <a:solidFill>
                <a:srgbClr val="000000"/>
              </a:solidFill>
              <a:round/>
              <a:headEnd/>
              <a:tailEnd/>
            </a:ln>
          </p:spPr>
          <p:txBody>
            <a:bodyPr/>
            <a:lstStyle/>
            <a:p>
              <a:endParaRPr lang="en-US"/>
            </a:p>
          </p:txBody>
        </p:sp>
        <p:sp>
          <p:nvSpPr>
            <p:cNvPr id="64586" name="Line 74"/>
            <p:cNvSpPr>
              <a:spLocks noChangeShapeType="1"/>
            </p:cNvSpPr>
            <p:nvPr/>
          </p:nvSpPr>
          <p:spPr bwMode="auto">
            <a:xfrm flipV="1">
              <a:off x="8070" y="5247"/>
              <a:ext cx="150" cy="309"/>
            </a:xfrm>
            <a:prstGeom prst="line">
              <a:avLst/>
            </a:prstGeom>
            <a:noFill/>
            <a:ln w="9525">
              <a:solidFill>
                <a:srgbClr val="FF0066"/>
              </a:solidFill>
              <a:round/>
              <a:headEnd/>
              <a:tailEnd/>
            </a:ln>
          </p:spPr>
          <p:txBody>
            <a:bodyPr/>
            <a:lstStyle/>
            <a:p>
              <a:endParaRPr lang="en-US"/>
            </a:p>
          </p:txBody>
        </p:sp>
        <p:sp>
          <p:nvSpPr>
            <p:cNvPr id="64587" name="Line 75"/>
            <p:cNvSpPr>
              <a:spLocks noChangeShapeType="1"/>
            </p:cNvSpPr>
            <p:nvPr/>
          </p:nvSpPr>
          <p:spPr bwMode="auto">
            <a:xfrm flipH="1">
              <a:off x="6270" y="5158"/>
              <a:ext cx="425" cy="244"/>
            </a:xfrm>
            <a:prstGeom prst="line">
              <a:avLst/>
            </a:prstGeom>
            <a:noFill/>
            <a:ln w="9525">
              <a:solidFill>
                <a:srgbClr val="FF0066"/>
              </a:solidFill>
              <a:round/>
              <a:headEnd/>
              <a:tailEnd/>
            </a:ln>
          </p:spPr>
          <p:txBody>
            <a:bodyPr/>
            <a:lstStyle/>
            <a:p>
              <a:endParaRPr lang="en-US"/>
            </a:p>
          </p:txBody>
        </p:sp>
        <p:sp>
          <p:nvSpPr>
            <p:cNvPr id="64588" name="Text Box 76"/>
            <p:cNvSpPr txBox="1">
              <a:spLocks noChangeArrowheads="1"/>
            </p:cNvSpPr>
            <p:nvPr/>
          </p:nvSpPr>
          <p:spPr bwMode="auto">
            <a:xfrm>
              <a:off x="2520" y="3859"/>
              <a:ext cx="1050" cy="617"/>
            </a:xfrm>
            <a:prstGeom prst="rect">
              <a:avLst/>
            </a:prstGeom>
            <a:solidFill>
              <a:srgbClr val="FFFFFF"/>
            </a:solidFill>
            <a:ln w="9525">
              <a:noFill/>
              <a:miter lim="800000"/>
              <a:headEnd/>
              <a:tailEnd/>
            </a:ln>
          </p:spPr>
          <p:txBody>
            <a:bodyPr/>
            <a:lstStyle/>
            <a:p>
              <a:r>
                <a:rPr lang="en-US" altLang="ko-KR">
                  <a:solidFill>
                    <a:schemeClr val="accent2"/>
                  </a:solidFill>
                  <a:latin typeface="Times New Roman" pitchFamily="18" charset="0"/>
                  <a:ea typeface="Batang" pitchFamily="18" charset="-127"/>
                </a:rPr>
                <a:t>Regional</a:t>
              </a:r>
            </a:p>
            <a:p>
              <a:r>
                <a:rPr lang="en-US" altLang="ko-KR">
                  <a:solidFill>
                    <a:schemeClr val="accent2"/>
                  </a:solidFill>
                  <a:latin typeface="Times New Roman" pitchFamily="18" charset="0"/>
                  <a:ea typeface="Batang" pitchFamily="18" charset="-127"/>
                </a:rPr>
                <a:t>network</a:t>
              </a:r>
              <a:endParaRPr lang="en-US">
                <a:solidFill>
                  <a:schemeClr val="accent2"/>
                </a:solidFill>
              </a:endParaRPr>
            </a:p>
          </p:txBody>
        </p:sp>
        <p:sp>
          <p:nvSpPr>
            <p:cNvPr id="64589" name="Line 77"/>
            <p:cNvSpPr>
              <a:spLocks noChangeShapeType="1"/>
            </p:cNvSpPr>
            <p:nvPr/>
          </p:nvSpPr>
          <p:spPr bwMode="auto">
            <a:xfrm>
              <a:off x="3420" y="4167"/>
              <a:ext cx="300" cy="155"/>
            </a:xfrm>
            <a:prstGeom prst="line">
              <a:avLst/>
            </a:prstGeom>
            <a:noFill/>
            <a:ln w="9525">
              <a:solidFill>
                <a:srgbClr val="000000"/>
              </a:solidFill>
              <a:round/>
              <a:headEnd/>
              <a:tailEnd type="triangle" w="med" len="med"/>
            </a:ln>
          </p:spPr>
          <p:txBody>
            <a:bodyPr/>
            <a:lstStyle/>
            <a:p>
              <a:endParaRPr lang="en-US"/>
            </a:p>
          </p:txBody>
        </p:sp>
        <p:sp>
          <p:nvSpPr>
            <p:cNvPr id="64590" name="Text Box 78"/>
            <p:cNvSpPr txBox="1">
              <a:spLocks noChangeArrowheads="1"/>
            </p:cNvSpPr>
            <p:nvPr/>
          </p:nvSpPr>
          <p:spPr bwMode="auto">
            <a:xfrm>
              <a:off x="4320" y="5402"/>
              <a:ext cx="1200" cy="616"/>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IP Ethernet</a:t>
              </a:r>
            </a:p>
            <a:p>
              <a:r>
                <a:rPr lang="en-US" altLang="ko-KR">
                  <a:latin typeface="Times New Roman" pitchFamily="18" charset="0"/>
                  <a:ea typeface="Batang" pitchFamily="18" charset="-127"/>
                </a:rPr>
                <a:t>LAN</a:t>
              </a:r>
              <a:endParaRPr lang="en-US"/>
            </a:p>
          </p:txBody>
        </p:sp>
        <p:sp>
          <p:nvSpPr>
            <p:cNvPr id="64591" name="Line 79"/>
            <p:cNvSpPr>
              <a:spLocks noChangeShapeType="1"/>
            </p:cNvSpPr>
            <p:nvPr/>
          </p:nvSpPr>
          <p:spPr bwMode="auto">
            <a:xfrm flipH="1">
              <a:off x="3870" y="5710"/>
              <a:ext cx="450" cy="0"/>
            </a:xfrm>
            <a:prstGeom prst="line">
              <a:avLst/>
            </a:prstGeom>
            <a:noFill/>
            <a:ln w="9525">
              <a:solidFill>
                <a:srgbClr val="000000"/>
              </a:solidFill>
              <a:round/>
              <a:headEnd/>
              <a:tailEnd type="triangle" w="med" len="med"/>
            </a:ln>
          </p:spPr>
          <p:txBody>
            <a:bodyPr/>
            <a:lstStyle/>
            <a:p>
              <a:endParaRPr lang="en-US"/>
            </a:p>
          </p:txBody>
        </p:sp>
        <p:sp>
          <p:nvSpPr>
            <p:cNvPr id="64592" name="Line 80"/>
            <p:cNvSpPr>
              <a:spLocks noChangeShapeType="1"/>
            </p:cNvSpPr>
            <p:nvPr/>
          </p:nvSpPr>
          <p:spPr bwMode="auto">
            <a:xfrm>
              <a:off x="5220" y="5710"/>
              <a:ext cx="1500" cy="154"/>
            </a:xfrm>
            <a:prstGeom prst="line">
              <a:avLst/>
            </a:prstGeom>
            <a:noFill/>
            <a:ln w="9525">
              <a:solidFill>
                <a:srgbClr val="000000"/>
              </a:solidFill>
              <a:round/>
              <a:headEnd/>
              <a:tailEnd type="triangle" w="med" len="med"/>
            </a:ln>
          </p:spPr>
          <p:txBody>
            <a:bodyPr/>
            <a:lstStyle/>
            <a:p>
              <a:endParaRPr lang="en-US"/>
            </a:p>
          </p:txBody>
        </p:sp>
        <p:sp>
          <p:nvSpPr>
            <p:cNvPr id="64593" name="Oval 81"/>
            <p:cNvSpPr>
              <a:spLocks noChangeArrowheads="1"/>
            </p:cNvSpPr>
            <p:nvPr/>
          </p:nvSpPr>
          <p:spPr bwMode="auto">
            <a:xfrm>
              <a:off x="6420" y="4167"/>
              <a:ext cx="600" cy="463"/>
            </a:xfrm>
            <a:prstGeom prst="ellipse">
              <a:avLst/>
            </a:prstGeom>
            <a:solidFill>
              <a:srgbClr val="FFFFFF"/>
            </a:solidFill>
            <a:ln w="9525">
              <a:solidFill>
                <a:srgbClr val="000000"/>
              </a:solidFill>
              <a:round/>
              <a:headEnd/>
              <a:tailEnd/>
            </a:ln>
          </p:spPr>
          <p:txBody>
            <a:bodyPr/>
            <a:lstStyle/>
            <a:p>
              <a:endParaRPr lang="en-US"/>
            </a:p>
          </p:txBody>
        </p:sp>
        <p:pic>
          <p:nvPicPr>
            <p:cNvPr id="64594" name="Picture 82" descr="BD18189_"/>
            <p:cNvPicPr>
              <a:picLocks noChangeAspect="1" noChangeArrowheads="1"/>
            </p:cNvPicPr>
            <p:nvPr/>
          </p:nvPicPr>
          <p:blipFill>
            <a:blip r:embed="rId3" cstate="print">
              <a:grayscl/>
              <a:biLevel thresh="50000"/>
            </a:blip>
            <a:srcRect/>
            <a:stretch>
              <a:fillRect/>
            </a:stretch>
          </p:blipFill>
          <p:spPr bwMode="auto">
            <a:xfrm>
              <a:off x="7320" y="4476"/>
              <a:ext cx="300" cy="306"/>
            </a:xfrm>
            <a:prstGeom prst="rect">
              <a:avLst/>
            </a:prstGeom>
            <a:noFill/>
            <a:ln w="9525">
              <a:noFill/>
              <a:miter lim="800000"/>
              <a:headEnd/>
              <a:tailEnd/>
            </a:ln>
          </p:spPr>
        </p:pic>
        <p:sp>
          <p:nvSpPr>
            <p:cNvPr id="64595" name="Text Box 83"/>
            <p:cNvSpPr txBox="1">
              <a:spLocks noChangeArrowheads="1"/>
            </p:cNvSpPr>
            <p:nvPr/>
          </p:nvSpPr>
          <p:spPr bwMode="auto">
            <a:xfrm>
              <a:off x="6120" y="3241"/>
              <a:ext cx="1350" cy="61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IP token</a:t>
              </a:r>
            </a:p>
            <a:p>
              <a:r>
                <a:rPr lang="en-US" altLang="ko-KR">
                  <a:latin typeface="Times New Roman" pitchFamily="18" charset="0"/>
                  <a:ea typeface="Batang" pitchFamily="18" charset="-127"/>
                </a:rPr>
                <a:t>Ring LAN</a:t>
              </a:r>
              <a:endParaRPr lang="en-US"/>
            </a:p>
          </p:txBody>
        </p:sp>
        <p:sp>
          <p:nvSpPr>
            <p:cNvPr id="64596" name="Line 84"/>
            <p:cNvSpPr>
              <a:spLocks noChangeShapeType="1"/>
            </p:cNvSpPr>
            <p:nvPr/>
          </p:nvSpPr>
          <p:spPr bwMode="auto">
            <a:xfrm>
              <a:off x="6720" y="3859"/>
              <a:ext cx="1" cy="308"/>
            </a:xfrm>
            <a:prstGeom prst="line">
              <a:avLst/>
            </a:prstGeom>
            <a:noFill/>
            <a:ln w="9525">
              <a:solidFill>
                <a:srgbClr val="000000"/>
              </a:solidFill>
              <a:round/>
              <a:headEnd/>
              <a:tailEnd type="triangle" w="med" len="med"/>
            </a:ln>
          </p:spPr>
          <p:txBody>
            <a:bodyPr/>
            <a:lstStyle/>
            <a:p>
              <a:endParaRPr lang="en-US"/>
            </a:p>
          </p:txBody>
        </p:sp>
        <p:sp>
          <p:nvSpPr>
            <p:cNvPr id="64597" name="Text Box 85"/>
            <p:cNvSpPr txBox="1">
              <a:spLocks noChangeArrowheads="1"/>
            </p:cNvSpPr>
            <p:nvPr/>
          </p:nvSpPr>
          <p:spPr bwMode="auto">
            <a:xfrm>
              <a:off x="8520" y="4167"/>
              <a:ext cx="1050" cy="618"/>
            </a:xfrm>
            <a:prstGeom prst="rect">
              <a:avLst/>
            </a:prstGeom>
            <a:solidFill>
              <a:srgbClr val="FFFFFF"/>
            </a:solidFill>
            <a:ln w="9525">
              <a:noFill/>
              <a:miter lim="800000"/>
              <a:headEnd/>
              <a:tailEnd/>
            </a:ln>
          </p:spPr>
          <p:txBody>
            <a:bodyPr/>
            <a:lstStyle/>
            <a:p>
              <a:r>
                <a:rPr lang="en-US" altLang="ko-KR">
                  <a:solidFill>
                    <a:schemeClr val="accent2"/>
                  </a:solidFill>
                  <a:latin typeface="Times New Roman" pitchFamily="18" charset="0"/>
                  <a:ea typeface="Batang" pitchFamily="18" charset="-127"/>
                </a:rPr>
                <a:t>Regional</a:t>
              </a:r>
            </a:p>
            <a:p>
              <a:r>
                <a:rPr lang="en-US" altLang="ko-KR">
                  <a:solidFill>
                    <a:schemeClr val="accent2"/>
                  </a:solidFill>
                  <a:latin typeface="Times New Roman" pitchFamily="18" charset="0"/>
                  <a:ea typeface="Batang" pitchFamily="18" charset="-127"/>
                </a:rPr>
                <a:t>network</a:t>
              </a:r>
              <a:endParaRPr lang="en-US">
                <a:solidFill>
                  <a:schemeClr val="accent2"/>
                </a:solidFill>
              </a:endParaRPr>
            </a:p>
          </p:txBody>
        </p:sp>
        <p:sp>
          <p:nvSpPr>
            <p:cNvPr id="64598" name="Line 86"/>
            <p:cNvSpPr>
              <a:spLocks noChangeShapeType="1"/>
            </p:cNvSpPr>
            <p:nvPr/>
          </p:nvSpPr>
          <p:spPr bwMode="auto">
            <a:xfrm flipH="1">
              <a:off x="8520" y="4784"/>
              <a:ext cx="450" cy="309"/>
            </a:xfrm>
            <a:prstGeom prst="line">
              <a:avLst/>
            </a:prstGeom>
            <a:noFill/>
            <a:ln w="9525">
              <a:solidFill>
                <a:srgbClr val="000000"/>
              </a:solidFill>
              <a:round/>
              <a:headEnd/>
              <a:tailEnd type="triangle" w="med" len="med"/>
            </a:ln>
          </p:spPr>
          <p:txBody>
            <a:bodyPr/>
            <a:lstStyle/>
            <a:p>
              <a:endParaRPr lang="en-US"/>
            </a:p>
          </p:txBody>
        </p:sp>
        <p:sp>
          <p:nvSpPr>
            <p:cNvPr id="64599" name="Text Box 87"/>
            <p:cNvSpPr txBox="1">
              <a:spLocks noChangeArrowheads="1"/>
            </p:cNvSpPr>
            <p:nvPr/>
          </p:nvSpPr>
          <p:spPr bwMode="auto">
            <a:xfrm>
              <a:off x="7170" y="1699"/>
              <a:ext cx="2100" cy="349"/>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A European backbone</a:t>
              </a:r>
              <a:endParaRPr lang="en-US">
                <a:solidFill>
                  <a:srgbClr val="FF0066"/>
                </a:solidFill>
              </a:endParaRPr>
            </a:p>
          </p:txBody>
        </p:sp>
        <p:sp>
          <p:nvSpPr>
            <p:cNvPr id="64600" name="Text Box 88"/>
            <p:cNvSpPr txBox="1">
              <a:spLocks noChangeArrowheads="1"/>
            </p:cNvSpPr>
            <p:nvPr/>
          </p:nvSpPr>
          <p:spPr bwMode="auto">
            <a:xfrm>
              <a:off x="4170" y="4939"/>
              <a:ext cx="375" cy="333"/>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A</a:t>
              </a:r>
              <a:endParaRPr lang="en-US"/>
            </a:p>
          </p:txBody>
        </p:sp>
        <p:sp>
          <p:nvSpPr>
            <p:cNvPr id="64601" name="Text Box 89"/>
            <p:cNvSpPr txBox="1">
              <a:spLocks noChangeArrowheads="1"/>
            </p:cNvSpPr>
            <p:nvPr/>
          </p:nvSpPr>
          <p:spPr bwMode="auto">
            <a:xfrm>
              <a:off x="3570" y="4939"/>
              <a:ext cx="300" cy="30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1</a:t>
              </a:r>
              <a:endParaRPr lang="en-US"/>
            </a:p>
          </p:txBody>
        </p:sp>
        <p:sp>
          <p:nvSpPr>
            <p:cNvPr id="64602" name="Text Box 90"/>
            <p:cNvSpPr txBox="1">
              <a:spLocks noChangeArrowheads="1"/>
            </p:cNvSpPr>
            <p:nvPr/>
          </p:nvSpPr>
          <p:spPr bwMode="auto">
            <a:xfrm>
              <a:off x="5370" y="4939"/>
              <a:ext cx="450" cy="30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C</a:t>
              </a:r>
              <a:endParaRPr lang="en-US"/>
            </a:p>
          </p:txBody>
        </p:sp>
        <p:sp>
          <p:nvSpPr>
            <p:cNvPr id="64603" name="Text Box 91"/>
            <p:cNvSpPr txBox="1">
              <a:spLocks noChangeArrowheads="1"/>
            </p:cNvSpPr>
            <p:nvPr/>
          </p:nvSpPr>
          <p:spPr bwMode="auto">
            <a:xfrm>
              <a:off x="6512" y="4243"/>
              <a:ext cx="408" cy="307"/>
            </a:xfrm>
            <a:prstGeom prst="rect">
              <a:avLst/>
            </a:prstGeom>
            <a:solidFill>
              <a:srgbClr val="FFFFFF"/>
            </a:solidFill>
            <a:ln w="9525">
              <a:noFill/>
              <a:miter lim="800000"/>
              <a:headEnd/>
              <a:tailEnd/>
            </a:ln>
          </p:spPr>
          <p:txBody>
            <a:bodyPr/>
            <a:lstStyle/>
            <a:p>
              <a:r>
                <a:rPr lang="en-US" altLang="ko-KR" sz="1200">
                  <a:latin typeface="Times New Roman" pitchFamily="18" charset="0"/>
                  <a:ea typeface="Batang" pitchFamily="18" charset="-127"/>
                </a:rPr>
                <a:t>D</a:t>
              </a:r>
              <a:endParaRPr lang="en-US"/>
            </a:p>
          </p:txBody>
        </p:sp>
        <p:sp>
          <p:nvSpPr>
            <p:cNvPr id="64604" name="Text Box 92"/>
            <p:cNvSpPr txBox="1">
              <a:spLocks noChangeArrowheads="1"/>
            </p:cNvSpPr>
            <p:nvPr/>
          </p:nvSpPr>
          <p:spPr bwMode="auto">
            <a:xfrm>
              <a:off x="8145" y="5520"/>
              <a:ext cx="375" cy="332"/>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B</a:t>
              </a:r>
              <a:endParaRPr lang="en-US"/>
            </a:p>
          </p:txBody>
        </p:sp>
        <p:sp>
          <p:nvSpPr>
            <p:cNvPr id="64605" name="Text Box 93"/>
            <p:cNvSpPr txBox="1">
              <a:spLocks noChangeArrowheads="1"/>
            </p:cNvSpPr>
            <p:nvPr/>
          </p:nvSpPr>
          <p:spPr bwMode="auto">
            <a:xfrm>
              <a:off x="7553" y="5040"/>
              <a:ext cx="375" cy="341"/>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2</a:t>
              </a:r>
              <a:endParaRPr lang="en-US"/>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5"/>
          <p:cNvSpPr>
            <a:spLocks noGrp="1"/>
          </p:cNvSpPr>
          <p:nvPr>
            <p:ph type="sldNum" sz="quarter" idx="12"/>
          </p:nvPr>
        </p:nvSpPr>
        <p:spPr/>
        <p:txBody>
          <a:bodyPr/>
          <a:lstStyle/>
          <a:p>
            <a:fld id="{DD3F7421-7057-4174-8DA9-1CD067A86868}" type="slidenum">
              <a:rPr lang="en-US"/>
              <a:pPr/>
              <a:t>62</a:t>
            </a:fld>
            <a:endParaRPr lang="en-US"/>
          </a:p>
        </p:txBody>
      </p:sp>
      <p:sp>
        <p:nvSpPr>
          <p:cNvPr id="87042" name="Rectangle 2"/>
          <p:cNvSpPr>
            <a:spLocks noGrp="1" noChangeArrowheads="1"/>
          </p:cNvSpPr>
          <p:nvPr>
            <p:ph type="title"/>
          </p:nvPr>
        </p:nvSpPr>
        <p:spPr>
          <a:xfrm>
            <a:off x="457200" y="152400"/>
            <a:ext cx="8229600" cy="715963"/>
          </a:xfrm>
        </p:spPr>
        <p:txBody>
          <a:bodyPr/>
          <a:lstStyle/>
          <a:p>
            <a:r>
              <a:rPr lang="en-US" sz="4000" b="1">
                <a:solidFill>
                  <a:schemeClr val="accent2"/>
                </a:solidFill>
                <a:latin typeface="Comic Sans MS" pitchFamily="66" charset="0"/>
              </a:rPr>
              <a:t>Data Link Layer in the Internet</a:t>
            </a:r>
          </a:p>
        </p:txBody>
      </p:sp>
      <p:sp>
        <p:nvSpPr>
          <p:cNvPr id="87044" name="Cloud"/>
          <p:cNvSpPr>
            <a:spLocks noChangeAspect="1" noEditPoints="1" noChangeArrowheads="1"/>
          </p:cNvSpPr>
          <p:nvPr/>
        </p:nvSpPr>
        <p:spPr bwMode="auto">
          <a:xfrm>
            <a:off x="2689225" y="3009900"/>
            <a:ext cx="2873375" cy="18669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87045" name="Line 5"/>
          <p:cNvSpPr>
            <a:spLocks noChangeShapeType="1"/>
          </p:cNvSpPr>
          <p:nvPr/>
        </p:nvSpPr>
        <p:spPr bwMode="auto">
          <a:xfrm>
            <a:off x="1709738" y="3467100"/>
            <a:ext cx="1795462" cy="1588"/>
          </a:xfrm>
          <a:prstGeom prst="line">
            <a:avLst/>
          </a:prstGeom>
          <a:noFill/>
          <a:ln w="19050">
            <a:solidFill>
              <a:srgbClr val="000000"/>
            </a:solidFill>
            <a:round/>
            <a:headEnd/>
            <a:tailEnd/>
          </a:ln>
        </p:spPr>
        <p:txBody>
          <a:bodyPr/>
          <a:lstStyle/>
          <a:p>
            <a:endParaRPr lang="en-US"/>
          </a:p>
        </p:txBody>
      </p:sp>
      <p:sp>
        <p:nvSpPr>
          <p:cNvPr id="87046" name="Oval 6"/>
          <p:cNvSpPr>
            <a:spLocks noChangeArrowheads="1"/>
          </p:cNvSpPr>
          <p:nvPr/>
        </p:nvSpPr>
        <p:spPr bwMode="auto">
          <a:xfrm>
            <a:off x="3500438" y="34671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47" name="Oval 7"/>
          <p:cNvSpPr>
            <a:spLocks noChangeArrowheads="1"/>
          </p:cNvSpPr>
          <p:nvPr/>
        </p:nvSpPr>
        <p:spPr bwMode="auto">
          <a:xfrm>
            <a:off x="3386138" y="43815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48" name="Oval 8"/>
          <p:cNvSpPr>
            <a:spLocks noChangeArrowheads="1"/>
          </p:cNvSpPr>
          <p:nvPr/>
        </p:nvSpPr>
        <p:spPr bwMode="auto">
          <a:xfrm>
            <a:off x="4757738" y="42672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49" name="Oval 9"/>
          <p:cNvSpPr>
            <a:spLocks noChangeArrowheads="1"/>
          </p:cNvSpPr>
          <p:nvPr/>
        </p:nvSpPr>
        <p:spPr bwMode="auto">
          <a:xfrm>
            <a:off x="4986338" y="34671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50" name="Oval 10"/>
          <p:cNvSpPr>
            <a:spLocks noChangeArrowheads="1"/>
          </p:cNvSpPr>
          <p:nvPr/>
        </p:nvSpPr>
        <p:spPr bwMode="auto">
          <a:xfrm>
            <a:off x="3694113" y="3908425"/>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51" name="Oval 11"/>
          <p:cNvSpPr>
            <a:spLocks noChangeArrowheads="1"/>
          </p:cNvSpPr>
          <p:nvPr/>
        </p:nvSpPr>
        <p:spPr bwMode="auto">
          <a:xfrm>
            <a:off x="4300538" y="39243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87052" name="Line 12"/>
          <p:cNvSpPr>
            <a:spLocks noChangeShapeType="1"/>
          </p:cNvSpPr>
          <p:nvPr/>
        </p:nvSpPr>
        <p:spPr bwMode="auto">
          <a:xfrm>
            <a:off x="3560763" y="3549650"/>
            <a:ext cx="173037" cy="381000"/>
          </a:xfrm>
          <a:prstGeom prst="line">
            <a:avLst/>
          </a:prstGeom>
          <a:noFill/>
          <a:ln w="19050">
            <a:solidFill>
              <a:srgbClr val="000000"/>
            </a:solidFill>
            <a:round/>
            <a:headEnd/>
            <a:tailEnd/>
          </a:ln>
        </p:spPr>
        <p:txBody>
          <a:bodyPr/>
          <a:lstStyle/>
          <a:p>
            <a:endParaRPr lang="en-US"/>
          </a:p>
        </p:txBody>
      </p:sp>
      <p:sp>
        <p:nvSpPr>
          <p:cNvPr id="87053" name="Line 13"/>
          <p:cNvSpPr>
            <a:spLocks noChangeShapeType="1"/>
          </p:cNvSpPr>
          <p:nvPr/>
        </p:nvSpPr>
        <p:spPr bwMode="auto">
          <a:xfrm flipV="1">
            <a:off x="3421063" y="4038600"/>
            <a:ext cx="312737" cy="393700"/>
          </a:xfrm>
          <a:prstGeom prst="line">
            <a:avLst/>
          </a:prstGeom>
          <a:noFill/>
          <a:ln w="19050">
            <a:solidFill>
              <a:srgbClr val="000000"/>
            </a:solidFill>
            <a:round/>
            <a:headEnd/>
            <a:tailEnd/>
          </a:ln>
        </p:spPr>
        <p:txBody>
          <a:bodyPr/>
          <a:lstStyle/>
          <a:p>
            <a:endParaRPr lang="en-US"/>
          </a:p>
        </p:txBody>
      </p:sp>
      <p:sp>
        <p:nvSpPr>
          <p:cNvPr id="87054" name="Line 14"/>
          <p:cNvSpPr>
            <a:spLocks noChangeShapeType="1"/>
          </p:cNvSpPr>
          <p:nvPr/>
        </p:nvSpPr>
        <p:spPr bwMode="auto">
          <a:xfrm>
            <a:off x="3822700" y="3978275"/>
            <a:ext cx="479425" cy="1588"/>
          </a:xfrm>
          <a:prstGeom prst="line">
            <a:avLst/>
          </a:prstGeom>
          <a:noFill/>
          <a:ln w="19050">
            <a:solidFill>
              <a:srgbClr val="000000"/>
            </a:solidFill>
            <a:round/>
            <a:headEnd/>
            <a:tailEnd/>
          </a:ln>
        </p:spPr>
        <p:txBody>
          <a:bodyPr/>
          <a:lstStyle/>
          <a:p>
            <a:endParaRPr lang="en-US"/>
          </a:p>
        </p:txBody>
      </p:sp>
      <p:sp>
        <p:nvSpPr>
          <p:cNvPr id="87055" name="Line 15"/>
          <p:cNvSpPr>
            <a:spLocks noChangeShapeType="1"/>
          </p:cNvSpPr>
          <p:nvPr/>
        </p:nvSpPr>
        <p:spPr bwMode="auto">
          <a:xfrm flipV="1">
            <a:off x="4341813" y="3525838"/>
            <a:ext cx="628650" cy="444500"/>
          </a:xfrm>
          <a:prstGeom prst="line">
            <a:avLst/>
          </a:prstGeom>
          <a:noFill/>
          <a:ln w="19050">
            <a:solidFill>
              <a:srgbClr val="000000"/>
            </a:solidFill>
            <a:round/>
            <a:headEnd/>
            <a:tailEnd/>
          </a:ln>
        </p:spPr>
        <p:txBody>
          <a:bodyPr/>
          <a:lstStyle/>
          <a:p>
            <a:endParaRPr lang="en-US"/>
          </a:p>
        </p:txBody>
      </p:sp>
      <p:sp>
        <p:nvSpPr>
          <p:cNvPr id="87056" name="Line 16"/>
          <p:cNvSpPr>
            <a:spLocks noChangeShapeType="1"/>
          </p:cNvSpPr>
          <p:nvPr/>
        </p:nvSpPr>
        <p:spPr bwMode="auto">
          <a:xfrm flipH="1">
            <a:off x="4806950" y="3559175"/>
            <a:ext cx="219075" cy="754063"/>
          </a:xfrm>
          <a:prstGeom prst="line">
            <a:avLst/>
          </a:prstGeom>
          <a:noFill/>
          <a:ln w="19050">
            <a:solidFill>
              <a:srgbClr val="000000"/>
            </a:solidFill>
            <a:round/>
            <a:headEnd/>
            <a:tailEnd/>
          </a:ln>
        </p:spPr>
        <p:txBody>
          <a:bodyPr/>
          <a:lstStyle/>
          <a:p>
            <a:endParaRPr lang="en-US"/>
          </a:p>
        </p:txBody>
      </p:sp>
      <p:sp>
        <p:nvSpPr>
          <p:cNvPr id="87057" name="Line 17"/>
          <p:cNvSpPr>
            <a:spLocks noChangeShapeType="1"/>
          </p:cNvSpPr>
          <p:nvPr/>
        </p:nvSpPr>
        <p:spPr bwMode="auto">
          <a:xfrm flipV="1">
            <a:off x="3460750" y="4321175"/>
            <a:ext cx="1336675" cy="106363"/>
          </a:xfrm>
          <a:prstGeom prst="line">
            <a:avLst/>
          </a:prstGeom>
          <a:noFill/>
          <a:ln w="19050">
            <a:solidFill>
              <a:srgbClr val="000000"/>
            </a:solidFill>
            <a:round/>
            <a:headEnd/>
            <a:tailEnd/>
          </a:ln>
        </p:spPr>
        <p:txBody>
          <a:bodyPr/>
          <a:lstStyle/>
          <a:p>
            <a:endParaRPr lang="en-US"/>
          </a:p>
        </p:txBody>
      </p:sp>
      <p:sp>
        <p:nvSpPr>
          <p:cNvPr id="87058" name="Line 18"/>
          <p:cNvSpPr>
            <a:spLocks noChangeShapeType="1"/>
          </p:cNvSpPr>
          <p:nvPr/>
        </p:nvSpPr>
        <p:spPr bwMode="auto">
          <a:xfrm>
            <a:off x="4795838" y="4381500"/>
            <a:ext cx="1795462" cy="1588"/>
          </a:xfrm>
          <a:prstGeom prst="line">
            <a:avLst/>
          </a:prstGeom>
          <a:noFill/>
          <a:ln w="19050">
            <a:solidFill>
              <a:srgbClr val="000000"/>
            </a:solidFill>
            <a:round/>
            <a:headEnd/>
            <a:tailEnd/>
          </a:ln>
        </p:spPr>
        <p:txBody>
          <a:bodyPr/>
          <a:lstStyle/>
          <a:p>
            <a:endParaRPr lang="en-US"/>
          </a:p>
        </p:txBody>
      </p:sp>
      <p:sp>
        <p:nvSpPr>
          <p:cNvPr id="87059" name="Line 19"/>
          <p:cNvSpPr>
            <a:spLocks noChangeShapeType="1"/>
          </p:cNvSpPr>
          <p:nvPr/>
        </p:nvSpPr>
        <p:spPr bwMode="auto">
          <a:xfrm>
            <a:off x="5024438" y="3467100"/>
            <a:ext cx="1795462" cy="1588"/>
          </a:xfrm>
          <a:prstGeom prst="line">
            <a:avLst/>
          </a:prstGeom>
          <a:noFill/>
          <a:ln w="19050">
            <a:solidFill>
              <a:srgbClr val="000000"/>
            </a:solidFill>
            <a:round/>
            <a:headEnd/>
            <a:tailEnd/>
          </a:ln>
        </p:spPr>
        <p:txBody>
          <a:bodyPr/>
          <a:lstStyle/>
          <a:p>
            <a:endParaRPr lang="en-US"/>
          </a:p>
        </p:txBody>
      </p:sp>
      <p:sp>
        <p:nvSpPr>
          <p:cNvPr id="87060" name="Line 20"/>
          <p:cNvSpPr>
            <a:spLocks noChangeShapeType="1"/>
          </p:cNvSpPr>
          <p:nvPr/>
        </p:nvSpPr>
        <p:spPr bwMode="auto">
          <a:xfrm>
            <a:off x="1595438" y="4495800"/>
            <a:ext cx="1795462" cy="1588"/>
          </a:xfrm>
          <a:prstGeom prst="line">
            <a:avLst/>
          </a:prstGeom>
          <a:noFill/>
          <a:ln w="19050">
            <a:solidFill>
              <a:srgbClr val="000000"/>
            </a:solidFill>
            <a:round/>
            <a:headEnd/>
            <a:tailEnd/>
          </a:ln>
        </p:spPr>
        <p:txBody>
          <a:bodyPr/>
          <a:lstStyle/>
          <a:p>
            <a:endParaRPr lang="en-US"/>
          </a:p>
        </p:txBody>
      </p:sp>
      <p:sp>
        <p:nvSpPr>
          <p:cNvPr id="87061" name="computr2"/>
          <p:cNvSpPr>
            <a:spLocks noEditPoints="1" noChangeArrowheads="1"/>
          </p:cNvSpPr>
          <p:nvPr/>
        </p:nvSpPr>
        <p:spPr bwMode="auto">
          <a:xfrm>
            <a:off x="17748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2" name="computr2"/>
          <p:cNvSpPr>
            <a:spLocks noEditPoints="1" noChangeArrowheads="1"/>
          </p:cNvSpPr>
          <p:nvPr/>
        </p:nvSpPr>
        <p:spPr bwMode="auto">
          <a:xfrm>
            <a:off x="55467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3" name="computr2"/>
          <p:cNvSpPr>
            <a:spLocks noEditPoints="1" noChangeArrowheads="1"/>
          </p:cNvSpPr>
          <p:nvPr/>
        </p:nvSpPr>
        <p:spPr bwMode="auto">
          <a:xfrm>
            <a:off x="6232525" y="46101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4" name="computr2"/>
          <p:cNvSpPr>
            <a:spLocks noEditPoints="1" noChangeArrowheads="1"/>
          </p:cNvSpPr>
          <p:nvPr/>
        </p:nvSpPr>
        <p:spPr bwMode="auto">
          <a:xfrm>
            <a:off x="5661025" y="46101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5" name="computr2"/>
          <p:cNvSpPr>
            <a:spLocks noEditPoints="1" noChangeArrowheads="1"/>
          </p:cNvSpPr>
          <p:nvPr/>
        </p:nvSpPr>
        <p:spPr bwMode="auto">
          <a:xfrm>
            <a:off x="5203825" y="46101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6" name="computr2"/>
          <p:cNvSpPr>
            <a:spLocks noEditPoints="1" noChangeArrowheads="1"/>
          </p:cNvSpPr>
          <p:nvPr/>
        </p:nvSpPr>
        <p:spPr bwMode="auto">
          <a:xfrm>
            <a:off x="22320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7" name="computr2"/>
          <p:cNvSpPr>
            <a:spLocks noEditPoints="1" noChangeArrowheads="1"/>
          </p:cNvSpPr>
          <p:nvPr/>
        </p:nvSpPr>
        <p:spPr bwMode="auto">
          <a:xfrm>
            <a:off x="28035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8" name="computr2"/>
          <p:cNvSpPr>
            <a:spLocks noEditPoints="1" noChangeArrowheads="1"/>
          </p:cNvSpPr>
          <p:nvPr/>
        </p:nvSpPr>
        <p:spPr bwMode="auto">
          <a:xfrm>
            <a:off x="66897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69" name="computr2"/>
          <p:cNvSpPr>
            <a:spLocks noEditPoints="1" noChangeArrowheads="1"/>
          </p:cNvSpPr>
          <p:nvPr/>
        </p:nvSpPr>
        <p:spPr bwMode="auto">
          <a:xfrm>
            <a:off x="6118225" y="28956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70" name="AutoShape 30"/>
          <p:cNvSpPr>
            <a:spLocks noChangeArrowheads="1"/>
          </p:cNvSpPr>
          <p:nvPr/>
        </p:nvSpPr>
        <p:spPr bwMode="auto">
          <a:xfrm>
            <a:off x="2895600" y="1600200"/>
            <a:ext cx="838200" cy="347663"/>
          </a:xfrm>
          <a:prstGeom prst="wedgeRectCallout">
            <a:avLst>
              <a:gd name="adj1" fmla="val 89963"/>
              <a:gd name="adj2" fmla="val 522148"/>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Subnet</a:t>
            </a:r>
            <a:endParaRPr lang="en-US" sz="1600">
              <a:solidFill>
                <a:srgbClr val="FF0066"/>
              </a:solidFill>
            </a:endParaRPr>
          </a:p>
        </p:txBody>
      </p:sp>
      <p:sp>
        <p:nvSpPr>
          <p:cNvPr id="87071" name="AutoShape 31"/>
          <p:cNvSpPr>
            <a:spLocks noChangeArrowheads="1"/>
          </p:cNvSpPr>
          <p:nvPr/>
        </p:nvSpPr>
        <p:spPr bwMode="auto">
          <a:xfrm>
            <a:off x="4800600" y="1752600"/>
            <a:ext cx="719138" cy="347663"/>
          </a:xfrm>
          <a:prstGeom prst="wedgeRectCallout">
            <a:avLst>
              <a:gd name="adj1" fmla="val -12472"/>
              <a:gd name="adj2" fmla="val 458218"/>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router</a:t>
            </a:r>
            <a:endParaRPr lang="en-US" sz="1600">
              <a:solidFill>
                <a:srgbClr val="FF0066"/>
              </a:solidFill>
            </a:endParaRPr>
          </a:p>
        </p:txBody>
      </p:sp>
      <p:sp>
        <p:nvSpPr>
          <p:cNvPr id="87072" name="AutoShape 32"/>
          <p:cNvSpPr>
            <a:spLocks noChangeArrowheads="1"/>
          </p:cNvSpPr>
          <p:nvPr/>
        </p:nvSpPr>
        <p:spPr bwMode="auto">
          <a:xfrm>
            <a:off x="7239000" y="4343400"/>
            <a:ext cx="719138" cy="347663"/>
          </a:xfrm>
          <a:prstGeom prst="wedgeRectCallout">
            <a:avLst>
              <a:gd name="adj1" fmla="val -147130"/>
              <a:gd name="adj2" fmla="val 96120"/>
            </a:avLst>
          </a:prstGeom>
          <a:solidFill>
            <a:srgbClr val="FFFFFF"/>
          </a:solidFill>
          <a:ln w="9525">
            <a:solidFill>
              <a:srgbClr val="000000"/>
            </a:solidFill>
            <a:miter lim="800000"/>
            <a:headEnd/>
            <a:tailEnd/>
          </a:ln>
        </p:spPr>
        <p:txBody>
          <a:bodyPr/>
          <a:lstStyle/>
          <a:p>
            <a:r>
              <a:rPr lang="en-US" altLang="ko-KR" sz="1600">
                <a:solidFill>
                  <a:srgbClr val="FF0066"/>
                </a:solidFill>
                <a:latin typeface="Times New Roman" pitchFamily="18" charset="0"/>
                <a:ea typeface="Batang" pitchFamily="18" charset="-127"/>
              </a:rPr>
              <a:t>Host</a:t>
            </a:r>
            <a:endParaRPr lang="en-US" sz="1600">
              <a:solidFill>
                <a:srgbClr val="FF0066"/>
              </a:solidFill>
            </a:endParaRPr>
          </a:p>
        </p:txBody>
      </p:sp>
      <p:sp>
        <p:nvSpPr>
          <p:cNvPr id="87073" name="Line 33"/>
          <p:cNvSpPr>
            <a:spLocks noChangeShapeType="1"/>
          </p:cNvSpPr>
          <p:nvPr/>
        </p:nvSpPr>
        <p:spPr bwMode="auto">
          <a:xfrm>
            <a:off x="1905000" y="3238500"/>
            <a:ext cx="1588" cy="231775"/>
          </a:xfrm>
          <a:prstGeom prst="line">
            <a:avLst/>
          </a:prstGeom>
          <a:noFill/>
          <a:ln w="9525">
            <a:solidFill>
              <a:srgbClr val="000000"/>
            </a:solidFill>
            <a:round/>
            <a:headEnd/>
            <a:tailEnd/>
          </a:ln>
        </p:spPr>
        <p:txBody>
          <a:bodyPr/>
          <a:lstStyle/>
          <a:p>
            <a:endParaRPr lang="en-US"/>
          </a:p>
        </p:txBody>
      </p:sp>
      <p:sp>
        <p:nvSpPr>
          <p:cNvPr id="87074" name="Line 34"/>
          <p:cNvSpPr>
            <a:spLocks noChangeShapeType="1"/>
          </p:cNvSpPr>
          <p:nvPr/>
        </p:nvSpPr>
        <p:spPr bwMode="auto">
          <a:xfrm>
            <a:off x="1905000" y="4495800"/>
            <a:ext cx="1588" cy="231775"/>
          </a:xfrm>
          <a:prstGeom prst="line">
            <a:avLst/>
          </a:prstGeom>
          <a:noFill/>
          <a:ln w="9525">
            <a:solidFill>
              <a:srgbClr val="000000"/>
            </a:solidFill>
            <a:round/>
            <a:headEnd/>
            <a:tailEnd/>
          </a:ln>
        </p:spPr>
        <p:txBody>
          <a:bodyPr/>
          <a:lstStyle/>
          <a:p>
            <a:endParaRPr lang="en-US"/>
          </a:p>
        </p:txBody>
      </p:sp>
      <p:sp>
        <p:nvSpPr>
          <p:cNvPr id="87075" name="Line 35"/>
          <p:cNvSpPr>
            <a:spLocks noChangeShapeType="1"/>
          </p:cNvSpPr>
          <p:nvPr/>
        </p:nvSpPr>
        <p:spPr bwMode="auto">
          <a:xfrm>
            <a:off x="2362200" y="3238500"/>
            <a:ext cx="1588" cy="231775"/>
          </a:xfrm>
          <a:prstGeom prst="line">
            <a:avLst/>
          </a:prstGeom>
          <a:noFill/>
          <a:ln w="9525">
            <a:solidFill>
              <a:srgbClr val="000000"/>
            </a:solidFill>
            <a:round/>
            <a:headEnd/>
            <a:tailEnd/>
          </a:ln>
        </p:spPr>
        <p:txBody>
          <a:bodyPr/>
          <a:lstStyle/>
          <a:p>
            <a:endParaRPr lang="en-US"/>
          </a:p>
        </p:txBody>
      </p:sp>
      <p:sp>
        <p:nvSpPr>
          <p:cNvPr id="87076" name="Line 36"/>
          <p:cNvSpPr>
            <a:spLocks noChangeShapeType="1"/>
          </p:cNvSpPr>
          <p:nvPr/>
        </p:nvSpPr>
        <p:spPr bwMode="auto">
          <a:xfrm>
            <a:off x="5676900" y="3238500"/>
            <a:ext cx="1588" cy="231775"/>
          </a:xfrm>
          <a:prstGeom prst="line">
            <a:avLst/>
          </a:prstGeom>
          <a:noFill/>
          <a:ln w="9525">
            <a:solidFill>
              <a:srgbClr val="000000"/>
            </a:solidFill>
            <a:round/>
            <a:headEnd/>
            <a:tailEnd/>
          </a:ln>
        </p:spPr>
        <p:txBody>
          <a:bodyPr/>
          <a:lstStyle/>
          <a:p>
            <a:endParaRPr lang="en-US"/>
          </a:p>
        </p:txBody>
      </p:sp>
      <p:sp>
        <p:nvSpPr>
          <p:cNvPr id="87077" name="Line 37"/>
          <p:cNvSpPr>
            <a:spLocks noChangeShapeType="1"/>
          </p:cNvSpPr>
          <p:nvPr/>
        </p:nvSpPr>
        <p:spPr bwMode="auto">
          <a:xfrm>
            <a:off x="2933700" y="4495800"/>
            <a:ext cx="1588" cy="231775"/>
          </a:xfrm>
          <a:prstGeom prst="line">
            <a:avLst/>
          </a:prstGeom>
          <a:noFill/>
          <a:ln w="9525">
            <a:solidFill>
              <a:srgbClr val="000000"/>
            </a:solidFill>
            <a:round/>
            <a:headEnd/>
            <a:tailEnd/>
          </a:ln>
        </p:spPr>
        <p:txBody>
          <a:bodyPr/>
          <a:lstStyle/>
          <a:p>
            <a:endParaRPr lang="en-US"/>
          </a:p>
        </p:txBody>
      </p:sp>
      <p:sp>
        <p:nvSpPr>
          <p:cNvPr id="87078" name="Line 38"/>
          <p:cNvSpPr>
            <a:spLocks noChangeShapeType="1"/>
          </p:cNvSpPr>
          <p:nvPr/>
        </p:nvSpPr>
        <p:spPr bwMode="auto">
          <a:xfrm>
            <a:off x="2476500" y="4495800"/>
            <a:ext cx="1588" cy="231775"/>
          </a:xfrm>
          <a:prstGeom prst="line">
            <a:avLst/>
          </a:prstGeom>
          <a:noFill/>
          <a:ln w="9525">
            <a:solidFill>
              <a:srgbClr val="000000"/>
            </a:solidFill>
            <a:round/>
            <a:headEnd/>
            <a:tailEnd/>
          </a:ln>
        </p:spPr>
        <p:txBody>
          <a:bodyPr/>
          <a:lstStyle/>
          <a:p>
            <a:endParaRPr lang="en-US"/>
          </a:p>
        </p:txBody>
      </p:sp>
      <p:sp>
        <p:nvSpPr>
          <p:cNvPr id="87079" name="Line 39"/>
          <p:cNvSpPr>
            <a:spLocks noChangeShapeType="1"/>
          </p:cNvSpPr>
          <p:nvPr/>
        </p:nvSpPr>
        <p:spPr bwMode="auto">
          <a:xfrm>
            <a:off x="2933700" y="3238500"/>
            <a:ext cx="1588" cy="231775"/>
          </a:xfrm>
          <a:prstGeom prst="line">
            <a:avLst/>
          </a:prstGeom>
          <a:noFill/>
          <a:ln w="9525">
            <a:solidFill>
              <a:srgbClr val="000000"/>
            </a:solidFill>
            <a:round/>
            <a:headEnd/>
            <a:tailEnd/>
          </a:ln>
        </p:spPr>
        <p:txBody>
          <a:bodyPr/>
          <a:lstStyle/>
          <a:p>
            <a:endParaRPr lang="en-US"/>
          </a:p>
        </p:txBody>
      </p:sp>
      <p:sp>
        <p:nvSpPr>
          <p:cNvPr id="87080" name="Line 40"/>
          <p:cNvSpPr>
            <a:spLocks noChangeShapeType="1"/>
          </p:cNvSpPr>
          <p:nvPr/>
        </p:nvSpPr>
        <p:spPr bwMode="auto">
          <a:xfrm>
            <a:off x="6362700" y="4381500"/>
            <a:ext cx="1588" cy="231775"/>
          </a:xfrm>
          <a:prstGeom prst="line">
            <a:avLst/>
          </a:prstGeom>
          <a:noFill/>
          <a:ln w="9525">
            <a:solidFill>
              <a:srgbClr val="000000"/>
            </a:solidFill>
            <a:round/>
            <a:headEnd/>
            <a:tailEnd/>
          </a:ln>
        </p:spPr>
        <p:txBody>
          <a:bodyPr/>
          <a:lstStyle/>
          <a:p>
            <a:endParaRPr lang="en-US"/>
          </a:p>
        </p:txBody>
      </p:sp>
      <p:sp>
        <p:nvSpPr>
          <p:cNvPr id="87081" name="Line 41"/>
          <p:cNvSpPr>
            <a:spLocks noChangeShapeType="1"/>
          </p:cNvSpPr>
          <p:nvPr/>
        </p:nvSpPr>
        <p:spPr bwMode="auto">
          <a:xfrm>
            <a:off x="5791200" y="4381500"/>
            <a:ext cx="1588" cy="231775"/>
          </a:xfrm>
          <a:prstGeom prst="line">
            <a:avLst/>
          </a:prstGeom>
          <a:noFill/>
          <a:ln w="9525">
            <a:solidFill>
              <a:srgbClr val="000000"/>
            </a:solidFill>
            <a:round/>
            <a:headEnd/>
            <a:tailEnd/>
          </a:ln>
        </p:spPr>
        <p:txBody>
          <a:bodyPr/>
          <a:lstStyle/>
          <a:p>
            <a:endParaRPr lang="en-US"/>
          </a:p>
        </p:txBody>
      </p:sp>
      <p:sp>
        <p:nvSpPr>
          <p:cNvPr id="87082" name="Line 42"/>
          <p:cNvSpPr>
            <a:spLocks noChangeShapeType="1"/>
          </p:cNvSpPr>
          <p:nvPr/>
        </p:nvSpPr>
        <p:spPr bwMode="auto">
          <a:xfrm>
            <a:off x="5334000" y="4381500"/>
            <a:ext cx="1588" cy="231775"/>
          </a:xfrm>
          <a:prstGeom prst="line">
            <a:avLst/>
          </a:prstGeom>
          <a:noFill/>
          <a:ln w="9525">
            <a:solidFill>
              <a:srgbClr val="000000"/>
            </a:solidFill>
            <a:round/>
            <a:headEnd/>
            <a:tailEnd/>
          </a:ln>
        </p:spPr>
        <p:txBody>
          <a:bodyPr/>
          <a:lstStyle/>
          <a:p>
            <a:endParaRPr lang="en-US"/>
          </a:p>
        </p:txBody>
      </p:sp>
      <p:sp>
        <p:nvSpPr>
          <p:cNvPr id="87083" name="Line 43"/>
          <p:cNvSpPr>
            <a:spLocks noChangeShapeType="1"/>
          </p:cNvSpPr>
          <p:nvPr/>
        </p:nvSpPr>
        <p:spPr bwMode="auto">
          <a:xfrm>
            <a:off x="6248400" y="3238500"/>
            <a:ext cx="1588" cy="231775"/>
          </a:xfrm>
          <a:prstGeom prst="line">
            <a:avLst/>
          </a:prstGeom>
          <a:noFill/>
          <a:ln w="9525">
            <a:solidFill>
              <a:srgbClr val="000000"/>
            </a:solidFill>
            <a:round/>
            <a:headEnd/>
            <a:tailEnd/>
          </a:ln>
        </p:spPr>
        <p:txBody>
          <a:bodyPr/>
          <a:lstStyle/>
          <a:p>
            <a:endParaRPr lang="en-US"/>
          </a:p>
        </p:txBody>
      </p:sp>
      <p:sp>
        <p:nvSpPr>
          <p:cNvPr id="87084" name="Line 44"/>
          <p:cNvSpPr>
            <a:spLocks noChangeShapeType="1"/>
          </p:cNvSpPr>
          <p:nvPr/>
        </p:nvSpPr>
        <p:spPr bwMode="auto">
          <a:xfrm>
            <a:off x="6819900" y="3238500"/>
            <a:ext cx="1588" cy="231775"/>
          </a:xfrm>
          <a:prstGeom prst="line">
            <a:avLst/>
          </a:prstGeom>
          <a:noFill/>
          <a:ln w="9525">
            <a:solidFill>
              <a:srgbClr val="000000"/>
            </a:solidFill>
            <a:round/>
            <a:headEnd/>
            <a:tailEnd/>
          </a:ln>
        </p:spPr>
        <p:txBody>
          <a:bodyPr/>
          <a:lstStyle/>
          <a:p>
            <a:endParaRPr lang="en-US"/>
          </a:p>
        </p:txBody>
      </p:sp>
      <p:sp>
        <p:nvSpPr>
          <p:cNvPr id="87085" name="Line 45"/>
          <p:cNvSpPr>
            <a:spLocks noChangeShapeType="1"/>
          </p:cNvSpPr>
          <p:nvPr/>
        </p:nvSpPr>
        <p:spPr bwMode="auto">
          <a:xfrm>
            <a:off x="4356100" y="4016375"/>
            <a:ext cx="412750" cy="254000"/>
          </a:xfrm>
          <a:prstGeom prst="line">
            <a:avLst/>
          </a:prstGeom>
          <a:noFill/>
          <a:ln w="19050">
            <a:solidFill>
              <a:srgbClr val="000000"/>
            </a:solidFill>
            <a:round/>
            <a:headEnd/>
            <a:tailEnd/>
          </a:ln>
        </p:spPr>
        <p:txBody>
          <a:bodyPr/>
          <a:lstStyle/>
          <a:p>
            <a:endParaRPr lang="en-US"/>
          </a:p>
        </p:txBody>
      </p:sp>
      <p:sp>
        <p:nvSpPr>
          <p:cNvPr id="87086" name="computr2"/>
          <p:cNvSpPr>
            <a:spLocks noEditPoints="1" noChangeArrowheads="1"/>
          </p:cNvSpPr>
          <p:nvPr/>
        </p:nvSpPr>
        <p:spPr bwMode="auto">
          <a:xfrm>
            <a:off x="2803525" y="46482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87" name="computr2"/>
          <p:cNvSpPr>
            <a:spLocks noEditPoints="1" noChangeArrowheads="1"/>
          </p:cNvSpPr>
          <p:nvPr/>
        </p:nvSpPr>
        <p:spPr bwMode="auto">
          <a:xfrm>
            <a:off x="2232025" y="46482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88" name="computr2"/>
          <p:cNvSpPr>
            <a:spLocks noEditPoints="1" noChangeArrowheads="1"/>
          </p:cNvSpPr>
          <p:nvPr/>
        </p:nvSpPr>
        <p:spPr bwMode="auto">
          <a:xfrm>
            <a:off x="1660525" y="4648200"/>
            <a:ext cx="358775" cy="347663"/>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89" name="computr2"/>
          <p:cNvSpPr>
            <a:spLocks noEditPoints="1" noChangeArrowheads="1"/>
          </p:cNvSpPr>
          <p:nvPr/>
        </p:nvSpPr>
        <p:spPr bwMode="auto">
          <a:xfrm>
            <a:off x="2590800" y="6019800"/>
            <a:ext cx="609600" cy="4572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87090" name="phone3"/>
          <p:cNvSpPr>
            <a:spLocks noEditPoints="1" noChangeArrowheads="1"/>
          </p:cNvSpPr>
          <p:nvPr/>
        </p:nvSpPr>
        <p:spPr bwMode="auto">
          <a:xfrm>
            <a:off x="4038600" y="6096000"/>
            <a:ext cx="304800" cy="304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noFill/>
          <a:ln w="9525">
            <a:solidFill>
              <a:srgbClr val="000000"/>
            </a:solidFill>
            <a:miter lim="800000"/>
            <a:headEnd/>
            <a:tailEnd/>
          </a:ln>
        </p:spPr>
        <p:txBody>
          <a:bodyPr/>
          <a:lstStyle/>
          <a:p>
            <a:endParaRPr lang="en-US"/>
          </a:p>
        </p:txBody>
      </p:sp>
      <p:sp>
        <p:nvSpPr>
          <p:cNvPr id="87091" name="Oval 51"/>
          <p:cNvSpPr>
            <a:spLocks noChangeArrowheads="1"/>
          </p:cNvSpPr>
          <p:nvPr/>
        </p:nvSpPr>
        <p:spPr bwMode="auto">
          <a:xfrm>
            <a:off x="3505200" y="6096000"/>
            <a:ext cx="76200" cy="76200"/>
          </a:xfrm>
          <a:prstGeom prst="ellipse">
            <a:avLst/>
          </a:prstGeom>
          <a:solidFill>
            <a:schemeClr val="accent1"/>
          </a:solidFill>
          <a:ln w="57150">
            <a:solidFill>
              <a:schemeClr val="tx1"/>
            </a:solidFill>
            <a:round/>
            <a:headEnd/>
            <a:tailEnd/>
          </a:ln>
          <a:effectLst/>
        </p:spPr>
        <p:txBody>
          <a:bodyPr wrap="none" anchor="ctr"/>
          <a:lstStyle/>
          <a:p>
            <a:endParaRPr lang="en-US"/>
          </a:p>
        </p:txBody>
      </p:sp>
      <p:sp>
        <p:nvSpPr>
          <p:cNvPr id="87092" name="Line 52"/>
          <p:cNvSpPr>
            <a:spLocks noChangeShapeType="1"/>
          </p:cNvSpPr>
          <p:nvPr/>
        </p:nvSpPr>
        <p:spPr bwMode="auto">
          <a:xfrm>
            <a:off x="3057525" y="6135688"/>
            <a:ext cx="990600" cy="0"/>
          </a:xfrm>
          <a:prstGeom prst="line">
            <a:avLst/>
          </a:prstGeom>
          <a:noFill/>
          <a:ln w="9525">
            <a:solidFill>
              <a:schemeClr val="tx1"/>
            </a:solidFill>
            <a:round/>
            <a:headEnd/>
            <a:tailEnd/>
          </a:ln>
          <a:effectLst/>
        </p:spPr>
        <p:txBody>
          <a:bodyPr/>
          <a:lstStyle/>
          <a:p>
            <a:endParaRPr lang="en-US"/>
          </a:p>
        </p:txBody>
      </p:sp>
      <p:sp>
        <p:nvSpPr>
          <p:cNvPr id="87093" name="Line 53"/>
          <p:cNvSpPr>
            <a:spLocks noChangeShapeType="1"/>
          </p:cNvSpPr>
          <p:nvPr/>
        </p:nvSpPr>
        <p:spPr bwMode="auto">
          <a:xfrm flipV="1">
            <a:off x="3541713" y="5649913"/>
            <a:ext cx="0" cy="457200"/>
          </a:xfrm>
          <a:prstGeom prst="line">
            <a:avLst/>
          </a:prstGeom>
          <a:noFill/>
          <a:ln w="9525">
            <a:solidFill>
              <a:schemeClr val="tx1"/>
            </a:solidFill>
            <a:round/>
            <a:headEnd/>
            <a:tailEnd/>
          </a:ln>
          <a:effectLst/>
        </p:spPr>
        <p:txBody>
          <a:bodyPr/>
          <a:lstStyle/>
          <a:p>
            <a:endParaRPr lang="en-US"/>
          </a:p>
        </p:txBody>
      </p:sp>
      <p:sp>
        <p:nvSpPr>
          <p:cNvPr id="87094" name="Line 54"/>
          <p:cNvSpPr>
            <a:spLocks noChangeShapeType="1"/>
          </p:cNvSpPr>
          <p:nvPr/>
        </p:nvSpPr>
        <p:spPr bwMode="auto">
          <a:xfrm flipH="1" flipV="1">
            <a:off x="4800600" y="4343400"/>
            <a:ext cx="0" cy="762000"/>
          </a:xfrm>
          <a:prstGeom prst="line">
            <a:avLst/>
          </a:prstGeom>
          <a:noFill/>
          <a:ln w="28575">
            <a:solidFill>
              <a:schemeClr val="tx1"/>
            </a:solidFill>
            <a:round/>
            <a:headEnd/>
            <a:tailEnd/>
          </a:ln>
          <a:effectLst/>
        </p:spPr>
        <p:txBody>
          <a:bodyPr/>
          <a:lstStyle/>
          <a:p>
            <a:endParaRPr lang="en-US"/>
          </a:p>
        </p:txBody>
      </p:sp>
      <p:sp>
        <p:nvSpPr>
          <p:cNvPr id="87095" name="Text Box 55"/>
          <p:cNvSpPr txBox="1">
            <a:spLocks noChangeArrowheads="1"/>
          </p:cNvSpPr>
          <p:nvPr/>
        </p:nvSpPr>
        <p:spPr bwMode="auto">
          <a:xfrm>
            <a:off x="3124200" y="5257800"/>
            <a:ext cx="762000" cy="395288"/>
          </a:xfrm>
          <a:prstGeom prst="rect">
            <a:avLst/>
          </a:prstGeom>
          <a:noFill/>
          <a:ln w="28575">
            <a:solidFill>
              <a:schemeClr val="tx1"/>
            </a:solidFill>
            <a:miter lim="800000"/>
            <a:headEnd/>
            <a:tailEnd/>
          </a:ln>
          <a:effectLst/>
        </p:spPr>
        <p:txBody>
          <a:bodyPr>
            <a:spAutoFit/>
          </a:bodyPr>
          <a:lstStyle/>
          <a:p>
            <a:pPr>
              <a:spcBef>
                <a:spcPct val="50000"/>
              </a:spcBef>
            </a:pPr>
            <a:r>
              <a:rPr lang="en-US">
                <a:solidFill>
                  <a:schemeClr val="accent2"/>
                </a:solidFill>
              </a:rPr>
              <a:t>ATC</a:t>
            </a:r>
          </a:p>
        </p:txBody>
      </p:sp>
      <p:sp>
        <p:nvSpPr>
          <p:cNvPr id="87096" name="computr3"/>
          <p:cNvSpPr>
            <a:spLocks noEditPoints="1" noChangeArrowheads="1"/>
          </p:cNvSpPr>
          <p:nvPr/>
        </p:nvSpPr>
        <p:spPr bwMode="auto">
          <a:xfrm>
            <a:off x="4419600" y="5105400"/>
            <a:ext cx="762000" cy="60960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noFill/>
          <a:ln w="9525">
            <a:solidFill>
              <a:srgbClr val="000000"/>
            </a:solidFill>
            <a:miter lim="800000"/>
            <a:headEnd/>
            <a:tailEnd/>
          </a:ln>
        </p:spPr>
        <p:txBody>
          <a:bodyPr/>
          <a:lstStyle/>
          <a:p>
            <a:endParaRPr lang="en-US"/>
          </a:p>
        </p:txBody>
      </p:sp>
      <p:sp>
        <p:nvSpPr>
          <p:cNvPr id="87097" name="Line 57"/>
          <p:cNvSpPr>
            <a:spLocks noChangeShapeType="1"/>
          </p:cNvSpPr>
          <p:nvPr/>
        </p:nvSpPr>
        <p:spPr bwMode="auto">
          <a:xfrm>
            <a:off x="3886200" y="5410200"/>
            <a:ext cx="533400" cy="0"/>
          </a:xfrm>
          <a:prstGeom prst="line">
            <a:avLst/>
          </a:prstGeom>
          <a:noFill/>
          <a:ln w="9525">
            <a:solidFill>
              <a:schemeClr val="tx1"/>
            </a:solidFill>
            <a:round/>
            <a:headEnd/>
            <a:tailEnd/>
          </a:ln>
          <a:effectLst/>
        </p:spPr>
        <p:txBody>
          <a:bodyPr/>
          <a:lstStyle/>
          <a:p>
            <a:endParaRPr lang="en-US"/>
          </a:p>
        </p:txBody>
      </p:sp>
      <p:sp>
        <p:nvSpPr>
          <p:cNvPr id="87098" name="Text Box 58"/>
          <p:cNvSpPr txBox="1">
            <a:spLocks noChangeArrowheads="1"/>
          </p:cNvSpPr>
          <p:nvPr/>
        </p:nvSpPr>
        <p:spPr bwMode="auto">
          <a:xfrm>
            <a:off x="1981200" y="6019800"/>
            <a:ext cx="533400" cy="366713"/>
          </a:xfrm>
          <a:prstGeom prst="rect">
            <a:avLst/>
          </a:prstGeom>
          <a:noFill/>
          <a:ln w="9525">
            <a:noFill/>
            <a:miter lim="800000"/>
            <a:headEnd/>
            <a:tailEnd/>
          </a:ln>
          <a:effectLst/>
        </p:spPr>
        <p:txBody>
          <a:bodyPr>
            <a:spAutoFit/>
          </a:bodyPr>
          <a:lstStyle/>
          <a:p>
            <a:pPr>
              <a:spcBef>
                <a:spcPct val="50000"/>
              </a:spcBef>
            </a:pPr>
            <a:r>
              <a:rPr lang="en-US"/>
              <a:t>PC</a:t>
            </a:r>
          </a:p>
        </p:txBody>
      </p:sp>
      <p:sp>
        <p:nvSpPr>
          <p:cNvPr id="87099" name="Text Box 59"/>
          <p:cNvSpPr txBox="1">
            <a:spLocks noChangeArrowheads="1"/>
          </p:cNvSpPr>
          <p:nvPr/>
        </p:nvSpPr>
        <p:spPr bwMode="auto">
          <a:xfrm>
            <a:off x="5181600" y="5410200"/>
            <a:ext cx="1066800" cy="641350"/>
          </a:xfrm>
          <a:prstGeom prst="rect">
            <a:avLst/>
          </a:prstGeom>
          <a:noFill/>
          <a:ln w="9525">
            <a:noFill/>
            <a:miter lim="800000"/>
            <a:headEnd/>
            <a:tailEnd/>
          </a:ln>
          <a:effectLst/>
        </p:spPr>
        <p:txBody>
          <a:bodyPr>
            <a:spAutoFit/>
          </a:bodyPr>
          <a:lstStyle/>
          <a:p>
            <a:pPr>
              <a:spcBef>
                <a:spcPct val="50000"/>
              </a:spcBef>
            </a:pPr>
            <a:r>
              <a:rPr lang="en-US"/>
              <a:t>Service provider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p:txBody>
          <a:bodyPr/>
          <a:lstStyle/>
          <a:p>
            <a:fld id="{56A66FA7-6B25-400D-B431-A8C5B204B12C}" type="slidenum">
              <a:rPr lang="en-US"/>
              <a:pPr/>
              <a:t>63</a:t>
            </a:fld>
            <a:endParaRPr lang="en-US"/>
          </a:p>
        </p:txBody>
      </p:sp>
      <p:sp>
        <p:nvSpPr>
          <p:cNvPr id="88066" name="Rectangle 2"/>
          <p:cNvSpPr>
            <a:spLocks noGrp="1" noChangeArrowheads="1"/>
          </p:cNvSpPr>
          <p:nvPr>
            <p:ph type="title"/>
          </p:nvPr>
        </p:nvSpPr>
        <p:spPr>
          <a:xfrm>
            <a:off x="457200" y="0"/>
            <a:ext cx="8229600" cy="715963"/>
          </a:xfrm>
        </p:spPr>
        <p:txBody>
          <a:bodyPr/>
          <a:lstStyle/>
          <a:p>
            <a:r>
              <a:rPr lang="en-US" sz="4000" b="1">
                <a:solidFill>
                  <a:schemeClr val="accent2"/>
                </a:solidFill>
                <a:latin typeface="Comic Sans MS" pitchFamily="66" charset="0"/>
              </a:rPr>
              <a:t>Data Link Layer in the Internet</a:t>
            </a:r>
          </a:p>
        </p:txBody>
      </p:sp>
      <p:grpSp>
        <p:nvGrpSpPr>
          <p:cNvPr id="2" name="Group 4"/>
          <p:cNvGrpSpPr>
            <a:grpSpLocks noChangeAspect="1"/>
          </p:cNvGrpSpPr>
          <p:nvPr/>
        </p:nvGrpSpPr>
        <p:grpSpPr bwMode="auto">
          <a:xfrm>
            <a:off x="381000" y="1066800"/>
            <a:ext cx="8534400" cy="4710113"/>
            <a:chOff x="2520" y="3484"/>
            <a:chExt cx="7200" cy="4087"/>
          </a:xfrm>
        </p:grpSpPr>
        <p:sp>
          <p:nvSpPr>
            <p:cNvPr id="88069" name="AutoShape 5"/>
            <p:cNvSpPr>
              <a:spLocks noChangeAspect="1" noChangeArrowheads="1"/>
            </p:cNvSpPr>
            <p:nvPr/>
          </p:nvSpPr>
          <p:spPr bwMode="auto">
            <a:xfrm>
              <a:off x="2520" y="3484"/>
              <a:ext cx="7200" cy="4087"/>
            </a:xfrm>
            <a:prstGeom prst="rect">
              <a:avLst/>
            </a:prstGeom>
            <a:noFill/>
            <a:ln w="9525">
              <a:noFill/>
              <a:miter lim="800000"/>
              <a:headEnd/>
              <a:tailEnd/>
            </a:ln>
          </p:spPr>
          <p:txBody>
            <a:bodyPr/>
            <a:lstStyle/>
            <a:p>
              <a:endParaRPr lang="en-US"/>
            </a:p>
          </p:txBody>
        </p:sp>
        <p:pic>
          <p:nvPicPr>
            <p:cNvPr id="88070" name="Picture 6" descr="BD18189_"/>
            <p:cNvPicPr>
              <a:picLocks noChangeAspect="1" noChangeArrowheads="1"/>
            </p:cNvPicPr>
            <p:nvPr/>
          </p:nvPicPr>
          <p:blipFill>
            <a:blip r:embed="rId2" cstate="print">
              <a:grayscl/>
              <a:biLevel thresh="50000"/>
            </a:blip>
            <a:srcRect/>
            <a:stretch>
              <a:fillRect/>
            </a:stretch>
          </p:blipFill>
          <p:spPr bwMode="auto">
            <a:xfrm>
              <a:off x="3270" y="4297"/>
              <a:ext cx="750" cy="618"/>
            </a:xfrm>
            <a:prstGeom prst="rect">
              <a:avLst/>
            </a:prstGeom>
            <a:noFill/>
            <a:ln w="9525">
              <a:noFill/>
              <a:miter lim="800000"/>
              <a:headEnd/>
              <a:tailEnd/>
            </a:ln>
          </p:spPr>
        </p:pic>
        <p:pic>
          <p:nvPicPr>
            <p:cNvPr id="88071" name="Picture 7" descr="BD18221_"/>
            <p:cNvPicPr>
              <a:picLocks noChangeAspect="1" noChangeArrowheads="1"/>
            </p:cNvPicPr>
            <p:nvPr/>
          </p:nvPicPr>
          <p:blipFill>
            <a:blip r:embed="rId3" cstate="print">
              <a:grayscl/>
              <a:biLevel thresh="50000"/>
            </a:blip>
            <a:srcRect/>
            <a:stretch>
              <a:fillRect/>
            </a:stretch>
          </p:blipFill>
          <p:spPr bwMode="auto">
            <a:xfrm>
              <a:off x="4920" y="4605"/>
              <a:ext cx="450" cy="232"/>
            </a:xfrm>
            <a:prstGeom prst="rect">
              <a:avLst/>
            </a:prstGeom>
            <a:noFill/>
            <a:ln w="9525">
              <a:noFill/>
              <a:miter lim="800000"/>
              <a:headEnd/>
              <a:tailEnd/>
            </a:ln>
          </p:spPr>
        </p:pic>
        <p:sp>
          <p:nvSpPr>
            <p:cNvPr id="88072" name="Line 8"/>
            <p:cNvSpPr>
              <a:spLocks noChangeShapeType="1"/>
            </p:cNvSpPr>
            <p:nvPr/>
          </p:nvSpPr>
          <p:spPr bwMode="auto">
            <a:xfrm>
              <a:off x="3870" y="4760"/>
              <a:ext cx="1050" cy="0"/>
            </a:xfrm>
            <a:prstGeom prst="line">
              <a:avLst/>
            </a:prstGeom>
            <a:noFill/>
            <a:ln w="9525">
              <a:solidFill>
                <a:srgbClr val="000000"/>
              </a:solidFill>
              <a:round/>
              <a:headEnd/>
              <a:tailEnd/>
            </a:ln>
          </p:spPr>
          <p:txBody>
            <a:bodyPr/>
            <a:lstStyle/>
            <a:p>
              <a:endParaRPr lang="en-US"/>
            </a:p>
          </p:txBody>
        </p:sp>
        <p:pic>
          <p:nvPicPr>
            <p:cNvPr id="88073" name="Picture 9" descr="BD18221_"/>
            <p:cNvPicPr>
              <a:picLocks noChangeAspect="1" noChangeArrowheads="1"/>
            </p:cNvPicPr>
            <p:nvPr/>
          </p:nvPicPr>
          <p:blipFill>
            <a:blip r:embed="rId3" cstate="print">
              <a:grayscl/>
              <a:biLevel thresh="50000"/>
            </a:blip>
            <a:srcRect/>
            <a:stretch>
              <a:fillRect/>
            </a:stretch>
          </p:blipFill>
          <p:spPr bwMode="auto">
            <a:xfrm>
              <a:off x="7020" y="5685"/>
              <a:ext cx="450" cy="232"/>
            </a:xfrm>
            <a:prstGeom prst="rect">
              <a:avLst/>
            </a:prstGeom>
            <a:noFill/>
            <a:ln w="9525">
              <a:noFill/>
              <a:miter lim="800000"/>
              <a:headEnd/>
              <a:tailEnd/>
            </a:ln>
          </p:spPr>
        </p:pic>
        <p:pic>
          <p:nvPicPr>
            <p:cNvPr id="88074" name="Picture 10" descr="BD18221_"/>
            <p:cNvPicPr>
              <a:picLocks noChangeAspect="1" noChangeArrowheads="1"/>
            </p:cNvPicPr>
            <p:nvPr/>
          </p:nvPicPr>
          <p:blipFill>
            <a:blip r:embed="rId3" cstate="print">
              <a:grayscl/>
              <a:biLevel thresh="50000"/>
            </a:blip>
            <a:srcRect/>
            <a:stretch>
              <a:fillRect/>
            </a:stretch>
          </p:blipFill>
          <p:spPr bwMode="auto">
            <a:xfrm>
              <a:off x="7020" y="5377"/>
              <a:ext cx="450" cy="231"/>
            </a:xfrm>
            <a:prstGeom prst="rect">
              <a:avLst/>
            </a:prstGeom>
            <a:noFill/>
            <a:ln w="9525">
              <a:noFill/>
              <a:miter lim="800000"/>
              <a:headEnd/>
              <a:tailEnd/>
            </a:ln>
          </p:spPr>
        </p:pic>
        <p:pic>
          <p:nvPicPr>
            <p:cNvPr id="88075" name="Picture 11" descr="BD18221_"/>
            <p:cNvPicPr>
              <a:picLocks noChangeAspect="1" noChangeArrowheads="1"/>
            </p:cNvPicPr>
            <p:nvPr/>
          </p:nvPicPr>
          <p:blipFill>
            <a:blip r:embed="rId3" cstate="print">
              <a:grayscl/>
              <a:biLevel thresh="50000"/>
            </a:blip>
            <a:srcRect/>
            <a:stretch>
              <a:fillRect/>
            </a:stretch>
          </p:blipFill>
          <p:spPr bwMode="auto">
            <a:xfrm>
              <a:off x="7020" y="5068"/>
              <a:ext cx="450" cy="231"/>
            </a:xfrm>
            <a:prstGeom prst="rect">
              <a:avLst/>
            </a:prstGeom>
            <a:noFill/>
            <a:ln w="9525">
              <a:noFill/>
              <a:miter lim="800000"/>
              <a:headEnd/>
              <a:tailEnd/>
            </a:ln>
          </p:spPr>
        </p:pic>
        <p:pic>
          <p:nvPicPr>
            <p:cNvPr id="88076" name="Picture 12" descr="BD18221_"/>
            <p:cNvPicPr>
              <a:picLocks noChangeAspect="1" noChangeArrowheads="1"/>
            </p:cNvPicPr>
            <p:nvPr/>
          </p:nvPicPr>
          <p:blipFill>
            <a:blip r:embed="rId3" cstate="print">
              <a:grayscl/>
              <a:biLevel thresh="50000"/>
            </a:blip>
            <a:srcRect/>
            <a:stretch>
              <a:fillRect/>
            </a:stretch>
          </p:blipFill>
          <p:spPr bwMode="auto">
            <a:xfrm>
              <a:off x="7020" y="4760"/>
              <a:ext cx="450" cy="231"/>
            </a:xfrm>
            <a:prstGeom prst="rect">
              <a:avLst/>
            </a:prstGeom>
            <a:noFill/>
            <a:ln w="9525">
              <a:noFill/>
              <a:miter lim="800000"/>
              <a:headEnd/>
              <a:tailEnd/>
            </a:ln>
          </p:spPr>
        </p:pic>
        <p:pic>
          <p:nvPicPr>
            <p:cNvPr id="88077" name="Picture 13" descr="BD18221_"/>
            <p:cNvPicPr>
              <a:picLocks noChangeAspect="1" noChangeArrowheads="1"/>
            </p:cNvPicPr>
            <p:nvPr/>
          </p:nvPicPr>
          <p:blipFill>
            <a:blip r:embed="rId3" cstate="print">
              <a:grayscl/>
              <a:biLevel thresh="50000"/>
            </a:blip>
            <a:srcRect/>
            <a:stretch>
              <a:fillRect/>
            </a:stretch>
          </p:blipFill>
          <p:spPr bwMode="auto">
            <a:xfrm>
              <a:off x="7020" y="4451"/>
              <a:ext cx="450" cy="232"/>
            </a:xfrm>
            <a:prstGeom prst="rect">
              <a:avLst/>
            </a:prstGeom>
            <a:noFill/>
            <a:ln w="9525">
              <a:noFill/>
              <a:miter lim="800000"/>
              <a:headEnd/>
              <a:tailEnd/>
            </a:ln>
          </p:spPr>
        </p:pic>
        <p:pic>
          <p:nvPicPr>
            <p:cNvPr id="88078" name="Picture 14" descr="BD18221_"/>
            <p:cNvPicPr>
              <a:picLocks noChangeAspect="1" noChangeArrowheads="1"/>
            </p:cNvPicPr>
            <p:nvPr/>
          </p:nvPicPr>
          <p:blipFill>
            <a:blip r:embed="rId3" cstate="print">
              <a:grayscl/>
              <a:biLevel thresh="50000"/>
            </a:blip>
            <a:srcRect/>
            <a:stretch>
              <a:fillRect/>
            </a:stretch>
          </p:blipFill>
          <p:spPr bwMode="auto">
            <a:xfrm>
              <a:off x="7020" y="4143"/>
              <a:ext cx="450" cy="231"/>
            </a:xfrm>
            <a:prstGeom prst="rect">
              <a:avLst/>
            </a:prstGeom>
            <a:noFill/>
            <a:ln w="9525">
              <a:noFill/>
              <a:miter lim="800000"/>
              <a:headEnd/>
              <a:tailEnd/>
            </a:ln>
          </p:spPr>
        </p:pic>
        <p:pic>
          <p:nvPicPr>
            <p:cNvPr id="88079" name="Picture 15" descr="BD18219_"/>
            <p:cNvPicPr>
              <a:picLocks noChangeAspect="1" noChangeArrowheads="1"/>
            </p:cNvPicPr>
            <p:nvPr/>
          </p:nvPicPr>
          <p:blipFill>
            <a:blip r:embed="rId4" cstate="print">
              <a:grayscl/>
              <a:biLevel thresh="50000"/>
            </a:blip>
            <a:srcRect/>
            <a:stretch>
              <a:fillRect/>
            </a:stretch>
          </p:blipFill>
          <p:spPr bwMode="auto">
            <a:xfrm>
              <a:off x="8370" y="4143"/>
              <a:ext cx="900" cy="2664"/>
            </a:xfrm>
            <a:prstGeom prst="rect">
              <a:avLst/>
            </a:prstGeom>
            <a:noFill/>
            <a:ln w="9525">
              <a:noFill/>
              <a:miter lim="800000"/>
              <a:headEnd/>
              <a:tailEnd/>
            </a:ln>
          </p:spPr>
        </p:pic>
        <p:sp>
          <p:nvSpPr>
            <p:cNvPr id="88080" name="Line 16"/>
            <p:cNvSpPr>
              <a:spLocks noChangeShapeType="1"/>
            </p:cNvSpPr>
            <p:nvPr/>
          </p:nvSpPr>
          <p:spPr bwMode="auto">
            <a:xfrm>
              <a:off x="7470" y="4297"/>
              <a:ext cx="900" cy="1"/>
            </a:xfrm>
            <a:prstGeom prst="line">
              <a:avLst/>
            </a:prstGeom>
            <a:noFill/>
            <a:ln w="9525">
              <a:solidFill>
                <a:srgbClr val="000000"/>
              </a:solidFill>
              <a:round/>
              <a:headEnd/>
              <a:tailEnd/>
            </a:ln>
          </p:spPr>
          <p:txBody>
            <a:bodyPr/>
            <a:lstStyle/>
            <a:p>
              <a:endParaRPr lang="en-US"/>
            </a:p>
          </p:txBody>
        </p:sp>
        <p:sp>
          <p:nvSpPr>
            <p:cNvPr id="88081" name="Line 17"/>
            <p:cNvSpPr>
              <a:spLocks noChangeShapeType="1"/>
            </p:cNvSpPr>
            <p:nvPr/>
          </p:nvSpPr>
          <p:spPr bwMode="auto">
            <a:xfrm>
              <a:off x="7470" y="4914"/>
              <a:ext cx="900" cy="1"/>
            </a:xfrm>
            <a:prstGeom prst="line">
              <a:avLst/>
            </a:prstGeom>
            <a:noFill/>
            <a:ln w="9525">
              <a:solidFill>
                <a:srgbClr val="000000"/>
              </a:solidFill>
              <a:round/>
              <a:headEnd/>
              <a:tailEnd/>
            </a:ln>
          </p:spPr>
          <p:txBody>
            <a:bodyPr/>
            <a:lstStyle/>
            <a:p>
              <a:endParaRPr lang="en-US"/>
            </a:p>
          </p:txBody>
        </p:sp>
        <p:sp>
          <p:nvSpPr>
            <p:cNvPr id="88082" name="Line 18"/>
            <p:cNvSpPr>
              <a:spLocks noChangeShapeType="1"/>
            </p:cNvSpPr>
            <p:nvPr/>
          </p:nvSpPr>
          <p:spPr bwMode="auto">
            <a:xfrm>
              <a:off x="7470" y="5223"/>
              <a:ext cx="900" cy="1"/>
            </a:xfrm>
            <a:prstGeom prst="line">
              <a:avLst/>
            </a:prstGeom>
            <a:noFill/>
            <a:ln w="9525">
              <a:solidFill>
                <a:srgbClr val="000000"/>
              </a:solidFill>
              <a:round/>
              <a:headEnd/>
              <a:tailEnd/>
            </a:ln>
          </p:spPr>
          <p:txBody>
            <a:bodyPr/>
            <a:lstStyle/>
            <a:p>
              <a:endParaRPr lang="en-US"/>
            </a:p>
          </p:txBody>
        </p:sp>
        <p:sp>
          <p:nvSpPr>
            <p:cNvPr id="88083" name="Line 19"/>
            <p:cNvSpPr>
              <a:spLocks noChangeShapeType="1"/>
            </p:cNvSpPr>
            <p:nvPr/>
          </p:nvSpPr>
          <p:spPr bwMode="auto">
            <a:xfrm>
              <a:off x="7470" y="5531"/>
              <a:ext cx="900" cy="1"/>
            </a:xfrm>
            <a:prstGeom prst="line">
              <a:avLst/>
            </a:prstGeom>
            <a:noFill/>
            <a:ln w="9525">
              <a:solidFill>
                <a:srgbClr val="000000"/>
              </a:solidFill>
              <a:round/>
              <a:headEnd/>
              <a:tailEnd/>
            </a:ln>
          </p:spPr>
          <p:txBody>
            <a:bodyPr/>
            <a:lstStyle/>
            <a:p>
              <a:endParaRPr lang="en-US"/>
            </a:p>
          </p:txBody>
        </p:sp>
        <p:sp>
          <p:nvSpPr>
            <p:cNvPr id="88084" name="Line 20"/>
            <p:cNvSpPr>
              <a:spLocks noChangeShapeType="1"/>
            </p:cNvSpPr>
            <p:nvPr/>
          </p:nvSpPr>
          <p:spPr bwMode="auto">
            <a:xfrm flipV="1">
              <a:off x="7470" y="5840"/>
              <a:ext cx="950" cy="1"/>
            </a:xfrm>
            <a:prstGeom prst="line">
              <a:avLst/>
            </a:prstGeom>
            <a:noFill/>
            <a:ln w="9525">
              <a:solidFill>
                <a:srgbClr val="000000"/>
              </a:solidFill>
              <a:round/>
              <a:headEnd/>
              <a:tailEnd/>
            </a:ln>
          </p:spPr>
          <p:txBody>
            <a:bodyPr/>
            <a:lstStyle/>
            <a:p>
              <a:endParaRPr lang="en-US"/>
            </a:p>
          </p:txBody>
        </p:sp>
        <p:sp>
          <p:nvSpPr>
            <p:cNvPr id="88085" name="Line 21"/>
            <p:cNvSpPr>
              <a:spLocks noChangeShapeType="1"/>
            </p:cNvSpPr>
            <p:nvPr/>
          </p:nvSpPr>
          <p:spPr bwMode="auto">
            <a:xfrm>
              <a:off x="7470" y="4605"/>
              <a:ext cx="900" cy="1"/>
            </a:xfrm>
            <a:prstGeom prst="line">
              <a:avLst/>
            </a:prstGeom>
            <a:noFill/>
            <a:ln w="9525">
              <a:solidFill>
                <a:srgbClr val="000000"/>
              </a:solidFill>
              <a:round/>
              <a:headEnd/>
              <a:tailEnd/>
            </a:ln>
          </p:spPr>
          <p:txBody>
            <a:bodyPr/>
            <a:lstStyle/>
            <a:p>
              <a:endParaRPr lang="en-US"/>
            </a:p>
          </p:txBody>
        </p:sp>
        <p:sp>
          <p:nvSpPr>
            <p:cNvPr id="88086" name="Line 22"/>
            <p:cNvSpPr>
              <a:spLocks noChangeShapeType="1"/>
            </p:cNvSpPr>
            <p:nvPr/>
          </p:nvSpPr>
          <p:spPr bwMode="auto">
            <a:xfrm flipV="1">
              <a:off x="5370" y="4605"/>
              <a:ext cx="900" cy="155"/>
            </a:xfrm>
            <a:prstGeom prst="line">
              <a:avLst/>
            </a:prstGeom>
            <a:noFill/>
            <a:ln w="9525">
              <a:solidFill>
                <a:srgbClr val="000000"/>
              </a:solidFill>
              <a:round/>
              <a:headEnd/>
              <a:tailEnd/>
            </a:ln>
          </p:spPr>
          <p:txBody>
            <a:bodyPr/>
            <a:lstStyle/>
            <a:p>
              <a:endParaRPr lang="en-US"/>
            </a:p>
          </p:txBody>
        </p:sp>
        <p:sp>
          <p:nvSpPr>
            <p:cNvPr id="88087" name="Line 23"/>
            <p:cNvSpPr>
              <a:spLocks noChangeShapeType="1"/>
            </p:cNvSpPr>
            <p:nvPr/>
          </p:nvSpPr>
          <p:spPr bwMode="auto">
            <a:xfrm flipH="1">
              <a:off x="5970" y="4605"/>
              <a:ext cx="300" cy="309"/>
            </a:xfrm>
            <a:prstGeom prst="line">
              <a:avLst/>
            </a:prstGeom>
            <a:noFill/>
            <a:ln w="9525">
              <a:solidFill>
                <a:srgbClr val="000000"/>
              </a:solidFill>
              <a:round/>
              <a:headEnd/>
              <a:tailEnd/>
            </a:ln>
          </p:spPr>
          <p:txBody>
            <a:bodyPr/>
            <a:lstStyle/>
            <a:p>
              <a:endParaRPr lang="en-US"/>
            </a:p>
          </p:txBody>
        </p:sp>
        <p:sp>
          <p:nvSpPr>
            <p:cNvPr id="88088" name="Line 24"/>
            <p:cNvSpPr>
              <a:spLocks noChangeShapeType="1"/>
            </p:cNvSpPr>
            <p:nvPr/>
          </p:nvSpPr>
          <p:spPr bwMode="auto">
            <a:xfrm>
              <a:off x="5970" y="4914"/>
              <a:ext cx="1050" cy="0"/>
            </a:xfrm>
            <a:prstGeom prst="line">
              <a:avLst/>
            </a:prstGeom>
            <a:noFill/>
            <a:ln w="9525">
              <a:solidFill>
                <a:srgbClr val="000000"/>
              </a:solidFill>
              <a:round/>
              <a:headEnd/>
              <a:tailEnd/>
            </a:ln>
          </p:spPr>
          <p:txBody>
            <a:bodyPr/>
            <a:lstStyle/>
            <a:p>
              <a:endParaRPr lang="en-US"/>
            </a:p>
          </p:txBody>
        </p:sp>
        <p:sp>
          <p:nvSpPr>
            <p:cNvPr id="88089" name="Text Box 25"/>
            <p:cNvSpPr txBox="1">
              <a:spLocks noChangeArrowheads="1"/>
            </p:cNvSpPr>
            <p:nvPr/>
          </p:nvSpPr>
          <p:spPr bwMode="auto">
            <a:xfrm>
              <a:off x="6870" y="3988"/>
              <a:ext cx="2700" cy="2932"/>
            </a:xfrm>
            <a:prstGeom prst="rect">
              <a:avLst/>
            </a:prstGeom>
            <a:noFill/>
            <a:ln w="9525">
              <a:solidFill>
                <a:srgbClr val="000000"/>
              </a:solidFill>
              <a:prstDash val="dash"/>
              <a:miter lim="800000"/>
              <a:headEnd/>
              <a:tailEnd/>
            </a:ln>
          </p:spPr>
          <p:txBody>
            <a:bodyPr vert="eaVert"/>
            <a:lstStyle/>
            <a:p>
              <a:pPr algn="ctr"/>
              <a:endParaRPr lang="en-US"/>
            </a:p>
          </p:txBody>
        </p:sp>
        <p:sp>
          <p:nvSpPr>
            <p:cNvPr id="88090" name="Text Box 26"/>
            <p:cNvSpPr txBox="1">
              <a:spLocks noChangeArrowheads="1"/>
            </p:cNvSpPr>
            <p:nvPr/>
          </p:nvSpPr>
          <p:spPr bwMode="auto">
            <a:xfrm>
              <a:off x="2970" y="3988"/>
              <a:ext cx="2550" cy="2932"/>
            </a:xfrm>
            <a:prstGeom prst="rect">
              <a:avLst/>
            </a:prstGeom>
            <a:noFill/>
            <a:ln w="9525">
              <a:solidFill>
                <a:srgbClr val="000000"/>
              </a:solidFill>
              <a:prstDash val="dash"/>
              <a:miter lim="800000"/>
              <a:headEnd/>
              <a:tailEnd/>
            </a:ln>
          </p:spPr>
          <p:txBody>
            <a:bodyPr/>
            <a:lstStyle/>
            <a:p>
              <a:r>
                <a:rPr lang="en-US" altLang="ko-KR" sz="1200">
                  <a:latin typeface="Times New Roman" pitchFamily="18" charset="0"/>
                  <a:ea typeface="Batang" pitchFamily="18" charset="-127"/>
                </a:rPr>
                <a:t>PC</a:t>
              </a:r>
              <a:endParaRPr lang="en-US"/>
            </a:p>
          </p:txBody>
        </p:sp>
        <p:sp>
          <p:nvSpPr>
            <p:cNvPr id="88091" name="Arc 27"/>
            <p:cNvSpPr>
              <a:spLocks/>
            </p:cNvSpPr>
            <p:nvPr/>
          </p:nvSpPr>
          <p:spPr bwMode="auto">
            <a:xfrm>
              <a:off x="3870" y="4451"/>
              <a:ext cx="1200" cy="1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a:lstStyle/>
            <a:p>
              <a:endParaRPr lang="en-US"/>
            </a:p>
          </p:txBody>
        </p:sp>
        <p:sp>
          <p:nvSpPr>
            <p:cNvPr id="88092" name="Arc 28"/>
            <p:cNvSpPr>
              <a:spLocks/>
            </p:cNvSpPr>
            <p:nvPr/>
          </p:nvSpPr>
          <p:spPr bwMode="auto">
            <a:xfrm flipH="1" flipV="1">
              <a:off x="5070" y="4605"/>
              <a:ext cx="1950" cy="30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a:lstStyle/>
            <a:p>
              <a:endParaRPr lang="en-US"/>
            </a:p>
          </p:txBody>
        </p:sp>
        <p:sp>
          <p:nvSpPr>
            <p:cNvPr id="88093" name="Arc 29"/>
            <p:cNvSpPr>
              <a:spLocks/>
            </p:cNvSpPr>
            <p:nvPr/>
          </p:nvSpPr>
          <p:spPr bwMode="auto">
            <a:xfrm>
              <a:off x="7170" y="4914"/>
              <a:ext cx="1650" cy="1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000000"/>
              </a:solidFill>
              <a:prstDash val="dash"/>
              <a:round/>
              <a:headEnd/>
              <a:tailEnd/>
            </a:ln>
          </p:spPr>
          <p:txBody>
            <a:bodyPr/>
            <a:lstStyle/>
            <a:p>
              <a:endParaRPr lang="en-US"/>
            </a:p>
          </p:txBody>
        </p:sp>
        <p:sp>
          <p:nvSpPr>
            <p:cNvPr id="88094" name="Oval 30"/>
            <p:cNvSpPr>
              <a:spLocks noChangeArrowheads="1"/>
            </p:cNvSpPr>
            <p:nvPr/>
          </p:nvSpPr>
          <p:spPr bwMode="auto">
            <a:xfrm>
              <a:off x="8820" y="4914"/>
              <a:ext cx="300" cy="309"/>
            </a:xfrm>
            <a:prstGeom prst="ellipse">
              <a:avLst/>
            </a:prstGeom>
            <a:solidFill>
              <a:srgbClr val="FFFFFF"/>
            </a:solidFill>
            <a:ln w="9525">
              <a:solidFill>
                <a:srgbClr val="000000"/>
              </a:solidFill>
              <a:round/>
              <a:headEnd/>
              <a:tailEnd/>
            </a:ln>
          </p:spPr>
          <p:txBody>
            <a:bodyPr/>
            <a:lstStyle/>
            <a:p>
              <a:endParaRPr lang="en-US"/>
            </a:p>
          </p:txBody>
        </p:sp>
        <p:sp>
          <p:nvSpPr>
            <p:cNvPr id="88095" name="Text Box 31"/>
            <p:cNvSpPr txBox="1">
              <a:spLocks noChangeArrowheads="1"/>
            </p:cNvSpPr>
            <p:nvPr/>
          </p:nvSpPr>
          <p:spPr bwMode="auto">
            <a:xfrm>
              <a:off x="4620" y="4914"/>
              <a:ext cx="900" cy="309"/>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modem</a:t>
              </a:r>
              <a:endParaRPr lang="en-US"/>
            </a:p>
          </p:txBody>
        </p:sp>
        <p:sp>
          <p:nvSpPr>
            <p:cNvPr id="88096" name="Text Box 32"/>
            <p:cNvSpPr txBox="1">
              <a:spLocks noChangeArrowheads="1"/>
            </p:cNvSpPr>
            <p:nvPr/>
          </p:nvSpPr>
          <p:spPr bwMode="auto">
            <a:xfrm>
              <a:off x="3020" y="4957"/>
              <a:ext cx="1500" cy="617"/>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Client process</a:t>
              </a:r>
            </a:p>
            <a:p>
              <a:r>
                <a:rPr lang="en-US" altLang="ko-KR">
                  <a:solidFill>
                    <a:srgbClr val="FF0066"/>
                  </a:solidFill>
                  <a:latin typeface="Times New Roman" pitchFamily="18" charset="0"/>
                  <a:ea typeface="Batang" pitchFamily="18" charset="-127"/>
                </a:rPr>
                <a:t>Using TCP/IP</a:t>
              </a:r>
              <a:endParaRPr lang="en-US">
                <a:solidFill>
                  <a:srgbClr val="FF0066"/>
                </a:solidFill>
              </a:endParaRPr>
            </a:p>
          </p:txBody>
        </p:sp>
        <p:sp>
          <p:nvSpPr>
            <p:cNvPr id="88097" name="Text Box 33"/>
            <p:cNvSpPr txBox="1">
              <a:spLocks noChangeArrowheads="1"/>
            </p:cNvSpPr>
            <p:nvPr/>
          </p:nvSpPr>
          <p:spPr bwMode="auto">
            <a:xfrm>
              <a:off x="3487" y="3534"/>
              <a:ext cx="1650" cy="369"/>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User’s home</a:t>
              </a:r>
              <a:endParaRPr lang="en-US"/>
            </a:p>
          </p:txBody>
        </p:sp>
        <p:sp>
          <p:nvSpPr>
            <p:cNvPr id="88098" name="Text Box 34"/>
            <p:cNvSpPr txBox="1">
              <a:spLocks noChangeArrowheads="1"/>
            </p:cNvSpPr>
            <p:nvPr/>
          </p:nvSpPr>
          <p:spPr bwMode="auto">
            <a:xfrm>
              <a:off x="5620" y="3757"/>
              <a:ext cx="1200" cy="840"/>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Dial-up</a:t>
              </a:r>
            </a:p>
            <a:p>
              <a:r>
                <a:rPr lang="en-US" altLang="ko-KR">
                  <a:latin typeface="Times New Roman" pitchFamily="18" charset="0"/>
                  <a:ea typeface="Batang" pitchFamily="18" charset="-127"/>
                </a:rPr>
                <a:t>Telephone</a:t>
              </a:r>
            </a:p>
            <a:p>
              <a:r>
                <a:rPr lang="en-US" altLang="ko-KR">
                  <a:latin typeface="Times New Roman" pitchFamily="18" charset="0"/>
                  <a:ea typeface="Batang" pitchFamily="18" charset="-127"/>
                </a:rPr>
                <a:t>line</a:t>
              </a:r>
              <a:endParaRPr lang="en-US"/>
            </a:p>
          </p:txBody>
        </p:sp>
        <p:sp>
          <p:nvSpPr>
            <p:cNvPr id="88099" name="Text Box 35"/>
            <p:cNvSpPr txBox="1">
              <a:spLocks noChangeArrowheads="1"/>
            </p:cNvSpPr>
            <p:nvPr/>
          </p:nvSpPr>
          <p:spPr bwMode="auto">
            <a:xfrm>
              <a:off x="5587" y="5068"/>
              <a:ext cx="1133" cy="1081"/>
            </a:xfrm>
            <a:prstGeom prst="rect">
              <a:avLst/>
            </a:prstGeom>
            <a:solidFill>
              <a:srgbClr val="FFFFFF"/>
            </a:solidFill>
            <a:ln w="9525">
              <a:noFill/>
              <a:miter lim="800000"/>
              <a:headEnd/>
              <a:tailEnd/>
            </a:ln>
          </p:spPr>
          <p:txBody>
            <a:bodyPr/>
            <a:lstStyle/>
            <a:p>
              <a:r>
                <a:rPr lang="en-US" altLang="ko-KR">
                  <a:solidFill>
                    <a:schemeClr val="accent2"/>
                  </a:solidFill>
                  <a:latin typeface="Times New Roman" pitchFamily="18" charset="0"/>
                  <a:ea typeface="Batang" pitchFamily="18" charset="-127"/>
                </a:rPr>
                <a:t>TCP/IP</a:t>
              </a:r>
            </a:p>
            <a:p>
              <a:r>
                <a:rPr lang="en-US" altLang="ko-KR">
                  <a:solidFill>
                    <a:schemeClr val="accent2"/>
                  </a:solidFill>
                  <a:latin typeface="Times New Roman" pitchFamily="18" charset="0"/>
                  <a:ea typeface="Batang" pitchFamily="18" charset="-127"/>
                </a:rPr>
                <a:t>Connection</a:t>
              </a:r>
            </a:p>
            <a:p>
              <a:r>
                <a:rPr lang="en-US" altLang="ko-KR">
                  <a:solidFill>
                    <a:schemeClr val="accent2"/>
                  </a:solidFill>
                  <a:latin typeface="Times New Roman" pitchFamily="18" charset="0"/>
                  <a:ea typeface="Batang" pitchFamily="18" charset="-127"/>
                </a:rPr>
                <a:t>Using PPP</a:t>
              </a:r>
              <a:endParaRPr lang="en-US">
                <a:solidFill>
                  <a:schemeClr val="accent2"/>
                </a:solidFill>
              </a:endParaRPr>
            </a:p>
          </p:txBody>
        </p:sp>
        <p:sp>
          <p:nvSpPr>
            <p:cNvPr id="88100" name="Line 36"/>
            <p:cNvSpPr>
              <a:spLocks noChangeShapeType="1"/>
            </p:cNvSpPr>
            <p:nvPr/>
          </p:nvSpPr>
          <p:spPr bwMode="auto">
            <a:xfrm flipV="1">
              <a:off x="5670" y="4837"/>
              <a:ext cx="67" cy="386"/>
            </a:xfrm>
            <a:prstGeom prst="line">
              <a:avLst/>
            </a:prstGeom>
            <a:noFill/>
            <a:ln w="9525">
              <a:solidFill>
                <a:srgbClr val="000000"/>
              </a:solidFill>
              <a:round/>
              <a:headEnd/>
              <a:tailEnd type="arrow" w="med" len="med"/>
            </a:ln>
          </p:spPr>
          <p:txBody>
            <a:bodyPr/>
            <a:lstStyle/>
            <a:p>
              <a:endParaRPr lang="en-US"/>
            </a:p>
          </p:txBody>
        </p:sp>
        <p:sp>
          <p:nvSpPr>
            <p:cNvPr id="88101" name="Line 37"/>
            <p:cNvSpPr>
              <a:spLocks noChangeShapeType="1"/>
            </p:cNvSpPr>
            <p:nvPr/>
          </p:nvSpPr>
          <p:spPr bwMode="auto">
            <a:xfrm flipH="1">
              <a:off x="6212" y="4297"/>
              <a:ext cx="58" cy="308"/>
            </a:xfrm>
            <a:prstGeom prst="line">
              <a:avLst/>
            </a:prstGeom>
            <a:noFill/>
            <a:ln w="9525">
              <a:solidFill>
                <a:srgbClr val="000000"/>
              </a:solidFill>
              <a:round/>
              <a:headEnd/>
              <a:tailEnd type="arrow" w="med" len="med"/>
            </a:ln>
          </p:spPr>
          <p:txBody>
            <a:bodyPr/>
            <a:lstStyle/>
            <a:p>
              <a:endParaRPr lang="en-US"/>
            </a:p>
          </p:txBody>
        </p:sp>
        <p:sp>
          <p:nvSpPr>
            <p:cNvPr id="88102" name="Text Box 38"/>
            <p:cNvSpPr txBox="1">
              <a:spLocks noChangeArrowheads="1"/>
            </p:cNvSpPr>
            <p:nvPr/>
          </p:nvSpPr>
          <p:spPr bwMode="auto">
            <a:xfrm>
              <a:off x="6912" y="5943"/>
              <a:ext cx="1050" cy="369"/>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modems</a:t>
              </a:r>
              <a:endParaRPr lang="en-US"/>
            </a:p>
          </p:txBody>
        </p:sp>
        <p:sp>
          <p:nvSpPr>
            <p:cNvPr id="88103" name="Text Box 39"/>
            <p:cNvSpPr txBox="1">
              <a:spLocks noChangeArrowheads="1"/>
            </p:cNvSpPr>
            <p:nvPr/>
          </p:nvSpPr>
          <p:spPr bwMode="auto">
            <a:xfrm>
              <a:off x="7170" y="7074"/>
              <a:ext cx="792" cy="386"/>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Router</a:t>
              </a:r>
              <a:endParaRPr lang="en-US"/>
            </a:p>
          </p:txBody>
        </p:sp>
        <p:sp>
          <p:nvSpPr>
            <p:cNvPr id="88104" name="Line 40"/>
            <p:cNvSpPr>
              <a:spLocks noChangeShapeType="1"/>
            </p:cNvSpPr>
            <p:nvPr/>
          </p:nvSpPr>
          <p:spPr bwMode="auto">
            <a:xfrm flipV="1">
              <a:off x="7770" y="6457"/>
              <a:ext cx="750" cy="617"/>
            </a:xfrm>
            <a:prstGeom prst="line">
              <a:avLst/>
            </a:prstGeom>
            <a:noFill/>
            <a:ln w="9525">
              <a:solidFill>
                <a:srgbClr val="000000"/>
              </a:solidFill>
              <a:round/>
              <a:headEnd/>
              <a:tailEnd type="arrow" w="med" len="med"/>
            </a:ln>
          </p:spPr>
          <p:txBody>
            <a:bodyPr/>
            <a:lstStyle/>
            <a:p>
              <a:endParaRPr lang="en-US"/>
            </a:p>
          </p:txBody>
        </p:sp>
        <p:sp>
          <p:nvSpPr>
            <p:cNvPr id="88105" name="Text Box 41"/>
            <p:cNvSpPr txBox="1">
              <a:spLocks noChangeArrowheads="1"/>
            </p:cNvSpPr>
            <p:nvPr/>
          </p:nvSpPr>
          <p:spPr bwMode="auto">
            <a:xfrm>
              <a:off x="8328" y="6954"/>
              <a:ext cx="1050" cy="617"/>
            </a:xfrm>
            <a:prstGeom prst="rect">
              <a:avLst/>
            </a:prstGeom>
            <a:solidFill>
              <a:srgbClr val="FFFFFF"/>
            </a:solidFill>
            <a:ln w="9525">
              <a:noFill/>
              <a:miter lim="800000"/>
              <a:headEnd/>
              <a:tailEnd/>
            </a:ln>
          </p:spPr>
          <p:txBody>
            <a:bodyPr/>
            <a:lstStyle/>
            <a:p>
              <a:r>
                <a:rPr lang="en-US" altLang="ko-KR">
                  <a:solidFill>
                    <a:srgbClr val="FF0066"/>
                  </a:solidFill>
                  <a:latin typeface="Times New Roman" pitchFamily="18" charset="0"/>
                  <a:ea typeface="Batang" pitchFamily="18" charset="-127"/>
                </a:rPr>
                <a:t>Routing</a:t>
              </a:r>
            </a:p>
            <a:p>
              <a:r>
                <a:rPr lang="en-US" altLang="ko-KR">
                  <a:solidFill>
                    <a:srgbClr val="FF0066"/>
                  </a:solidFill>
                  <a:latin typeface="Times New Roman" pitchFamily="18" charset="0"/>
                  <a:ea typeface="Batang" pitchFamily="18" charset="-127"/>
                </a:rPr>
                <a:t>process</a:t>
              </a:r>
              <a:endParaRPr lang="en-US">
                <a:solidFill>
                  <a:srgbClr val="FF0066"/>
                </a:solidFill>
              </a:endParaRPr>
            </a:p>
          </p:txBody>
        </p:sp>
        <p:sp>
          <p:nvSpPr>
            <p:cNvPr id="88106" name="Line 42"/>
            <p:cNvSpPr>
              <a:spLocks noChangeShapeType="1"/>
            </p:cNvSpPr>
            <p:nvPr/>
          </p:nvSpPr>
          <p:spPr bwMode="auto">
            <a:xfrm flipH="1" flipV="1">
              <a:off x="8970" y="5223"/>
              <a:ext cx="150" cy="1851"/>
            </a:xfrm>
            <a:prstGeom prst="line">
              <a:avLst/>
            </a:prstGeom>
            <a:noFill/>
            <a:ln w="9525">
              <a:solidFill>
                <a:srgbClr val="000000"/>
              </a:solidFill>
              <a:round/>
              <a:headEnd/>
              <a:tailEnd type="arrow" w="med" len="med"/>
            </a:ln>
          </p:spPr>
          <p:txBody>
            <a:bodyPr/>
            <a:lstStyle/>
            <a:p>
              <a:endParaRPr lang="en-US"/>
            </a:p>
          </p:txBody>
        </p:sp>
        <p:sp>
          <p:nvSpPr>
            <p:cNvPr id="88107" name="Text Box 43"/>
            <p:cNvSpPr txBox="1">
              <a:spLocks noChangeArrowheads="1"/>
            </p:cNvSpPr>
            <p:nvPr/>
          </p:nvSpPr>
          <p:spPr bwMode="auto">
            <a:xfrm>
              <a:off x="7070" y="3525"/>
              <a:ext cx="2400" cy="378"/>
            </a:xfrm>
            <a:prstGeom prst="rect">
              <a:avLst/>
            </a:prstGeom>
            <a:solidFill>
              <a:srgbClr val="FFFFFF"/>
            </a:solidFill>
            <a:ln w="9525">
              <a:noFill/>
              <a:miter lim="800000"/>
              <a:headEnd/>
              <a:tailEnd/>
            </a:ln>
          </p:spPr>
          <p:txBody>
            <a:bodyPr/>
            <a:lstStyle/>
            <a:p>
              <a:r>
                <a:rPr lang="en-US" altLang="ko-KR">
                  <a:latin typeface="Times New Roman" pitchFamily="18" charset="0"/>
                  <a:ea typeface="Batang" pitchFamily="18" charset="-127"/>
                </a:rPr>
                <a:t>Internet provider’s office</a:t>
              </a:r>
              <a:endParaRPr lang="en-US"/>
            </a:p>
          </p:txBody>
        </p:sp>
      </p:grpSp>
      <p:sp>
        <p:nvSpPr>
          <p:cNvPr id="88108" name="Text Box 44"/>
          <p:cNvSpPr txBox="1">
            <a:spLocks noChangeArrowheads="1"/>
          </p:cNvSpPr>
          <p:nvPr/>
        </p:nvSpPr>
        <p:spPr bwMode="auto">
          <a:xfrm>
            <a:off x="304800" y="5791200"/>
            <a:ext cx="8839200" cy="519113"/>
          </a:xfrm>
          <a:prstGeom prst="rect">
            <a:avLst/>
          </a:prstGeom>
          <a:noFill/>
          <a:ln w="9525">
            <a:noFill/>
            <a:miter lim="800000"/>
            <a:headEnd/>
            <a:tailEnd/>
          </a:ln>
          <a:effectLst/>
        </p:spPr>
        <p:txBody>
          <a:bodyPr>
            <a:spAutoFit/>
          </a:bodyPr>
          <a:lstStyle/>
          <a:p>
            <a:r>
              <a:rPr lang="en-US" sz="2800">
                <a:solidFill>
                  <a:schemeClr val="hlink"/>
                </a:solidFill>
              </a:rPr>
              <a:t>A home personal computer acting as an Internet host</a:t>
            </a:r>
          </a:p>
        </p:txBody>
      </p:sp>
      <p:sp>
        <p:nvSpPr>
          <p:cNvPr id="88109" name="Text Box 45"/>
          <p:cNvSpPr txBox="1">
            <a:spLocks noChangeArrowheads="1"/>
          </p:cNvSpPr>
          <p:nvPr/>
        </p:nvSpPr>
        <p:spPr bwMode="auto">
          <a:xfrm>
            <a:off x="3657600" y="685800"/>
            <a:ext cx="1828800" cy="396875"/>
          </a:xfrm>
          <a:prstGeom prst="rect">
            <a:avLst/>
          </a:prstGeom>
          <a:noFill/>
          <a:ln w="9525">
            <a:noFill/>
            <a:miter lim="800000"/>
            <a:headEnd/>
            <a:tailEnd/>
          </a:ln>
          <a:effectLst/>
        </p:spPr>
        <p:txBody>
          <a:bodyPr>
            <a:spAutoFit/>
          </a:bodyPr>
          <a:lstStyle/>
          <a:p>
            <a:pPr>
              <a:spcBef>
                <a:spcPct val="50000"/>
              </a:spcBef>
            </a:pPr>
            <a:r>
              <a:rPr lang="en-US" sz="2000">
                <a:solidFill>
                  <a:srgbClr val="FF0066"/>
                </a:solidFill>
              </a:rPr>
              <a:t>PPP Situation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00644D-D621-4DEF-A430-C88D0D91287D}" type="slidenum">
              <a:rPr lang="en-US"/>
              <a:pPr/>
              <a:t>64</a:t>
            </a:fld>
            <a:endParaRPr lang="en-US"/>
          </a:p>
        </p:txBody>
      </p:sp>
      <p:sp>
        <p:nvSpPr>
          <p:cNvPr id="89090" name="Rectangle 2"/>
          <p:cNvSpPr>
            <a:spLocks noGrp="1" noChangeArrowheads="1"/>
          </p:cNvSpPr>
          <p:nvPr>
            <p:ph type="title"/>
          </p:nvPr>
        </p:nvSpPr>
        <p:spPr>
          <a:xfrm>
            <a:off x="457200" y="0"/>
            <a:ext cx="8305800" cy="1143000"/>
          </a:xfrm>
        </p:spPr>
        <p:txBody>
          <a:bodyPr>
            <a:normAutofit fontScale="90000"/>
          </a:bodyPr>
          <a:lstStyle/>
          <a:p>
            <a:r>
              <a:rPr lang="en-US" sz="3600" b="1">
                <a:solidFill>
                  <a:schemeClr val="accent2"/>
                </a:solidFill>
                <a:latin typeface="Comic Sans MS" pitchFamily="66" charset="0"/>
              </a:rPr>
              <a:t>Pr.8.</a:t>
            </a:r>
            <a:r>
              <a:rPr lang="en-US" sz="4000" b="1">
                <a:solidFill>
                  <a:schemeClr val="hlink"/>
                </a:solidFill>
                <a:latin typeface="Comic Sans MS" pitchFamily="66" charset="0"/>
              </a:rPr>
              <a:t> </a:t>
            </a:r>
            <a:r>
              <a:rPr lang="en-US" sz="4000" b="1">
                <a:solidFill>
                  <a:schemeClr val="accent2"/>
                </a:solidFill>
                <a:latin typeface="Comic Sans MS" pitchFamily="66" charset="0"/>
              </a:rPr>
              <a:t>PPP-The Point-to-point Protocol</a:t>
            </a:r>
          </a:p>
        </p:txBody>
      </p:sp>
      <p:sp>
        <p:nvSpPr>
          <p:cNvPr id="89091" name="Rectangle 3"/>
          <p:cNvSpPr>
            <a:spLocks noGrp="1" noChangeArrowheads="1"/>
          </p:cNvSpPr>
          <p:nvPr>
            <p:ph type="body" idx="1"/>
          </p:nvPr>
        </p:nvSpPr>
        <p:spPr>
          <a:xfrm>
            <a:off x="152400" y="1219200"/>
            <a:ext cx="8839200" cy="5638800"/>
          </a:xfrm>
        </p:spPr>
        <p:txBody>
          <a:bodyPr/>
          <a:lstStyle/>
          <a:p>
            <a:pPr>
              <a:lnSpc>
                <a:spcPct val="90000"/>
              </a:lnSpc>
              <a:buFontTx/>
              <a:buNone/>
            </a:pPr>
            <a:r>
              <a:rPr lang="en-US" sz="2400" b="1">
                <a:solidFill>
                  <a:srgbClr val="FF0066"/>
                </a:solidFill>
              </a:rPr>
              <a:t>PPP provides three features:</a:t>
            </a:r>
          </a:p>
          <a:p>
            <a:pPr>
              <a:lnSpc>
                <a:spcPct val="90000"/>
              </a:lnSpc>
            </a:pPr>
            <a:r>
              <a:rPr lang="en-US" sz="2400">
                <a:solidFill>
                  <a:schemeClr val="accent2"/>
                </a:solidFill>
              </a:rPr>
              <a:t>A framing method that clearly  determines the: </a:t>
            </a:r>
          </a:p>
          <a:p>
            <a:pPr>
              <a:lnSpc>
                <a:spcPct val="90000"/>
              </a:lnSpc>
              <a:buFontTx/>
              <a:buNone/>
            </a:pPr>
            <a:r>
              <a:rPr lang="en-US" sz="2400">
                <a:solidFill>
                  <a:srgbClr val="FF0066"/>
                </a:solidFill>
              </a:rPr>
              <a:t>   end of one frame and the start of the next one,</a:t>
            </a:r>
            <a:r>
              <a:rPr lang="en-US" sz="2400">
                <a:solidFill>
                  <a:schemeClr val="accent2"/>
                </a:solidFill>
              </a:rPr>
              <a:t> </a:t>
            </a:r>
          </a:p>
          <a:p>
            <a:pPr>
              <a:lnSpc>
                <a:spcPct val="90000"/>
              </a:lnSpc>
              <a:buFontTx/>
              <a:buNone/>
            </a:pPr>
            <a:r>
              <a:rPr lang="en-US" sz="2400">
                <a:solidFill>
                  <a:srgbClr val="FF0066"/>
                </a:solidFill>
              </a:rPr>
              <a:t>   Error detection.</a:t>
            </a:r>
          </a:p>
          <a:p>
            <a:pPr>
              <a:lnSpc>
                <a:spcPct val="90000"/>
              </a:lnSpc>
            </a:pPr>
            <a:r>
              <a:rPr lang="en-US" sz="2400">
                <a:solidFill>
                  <a:schemeClr val="hlink"/>
                </a:solidFill>
              </a:rPr>
              <a:t>A link control protocol for bringing lines up, testing them, negotiating options, and bringing them down again when they are no longer needed, This protocol is called</a:t>
            </a:r>
            <a:r>
              <a:rPr lang="en-US" sz="2400"/>
              <a:t> </a:t>
            </a:r>
            <a:r>
              <a:rPr lang="en-US" sz="2400" b="1">
                <a:solidFill>
                  <a:srgbClr val="FF0066"/>
                </a:solidFill>
                <a:latin typeface="Comic Sans MS" pitchFamily="66" charset="0"/>
              </a:rPr>
              <a:t>LCP (Link Control Protocol).</a:t>
            </a:r>
            <a:r>
              <a:rPr lang="en-US" sz="2400"/>
              <a:t> </a:t>
            </a:r>
            <a:r>
              <a:rPr lang="en-US" sz="2400">
                <a:solidFill>
                  <a:schemeClr val="hlink"/>
                </a:solidFill>
              </a:rPr>
              <a:t>It supports synchronous and asynchronous circuits and byte-oriented and bit-oriented encodings.</a:t>
            </a:r>
          </a:p>
          <a:p>
            <a:pPr>
              <a:lnSpc>
                <a:spcPct val="90000"/>
              </a:lnSpc>
            </a:pPr>
            <a:r>
              <a:rPr lang="en-US" sz="2400">
                <a:solidFill>
                  <a:schemeClr val="accent2"/>
                </a:solidFill>
              </a:rPr>
              <a:t>A way to negotiate network-layer options in a way that is independent of the network layer protocol to be used. The method chosen is to have a different</a:t>
            </a:r>
            <a:r>
              <a:rPr lang="en-US" sz="2400"/>
              <a:t> </a:t>
            </a:r>
            <a:r>
              <a:rPr lang="en-US" sz="2400" b="1">
                <a:solidFill>
                  <a:srgbClr val="FF0066"/>
                </a:solidFill>
              </a:rPr>
              <a:t>NCP (Network Control Protocol)</a:t>
            </a:r>
            <a:r>
              <a:rPr lang="en-US" sz="2400"/>
              <a:t> </a:t>
            </a:r>
            <a:r>
              <a:rPr lang="en-US" sz="2400">
                <a:solidFill>
                  <a:schemeClr val="accent2"/>
                </a:solidFill>
              </a:rPr>
              <a:t>for each network layer supported.</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5"/>
          <p:cNvSpPr>
            <a:spLocks noGrp="1"/>
          </p:cNvSpPr>
          <p:nvPr>
            <p:ph type="sldNum" sz="quarter" idx="12"/>
          </p:nvPr>
        </p:nvSpPr>
        <p:spPr/>
        <p:txBody>
          <a:bodyPr/>
          <a:lstStyle/>
          <a:p>
            <a:fld id="{A6DF7AFB-7C39-45D4-B101-10F6F4F4C0AA}" type="slidenum">
              <a:rPr lang="en-US"/>
              <a:pPr/>
              <a:t>65</a:t>
            </a:fld>
            <a:endParaRPr lang="en-US"/>
          </a:p>
        </p:txBody>
      </p:sp>
      <p:sp>
        <p:nvSpPr>
          <p:cNvPr id="90114" name="Rectangle 2"/>
          <p:cNvSpPr>
            <a:spLocks noGrp="1" noChangeArrowheads="1"/>
          </p:cNvSpPr>
          <p:nvPr>
            <p:ph type="title"/>
          </p:nvPr>
        </p:nvSpPr>
        <p:spPr>
          <a:xfrm>
            <a:off x="457200" y="274638"/>
            <a:ext cx="8229600" cy="487362"/>
          </a:xfrm>
        </p:spPr>
        <p:txBody>
          <a:bodyPr>
            <a:normAutofit fontScale="90000"/>
          </a:bodyPr>
          <a:lstStyle/>
          <a:p>
            <a:r>
              <a:rPr lang="en-US" sz="3600" b="1">
                <a:solidFill>
                  <a:schemeClr val="accent2"/>
                </a:solidFill>
                <a:latin typeface="Comic Sans MS" pitchFamily="66" charset="0"/>
              </a:rPr>
              <a:t>Pr.8.</a:t>
            </a:r>
            <a:r>
              <a:rPr lang="en-US" sz="4000" b="1">
                <a:solidFill>
                  <a:schemeClr val="hlink"/>
                </a:solidFill>
                <a:latin typeface="Comic Sans MS" pitchFamily="66" charset="0"/>
              </a:rPr>
              <a:t> </a:t>
            </a:r>
            <a:r>
              <a:rPr lang="en-US" sz="4000" b="1">
                <a:solidFill>
                  <a:schemeClr val="accent2"/>
                </a:solidFill>
                <a:latin typeface="Comic Sans MS" pitchFamily="66" charset="0"/>
              </a:rPr>
              <a:t>PPP- </a:t>
            </a:r>
            <a:r>
              <a:rPr lang="en-US" sz="2800" b="1">
                <a:solidFill>
                  <a:schemeClr val="hlink"/>
                </a:solidFill>
                <a:latin typeface="Comic Sans MS" pitchFamily="66" charset="0"/>
              </a:rPr>
              <a:t>Steps</a:t>
            </a:r>
          </a:p>
        </p:txBody>
      </p:sp>
      <p:sp>
        <p:nvSpPr>
          <p:cNvPr id="90116" name="Oval 4"/>
          <p:cNvSpPr>
            <a:spLocks noChangeArrowheads="1"/>
          </p:cNvSpPr>
          <p:nvPr/>
        </p:nvSpPr>
        <p:spPr bwMode="auto">
          <a:xfrm>
            <a:off x="1481138" y="1485900"/>
            <a:ext cx="119062" cy="115888"/>
          </a:xfrm>
          <a:prstGeom prst="ellipse">
            <a:avLst/>
          </a:prstGeom>
          <a:solidFill>
            <a:srgbClr val="FFFFFF"/>
          </a:solidFill>
          <a:ln w="19050">
            <a:solidFill>
              <a:srgbClr val="000000"/>
            </a:solidFill>
            <a:round/>
            <a:headEnd/>
            <a:tailEnd/>
          </a:ln>
        </p:spPr>
        <p:txBody>
          <a:bodyPr/>
          <a:lstStyle/>
          <a:p>
            <a:endParaRPr lang="en-US"/>
          </a:p>
        </p:txBody>
      </p:sp>
      <p:sp>
        <p:nvSpPr>
          <p:cNvPr id="90118" name="Line 6"/>
          <p:cNvSpPr>
            <a:spLocks noChangeShapeType="1"/>
          </p:cNvSpPr>
          <p:nvPr/>
        </p:nvSpPr>
        <p:spPr bwMode="auto">
          <a:xfrm flipH="1">
            <a:off x="1524000" y="1524000"/>
            <a:ext cx="31750" cy="533400"/>
          </a:xfrm>
          <a:prstGeom prst="line">
            <a:avLst/>
          </a:prstGeom>
          <a:noFill/>
          <a:ln w="19050">
            <a:solidFill>
              <a:srgbClr val="000000"/>
            </a:solidFill>
            <a:round/>
            <a:headEnd/>
            <a:tailEnd/>
          </a:ln>
        </p:spPr>
        <p:txBody>
          <a:bodyPr/>
          <a:lstStyle/>
          <a:p>
            <a:endParaRPr lang="en-US"/>
          </a:p>
        </p:txBody>
      </p:sp>
      <p:sp>
        <p:nvSpPr>
          <p:cNvPr id="90122" name="computr2"/>
          <p:cNvSpPr>
            <a:spLocks noEditPoints="1" noChangeArrowheads="1"/>
          </p:cNvSpPr>
          <p:nvPr/>
        </p:nvSpPr>
        <p:spPr bwMode="auto">
          <a:xfrm>
            <a:off x="609600" y="3124200"/>
            <a:ext cx="685800" cy="45720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noFill/>
          <a:ln w="9525">
            <a:solidFill>
              <a:srgbClr val="000000"/>
            </a:solidFill>
            <a:miter lim="800000"/>
            <a:headEnd/>
            <a:tailEnd/>
          </a:ln>
        </p:spPr>
        <p:txBody>
          <a:bodyPr/>
          <a:lstStyle/>
          <a:p>
            <a:endParaRPr lang="en-US"/>
          </a:p>
        </p:txBody>
      </p:sp>
      <p:sp>
        <p:nvSpPr>
          <p:cNvPr id="90123" name="phone3"/>
          <p:cNvSpPr>
            <a:spLocks noEditPoints="1" noChangeArrowheads="1"/>
          </p:cNvSpPr>
          <p:nvPr/>
        </p:nvSpPr>
        <p:spPr bwMode="auto">
          <a:xfrm>
            <a:off x="2133600" y="3200400"/>
            <a:ext cx="304800" cy="3048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200 w 21600"/>
              <a:gd name="T17" fmla="*/ 23516 h 21600"/>
              <a:gd name="T18" fmla="*/ 21400 w 21600"/>
              <a:gd name="T19" fmla="*/ 40485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10692" y="21600"/>
                </a:moveTo>
                <a:lnTo>
                  <a:pt x="21600" y="21600"/>
                </a:lnTo>
                <a:lnTo>
                  <a:pt x="21600" y="10684"/>
                </a:lnTo>
                <a:lnTo>
                  <a:pt x="21600" y="0"/>
                </a:lnTo>
                <a:lnTo>
                  <a:pt x="10190" y="0"/>
                </a:lnTo>
                <a:lnTo>
                  <a:pt x="0" y="0"/>
                </a:lnTo>
                <a:lnTo>
                  <a:pt x="0" y="10916"/>
                </a:lnTo>
                <a:lnTo>
                  <a:pt x="0" y="21600"/>
                </a:lnTo>
                <a:lnTo>
                  <a:pt x="10692" y="21600"/>
                </a:lnTo>
                <a:close/>
              </a:path>
              <a:path w="21600" h="21600" extrusionOk="0">
                <a:moveTo>
                  <a:pt x="3552" y="13565"/>
                </a:moveTo>
                <a:lnTo>
                  <a:pt x="3552" y="14206"/>
                </a:lnTo>
                <a:lnTo>
                  <a:pt x="3409" y="14584"/>
                </a:lnTo>
                <a:lnTo>
                  <a:pt x="3050" y="15021"/>
                </a:lnTo>
                <a:lnTo>
                  <a:pt x="2619" y="15429"/>
                </a:lnTo>
                <a:lnTo>
                  <a:pt x="2296" y="15836"/>
                </a:lnTo>
                <a:lnTo>
                  <a:pt x="2045" y="16244"/>
                </a:lnTo>
                <a:lnTo>
                  <a:pt x="1902" y="16564"/>
                </a:lnTo>
                <a:lnTo>
                  <a:pt x="1794" y="17001"/>
                </a:lnTo>
                <a:lnTo>
                  <a:pt x="1830" y="17466"/>
                </a:lnTo>
                <a:lnTo>
                  <a:pt x="2009" y="17932"/>
                </a:lnTo>
                <a:lnTo>
                  <a:pt x="2260" y="18311"/>
                </a:lnTo>
                <a:lnTo>
                  <a:pt x="2548" y="18718"/>
                </a:lnTo>
                <a:lnTo>
                  <a:pt x="3050" y="19126"/>
                </a:lnTo>
                <a:lnTo>
                  <a:pt x="3552" y="19533"/>
                </a:lnTo>
                <a:lnTo>
                  <a:pt x="4342" y="19737"/>
                </a:lnTo>
                <a:lnTo>
                  <a:pt x="5095" y="19737"/>
                </a:lnTo>
                <a:lnTo>
                  <a:pt x="5849" y="19737"/>
                </a:lnTo>
                <a:lnTo>
                  <a:pt x="6351" y="19533"/>
                </a:lnTo>
                <a:lnTo>
                  <a:pt x="7140" y="19126"/>
                </a:lnTo>
                <a:lnTo>
                  <a:pt x="7535" y="18747"/>
                </a:lnTo>
                <a:lnTo>
                  <a:pt x="7894" y="18311"/>
                </a:lnTo>
                <a:lnTo>
                  <a:pt x="8145" y="17903"/>
                </a:lnTo>
                <a:lnTo>
                  <a:pt x="8324" y="17408"/>
                </a:lnTo>
                <a:lnTo>
                  <a:pt x="8324" y="16942"/>
                </a:lnTo>
                <a:lnTo>
                  <a:pt x="8252" y="16593"/>
                </a:lnTo>
                <a:lnTo>
                  <a:pt x="8145" y="16244"/>
                </a:lnTo>
                <a:lnTo>
                  <a:pt x="7894" y="15836"/>
                </a:lnTo>
                <a:lnTo>
                  <a:pt x="7571" y="15429"/>
                </a:lnTo>
                <a:lnTo>
                  <a:pt x="7140" y="15021"/>
                </a:lnTo>
                <a:lnTo>
                  <a:pt x="6853" y="14613"/>
                </a:lnTo>
                <a:lnTo>
                  <a:pt x="6602" y="14206"/>
                </a:lnTo>
                <a:lnTo>
                  <a:pt x="6602" y="13565"/>
                </a:lnTo>
                <a:lnTo>
                  <a:pt x="6602" y="8035"/>
                </a:lnTo>
                <a:lnTo>
                  <a:pt x="6602" y="7598"/>
                </a:lnTo>
                <a:lnTo>
                  <a:pt x="6853" y="6987"/>
                </a:lnTo>
                <a:lnTo>
                  <a:pt x="7212" y="6579"/>
                </a:lnTo>
                <a:lnTo>
                  <a:pt x="7643" y="6171"/>
                </a:lnTo>
                <a:lnTo>
                  <a:pt x="7894" y="5764"/>
                </a:lnTo>
                <a:lnTo>
                  <a:pt x="8037" y="5531"/>
                </a:lnTo>
                <a:lnTo>
                  <a:pt x="8252" y="5153"/>
                </a:lnTo>
                <a:lnTo>
                  <a:pt x="8360" y="4599"/>
                </a:lnTo>
                <a:lnTo>
                  <a:pt x="8288" y="4134"/>
                </a:lnTo>
                <a:lnTo>
                  <a:pt x="8145" y="3697"/>
                </a:lnTo>
                <a:lnTo>
                  <a:pt x="7894" y="3289"/>
                </a:lnTo>
                <a:lnTo>
                  <a:pt x="7499" y="2853"/>
                </a:lnTo>
                <a:lnTo>
                  <a:pt x="7033" y="2533"/>
                </a:lnTo>
                <a:lnTo>
                  <a:pt x="6387" y="2242"/>
                </a:lnTo>
                <a:lnTo>
                  <a:pt x="5849" y="2067"/>
                </a:lnTo>
                <a:lnTo>
                  <a:pt x="5095" y="1950"/>
                </a:lnTo>
                <a:lnTo>
                  <a:pt x="4234" y="2038"/>
                </a:lnTo>
                <a:lnTo>
                  <a:pt x="3552" y="2271"/>
                </a:lnTo>
                <a:lnTo>
                  <a:pt x="3050" y="2504"/>
                </a:lnTo>
                <a:lnTo>
                  <a:pt x="2548" y="2882"/>
                </a:lnTo>
                <a:lnTo>
                  <a:pt x="2225" y="3231"/>
                </a:lnTo>
                <a:lnTo>
                  <a:pt x="1973" y="3697"/>
                </a:lnTo>
                <a:lnTo>
                  <a:pt x="1794" y="4308"/>
                </a:lnTo>
                <a:lnTo>
                  <a:pt x="1794" y="4745"/>
                </a:lnTo>
                <a:lnTo>
                  <a:pt x="1866" y="5123"/>
                </a:lnTo>
                <a:lnTo>
                  <a:pt x="2045" y="5560"/>
                </a:lnTo>
                <a:lnTo>
                  <a:pt x="2296" y="5851"/>
                </a:lnTo>
                <a:lnTo>
                  <a:pt x="2548" y="6171"/>
                </a:lnTo>
                <a:lnTo>
                  <a:pt x="3014" y="6608"/>
                </a:lnTo>
                <a:lnTo>
                  <a:pt x="3301" y="6987"/>
                </a:lnTo>
                <a:lnTo>
                  <a:pt x="3552" y="7598"/>
                </a:lnTo>
                <a:lnTo>
                  <a:pt x="3552" y="8035"/>
                </a:lnTo>
                <a:lnTo>
                  <a:pt x="3552" y="13565"/>
                </a:lnTo>
                <a:close/>
              </a:path>
              <a:path w="21600" h="21600" extrusionOk="0">
                <a:moveTo>
                  <a:pt x="10154" y="1863"/>
                </a:moveTo>
                <a:lnTo>
                  <a:pt x="19088" y="1863"/>
                </a:lnTo>
                <a:lnTo>
                  <a:pt x="19088" y="8238"/>
                </a:lnTo>
                <a:lnTo>
                  <a:pt x="10154" y="8238"/>
                </a:lnTo>
                <a:lnTo>
                  <a:pt x="10154" y="1863"/>
                </a:lnTo>
                <a:moveTo>
                  <a:pt x="10441" y="10101"/>
                </a:moveTo>
                <a:lnTo>
                  <a:pt x="10441" y="9461"/>
                </a:lnTo>
                <a:lnTo>
                  <a:pt x="18837" y="9461"/>
                </a:lnTo>
                <a:lnTo>
                  <a:pt x="18837" y="10101"/>
                </a:lnTo>
                <a:lnTo>
                  <a:pt x="10441" y="10101"/>
                </a:lnTo>
                <a:moveTo>
                  <a:pt x="11374" y="11004"/>
                </a:moveTo>
                <a:lnTo>
                  <a:pt x="12630" y="11004"/>
                </a:lnTo>
                <a:lnTo>
                  <a:pt x="12630" y="12226"/>
                </a:lnTo>
                <a:lnTo>
                  <a:pt x="11374" y="12226"/>
                </a:lnTo>
                <a:lnTo>
                  <a:pt x="11374" y="11004"/>
                </a:lnTo>
                <a:moveTo>
                  <a:pt x="13993" y="11004"/>
                </a:moveTo>
                <a:lnTo>
                  <a:pt x="15249" y="11004"/>
                </a:lnTo>
                <a:lnTo>
                  <a:pt x="15249" y="12226"/>
                </a:lnTo>
                <a:lnTo>
                  <a:pt x="13993" y="12226"/>
                </a:lnTo>
                <a:lnTo>
                  <a:pt x="13993" y="11004"/>
                </a:lnTo>
                <a:moveTo>
                  <a:pt x="16649" y="11004"/>
                </a:moveTo>
                <a:lnTo>
                  <a:pt x="17904" y="11004"/>
                </a:lnTo>
                <a:lnTo>
                  <a:pt x="17904" y="12226"/>
                </a:lnTo>
                <a:lnTo>
                  <a:pt x="16649" y="12226"/>
                </a:lnTo>
                <a:lnTo>
                  <a:pt x="16649" y="11004"/>
                </a:lnTo>
                <a:moveTo>
                  <a:pt x="11374" y="12954"/>
                </a:moveTo>
                <a:lnTo>
                  <a:pt x="12630" y="12954"/>
                </a:lnTo>
                <a:lnTo>
                  <a:pt x="12630" y="14177"/>
                </a:lnTo>
                <a:lnTo>
                  <a:pt x="11374" y="14177"/>
                </a:lnTo>
                <a:lnTo>
                  <a:pt x="11374" y="12954"/>
                </a:lnTo>
                <a:moveTo>
                  <a:pt x="13993" y="12954"/>
                </a:moveTo>
                <a:lnTo>
                  <a:pt x="15249" y="12954"/>
                </a:lnTo>
                <a:lnTo>
                  <a:pt x="15249" y="14177"/>
                </a:lnTo>
                <a:lnTo>
                  <a:pt x="13993" y="14177"/>
                </a:lnTo>
                <a:lnTo>
                  <a:pt x="13993" y="12954"/>
                </a:lnTo>
                <a:moveTo>
                  <a:pt x="16649" y="12954"/>
                </a:moveTo>
                <a:lnTo>
                  <a:pt x="17904" y="12954"/>
                </a:lnTo>
                <a:lnTo>
                  <a:pt x="17904" y="14177"/>
                </a:lnTo>
                <a:lnTo>
                  <a:pt x="16649" y="14177"/>
                </a:lnTo>
                <a:lnTo>
                  <a:pt x="16649" y="12954"/>
                </a:lnTo>
                <a:moveTo>
                  <a:pt x="11374" y="14905"/>
                </a:moveTo>
                <a:lnTo>
                  <a:pt x="12630" y="14905"/>
                </a:lnTo>
                <a:lnTo>
                  <a:pt x="12630" y="16127"/>
                </a:lnTo>
                <a:lnTo>
                  <a:pt x="11374" y="16127"/>
                </a:lnTo>
                <a:lnTo>
                  <a:pt x="11374" y="14905"/>
                </a:lnTo>
                <a:moveTo>
                  <a:pt x="13993" y="14905"/>
                </a:moveTo>
                <a:lnTo>
                  <a:pt x="15249" y="14905"/>
                </a:lnTo>
                <a:lnTo>
                  <a:pt x="15249" y="16127"/>
                </a:lnTo>
                <a:lnTo>
                  <a:pt x="13993" y="16127"/>
                </a:lnTo>
                <a:lnTo>
                  <a:pt x="13993" y="14905"/>
                </a:lnTo>
                <a:moveTo>
                  <a:pt x="16649" y="14905"/>
                </a:moveTo>
                <a:lnTo>
                  <a:pt x="17904" y="14905"/>
                </a:lnTo>
                <a:lnTo>
                  <a:pt x="17904" y="16127"/>
                </a:lnTo>
                <a:lnTo>
                  <a:pt x="16649" y="16127"/>
                </a:lnTo>
                <a:lnTo>
                  <a:pt x="16649" y="14905"/>
                </a:lnTo>
                <a:moveTo>
                  <a:pt x="11374" y="16855"/>
                </a:moveTo>
                <a:lnTo>
                  <a:pt x="12630" y="16855"/>
                </a:lnTo>
                <a:lnTo>
                  <a:pt x="12630" y="18078"/>
                </a:lnTo>
                <a:lnTo>
                  <a:pt x="11374" y="18078"/>
                </a:lnTo>
                <a:lnTo>
                  <a:pt x="11374" y="16855"/>
                </a:lnTo>
                <a:moveTo>
                  <a:pt x="13993" y="16855"/>
                </a:moveTo>
                <a:lnTo>
                  <a:pt x="15249" y="16855"/>
                </a:lnTo>
                <a:lnTo>
                  <a:pt x="15249" y="18078"/>
                </a:lnTo>
                <a:lnTo>
                  <a:pt x="13993" y="18078"/>
                </a:lnTo>
                <a:lnTo>
                  <a:pt x="13993" y="16855"/>
                </a:lnTo>
                <a:moveTo>
                  <a:pt x="16649" y="16855"/>
                </a:moveTo>
                <a:lnTo>
                  <a:pt x="17904" y="16855"/>
                </a:lnTo>
                <a:lnTo>
                  <a:pt x="17904" y="18078"/>
                </a:lnTo>
                <a:lnTo>
                  <a:pt x="16649" y="18078"/>
                </a:lnTo>
                <a:lnTo>
                  <a:pt x="16649" y="16855"/>
                </a:lnTo>
              </a:path>
            </a:pathLst>
          </a:custGeom>
          <a:noFill/>
          <a:ln w="9525">
            <a:solidFill>
              <a:srgbClr val="000000"/>
            </a:solidFill>
            <a:miter lim="800000"/>
            <a:headEnd/>
            <a:tailEnd/>
          </a:ln>
        </p:spPr>
        <p:txBody>
          <a:bodyPr/>
          <a:lstStyle/>
          <a:p>
            <a:endParaRPr lang="en-US"/>
          </a:p>
        </p:txBody>
      </p:sp>
      <p:sp>
        <p:nvSpPr>
          <p:cNvPr id="90124" name="Oval 12"/>
          <p:cNvSpPr>
            <a:spLocks noChangeArrowheads="1"/>
          </p:cNvSpPr>
          <p:nvPr/>
        </p:nvSpPr>
        <p:spPr bwMode="auto">
          <a:xfrm>
            <a:off x="1600200" y="3200400"/>
            <a:ext cx="76200" cy="76200"/>
          </a:xfrm>
          <a:prstGeom prst="ellipse">
            <a:avLst/>
          </a:prstGeom>
          <a:solidFill>
            <a:schemeClr val="accent1"/>
          </a:solidFill>
          <a:ln w="57150">
            <a:solidFill>
              <a:schemeClr val="tx1"/>
            </a:solidFill>
            <a:round/>
            <a:headEnd/>
            <a:tailEnd/>
          </a:ln>
          <a:effectLst/>
        </p:spPr>
        <p:txBody>
          <a:bodyPr wrap="none" anchor="ctr"/>
          <a:lstStyle/>
          <a:p>
            <a:endParaRPr lang="en-US"/>
          </a:p>
        </p:txBody>
      </p:sp>
      <p:sp>
        <p:nvSpPr>
          <p:cNvPr id="90125" name="Line 13"/>
          <p:cNvSpPr>
            <a:spLocks noChangeShapeType="1"/>
          </p:cNvSpPr>
          <p:nvPr/>
        </p:nvSpPr>
        <p:spPr bwMode="auto">
          <a:xfrm>
            <a:off x="1152525" y="3240088"/>
            <a:ext cx="990600" cy="0"/>
          </a:xfrm>
          <a:prstGeom prst="line">
            <a:avLst/>
          </a:prstGeom>
          <a:noFill/>
          <a:ln w="9525">
            <a:solidFill>
              <a:schemeClr val="tx1"/>
            </a:solidFill>
            <a:round/>
            <a:headEnd/>
            <a:tailEnd/>
          </a:ln>
          <a:effectLst/>
        </p:spPr>
        <p:txBody>
          <a:bodyPr/>
          <a:lstStyle/>
          <a:p>
            <a:endParaRPr lang="en-US"/>
          </a:p>
        </p:txBody>
      </p:sp>
      <p:sp>
        <p:nvSpPr>
          <p:cNvPr id="90126" name="Line 14"/>
          <p:cNvSpPr>
            <a:spLocks noChangeShapeType="1"/>
          </p:cNvSpPr>
          <p:nvPr/>
        </p:nvSpPr>
        <p:spPr bwMode="auto">
          <a:xfrm flipV="1">
            <a:off x="1676400" y="2895600"/>
            <a:ext cx="1143000" cy="304800"/>
          </a:xfrm>
          <a:prstGeom prst="line">
            <a:avLst/>
          </a:prstGeom>
          <a:noFill/>
          <a:ln w="9525">
            <a:solidFill>
              <a:schemeClr val="tx1"/>
            </a:solidFill>
            <a:round/>
            <a:headEnd/>
            <a:tailEnd/>
          </a:ln>
          <a:effectLst/>
        </p:spPr>
        <p:txBody>
          <a:bodyPr/>
          <a:lstStyle/>
          <a:p>
            <a:endParaRPr lang="en-US"/>
          </a:p>
        </p:txBody>
      </p:sp>
      <p:sp>
        <p:nvSpPr>
          <p:cNvPr id="90127" name="Line 15"/>
          <p:cNvSpPr>
            <a:spLocks noChangeShapeType="1"/>
          </p:cNvSpPr>
          <p:nvPr/>
        </p:nvSpPr>
        <p:spPr bwMode="auto">
          <a:xfrm flipH="1" flipV="1">
            <a:off x="1752600" y="2514600"/>
            <a:ext cx="762000" cy="152400"/>
          </a:xfrm>
          <a:prstGeom prst="line">
            <a:avLst/>
          </a:prstGeom>
          <a:noFill/>
          <a:ln w="28575">
            <a:solidFill>
              <a:schemeClr val="tx1"/>
            </a:solidFill>
            <a:round/>
            <a:headEnd/>
            <a:tailEnd/>
          </a:ln>
          <a:effectLst/>
        </p:spPr>
        <p:txBody>
          <a:bodyPr/>
          <a:lstStyle/>
          <a:p>
            <a:endParaRPr lang="en-US"/>
          </a:p>
        </p:txBody>
      </p:sp>
      <p:sp>
        <p:nvSpPr>
          <p:cNvPr id="90128" name="Text Box 16"/>
          <p:cNvSpPr txBox="1">
            <a:spLocks noChangeArrowheads="1"/>
          </p:cNvSpPr>
          <p:nvPr/>
        </p:nvSpPr>
        <p:spPr bwMode="auto">
          <a:xfrm>
            <a:off x="2514600" y="2514600"/>
            <a:ext cx="762000" cy="395288"/>
          </a:xfrm>
          <a:prstGeom prst="rect">
            <a:avLst/>
          </a:prstGeom>
          <a:noFill/>
          <a:ln w="28575">
            <a:solidFill>
              <a:schemeClr val="tx1"/>
            </a:solidFill>
            <a:miter lim="800000"/>
            <a:headEnd/>
            <a:tailEnd/>
          </a:ln>
          <a:effectLst/>
        </p:spPr>
        <p:txBody>
          <a:bodyPr>
            <a:spAutoFit/>
          </a:bodyPr>
          <a:lstStyle/>
          <a:p>
            <a:pPr>
              <a:spcBef>
                <a:spcPct val="50000"/>
              </a:spcBef>
            </a:pPr>
            <a:r>
              <a:rPr lang="en-US">
                <a:solidFill>
                  <a:schemeClr val="accent2"/>
                </a:solidFill>
              </a:rPr>
              <a:t>ATC</a:t>
            </a:r>
          </a:p>
        </p:txBody>
      </p:sp>
      <p:sp>
        <p:nvSpPr>
          <p:cNvPr id="90129" name="computr3"/>
          <p:cNvSpPr>
            <a:spLocks noEditPoints="1" noChangeArrowheads="1"/>
          </p:cNvSpPr>
          <p:nvPr/>
        </p:nvSpPr>
        <p:spPr bwMode="auto">
          <a:xfrm>
            <a:off x="1143000" y="2057400"/>
            <a:ext cx="762000" cy="609600"/>
          </a:xfrm>
          <a:custGeom>
            <a:avLst/>
            <a:gdLst>
              <a:gd name="T0" fmla="*/ 0 w 21600"/>
              <a:gd name="T1" fmla="*/ 10800 h 21600"/>
              <a:gd name="T2" fmla="*/ 10800 w 21600"/>
              <a:gd name="T3" fmla="*/ 0 h 21600"/>
              <a:gd name="T4" fmla="*/ 10800 w 21600"/>
              <a:gd name="T5" fmla="*/ 21600 h 21600"/>
              <a:gd name="T6" fmla="*/ 18135 w 21600"/>
              <a:gd name="T7" fmla="*/ 10800 h 21600"/>
              <a:gd name="T8" fmla="*/ 7811 w 21600"/>
              <a:gd name="T9" fmla="*/ 2584 h 21600"/>
              <a:gd name="T10" fmla="*/ 16359 w 21600"/>
              <a:gd name="T11" fmla="*/ 11764 h 21600"/>
            </a:gdLst>
            <a:ahLst/>
            <a:cxnLst>
              <a:cxn ang="0">
                <a:pos x="T0" y="T1"/>
              </a:cxn>
              <a:cxn ang="0">
                <a:pos x="T2" y="T3"/>
              </a:cxn>
              <a:cxn ang="0">
                <a:pos x="T4" y="T5"/>
              </a:cxn>
              <a:cxn ang="0">
                <a:pos x="T6" y="T7"/>
              </a:cxn>
            </a:cxnLst>
            <a:rect l="T8" t="T9" r="T10" b="T11"/>
            <a:pathLst>
              <a:path w="21600" h="21600" extrusionOk="0">
                <a:moveTo>
                  <a:pt x="18250" y="17743"/>
                </a:moveTo>
                <a:lnTo>
                  <a:pt x="17557" y="16971"/>
                </a:lnTo>
                <a:lnTo>
                  <a:pt x="5429" y="16971"/>
                </a:lnTo>
                <a:lnTo>
                  <a:pt x="4736" y="17743"/>
                </a:lnTo>
                <a:lnTo>
                  <a:pt x="18250" y="17743"/>
                </a:lnTo>
                <a:close/>
              </a:path>
              <a:path w="21600" h="21600" extrusionOk="0">
                <a:moveTo>
                  <a:pt x="18250" y="17743"/>
                </a:moveTo>
                <a:moveTo>
                  <a:pt x="19405" y="19131"/>
                </a:moveTo>
                <a:lnTo>
                  <a:pt x="18712" y="18360"/>
                </a:lnTo>
                <a:lnTo>
                  <a:pt x="4274" y="18360"/>
                </a:lnTo>
                <a:lnTo>
                  <a:pt x="3581" y="19131"/>
                </a:lnTo>
                <a:lnTo>
                  <a:pt x="19405" y="19131"/>
                </a:lnTo>
                <a:close/>
              </a:path>
              <a:path w="21600" h="21600" extrusionOk="0">
                <a:moveTo>
                  <a:pt x="19405" y="19131"/>
                </a:moveTo>
                <a:moveTo>
                  <a:pt x="20560" y="20520"/>
                </a:moveTo>
                <a:lnTo>
                  <a:pt x="19867" y="19749"/>
                </a:lnTo>
                <a:lnTo>
                  <a:pt x="3119" y="19749"/>
                </a:lnTo>
                <a:lnTo>
                  <a:pt x="2426" y="20520"/>
                </a:lnTo>
                <a:lnTo>
                  <a:pt x="20560" y="20520"/>
                </a:lnTo>
                <a:close/>
              </a:path>
              <a:path w="21600" h="21600" extrusionOk="0">
                <a:moveTo>
                  <a:pt x="20560" y="20520"/>
                </a:moveTo>
                <a:moveTo>
                  <a:pt x="4620" y="16971"/>
                </a:moveTo>
                <a:lnTo>
                  <a:pt x="5313" y="16200"/>
                </a:lnTo>
                <a:lnTo>
                  <a:pt x="7624" y="16200"/>
                </a:lnTo>
                <a:lnTo>
                  <a:pt x="7624" y="14194"/>
                </a:lnTo>
                <a:lnTo>
                  <a:pt x="5891" y="14194"/>
                </a:lnTo>
                <a:lnTo>
                  <a:pt x="5891" y="0"/>
                </a:lnTo>
                <a:lnTo>
                  <a:pt x="12013" y="0"/>
                </a:lnTo>
                <a:lnTo>
                  <a:pt x="18135" y="0"/>
                </a:lnTo>
                <a:lnTo>
                  <a:pt x="18135" y="10800"/>
                </a:lnTo>
                <a:lnTo>
                  <a:pt x="18135" y="14194"/>
                </a:lnTo>
                <a:lnTo>
                  <a:pt x="16402" y="14194"/>
                </a:lnTo>
                <a:lnTo>
                  <a:pt x="16402" y="16200"/>
                </a:lnTo>
                <a:lnTo>
                  <a:pt x="17788" y="16200"/>
                </a:lnTo>
                <a:lnTo>
                  <a:pt x="19059" y="17743"/>
                </a:lnTo>
                <a:lnTo>
                  <a:pt x="21022" y="19903"/>
                </a:lnTo>
                <a:lnTo>
                  <a:pt x="21253" y="20057"/>
                </a:lnTo>
                <a:lnTo>
                  <a:pt x="21369" y="20366"/>
                </a:lnTo>
                <a:lnTo>
                  <a:pt x="21600" y="20674"/>
                </a:lnTo>
                <a:lnTo>
                  <a:pt x="21600" y="20829"/>
                </a:lnTo>
                <a:lnTo>
                  <a:pt x="21600" y="20983"/>
                </a:lnTo>
                <a:lnTo>
                  <a:pt x="21600" y="21137"/>
                </a:lnTo>
                <a:lnTo>
                  <a:pt x="21600" y="21291"/>
                </a:lnTo>
                <a:lnTo>
                  <a:pt x="21484" y="21446"/>
                </a:lnTo>
                <a:lnTo>
                  <a:pt x="21369" y="21446"/>
                </a:lnTo>
                <a:lnTo>
                  <a:pt x="21138" y="21600"/>
                </a:lnTo>
                <a:lnTo>
                  <a:pt x="21022" y="21600"/>
                </a:lnTo>
                <a:lnTo>
                  <a:pt x="10973" y="21600"/>
                </a:lnTo>
                <a:lnTo>
                  <a:pt x="2079" y="21600"/>
                </a:lnTo>
                <a:lnTo>
                  <a:pt x="1848" y="21600"/>
                </a:lnTo>
                <a:lnTo>
                  <a:pt x="1733" y="21446"/>
                </a:lnTo>
                <a:lnTo>
                  <a:pt x="1617" y="21446"/>
                </a:lnTo>
                <a:lnTo>
                  <a:pt x="1502" y="21291"/>
                </a:lnTo>
                <a:lnTo>
                  <a:pt x="1386" y="21291"/>
                </a:lnTo>
                <a:lnTo>
                  <a:pt x="1386" y="21137"/>
                </a:lnTo>
                <a:lnTo>
                  <a:pt x="1386" y="20983"/>
                </a:lnTo>
                <a:lnTo>
                  <a:pt x="1386" y="20829"/>
                </a:lnTo>
                <a:lnTo>
                  <a:pt x="1502" y="20674"/>
                </a:lnTo>
                <a:lnTo>
                  <a:pt x="1617" y="20366"/>
                </a:lnTo>
                <a:lnTo>
                  <a:pt x="1733" y="20057"/>
                </a:lnTo>
                <a:lnTo>
                  <a:pt x="1964" y="19903"/>
                </a:lnTo>
                <a:lnTo>
                  <a:pt x="0" y="19903"/>
                </a:lnTo>
                <a:lnTo>
                  <a:pt x="0" y="10800"/>
                </a:lnTo>
                <a:lnTo>
                  <a:pt x="0" y="2777"/>
                </a:lnTo>
                <a:lnTo>
                  <a:pt x="4620" y="2777"/>
                </a:lnTo>
                <a:lnTo>
                  <a:pt x="4620" y="16971"/>
                </a:lnTo>
                <a:moveTo>
                  <a:pt x="4620" y="16971"/>
                </a:moveTo>
                <a:moveTo>
                  <a:pt x="4620" y="16971"/>
                </a:moveTo>
                <a:lnTo>
                  <a:pt x="4158" y="17434"/>
                </a:lnTo>
                <a:lnTo>
                  <a:pt x="2541" y="19286"/>
                </a:lnTo>
                <a:lnTo>
                  <a:pt x="1964" y="19903"/>
                </a:lnTo>
                <a:lnTo>
                  <a:pt x="4620" y="16971"/>
                </a:lnTo>
                <a:close/>
              </a:path>
              <a:path w="21600" h="21600" extrusionOk="0">
                <a:moveTo>
                  <a:pt x="7624" y="2314"/>
                </a:moveTo>
                <a:moveTo>
                  <a:pt x="16402" y="2314"/>
                </a:moveTo>
                <a:lnTo>
                  <a:pt x="16402" y="11880"/>
                </a:lnTo>
                <a:lnTo>
                  <a:pt x="7624" y="11880"/>
                </a:lnTo>
                <a:lnTo>
                  <a:pt x="7624" y="2314"/>
                </a:lnTo>
                <a:close/>
              </a:path>
              <a:path w="21600" h="21600" extrusionOk="0">
                <a:moveTo>
                  <a:pt x="578" y="4011"/>
                </a:moveTo>
                <a:moveTo>
                  <a:pt x="4043" y="4011"/>
                </a:moveTo>
                <a:lnTo>
                  <a:pt x="4043" y="4320"/>
                </a:lnTo>
                <a:lnTo>
                  <a:pt x="578" y="4320"/>
                </a:lnTo>
                <a:lnTo>
                  <a:pt x="578" y="4011"/>
                </a:lnTo>
                <a:close/>
                <a:moveTo>
                  <a:pt x="7624" y="14194"/>
                </a:moveTo>
                <a:lnTo>
                  <a:pt x="16402" y="14194"/>
                </a:lnTo>
                <a:lnTo>
                  <a:pt x="16402" y="16200"/>
                </a:lnTo>
                <a:lnTo>
                  <a:pt x="7624" y="16200"/>
                </a:lnTo>
              </a:path>
            </a:pathLst>
          </a:custGeom>
          <a:noFill/>
          <a:ln w="9525">
            <a:solidFill>
              <a:srgbClr val="000000"/>
            </a:solidFill>
            <a:miter lim="800000"/>
            <a:headEnd/>
            <a:tailEnd/>
          </a:ln>
        </p:spPr>
        <p:txBody>
          <a:bodyPr/>
          <a:lstStyle/>
          <a:p>
            <a:endParaRPr lang="en-US"/>
          </a:p>
        </p:txBody>
      </p:sp>
      <p:sp>
        <p:nvSpPr>
          <p:cNvPr id="90130" name="Text Box 18"/>
          <p:cNvSpPr txBox="1">
            <a:spLocks noChangeArrowheads="1"/>
          </p:cNvSpPr>
          <p:nvPr/>
        </p:nvSpPr>
        <p:spPr bwMode="auto">
          <a:xfrm>
            <a:off x="1752600" y="1295400"/>
            <a:ext cx="914400" cy="366713"/>
          </a:xfrm>
          <a:prstGeom prst="rect">
            <a:avLst/>
          </a:prstGeom>
          <a:noFill/>
          <a:ln w="9525">
            <a:noFill/>
            <a:miter lim="800000"/>
            <a:headEnd/>
            <a:tailEnd/>
          </a:ln>
          <a:effectLst/>
        </p:spPr>
        <p:txBody>
          <a:bodyPr>
            <a:spAutoFit/>
          </a:bodyPr>
          <a:lstStyle/>
          <a:p>
            <a:pPr>
              <a:spcBef>
                <a:spcPct val="50000"/>
              </a:spcBef>
            </a:pPr>
            <a:r>
              <a:rPr lang="en-US"/>
              <a:t>Router</a:t>
            </a:r>
          </a:p>
        </p:txBody>
      </p:sp>
      <p:sp>
        <p:nvSpPr>
          <p:cNvPr id="90131" name="Text Box 19"/>
          <p:cNvSpPr txBox="1">
            <a:spLocks noChangeArrowheads="1"/>
          </p:cNvSpPr>
          <p:nvPr/>
        </p:nvSpPr>
        <p:spPr bwMode="auto">
          <a:xfrm>
            <a:off x="3581400" y="1219200"/>
            <a:ext cx="5334000" cy="3968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1. PC calls the provider’s router via a modem.</a:t>
            </a:r>
            <a:r>
              <a:rPr lang="en-US" sz="2000"/>
              <a:t> </a:t>
            </a:r>
          </a:p>
        </p:txBody>
      </p:sp>
      <p:sp>
        <p:nvSpPr>
          <p:cNvPr id="90132" name="Text Box 20"/>
          <p:cNvSpPr txBox="1">
            <a:spLocks noChangeArrowheads="1"/>
          </p:cNvSpPr>
          <p:nvPr/>
        </p:nvSpPr>
        <p:spPr bwMode="auto">
          <a:xfrm>
            <a:off x="3581400" y="1676400"/>
            <a:ext cx="5410200" cy="701675"/>
          </a:xfrm>
          <a:prstGeom prst="rect">
            <a:avLst/>
          </a:prstGeom>
          <a:noFill/>
          <a:ln w="9525">
            <a:noFill/>
            <a:miter lim="800000"/>
            <a:headEnd/>
            <a:tailEnd/>
          </a:ln>
          <a:effectLst/>
        </p:spPr>
        <p:txBody>
          <a:bodyPr>
            <a:spAutoFit/>
          </a:bodyPr>
          <a:lstStyle/>
          <a:p>
            <a:pPr>
              <a:spcBef>
                <a:spcPct val="50000"/>
              </a:spcBef>
            </a:pPr>
            <a:r>
              <a:rPr lang="en-US" sz="2000">
                <a:solidFill>
                  <a:schemeClr val="hlink"/>
                </a:solidFill>
              </a:rPr>
              <a:t>2. The router’s modem has answered the   phone  and established a physical connection</a:t>
            </a:r>
            <a:r>
              <a:rPr lang="en-US"/>
              <a:t> </a:t>
            </a:r>
          </a:p>
        </p:txBody>
      </p:sp>
      <p:sp>
        <p:nvSpPr>
          <p:cNvPr id="90133" name="Text Box 21"/>
          <p:cNvSpPr txBox="1">
            <a:spLocks noChangeArrowheads="1"/>
          </p:cNvSpPr>
          <p:nvPr/>
        </p:nvSpPr>
        <p:spPr bwMode="auto">
          <a:xfrm>
            <a:off x="3581400" y="2438400"/>
            <a:ext cx="5410200" cy="1006475"/>
          </a:xfrm>
          <a:prstGeom prst="rect">
            <a:avLst/>
          </a:prstGeom>
          <a:noFill/>
          <a:ln w="9525">
            <a:noFill/>
            <a:miter lim="800000"/>
            <a:headEnd/>
            <a:tailEnd/>
          </a:ln>
          <a:effectLst/>
        </p:spPr>
        <p:txBody>
          <a:bodyPr>
            <a:spAutoFit/>
          </a:bodyPr>
          <a:lstStyle/>
          <a:p>
            <a:pPr>
              <a:spcBef>
                <a:spcPct val="50000"/>
              </a:spcBef>
            </a:pPr>
            <a:r>
              <a:rPr lang="en-US" sz="2000">
                <a:solidFill>
                  <a:schemeClr val="accent2"/>
                </a:solidFill>
              </a:rPr>
              <a:t>3. PC sends to the router a series of LCP packets in the payload field of one or more PPP frames</a:t>
            </a:r>
            <a:r>
              <a:rPr lang="en-US"/>
              <a:t> </a:t>
            </a:r>
          </a:p>
        </p:txBody>
      </p:sp>
      <p:sp>
        <p:nvSpPr>
          <p:cNvPr id="90134" name="Text Box 22"/>
          <p:cNvSpPr txBox="1">
            <a:spLocks noChangeArrowheads="1"/>
          </p:cNvSpPr>
          <p:nvPr/>
        </p:nvSpPr>
        <p:spPr bwMode="auto">
          <a:xfrm>
            <a:off x="304800" y="3733800"/>
            <a:ext cx="8458200" cy="2660650"/>
          </a:xfrm>
          <a:prstGeom prst="rect">
            <a:avLst/>
          </a:prstGeom>
          <a:noFill/>
          <a:ln w="12700">
            <a:solidFill>
              <a:srgbClr val="FF0066"/>
            </a:solidFill>
            <a:miter lim="800000"/>
            <a:headEnd/>
            <a:tailEnd/>
          </a:ln>
          <a:effectLst/>
        </p:spPr>
        <p:txBody>
          <a:bodyPr>
            <a:spAutoFit/>
          </a:bodyPr>
          <a:lstStyle/>
          <a:p>
            <a:pPr>
              <a:buFontTx/>
              <a:buChar char="•"/>
            </a:pPr>
            <a:r>
              <a:rPr lang="en-US" sz="2400">
                <a:solidFill>
                  <a:schemeClr val="accent2"/>
                </a:solidFill>
              </a:rPr>
              <a:t> These packets and their responses select the PPP parameters to be used.</a:t>
            </a:r>
          </a:p>
          <a:p>
            <a:pPr>
              <a:buFontTx/>
              <a:buChar char="•"/>
            </a:pPr>
            <a:r>
              <a:rPr lang="en-US" sz="2400">
                <a:solidFill>
                  <a:schemeClr val="accent2"/>
                </a:solidFill>
              </a:rPr>
              <a:t> Once the parameters have been agreed upon, a series of </a:t>
            </a:r>
            <a:r>
              <a:rPr lang="en-US" sz="2400" b="1">
                <a:solidFill>
                  <a:schemeClr val="accent2"/>
                </a:solidFill>
              </a:rPr>
              <a:t>N</a:t>
            </a:r>
            <a:r>
              <a:rPr lang="en-US" sz="2400">
                <a:solidFill>
                  <a:schemeClr val="accent2"/>
                </a:solidFill>
              </a:rPr>
              <a:t>etwork </a:t>
            </a:r>
            <a:r>
              <a:rPr lang="en-US" sz="2400" b="1">
                <a:solidFill>
                  <a:schemeClr val="accent2"/>
                </a:solidFill>
              </a:rPr>
              <a:t>C</a:t>
            </a:r>
            <a:r>
              <a:rPr lang="en-US" sz="2400">
                <a:solidFill>
                  <a:schemeClr val="accent2"/>
                </a:solidFill>
              </a:rPr>
              <a:t>ontrol </a:t>
            </a:r>
            <a:r>
              <a:rPr lang="en-US" sz="2400" b="1">
                <a:solidFill>
                  <a:schemeClr val="accent2"/>
                </a:solidFill>
              </a:rPr>
              <a:t>P</a:t>
            </a:r>
            <a:r>
              <a:rPr lang="en-US" sz="2400">
                <a:solidFill>
                  <a:schemeClr val="accent2"/>
                </a:solidFill>
              </a:rPr>
              <a:t>rotocol packets are sent to configure the network layer. </a:t>
            </a:r>
          </a:p>
          <a:p>
            <a:pPr>
              <a:buFontTx/>
              <a:buChar char="•"/>
            </a:pPr>
            <a:r>
              <a:rPr lang="en-US" sz="2400">
                <a:solidFill>
                  <a:schemeClr val="accent2"/>
                </a:solidFill>
              </a:rPr>
              <a:t> Typically, the PC wants to run a TCP/IP protocol stack, so it needs an IP address. </a:t>
            </a:r>
          </a:p>
        </p:txBody>
      </p:sp>
      <p:sp>
        <p:nvSpPr>
          <p:cNvPr id="90135" name="Arc 23"/>
          <p:cNvSpPr>
            <a:spLocks/>
          </p:cNvSpPr>
          <p:nvPr/>
        </p:nvSpPr>
        <p:spPr bwMode="auto">
          <a:xfrm flipV="1">
            <a:off x="1524000" y="2667000"/>
            <a:ext cx="4572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66"/>
            </a:solidFill>
            <a:round/>
            <a:headEnd/>
            <a:tailEnd type="arrow" w="med" len="med"/>
          </a:ln>
          <a:effectLst/>
        </p:spPr>
        <p:txBody>
          <a:bodyPr wrap="none" anchor="ctr"/>
          <a:lstStyle/>
          <a:p>
            <a:endParaRPr lang="en-US"/>
          </a:p>
        </p:txBody>
      </p:sp>
      <p:sp>
        <p:nvSpPr>
          <p:cNvPr id="90136" name="Arc 24"/>
          <p:cNvSpPr>
            <a:spLocks/>
          </p:cNvSpPr>
          <p:nvPr/>
        </p:nvSpPr>
        <p:spPr bwMode="auto">
          <a:xfrm>
            <a:off x="2133600" y="2362200"/>
            <a:ext cx="228600" cy="457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FF0066"/>
            </a:solidFill>
            <a:round/>
            <a:headEnd/>
            <a:tailEnd type="arrow" w="med" len="med"/>
          </a:ln>
          <a:effectLst/>
        </p:spPr>
        <p:txBody>
          <a:bodyPr wrap="none" anchor="ct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5"/>
          <p:cNvSpPr>
            <a:spLocks noGrp="1"/>
          </p:cNvSpPr>
          <p:nvPr>
            <p:ph type="sldNum" sz="quarter" idx="12"/>
          </p:nvPr>
        </p:nvSpPr>
        <p:spPr/>
        <p:txBody>
          <a:bodyPr/>
          <a:lstStyle/>
          <a:p>
            <a:fld id="{27E42260-220F-4CFE-90A8-C3612F6E7FEC}" type="slidenum">
              <a:rPr lang="en-US"/>
              <a:pPr/>
              <a:t>66</a:t>
            </a:fld>
            <a:endParaRPr lang="en-US"/>
          </a:p>
        </p:txBody>
      </p:sp>
      <p:sp>
        <p:nvSpPr>
          <p:cNvPr id="91138" name="Rectangle 2"/>
          <p:cNvSpPr>
            <a:spLocks noGrp="1" noChangeArrowheads="1"/>
          </p:cNvSpPr>
          <p:nvPr>
            <p:ph type="title"/>
          </p:nvPr>
        </p:nvSpPr>
        <p:spPr>
          <a:xfrm>
            <a:off x="457200" y="152400"/>
            <a:ext cx="8229600" cy="715963"/>
          </a:xfrm>
        </p:spPr>
        <p:txBody>
          <a:bodyPr/>
          <a:lstStyle/>
          <a:p>
            <a:r>
              <a:rPr lang="en-US" sz="2800">
                <a:solidFill>
                  <a:schemeClr val="folHlink"/>
                </a:solidFill>
              </a:rPr>
              <a:t>Difference between</a:t>
            </a:r>
            <a:r>
              <a:rPr lang="en-US" sz="4000"/>
              <a:t> </a:t>
            </a:r>
            <a:r>
              <a:rPr lang="en-US" sz="4000">
                <a:solidFill>
                  <a:schemeClr val="accent2"/>
                </a:solidFill>
              </a:rPr>
              <a:t>PPP</a:t>
            </a:r>
            <a:r>
              <a:rPr lang="en-US" sz="4000"/>
              <a:t> </a:t>
            </a:r>
            <a:r>
              <a:rPr lang="en-US" sz="4000">
                <a:solidFill>
                  <a:schemeClr val="folHlink"/>
                </a:solidFill>
              </a:rPr>
              <a:t>and</a:t>
            </a:r>
            <a:r>
              <a:rPr lang="en-US" sz="4000"/>
              <a:t> </a:t>
            </a:r>
            <a:r>
              <a:rPr lang="en-US" sz="4000">
                <a:solidFill>
                  <a:schemeClr val="accent2"/>
                </a:solidFill>
              </a:rPr>
              <a:t>HDLC</a:t>
            </a:r>
            <a:r>
              <a:rPr lang="en-US" sz="4000"/>
              <a:t> </a:t>
            </a:r>
          </a:p>
        </p:txBody>
      </p:sp>
      <p:graphicFrame>
        <p:nvGraphicFramePr>
          <p:cNvPr id="91180" name="Group 44"/>
          <p:cNvGraphicFramePr>
            <a:graphicFrameLocks noGrp="1"/>
          </p:cNvGraphicFramePr>
          <p:nvPr>
            <p:ph idx="1"/>
          </p:nvPr>
        </p:nvGraphicFramePr>
        <p:xfrm>
          <a:off x="457200" y="1600200"/>
          <a:ext cx="8229600" cy="1261872"/>
        </p:xfrm>
        <a:graphic>
          <a:graphicData uri="http://schemas.openxmlformats.org/drawingml/2006/table">
            <a:tbl>
              <a:tblPr/>
              <a:tblGrid>
                <a:gridCol w="1082675"/>
                <a:gridCol w="1355725"/>
                <a:gridCol w="1243013"/>
                <a:gridCol w="2238375"/>
                <a:gridCol w="1298575"/>
                <a:gridCol w="1011237"/>
              </a:tblGrid>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Flag</a:t>
                      </a:r>
                      <a:r>
                        <a:rPr kumimoji="0" lang="en-US" sz="2400" b="0" i="0" u="none" strike="noStrike" cap="none" normalizeH="0" baseline="0" smtClean="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8 Bits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hlink"/>
                          </a:solidFill>
                          <a:effectLst/>
                          <a:latin typeface="Arial" charset="0"/>
                        </a:rPr>
                        <a:t>01111110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Address</a:t>
                      </a: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Control</a:t>
                      </a:r>
                      <a:r>
                        <a:rPr kumimoji="0" lang="en-US" sz="2400" b="0" i="0" u="none" strike="noStrike" cap="none" normalizeH="0" baseline="0" smtClean="0">
                          <a:ln>
                            <a:noFill/>
                          </a:ln>
                          <a:solidFill>
                            <a:schemeClr val="tx1"/>
                          </a:solidFill>
                          <a:effectLst/>
                          <a:latin typeface="Arial" charset="0"/>
                        </a:rPr>
                        <a:t>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Data</a:t>
                      </a:r>
                      <a:r>
                        <a:rPr kumimoji="0" lang="en-US" sz="2400" b="0" i="0" u="none" strike="noStrike" cap="none" normalizeH="0" baseline="0" smtClean="0">
                          <a:ln>
                            <a:noFill/>
                          </a:ln>
                          <a:solidFill>
                            <a:schemeClr val="tx1"/>
                          </a:solidFill>
                          <a:effectLst/>
                          <a:latin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Variable Length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CRC </a:t>
                      </a:r>
                      <a:r>
                        <a:rPr kumimoji="0" lang="en-US" sz="2400" b="0" i="0" u="none" strike="noStrike" cap="none" normalizeH="0" baseline="0" smtClean="0">
                          <a:ln>
                            <a:noFill/>
                          </a:ln>
                          <a:solidFill>
                            <a:schemeClr val="hlink"/>
                          </a:solidFill>
                          <a:effectLst/>
                          <a:latin typeface="Arial" charset="0"/>
                        </a:rPr>
                        <a:t>8/16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accent2"/>
                          </a:solidFill>
                          <a:effectLst/>
                          <a:latin typeface="Arial" charset="0"/>
                        </a:rPr>
                        <a:t>Flag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hlink"/>
                          </a:solidFill>
                          <a:effectLst/>
                          <a:latin typeface="Arial" charset="0"/>
                        </a:rPr>
                        <a:t>8 Bits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hlink"/>
                          </a:solidFill>
                          <a:effectLst/>
                          <a:latin typeface="Arial" charset="0"/>
                        </a:rPr>
                        <a:t>01111110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58" name="Text Box 22"/>
          <p:cNvSpPr txBox="1">
            <a:spLocks noChangeArrowheads="1"/>
          </p:cNvSpPr>
          <p:nvPr/>
        </p:nvSpPr>
        <p:spPr bwMode="auto">
          <a:xfrm>
            <a:off x="457200" y="1143000"/>
            <a:ext cx="8001000" cy="519113"/>
          </a:xfrm>
          <a:prstGeom prst="rect">
            <a:avLst/>
          </a:prstGeom>
          <a:noFill/>
          <a:ln w="9525">
            <a:noFill/>
            <a:miter lim="800000"/>
            <a:headEnd/>
            <a:tailEnd/>
          </a:ln>
          <a:effectLst/>
        </p:spPr>
        <p:txBody>
          <a:bodyPr>
            <a:spAutoFit/>
          </a:bodyPr>
          <a:lstStyle/>
          <a:p>
            <a:pPr>
              <a:spcBef>
                <a:spcPct val="50000"/>
              </a:spcBef>
            </a:pPr>
            <a:r>
              <a:rPr lang="en-US" sz="2800" b="1">
                <a:solidFill>
                  <a:schemeClr val="hlink"/>
                </a:solidFill>
              </a:rPr>
              <a:t>High-Level Data Link Frame;    </a:t>
            </a:r>
            <a:r>
              <a:rPr lang="en-US" sz="2800" b="1">
                <a:solidFill>
                  <a:schemeClr val="accent2"/>
                </a:solidFill>
              </a:rPr>
              <a:t>Bit-Oriented</a:t>
            </a:r>
          </a:p>
        </p:txBody>
      </p:sp>
      <p:grpSp>
        <p:nvGrpSpPr>
          <p:cNvPr id="2" name="Group 23"/>
          <p:cNvGrpSpPr>
            <a:grpSpLocks noChangeAspect="1"/>
          </p:cNvGrpSpPr>
          <p:nvPr/>
        </p:nvGrpSpPr>
        <p:grpSpPr bwMode="auto">
          <a:xfrm>
            <a:off x="533400" y="3733800"/>
            <a:ext cx="8610600" cy="2152650"/>
            <a:chOff x="2520" y="3730"/>
            <a:chExt cx="7200" cy="1851"/>
          </a:xfrm>
        </p:grpSpPr>
        <p:sp>
          <p:nvSpPr>
            <p:cNvPr id="91160" name="AutoShape 24"/>
            <p:cNvSpPr>
              <a:spLocks noChangeAspect="1" noChangeArrowheads="1"/>
            </p:cNvSpPr>
            <p:nvPr/>
          </p:nvSpPr>
          <p:spPr bwMode="auto">
            <a:xfrm>
              <a:off x="2520" y="3730"/>
              <a:ext cx="7200" cy="1851"/>
            </a:xfrm>
            <a:prstGeom prst="rect">
              <a:avLst/>
            </a:prstGeom>
            <a:noFill/>
            <a:ln w="9525">
              <a:noFill/>
              <a:miter lim="800000"/>
              <a:headEnd/>
              <a:tailEnd/>
            </a:ln>
          </p:spPr>
          <p:txBody>
            <a:bodyPr/>
            <a:lstStyle/>
            <a:p>
              <a:endParaRPr lang="en-US"/>
            </a:p>
          </p:txBody>
        </p:sp>
        <p:sp>
          <p:nvSpPr>
            <p:cNvPr id="91161" name="Text Box 25"/>
            <p:cNvSpPr txBox="1">
              <a:spLocks noChangeArrowheads="1"/>
            </p:cNvSpPr>
            <p:nvPr/>
          </p:nvSpPr>
          <p:spPr bwMode="auto">
            <a:xfrm>
              <a:off x="2520" y="4806"/>
              <a:ext cx="1133" cy="617"/>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Flag</a:t>
              </a:r>
            </a:p>
            <a:p>
              <a:pPr algn="ctr"/>
              <a:r>
                <a:rPr lang="en-US" altLang="ko-KR">
                  <a:solidFill>
                    <a:srgbClr val="FF0066"/>
                  </a:solidFill>
                  <a:latin typeface="Times New Roman" pitchFamily="18" charset="0"/>
                  <a:ea typeface="Batang" pitchFamily="18" charset="-127"/>
                </a:rPr>
                <a:t>01111110</a:t>
              </a:r>
              <a:endParaRPr lang="en-US">
                <a:solidFill>
                  <a:srgbClr val="FF0066"/>
                </a:solidFill>
              </a:endParaRPr>
            </a:p>
          </p:txBody>
        </p:sp>
        <p:sp>
          <p:nvSpPr>
            <p:cNvPr id="91162" name="Text Box 26"/>
            <p:cNvSpPr txBox="1">
              <a:spLocks noChangeArrowheads="1"/>
            </p:cNvSpPr>
            <p:nvPr/>
          </p:nvSpPr>
          <p:spPr bwMode="auto">
            <a:xfrm>
              <a:off x="3562" y="4808"/>
              <a:ext cx="1116" cy="617"/>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Address</a:t>
              </a:r>
            </a:p>
            <a:p>
              <a:pPr algn="ctr"/>
              <a:r>
                <a:rPr lang="en-US" altLang="ko-KR">
                  <a:solidFill>
                    <a:srgbClr val="FF0066"/>
                  </a:solidFill>
                  <a:latin typeface="Times New Roman" pitchFamily="18" charset="0"/>
                  <a:ea typeface="Batang" pitchFamily="18" charset="-127"/>
                </a:rPr>
                <a:t>11111111</a:t>
              </a:r>
              <a:endParaRPr lang="en-US">
                <a:solidFill>
                  <a:srgbClr val="FF0066"/>
                </a:solidFill>
              </a:endParaRPr>
            </a:p>
          </p:txBody>
        </p:sp>
        <p:sp>
          <p:nvSpPr>
            <p:cNvPr id="91163" name="Text Box 27"/>
            <p:cNvSpPr txBox="1">
              <a:spLocks noChangeArrowheads="1"/>
            </p:cNvSpPr>
            <p:nvPr/>
          </p:nvSpPr>
          <p:spPr bwMode="auto">
            <a:xfrm>
              <a:off x="4545" y="4808"/>
              <a:ext cx="1100" cy="617"/>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Control</a:t>
              </a:r>
            </a:p>
            <a:p>
              <a:pPr algn="ctr"/>
              <a:r>
                <a:rPr lang="en-US" altLang="ko-KR">
                  <a:solidFill>
                    <a:srgbClr val="FF0066"/>
                  </a:solidFill>
                  <a:latin typeface="Times New Roman" pitchFamily="18" charset="0"/>
                  <a:ea typeface="Batang" pitchFamily="18" charset="-127"/>
                </a:rPr>
                <a:t>00000011</a:t>
              </a:r>
              <a:endParaRPr lang="en-US">
                <a:solidFill>
                  <a:srgbClr val="FF0066"/>
                </a:solidFill>
              </a:endParaRPr>
            </a:p>
          </p:txBody>
        </p:sp>
        <p:sp>
          <p:nvSpPr>
            <p:cNvPr id="91164" name="Text Box 28"/>
            <p:cNvSpPr txBox="1">
              <a:spLocks noChangeArrowheads="1"/>
            </p:cNvSpPr>
            <p:nvPr/>
          </p:nvSpPr>
          <p:spPr bwMode="auto">
            <a:xfrm>
              <a:off x="5487" y="4806"/>
              <a:ext cx="975" cy="617"/>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Protocol</a:t>
              </a:r>
            </a:p>
            <a:p>
              <a:endParaRPr lang="en-US">
                <a:solidFill>
                  <a:srgbClr val="FF0066"/>
                </a:solidFill>
              </a:endParaRPr>
            </a:p>
          </p:txBody>
        </p:sp>
        <p:sp>
          <p:nvSpPr>
            <p:cNvPr id="91165" name="Text Box 29"/>
            <p:cNvSpPr txBox="1">
              <a:spLocks noChangeArrowheads="1"/>
            </p:cNvSpPr>
            <p:nvPr/>
          </p:nvSpPr>
          <p:spPr bwMode="auto">
            <a:xfrm>
              <a:off x="6337" y="4815"/>
              <a:ext cx="975" cy="618"/>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Payload</a:t>
              </a:r>
            </a:p>
            <a:p>
              <a:endParaRPr lang="en-US">
                <a:solidFill>
                  <a:srgbClr val="FF0066"/>
                </a:solidFill>
              </a:endParaRPr>
            </a:p>
          </p:txBody>
        </p:sp>
        <p:sp>
          <p:nvSpPr>
            <p:cNvPr id="91166" name="Text Box 30"/>
            <p:cNvSpPr txBox="1">
              <a:spLocks noChangeArrowheads="1"/>
            </p:cNvSpPr>
            <p:nvPr/>
          </p:nvSpPr>
          <p:spPr bwMode="auto">
            <a:xfrm>
              <a:off x="7253" y="4798"/>
              <a:ext cx="1100" cy="618"/>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Checksum</a:t>
              </a:r>
              <a:endParaRPr lang="en-US">
                <a:solidFill>
                  <a:srgbClr val="FF0066"/>
                </a:solidFill>
              </a:endParaRPr>
            </a:p>
          </p:txBody>
        </p:sp>
        <p:sp>
          <p:nvSpPr>
            <p:cNvPr id="91167" name="Text Box 31"/>
            <p:cNvSpPr txBox="1">
              <a:spLocks noChangeArrowheads="1"/>
            </p:cNvSpPr>
            <p:nvPr/>
          </p:nvSpPr>
          <p:spPr bwMode="auto">
            <a:xfrm>
              <a:off x="8292" y="4791"/>
              <a:ext cx="1100" cy="618"/>
            </a:xfrm>
            <a:prstGeom prst="rect">
              <a:avLst/>
            </a:prstGeom>
            <a:solidFill>
              <a:srgbClr val="FFFFFF"/>
            </a:solidFill>
            <a:ln w="9525">
              <a:solidFill>
                <a:srgbClr val="000000"/>
              </a:solidFill>
              <a:miter lim="800000"/>
              <a:headEnd/>
              <a:tailEnd/>
            </a:ln>
          </p:spPr>
          <p:txBody>
            <a:bodyPr/>
            <a:lstStyle/>
            <a:p>
              <a:pPr algn="ctr"/>
              <a:r>
                <a:rPr lang="en-US" altLang="ko-KR">
                  <a:solidFill>
                    <a:srgbClr val="FF0066"/>
                  </a:solidFill>
                  <a:latin typeface="Times New Roman" pitchFamily="18" charset="0"/>
                  <a:ea typeface="Batang" pitchFamily="18" charset="-127"/>
                </a:rPr>
                <a:t>Flag</a:t>
              </a:r>
            </a:p>
            <a:p>
              <a:pPr algn="ctr"/>
              <a:r>
                <a:rPr lang="en-US" altLang="ko-KR">
                  <a:solidFill>
                    <a:srgbClr val="FF0066"/>
                  </a:solidFill>
                  <a:latin typeface="Times New Roman" pitchFamily="18" charset="0"/>
                  <a:ea typeface="Batang" pitchFamily="18" charset="-127"/>
                </a:rPr>
                <a:t>01111110</a:t>
              </a:r>
              <a:endParaRPr lang="en-US">
                <a:solidFill>
                  <a:srgbClr val="FF0066"/>
                </a:solidFill>
              </a:endParaRPr>
            </a:p>
          </p:txBody>
        </p:sp>
        <p:sp>
          <p:nvSpPr>
            <p:cNvPr id="91168" name="Line 32"/>
            <p:cNvSpPr>
              <a:spLocks noChangeShapeType="1"/>
            </p:cNvSpPr>
            <p:nvPr/>
          </p:nvSpPr>
          <p:spPr bwMode="auto">
            <a:xfrm>
              <a:off x="2520" y="5427"/>
              <a:ext cx="6900" cy="0"/>
            </a:xfrm>
            <a:prstGeom prst="line">
              <a:avLst/>
            </a:prstGeom>
            <a:noFill/>
            <a:ln w="28575">
              <a:solidFill>
                <a:srgbClr val="000000"/>
              </a:solidFill>
              <a:round/>
              <a:headEnd/>
              <a:tailEnd/>
            </a:ln>
          </p:spPr>
          <p:txBody>
            <a:bodyPr/>
            <a:lstStyle/>
            <a:p>
              <a:endParaRPr lang="en-US"/>
            </a:p>
          </p:txBody>
        </p:sp>
        <p:sp>
          <p:nvSpPr>
            <p:cNvPr id="91169" name="Line 33"/>
            <p:cNvSpPr>
              <a:spLocks noChangeShapeType="1"/>
            </p:cNvSpPr>
            <p:nvPr/>
          </p:nvSpPr>
          <p:spPr bwMode="auto">
            <a:xfrm>
              <a:off x="2525" y="4790"/>
              <a:ext cx="6900" cy="1"/>
            </a:xfrm>
            <a:prstGeom prst="line">
              <a:avLst/>
            </a:prstGeom>
            <a:noFill/>
            <a:ln w="28575">
              <a:solidFill>
                <a:srgbClr val="000000"/>
              </a:solidFill>
              <a:round/>
              <a:headEnd/>
              <a:tailEnd/>
            </a:ln>
          </p:spPr>
          <p:txBody>
            <a:bodyPr/>
            <a:lstStyle/>
            <a:p>
              <a:endParaRPr lang="en-US"/>
            </a:p>
          </p:txBody>
        </p:sp>
        <p:sp>
          <p:nvSpPr>
            <p:cNvPr id="91170" name="Line 34"/>
            <p:cNvSpPr>
              <a:spLocks noChangeShapeType="1"/>
            </p:cNvSpPr>
            <p:nvPr/>
          </p:nvSpPr>
          <p:spPr bwMode="auto">
            <a:xfrm>
              <a:off x="2520" y="4810"/>
              <a:ext cx="0" cy="617"/>
            </a:xfrm>
            <a:prstGeom prst="line">
              <a:avLst/>
            </a:prstGeom>
            <a:noFill/>
            <a:ln w="38100">
              <a:solidFill>
                <a:srgbClr val="000000"/>
              </a:solidFill>
              <a:round/>
              <a:headEnd/>
              <a:tailEnd/>
            </a:ln>
          </p:spPr>
          <p:txBody>
            <a:bodyPr/>
            <a:lstStyle/>
            <a:p>
              <a:endParaRPr lang="en-US"/>
            </a:p>
          </p:txBody>
        </p:sp>
        <p:sp>
          <p:nvSpPr>
            <p:cNvPr id="91171" name="Line 35"/>
            <p:cNvSpPr>
              <a:spLocks noChangeShapeType="1"/>
            </p:cNvSpPr>
            <p:nvPr/>
          </p:nvSpPr>
          <p:spPr bwMode="auto">
            <a:xfrm>
              <a:off x="9403" y="4771"/>
              <a:ext cx="1" cy="617"/>
            </a:xfrm>
            <a:prstGeom prst="line">
              <a:avLst/>
            </a:prstGeom>
            <a:noFill/>
            <a:ln w="38100">
              <a:solidFill>
                <a:srgbClr val="000000"/>
              </a:solidFill>
              <a:round/>
              <a:headEnd/>
              <a:tailEnd/>
            </a:ln>
          </p:spPr>
          <p:txBody>
            <a:bodyPr/>
            <a:lstStyle/>
            <a:p>
              <a:endParaRPr lang="en-US"/>
            </a:p>
          </p:txBody>
        </p:sp>
        <p:sp>
          <p:nvSpPr>
            <p:cNvPr id="91172" name="Text Box 36"/>
            <p:cNvSpPr txBox="1">
              <a:spLocks noChangeArrowheads="1"/>
            </p:cNvSpPr>
            <p:nvPr/>
          </p:nvSpPr>
          <p:spPr bwMode="auto">
            <a:xfrm>
              <a:off x="2520" y="4193"/>
              <a:ext cx="6900" cy="463"/>
            </a:xfrm>
            <a:prstGeom prst="rect">
              <a:avLst/>
            </a:prstGeom>
            <a:solidFill>
              <a:srgbClr val="FFFFFF"/>
            </a:solidFill>
            <a:ln w="9525">
              <a:noFill/>
              <a:miter lim="800000"/>
              <a:headEnd/>
              <a:tailEnd/>
            </a:ln>
          </p:spPr>
          <p:txBody>
            <a:bodyPr/>
            <a:lstStyle/>
            <a:p>
              <a:r>
                <a:rPr lang="en-US" altLang="ko-KR" sz="1200">
                  <a:latin typeface="Times New Roman" pitchFamily="18" charset="0"/>
                  <a:ea typeface="Batang" pitchFamily="18" charset="-127"/>
                </a:rPr>
                <a:t>                </a:t>
              </a:r>
              <a:r>
                <a:rPr lang="en-US" altLang="ko-KR">
                  <a:solidFill>
                    <a:srgbClr val="FF0066"/>
                  </a:solidFill>
                  <a:latin typeface="Times New Roman" pitchFamily="18" charset="0"/>
                  <a:ea typeface="Batang" pitchFamily="18" charset="-127"/>
                </a:rPr>
                <a:t>1                   1                 1            1 or 2       variable         2 or 4                1</a:t>
              </a:r>
              <a:endParaRPr lang="en-US">
                <a:solidFill>
                  <a:srgbClr val="FF0066"/>
                </a:solidFill>
              </a:endParaRPr>
            </a:p>
          </p:txBody>
        </p:sp>
        <p:sp>
          <p:nvSpPr>
            <p:cNvPr id="91173" name="Text Box 37"/>
            <p:cNvSpPr txBox="1">
              <a:spLocks noChangeArrowheads="1"/>
            </p:cNvSpPr>
            <p:nvPr/>
          </p:nvSpPr>
          <p:spPr bwMode="auto">
            <a:xfrm>
              <a:off x="2670" y="3730"/>
              <a:ext cx="900" cy="463"/>
            </a:xfrm>
            <a:prstGeom prst="rect">
              <a:avLst/>
            </a:prstGeom>
            <a:solidFill>
              <a:srgbClr val="FFFFFF"/>
            </a:solidFill>
            <a:ln w="9525">
              <a:noFill/>
              <a:miter lim="800000"/>
              <a:headEnd/>
              <a:tailEnd/>
            </a:ln>
          </p:spPr>
          <p:txBody>
            <a:bodyPr/>
            <a:lstStyle/>
            <a:p>
              <a:r>
                <a:rPr lang="en-US" altLang="ko-KR" sz="2400">
                  <a:solidFill>
                    <a:schemeClr val="accent2"/>
                  </a:solidFill>
                  <a:latin typeface="Times New Roman" pitchFamily="18" charset="0"/>
                  <a:ea typeface="Batang" pitchFamily="18" charset="-127"/>
                </a:rPr>
                <a:t>Bytes</a:t>
              </a:r>
              <a:endParaRPr lang="en-US" sz="2400">
                <a:solidFill>
                  <a:schemeClr val="accent2"/>
                </a:solidFill>
              </a:endParaRPr>
            </a:p>
          </p:txBody>
        </p:sp>
      </p:grpSp>
      <p:sp>
        <p:nvSpPr>
          <p:cNvPr id="91181" name="Text Box 45"/>
          <p:cNvSpPr txBox="1">
            <a:spLocks noChangeArrowheads="1"/>
          </p:cNvSpPr>
          <p:nvPr/>
        </p:nvSpPr>
        <p:spPr bwMode="auto">
          <a:xfrm>
            <a:off x="685800" y="5867400"/>
            <a:ext cx="8001000" cy="519113"/>
          </a:xfrm>
          <a:prstGeom prst="rect">
            <a:avLst/>
          </a:prstGeom>
          <a:noFill/>
          <a:ln w="9525">
            <a:noFill/>
            <a:miter lim="800000"/>
            <a:headEnd/>
            <a:tailEnd/>
          </a:ln>
          <a:effectLst/>
        </p:spPr>
        <p:txBody>
          <a:bodyPr>
            <a:spAutoFit/>
          </a:bodyPr>
          <a:lstStyle/>
          <a:p>
            <a:pPr>
              <a:spcBef>
                <a:spcPct val="50000"/>
              </a:spcBef>
            </a:pPr>
            <a:r>
              <a:rPr lang="en-US" sz="2800" b="1">
                <a:solidFill>
                  <a:srgbClr val="FF0066"/>
                </a:solidFill>
              </a:rPr>
              <a:t>PPP Frame;  </a:t>
            </a:r>
            <a:r>
              <a:rPr lang="en-US" sz="2800" b="1">
                <a:solidFill>
                  <a:schemeClr val="accent2"/>
                </a:solidFill>
              </a:rPr>
              <a:t>Byte Oriented</a:t>
            </a:r>
          </a:p>
        </p:txBody>
      </p:sp>
      <p:sp>
        <p:nvSpPr>
          <p:cNvPr id="91182" name="Line 46"/>
          <p:cNvSpPr>
            <a:spLocks noChangeShapeType="1"/>
          </p:cNvSpPr>
          <p:nvPr/>
        </p:nvSpPr>
        <p:spPr bwMode="auto">
          <a:xfrm>
            <a:off x="609600" y="2895600"/>
            <a:ext cx="76200" cy="2057400"/>
          </a:xfrm>
          <a:prstGeom prst="line">
            <a:avLst/>
          </a:prstGeom>
          <a:noFill/>
          <a:ln w="19050">
            <a:solidFill>
              <a:srgbClr val="FF0066"/>
            </a:solidFill>
            <a:prstDash val="dash"/>
            <a:round/>
            <a:headEnd type="arrow" w="med" len="med"/>
            <a:tailEnd type="arrow" w="med" len="med"/>
          </a:ln>
          <a:effectLst/>
        </p:spPr>
        <p:txBody>
          <a:bodyPr/>
          <a:lstStyle/>
          <a:p>
            <a:endParaRPr lang="en-US"/>
          </a:p>
        </p:txBody>
      </p:sp>
      <p:sp>
        <p:nvSpPr>
          <p:cNvPr id="91183" name="Line 47"/>
          <p:cNvSpPr>
            <a:spLocks noChangeShapeType="1"/>
          </p:cNvSpPr>
          <p:nvPr/>
        </p:nvSpPr>
        <p:spPr bwMode="auto">
          <a:xfrm>
            <a:off x="1828800" y="2895600"/>
            <a:ext cx="228600" cy="2057400"/>
          </a:xfrm>
          <a:prstGeom prst="line">
            <a:avLst/>
          </a:prstGeom>
          <a:noFill/>
          <a:ln w="19050">
            <a:solidFill>
              <a:srgbClr val="FF0066"/>
            </a:solidFill>
            <a:prstDash val="dash"/>
            <a:round/>
            <a:headEnd type="arrow" w="med" len="med"/>
            <a:tailEnd type="arrow" w="med" len="med"/>
          </a:ln>
          <a:effectLst/>
        </p:spPr>
        <p:txBody>
          <a:bodyPr/>
          <a:lstStyle/>
          <a:p>
            <a:endParaRPr lang="en-US"/>
          </a:p>
        </p:txBody>
      </p:sp>
      <p:sp>
        <p:nvSpPr>
          <p:cNvPr id="91184" name="Line 48"/>
          <p:cNvSpPr>
            <a:spLocks noChangeShapeType="1"/>
          </p:cNvSpPr>
          <p:nvPr/>
        </p:nvSpPr>
        <p:spPr bwMode="auto">
          <a:xfrm>
            <a:off x="8458200" y="2819400"/>
            <a:ext cx="76200" cy="2133600"/>
          </a:xfrm>
          <a:prstGeom prst="line">
            <a:avLst/>
          </a:prstGeom>
          <a:noFill/>
          <a:ln w="19050">
            <a:solidFill>
              <a:srgbClr val="FF0066"/>
            </a:solidFill>
            <a:prstDash val="dash"/>
            <a:round/>
            <a:headEnd type="arrow" w="med" len="med"/>
            <a:tailEnd type="arrow" w="med" len="med"/>
          </a:ln>
          <a:effectLst/>
        </p:spPr>
        <p:txBody>
          <a:bodyPr/>
          <a:lstStyle/>
          <a:p>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7D101D-F5A1-4F01-8F81-307515664330}" type="slidenum">
              <a:rPr lang="en-US"/>
              <a:pPr/>
              <a:t>67</a:t>
            </a:fld>
            <a:endParaRPr lang="en-US"/>
          </a:p>
        </p:txBody>
      </p:sp>
      <p:sp>
        <p:nvSpPr>
          <p:cNvPr id="93186" name="Rectangle 2"/>
          <p:cNvSpPr>
            <a:spLocks noGrp="1" noChangeArrowheads="1"/>
          </p:cNvSpPr>
          <p:nvPr>
            <p:ph type="title"/>
          </p:nvPr>
        </p:nvSpPr>
        <p:spPr>
          <a:xfrm>
            <a:off x="457200" y="0"/>
            <a:ext cx="8229600" cy="715963"/>
          </a:xfrm>
        </p:spPr>
        <p:txBody>
          <a:bodyPr/>
          <a:lstStyle/>
          <a:p>
            <a:r>
              <a:rPr lang="en-US" sz="3600" b="1">
                <a:solidFill>
                  <a:schemeClr val="accent2"/>
                </a:solidFill>
                <a:latin typeface="Comic Sans MS" pitchFamily="66" charset="0"/>
              </a:rPr>
              <a:t>Pr.8.</a:t>
            </a:r>
            <a:r>
              <a:rPr lang="en-US" sz="4000" b="1">
                <a:solidFill>
                  <a:schemeClr val="hlink"/>
                </a:solidFill>
                <a:latin typeface="Comic Sans MS" pitchFamily="66" charset="0"/>
              </a:rPr>
              <a:t> </a:t>
            </a:r>
            <a:r>
              <a:rPr lang="en-US" sz="4000" b="1">
                <a:solidFill>
                  <a:schemeClr val="accent2"/>
                </a:solidFill>
                <a:latin typeface="Comic Sans MS" pitchFamily="66" charset="0"/>
              </a:rPr>
              <a:t>PPP-Protocol field</a:t>
            </a:r>
          </a:p>
        </p:txBody>
      </p:sp>
      <p:sp>
        <p:nvSpPr>
          <p:cNvPr id="93187" name="Rectangle 3"/>
          <p:cNvSpPr>
            <a:spLocks noGrp="1" noChangeArrowheads="1"/>
          </p:cNvSpPr>
          <p:nvPr>
            <p:ph type="body" idx="1"/>
          </p:nvPr>
        </p:nvSpPr>
        <p:spPr>
          <a:xfrm>
            <a:off x="152400" y="762000"/>
            <a:ext cx="8839200" cy="5867400"/>
          </a:xfrm>
        </p:spPr>
        <p:txBody>
          <a:bodyPr/>
          <a:lstStyle/>
          <a:p>
            <a:r>
              <a:rPr lang="en-US" sz="2800" b="1">
                <a:solidFill>
                  <a:schemeClr val="accent2"/>
                </a:solidFill>
                <a:latin typeface="Comic Sans MS" pitchFamily="66" charset="0"/>
              </a:rPr>
              <a:t>The </a:t>
            </a:r>
            <a:r>
              <a:rPr lang="en-US" sz="2800" b="1" i="1">
                <a:solidFill>
                  <a:schemeClr val="accent2"/>
                </a:solidFill>
                <a:latin typeface="Comic Sans MS" pitchFamily="66" charset="0"/>
              </a:rPr>
              <a:t>Protocol</a:t>
            </a:r>
            <a:r>
              <a:rPr lang="en-US" sz="2800" b="1">
                <a:solidFill>
                  <a:schemeClr val="accent2"/>
                </a:solidFill>
                <a:latin typeface="Comic Sans MS" pitchFamily="66" charset="0"/>
              </a:rPr>
              <a:t> field’s job is to tell what kind of packet is in the </a:t>
            </a:r>
            <a:r>
              <a:rPr lang="en-US" sz="2800" b="1" i="1">
                <a:solidFill>
                  <a:schemeClr val="accent2"/>
                </a:solidFill>
                <a:latin typeface="Comic Sans MS" pitchFamily="66" charset="0"/>
              </a:rPr>
              <a:t>Payload</a:t>
            </a:r>
            <a:r>
              <a:rPr lang="en-US" sz="2800" b="1">
                <a:solidFill>
                  <a:schemeClr val="accent2"/>
                </a:solidFill>
                <a:latin typeface="Comic Sans MS" pitchFamily="66" charset="0"/>
              </a:rPr>
              <a:t> field.</a:t>
            </a:r>
            <a:r>
              <a:rPr lang="en-US" sz="2800">
                <a:solidFill>
                  <a:schemeClr val="hlink"/>
                </a:solidFill>
              </a:rPr>
              <a:t> </a:t>
            </a:r>
          </a:p>
          <a:p>
            <a:r>
              <a:rPr lang="en-US" sz="2800">
                <a:solidFill>
                  <a:schemeClr val="hlink"/>
                </a:solidFill>
              </a:rPr>
              <a:t>Codes are defined for </a:t>
            </a:r>
            <a:r>
              <a:rPr lang="en-US" sz="2800">
                <a:solidFill>
                  <a:srgbClr val="FF0066"/>
                </a:solidFill>
              </a:rPr>
              <a:t>LCP, NCP, IP</a:t>
            </a:r>
            <a:r>
              <a:rPr lang="en-US" sz="2800">
                <a:solidFill>
                  <a:schemeClr val="hlink"/>
                </a:solidFill>
              </a:rPr>
              <a:t>, and other protocols. </a:t>
            </a:r>
          </a:p>
          <a:p>
            <a:r>
              <a:rPr lang="en-US" sz="2800">
                <a:solidFill>
                  <a:schemeClr val="hlink"/>
                </a:solidFill>
              </a:rPr>
              <a:t>Protocols starting with a </a:t>
            </a:r>
            <a:r>
              <a:rPr lang="en-US" sz="2800">
                <a:solidFill>
                  <a:srgbClr val="FF0066"/>
                </a:solidFill>
              </a:rPr>
              <a:t>0 bit</a:t>
            </a:r>
            <a:r>
              <a:rPr lang="en-US" sz="2800">
                <a:solidFill>
                  <a:schemeClr val="hlink"/>
                </a:solidFill>
              </a:rPr>
              <a:t> are network layer protocols such as </a:t>
            </a:r>
            <a:r>
              <a:rPr lang="en-US" sz="2800">
                <a:solidFill>
                  <a:srgbClr val="FF0066"/>
                </a:solidFill>
              </a:rPr>
              <a:t>IP, IPX, OSI CLANP</a:t>
            </a:r>
            <a:r>
              <a:rPr lang="en-US" sz="2800">
                <a:solidFill>
                  <a:schemeClr val="hlink"/>
                </a:solidFill>
              </a:rPr>
              <a:t>.</a:t>
            </a:r>
          </a:p>
          <a:p>
            <a:r>
              <a:rPr lang="en-US" sz="2800">
                <a:solidFill>
                  <a:schemeClr val="hlink"/>
                </a:solidFill>
              </a:rPr>
              <a:t>Those starting with a </a:t>
            </a:r>
            <a:r>
              <a:rPr lang="en-US" sz="2800">
                <a:solidFill>
                  <a:srgbClr val="FF0066"/>
                </a:solidFill>
              </a:rPr>
              <a:t>1 bit</a:t>
            </a:r>
            <a:r>
              <a:rPr lang="en-US" sz="2800">
                <a:solidFill>
                  <a:schemeClr val="hlink"/>
                </a:solidFill>
              </a:rPr>
              <a:t> are used to negotiate other protocols. These include </a:t>
            </a:r>
            <a:r>
              <a:rPr lang="en-US" sz="2800">
                <a:solidFill>
                  <a:srgbClr val="FF0066"/>
                </a:solidFill>
              </a:rPr>
              <a:t>LCP</a:t>
            </a:r>
            <a:r>
              <a:rPr lang="en-US" sz="2800">
                <a:solidFill>
                  <a:schemeClr val="hlink"/>
                </a:solidFill>
              </a:rPr>
              <a:t> and a different </a:t>
            </a:r>
            <a:r>
              <a:rPr lang="en-US" sz="2800">
                <a:solidFill>
                  <a:srgbClr val="FF0066"/>
                </a:solidFill>
              </a:rPr>
              <a:t>NCP</a:t>
            </a:r>
            <a:r>
              <a:rPr lang="en-US" sz="2800">
                <a:solidFill>
                  <a:schemeClr val="hlink"/>
                </a:solidFill>
              </a:rPr>
              <a:t> for each network layer protocol supported. </a:t>
            </a:r>
          </a:p>
          <a:p>
            <a:r>
              <a:rPr lang="en-US" sz="2800">
                <a:solidFill>
                  <a:schemeClr val="hlink"/>
                </a:solidFill>
              </a:rPr>
              <a:t>The default size of the protocol field is </a:t>
            </a:r>
            <a:r>
              <a:rPr lang="en-US" sz="2800">
                <a:solidFill>
                  <a:srgbClr val="FF0066"/>
                </a:solidFill>
              </a:rPr>
              <a:t>2 bytes</a:t>
            </a:r>
            <a:r>
              <a:rPr lang="en-US" sz="2800">
                <a:solidFill>
                  <a:schemeClr val="hlink"/>
                </a:solidFill>
              </a:rPr>
              <a:t>, but it can be negotiated down to </a:t>
            </a:r>
            <a:r>
              <a:rPr lang="en-US" sz="2800">
                <a:solidFill>
                  <a:srgbClr val="FF0066"/>
                </a:solidFill>
              </a:rPr>
              <a:t>1 byte</a:t>
            </a:r>
            <a:r>
              <a:rPr lang="en-US" sz="2800">
                <a:solidFill>
                  <a:schemeClr val="hlink"/>
                </a:solidFill>
              </a:rPr>
              <a:t> using </a:t>
            </a:r>
            <a:r>
              <a:rPr lang="en-US" sz="2800">
                <a:solidFill>
                  <a:srgbClr val="FF0066"/>
                </a:solidFill>
              </a:rPr>
              <a:t>LCP</a:t>
            </a:r>
            <a:r>
              <a:rPr lang="en-US" sz="2800">
                <a:solidFill>
                  <a:schemeClr val="hlink"/>
                </a:solidFill>
              </a:rPr>
              <a: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8BAFA6-37C0-4B85-93EF-C8450BCD56C9}" type="slidenum">
              <a:rPr lang="en-US"/>
              <a:pPr/>
              <a:t>68</a:t>
            </a:fld>
            <a:endParaRPr lang="en-US"/>
          </a:p>
        </p:txBody>
      </p:sp>
      <p:sp>
        <p:nvSpPr>
          <p:cNvPr id="94210" name="Rectangle 2"/>
          <p:cNvSpPr>
            <a:spLocks noGrp="1" noChangeArrowheads="1"/>
          </p:cNvSpPr>
          <p:nvPr>
            <p:ph type="title"/>
          </p:nvPr>
        </p:nvSpPr>
        <p:spPr>
          <a:xfrm>
            <a:off x="457200" y="152400"/>
            <a:ext cx="8229600" cy="639763"/>
          </a:xfrm>
        </p:spPr>
        <p:txBody>
          <a:bodyPr>
            <a:normAutofit fontScale="90000"/>
          </a:bodyPr>
          <a:lstStyle/>
          <a:p>
            <a:r>
              <a:rPr lang="en-US" sz="4000" b="1">
                <a:solidFill>
                  <a:schemeClr val="accent2"/>
                </a:solidFill>
                <a:latin typeface="Comic Sans MS" pitchFamily="66" charset="0"/>
              </a:rPr>
              <a:t>PPP</a:t>
            </a:r>
            <a:r>
              <a:rPr lang="en-US" sz="4000" b="1">
                <a:solidFill>
                  <a:schemeClr val="hlink"/>
                </a:solidFill>
              </a:rPr>
              <a:t>-summary</a:t>
            </a:r>
          </a:p>
        </p:txBody>
      </p:sp>
      <p:sp>
        <p:nvSpPr>
          <p:cNvPr id="94211" name="Rectangle 3"/>
          <p:cNvSpPr>
            <a:spLocks noGrp="1" noChangeArrowheads="1"/>
          </p:cNvSpPr>
          <p:nvPr>
            <p:ph type="body" idx="1"/>
          </p:nvPr>
        </p:nvSpPr>
        <p:spPr>
          <a:xfrm>
            <a:off x="152400" y="990600"/>
            <a:ext cx="8991600" cy="6096000"/>
          </a:xfrm>
        </p:spPr>
        <p:txBody>
          <a:bodyPr/>
          <a:lstStyle/>
          <a:p>
            <a:r>
              <a:rPr lang="en-US" sz="2400">
                <a:solidFill>
                  <a:schemeClr val="accent2"/>
                </a:solidFill>
              </a:rPr>
              <a:t>PPP is a multiprotocol framing mechanism suitable for use over:</a:t>
            </a:r>
            <a:r>
              <a:rPr lang="en-US" sz="2400"/>
              <a:t> </a:t>
            </a:r>
            <a:r>
              <a:rPr lang="en-US" sz="2400">
                <a:solidFill>
                  <a:srgbClr val="FF0066"/>
                </a:solidFill>
              </a:rPr>
              <a:t>Modems, HDLC,SONET, Other physical layers.</a:t>
            </a:r>
            <a:r>
              <a:rPr lang="en-US" sz="2400"/>
              <a:t> </a:t>
            </a:r>
          </a:p>
          <a:p>
            <a:r>
              <a:rPr lang="en-US" sz="2400">
                <a:solidFill>
                  <a:schemeClr val="accent2"/>
                </a:solidFill>
              </a:rPr>
              <a:t>It supports:</a:t>
            </a:r>
            <a:r>
              <a:rPr lang="en-US" sz="2400"/>
              <a:t> </a:t>
            </a:r>
            <a:r>
              <a:rPr lang="en-US" sz="2400">
                <a:solidFill>
                  <a:srgbClr val="FF0066"/>
                </a:solidFill>
              </a:rPr>
              <a:t>Error detection, Option negotiating, Header compression.</a:t>
            </a:r>
          </a:p>
          <a:p>
            <a:r>
              <a:rPr lang="en-US" sz="2400"/>
              <a:t>DLL converts the raw bit stream (from physical layer) into a stream of frames (for network layer). </a:t>
            </a:r>
          </a:p>
          <a:p>
            <a:r>
              <a:rPr lang="en-US" sz="2400">
                <a:solidFill>
                  <a:schemeClr val="accent2"/>
                </a:solidFill>
              </a:rPr>
              <a:t>Various framing methods are used:</a:t>
            </a:r>
            <a:r>
              <a:rPr lang="en-US" sz="2400"/>
              <a:t> </a:t>
            </a:r>
            <a:r>
              <a:rPr lang="en-US" sz="2400">
                <a:solidFill>
                  <a:srgbClr val="FF0066"/>
                </a:solidFill>
              </a:rPr>
              <a:t>character count, byte stuffing, and bit stuffing. </a:t>
            </a:r>
          </a:p>
          <a:p>
            <a:r>
              <a:rPr lang="en-US" sz="2400">
                <a:solidFill>
                  <a:schemeClr val="accent2"/>
                </a:solidFill>
              </a:rPr>
              <a:t>Data link protocols can provide:</a:t>
            </a:r>
            <a:r>
              <a:rPr lang="en-US" sz="2400"/>
              <a:t> </a:t>
            </a:r>
            <a:r>
              <a:rPr lang="en-US" sz="2400">
                <a:solidFill>
                  <a:srgbClr val="FF0066"/>
                </a:solidFill>
              </a:rPr>
              <a:t>1. Error control to retransmit damaged or lost frames. 2.To prevent a fast sender from overrunning a slow receiver.</a:t>
            </a:r>
          </a:p>
          <a:p>
            <a:r>
              <a:rPr lang="en-US" sz="2400">
                <a:solidFill>
                  <a:schemeClr val="accent2"/>
                </a:solidFill>
              </a:rPr>
              <a:t>The data link protocol also provide flow control. </a:t>
            </a:r>
          </a:p>
          <a:p>
            <a:r>
              <a:rPr lang="en-US" sz="2400">
                <a:solidFill>
                  <a:schemeClr val="accent2"/>
                </a:solidFill>
              </a:rPr>
              <a:t>The sliding window mechanism is used to integrate error control and flow control in a convenient way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Elementary Data Link Protocols</a:t>
            </a:r>
          </a:p>
        </p:txBody>
      </p:sp>
      <p:sp>
        <p:nvSpPr>
          <p:cNvPr id="18434" name="Rectangle 2"/>
          <p:cNvSpPr>
            <a:spLocks noGrp="1" noChangeArrowheads="1"/>
          </p:cNvSpPr>
          <p:nvPr>
            <p:ph type="body" idx="1"/>
          </p:nvPr>
        </p:nvSpPr>
        <p:spPr>
          <a:xfrm>
            <a:off x="963613" y="1670050"/>
            <a:ext cx="8180387" cy="4883150"/>
          </a:xfrm>
          <a:ln/>
        </p:spPr>
        <p:txBody>
          <a:bodyPr lIns="90000" tIns="46800" rIns="90000" bIns="46800"/>
          <a:lstStyle/>
          <a:p>
            <a:pPr>
              <a:spcBef>
                <a:spcPts val="788"/>
              </a:spcBef>
              <a:buSzPct val="133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t>An Unrestricted Simplex Protocol</a:t>
            </a:r>
          </a:p>
          <a:p>
            <a:pPr>
              <a:spcBef>
                <a:spcPts val="788"/>
              </a:spcBef>
              <a:buSzPct val="133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t>A Simplex Stop-and-Wait Protocol</a:t>
            </a:r>
          </a:p>
          <a:p>
            <a:pPr>
              <a:spcBef>
                <a:spcPts val="788"/>
              </a:spcBef>
              <a:buSzPct val="133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t>A Simplex Protocol for a Noisy Channel</a:t>
            </a:r>
          </a:p>
          <a:p>
            <a:pPr>
              <a:spcBef>
                <a:spcPts val="788"/>
              </a:spcBef>
              <a:buSzPct val="133000"/>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200"/>
          </a:p>
        </p:txBody>
      </p:sp>
      <p:sp>
        <p:nvSpPr>
          <p:cNvPr id="18435" name="Text Box 3"/>
          <p:cNvSpPr txBox="1">
            <a:spLocks noChangeArrowheads="1"/>
          </p:cNvSpPr>
          <p:nvPr/>
        </p:nvSpPr>
        <p:spPr bwMode="auto">
          <a:xfrm>
            <a:off x="1000125" y="4945063"/>
            <a:ext cx="7358063" cy="1047750"/>
          </a:xfrm>
          <a:prstGeom prst="rect">
            <a:avLst/>
          </a:prstGeom>
          <a:noFill/>
          <a:ln w="9525">
            <a:noFill/>
            <a:miter lim="800000"/>
            <a:headEnd/>
            <a:tailEnd/>
          </a:ln>
        </p:spPr>
        <p:txBody>
          <a:bodyPr lIns="0" tIns="0" rIns="0" bIns="0">
            <a:spAutoFit/>
          </a:bodyPr>
          <a:lstStyle/>
          <a:p>
            <a:pPr eaLnBrk="1" hangingPunct="1">
              <a:lnSpc>
                <a:spcPct val="102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chemeClr val="tx1"/>
                </a:solidFill>
                <a:latin typeface="Times" pitchFamily="16" charset="0"/>
                <a:ea typeface="HG Mincho Light J" charset="0"/>
                <a:cs typeface="HG Mincho Light J" charset="0"/>
              </a:rPr>
              <a:t>Each protocol is increasing in complexity and drops unrealistic assumptions.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Switches and bridges use MAC addressing to make networking decisions and therefore these types of equipment function on the data link layer.</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Unrestriced simplex protocol</a:t>
            </a:r>
          </a:p>
        </p:txBody>
      </p:sp>
      <p:sp>
        <p:nvSpPr>
          <p:cNvPr id="19458" name="Text Box 2"/>
          <p:cNvSpPr txBox="1">
            <a:spLocks noChangeArrowheads="1"/>
          </p:cNvSpPr>
          <p:nvPr/>
        </p:nvSpPr>
        <p:spPr bwMode="auto">
          <a:xfrm>
            <a:off x="898525" y="1565275"/>
            <a:ext cx="5600700" cy="541338"/>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Assumption 1. Receiver can process data infinitely fast.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Assumption 2. Channel never looses data</a:t>
            </a:r>
          </a:p>
        </p:txBody>
      </p:sp>
      <p:sp>
        <p:nvSpPr>
          <p:cNvPr id="19459" name="AutoShape 3"/>
          <p:cNvSpPr>
            <a:spLocks noChangeArrowheads="1"/>
          </p:cNvSpPr>
          <p:nvPr/>
        </p:nvSpPr>
        <p:spPr bwMode="auto">
          <a:xfrm>
            <a:off x="1165225" y="3195638"/>
            <a:ext cx="1435100" cy="1816100"/>
          </a:xfrm>
          <a:prstGeom prst="roundRect">
            <a:avLst>
              <a:gd name="adj" fmla="val 106"/>
            </a:avLst>
          </a:prstGeom>
          <a:noFill/>
          <a:ln w="9525">
            <a:solidFill>
              <a:srgbClr val="000000"/>
            </a:solidFill>
            <a:round/>
            <a:headEnd/>
            <a:tailEnd/>
          </a:ln>
        </p:spPr>
        <p:txBody>
          <a:bodyPr wrap="none" anchor="ctr"/>
          <a:lstStyle/>
          <a:p>
            <a:endParaRPr lang="en-US"/>
          </a:p>
        </p:txBody>
      </p:sp>
      <p:sp>
        <p:nvSpPr>
          <p:cNvPr id="19460" name="AutoShape 4"/>
          <p:cNvSpPr>
            <a:spLocks noChangeArrowheads="1"/>
          </p:cNvSpPr>
          <p:nvPr/>
        </p:nvSpPr>
        <p:spPr bwMode="auto">
          <a:xfrm>
            <a:off x="6103938" y="3106738"/>
            <a:ext cx="1435100" cy="1816100"/>
          </a:xfrm>
          <a:prstGeom prst="roundRect">
            <a:avLst>
              <a:gd name="adj" fmla="val 106"/>
            </a:avLst>
          </a:prstGeom>
          <a:noFill/>
          <a:ln w="9525">
            <a:solidFill>
              <a:srgbClr val="000000"/>
            </a:solidFill>
            <a:round/>
            <a:headEnd/>
            <a:tailEnd/>
          </a:ln>
        </p:spPr>
        <p:txBody>
          <a:bodyPr wrap="none" anchor="ctr"/>
          <a:lstStyle/>
          <a:p>
            <a:endParaRPr lang="en-US"/>
          </a:p>
        </p:txBody>
      </p:sp>
      <p:sp>
        <p:nvSpPr>
          <p:cNvPr id="19461" name="Line 5"/>
          <p:cNvSpPr>
            <a:spLocks noChangeShapeType="1"/>
          </p:cNvSpPr>
          <p:nvPr/>
        </p:nvSpPr>
        <p:spPr bwMode="auto">
          <a:xfrm>
            <a:off x="2897188" y="3970338"/>
            <a:ext cx="2824162" cy="1587"/>
          </a:xfrm>
          <a:prstGeom prst="line">
            <a:avLst/>
          </a:prstGeom>
          <a:noFill/>
          <a:ln w="72000">
            <a:solidFill>
              <a:srgbClr val="000000"/>
            </a:solidFill>
            <a:round/>
            <a:headEnd/>
            <a:tailEnd type="triangle" w="lg" len="lg"/>
          </a:ln>
        </p:spPr>
        <p:txBody>
          <a:bodyPr/>
          <a:lstStyle/>
          <a:p>
            <a:endParaRPr lang="en-US"/>
          </a:p>
        </p:txBody>
      </p:sp>
      <p:sp>
        <p:nvSpPr>
          <p:cNvPr id="19462" name="Text Box 6"/>
          <p:cNvSpPr txBox="1">
            <a:spLocks noChangeArrowheads="1"/>
          </p:cNvSpPr>
          <p:nvPr/>
        </p:nvSpPr>
        <p:spPr bwMode="auto">
          <a:xfrm>
            <a:off x="1201738" y="3586163"/>
            <a:ext cx="1376362" cy="871537"/>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sends as fast as possible</a:t>
            </a:r>
          </a:p>
        </p:txBody>
      </p:sp>
      <p:sp>
        <p:nvSpPr>
          <p:cNvPr id="19463" name="Text Box 7"/>
          <p:cNvSpPr txBox="1">
            <a:spLocks noChangeArrowheads="1"/>
          </p:cNvSpPr>
          <p:nvPr/>
        </p:nvSpPr>
        <p:spPr bwMode="auto">
          <a:xfrm>
            <a:off x="6111875" y="3571875"/>
            <a:ext cx="1376363" cy="1093788"/>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Receiver can always process fast enough</a:t>
            </a:r>
          </a:p>
        </p:txBody>
      </p:sp>
      <p:sp>
        <p:nvSpPr>
          <p:cNvPr id="19464" name="AutoShape 8"/>
          <p:cNvSpPr>
            <a:spLocks noChangeArrowheads="1"/>
          </p:cNvSpPr>
          <p:nvPr/>
        </p:nvSpPr>
        <p:spPr bwMode="auto">
          <a:xfrm>
            <a:off x="3867150" y="3602038"/>
            <a:ext cx="1000125" cy="222250"/>
          </a:xfrm>
          <a:prstGeom prst="roundRect">
            <a:avLst>
              <a:gd name="adj" fmla="val 713"/>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
        <p:nvSpPr>
          <p:cNvPr id="19465" name="AutoShape 9"/>
          <p:cNvSpPr>
            <a:spLocks noChangeArrowheads="1"/>
          </p:cNvSpPr>
          <p:nvPr/>
        </p:nvSpPr>
        <p:spPr bwMode="auto">
          <a:xfrm>
            <a:off x="4997450" y="3587750"/>
            <a:ext cx="1000125" cy="222250"/>
          </a:xfrm>
          <a:prstGeom prst="roundRect">
            <a:avLst>
              <a:gd name="adj" fmla="val 713"/>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
        <p:nvSpPr>
          <p:cNvPr id="19466" name="AutoShape 10"/>
          <p:cNvSpPr>
            <a:spLocks noChangeArrowheads="1"/>
          </p:cNvSpPr>
          <p:nvPr/>
        </p:nvSpPr>
        <p:spPr bwMode="auto">
          <a:xfrm>
            <a:off x="2736850" y="3602038"/>
            <a:ext cx="1000125" cy="222250"/>
          </a:xfrm>
          <a:prstGeom prst="roundRect">
            <a:avLst>
              <a:gd name="adj" fmla="val 713"/>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Simplex stop-and-wait protocol</a:t>
            </a:r>
          </a:p>
        </p:txBody>
      </p:sp>
      <p:sp>
        <p:nvSpPr>
          <p:cNvPr id="20482" name="Text Box 2"/>
          <p:cNvSpPr txBox="1">
            <a:spLocks noChangeArrowheads="1"/>
          </p:cNvSpPr>
          <p:nvPr/>
        </p:nvSpPr>
        <p:spPr bwMode="auto">
          <a:xfrm>
            <a:off x="1520825" y="958850"/>
            <a:ext cx="4229100" cy="263525"/>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Assumption 2. Channel never looses data</a:t>
            </a:r>
          </a:p>
        </p:txBody>
      </p:sp>
      <p:sp>
        <p:nvSpPr>
          <p:cNvPr id="20483" name="AutoShape 3"/>
          <p:cNvSpPr>
            <a:spLocks noChangeArrowheads="1"/>
          </p:cNvSpPr>
          <p:nvPr/>
        </p:nvSpPr>
        <p:spPr bwMode="auto">
          <a:xfrm>
            <a:off x="2295525" y="1679575"/>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84" name="AutoShape 4"/>
          <p:cNvSpPr>
            <a:spLocks noChangeArrowheads="1"/>
          </p:cNvSpPr>
          <p:nvPr/>
        </p:nvSpPr>
        <p:spPr bwMode="auto">
          <a:xfrm>
            <a:off x="5735638" y="1616075"/>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85" name="Line 5"/>
          <p:cNvSpPr>
            <a:spLocks noChangeShapeType="1"/>
          </p:cNvSpPr>
          <p:nvPr/>
        </p:nvSpPr>
        <p:spPr bwMode="auto">
          <a:xfrm>
            <a:off x="3502025" y="2235200"/>
            <a:ext cx="1968500" cy="1588"/>
          </a:xfrm>
          <a:prstGeom prst="line">
            <a:avLst/>
          </a:prstGeom>
          <a:noFill/>
          <a:ln w="72000">
            <a:solidFill>
              <a:srgbClr val="000000"/>
            </a:solidFill>
            <a:round/>
            <a:headEnd/>
            <a:tailEnd type="triangle" w="lg" len="lg"/>
          </a:ln>
        </p:spPr>
        <p:txBody>
          <a:bodyPr/>
          <a:lstStyle/>
          <a:p>
            <a:endParaRPr lang="en-US"/>
          </a:p>
        </p:txBody>
      </p:sp>
      <p:sp>
        <p:nvSpPr>
          <p:cNvPr id="20486" name="Text Box 6"/>
          <p:cNvSpPr txBox="1">
            <a:spLocks noChangeArrowheads="1"/>
          </p:cNvSpPr>
          <p:nvPr/>
        </p:nvSpPr>
        <p:spPr bwMode="auto">
          <a:xfrm>
            <a:off x="2320925" y="1738313"/>
            <a:ext cx="958850" cy="817562"/>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sends frame</a:t>
            </a:r>
          </a:p>
        </p:txBody>
      </p:sp>
      <p:sp>
        <p:nvSpPr>
          <p:cNvPr id="20487" name="AutoShape 7"/>
          <p:cNvSpPr>
            <a:spLocks noChangeArrowheads="1"/>
          </p:cNvSpPr>
          <p:nvPr/>
        </p:nvSpPr>
        <p:spPr bwMode="auto">
          <a:xfrm>
            <a:off x="4176713" y="1971675"/>
            <a:ext cx="696912" cy="158750"/>
          </a:xfrm>
          <a:prstGeom prst="roundRect">
            <a:avLst>
              <a:gd name="adj" fmla="val 1000"/>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
        <p:nvSpPr>
          <p:cNvPr id="20488" name="AutoShape 8"/>
          <p:cNvSpPr>
            <a:spLocks noChangeArrowheads="1"/>
          </p:cNvSpPr>
          <p:nvPr/>
        </p:nvSpPr>
        <p:spPr bwMode="auto">
          <a:xfrm>
            <a:off x="2222500" y="3362325"/>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89" name="AutoShape 9"/>
          <p:cNvSpPr>
            <a:spLocks noChangeArrowheads="1"/>
          </p:cNvSpPr>
          <p:nvPr/>
        </p:nvSpPr>
        <p:spPr bwMode="auto">
          <a:xfrm>
            <a:off x="5664200" y="3298825"/>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90" name="Line 10"/>
          <p:cNvSpPr>
            <a:spLocks noChangeShapeType="1"/>
          </p:cNvSpPr>
          <p:nvPr/>
        </p:nvSpPr>
        <p:spPr bwMode="auto">
          <a:xfrm>
            <a:off x="3429000" y="3917950"/>
            <a:ext cx="1968500" cy="1588"/>
          </a:xfrm>
          <a:prstGeom prst="line">
            <a:avLst/>
          </a:prstGeom>
          <a:noFill/>
          <a:ln w="72000">
            <a:solidFill>
              <a:srgbClr val="000000"/>
            </a:solidFill>
            <a:round/>
            <a:headEnd type="triangle" w="lg" len="lg"/>
            <a:tailEnd/>
          </a:ln>
        </p:spPr>
        <p:txBody>
          <a:bodyPr/>
          <a:lstStyle/>
          <a:p>
            <a:endParaRPr lang="en-US"/>
          </a:p>
        </p:txBody>
      </p:sp>
      <p:sp>
        <p:nvSpPr>
          <p:cNvPr id="20491" name="Text Box 11"/>
          <p:cNvSpPr txBox="1">
            <a:spLocks noChangeArrowheads="1"/>
          </p:cNvSpPr>
          <p:nvPr/>
        </p:nvSpPr>
        <p:spPr bwMode="auto">
          <a:xfrm>
            <a:off x="2247900" y="3421063"/>
            <a:ext cx="958850" cy="817562"/>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waits for ack</a:t>
            </a:r>
          </a:p>
        </p:txBody>
      </p:sp>
      <p:sp>
        <p:nvSpPr>
          <p:cNvPr id="20492" name="Text Box 12"/>
          <p:cNvSpPr txBox="1">
            <a:spLocks noChangeArrowheads="1"/>
          </p:cNvSpPr>
          <p:nvPr/>
        </p:nvSpPr>
        <p:spPr bwMode="auto">
          <a:xfrm>
            <a:off x="5683250" y="3308350"/>
            <a:ext cx="1196975" cy="790575"/>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Rcvr sends ack after processing</a:t>
            </a:r>
          </a:p>
        </p:txBody>
      </p:sp>
      <p:sp>
        <p:nvSpPr>
          <p:cNvPr id="20493" name="AutoShape 13"/>
          <p:cNvSpPr>
            <a:spLocks noChangeArrowheads="1"/>
          </p:cNvSpPr>
          <p:nvPr/>
        </p:nvSpPr>
        <p:spPr bwMode="auto">
          <a:xfrm>
            <a:off x="4838700" y="4067175"/>
            <a:ext cx="296863" cy="158750"/>
          </a:xfrm>
          <a:prstGeom prst="roundRect">
            <a:avLst>
              <a:gd name="adj" fmla="val 1000"/>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
        <p:nvSpPr>
          <p:cNvPr id="20494" name="AutoShape 14"/>
          <p:cNvSpPr>
            <a:spLocks noChangeArrowheads="1"/>
          </p:cNvSpPr>
          <p:nvPr/>
        </p:nvSpPr>
        <p:spPr bwMode="auto">
          <a:xfrm>
            <a:off x="2352675" y="5310188"/>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95" name="AutoShape 15"/>
          <p:cNvSpPr>
            <a:spLocks noChangeArrowheads="1"/>
          </p:cNvSpPr>
          <p:nvPr/>
        </p:nvSpPr>
        <p:spPr bwMode="auto">
          <a:xfrm>
            <a:off x="5794375" y="5246688"/>
            <a:ext cx="1000125" cy="1301750"/>
          </a:xfrm>
          <a:prstGeom prst="roundRect">
            <a:avLst>
              <a:gd name="adj" fmla="val 157"/>
            </a:avLst>
          </a:prstGeom>
          <a:noFill/>
          <a:ln w="9525">
            <a:solidFill>
              <a:srgbClr val="000000"/>
            </a:solidFill>
            <a:round/>
            <a:headEnd/>
            <a:tailEnd/>
          </a:ln>
        </p:spPr>
        <p:txBody>
          <a:bodyPr wrap="none" anchor="ctr"/>
          <a:lstStyle/>
          <a:p>
            <a:endParaRPr lang="en-US"/>
          </a:p>
        </p:txBody>
      </p:sp>
      <p:sp>
        <p:nvSpPr>
          <p:cNvPr id="20496" name="Line 16"/>
          <p:cNvSpPr>
            <a:spLocks noChangeShapeType="1"/>
          </p:cNvSpPr>
          <p:nvPr/>
        </p:nvSpPr>
        <p:spPr bwMode="auto">
          <a:xfrm>
            <a:off x="3559175" y="5865813"/>
            <a:ext cx="1968500" cy="1587"/>
          </a:xfrm>
          <a:prstGeom prst="line">
            <a:avLst/>
          </a:prstGeom>
          <a:noFill/>
          <a:ln w="72000">
            <a:solidFill>
              <a:srgbClr val="000000"/>
            </a:solidFill>
            <a:round/>
            <a:headEnd/>
            <a:tailEnd type="triangle" w="lg" len="lg"/>
          </a:ln>
        </p:spPr>
        <p:txBody>
          <a:bodyPr/>
          <a:lstStyle/>
          <a:p>
            <a:endParaRPr lang="en-US"/>
          </a:p>
        </p:txBody>
      </p:sp>
      <p:sp>
        <p:nvSpPr>
          <p:cNvPr id="20497" name="Text Box 17"/>
          <p:cNvSpPr txBox="1">
            <a:spLocks noChangeArrowheads="1"/>
          </p:cNvSpPr>
          <p:nvPr/>
        </p:nvSpPr>
        <p:spPr bwMode="auto">
          <a:xfrm>
            <a:off x="2378075" y="5370513"/>
            <a:ext cx="958850" cy="817562"/>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sends frame</a:t>
            </a:r>
          </a:p>
        </p:txBody>
      </p:sp>
      <p:sp>
        <p:nvSpPr>
          <p:cNvPr id="20498" name="AutoShape 18"/>
          <p:cNvSpPr>
            <a:spLocks noChangeArrowheads="1"/>
          </p:cNvSpPr>
          <p:nvPr/>
        </p:nvSpPr>
        <p:spPr bwMode="auto">
          <a:xfrm>
            <a:off x="4235450" y="5602288"/>
            <a:ext cx="696913" cy="158750"/>
          </a:xfrm>
          <a:prstGeom prst="roundRect">
            <a:avLst>
              <a:gd name="adj" fmla="val 1000"/>
            </a:avLst>
          </a:prstGeom>
          <a:blipFill dpi="0" rotWithShape="0">
            <a:blip r:embed="rId3" cstate="print"/>
            <a:srcRect/>
            <a:tile tx="0" ty="0" sx="100000" sy="100000" flip="none" algn="tl"/>
          </a:blipFill>
          <a:ln w="9525">
            <a:solidFill>
              <a:srgbClr val="000000"/>
            </a:solidFill>
            <a:round/>
            <a:headEnd/>
            <a:tailEnd/>
          </a:ln>
        </p:spPr>
        <p:txBody>
          <a:bodyPr wrap="none" anchor="ctr"/>
          <a:lstStyle/>
          <a:p>
            <a:endParaRPr lang="en-US"/>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Simplex protocol for noisy channel</a:t>
            </a:r>
          </a:p>
        </p:txBody>
      </p:sp>
      <p:sp>
        <p:nvSpPr>
          <p:cNvPr id="21506" name="Text Box 2"/>
          <p:cNvSpPr txBox="1">
            <a:spLocks noChangeArrowheads="1"/>
          </p:cNvSpPr>
          <p:nvPr/>
        </p:nvSpPr>
        <p:spPr bwMode="auto">
          <a:xfrm>
            <a:off x="1522413" y="958850"/>
            <a:ext cx="3975100" cy="274638"/>
          </a:xfrm>
          <a:prstGeom prst="rect">
            <a:avLst/>
          </a:prstGeom>
          <a:noFill/>
          <a:ln w="9525">
            <a:noFill/>
            <a:miter lim="800000"/>
            <a:headEnd/>
            <a:tailEnd/>
          </a:ln>
        </p:spPr>
        <p:txBody>
          <a:bodyPr wrap="none" lIns="0" tIns="0" rIns="0" bIns="0">
            <a:spAutoFit/>
          </a:bodyPr>
          <a:lstStyle/>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Assumption 2. Channel may loose data</a:t>
            </a:r>
          </a:p>
        </p:txBody>
      </p:sp>
      <p:sp>
        <p:nvSpPr>
          <p:cNvPr id="21507" name="Text Box 3"/>
          <p:cNvSpPr txBox="1">
            <a:spLocks noChangeArrowheads="1"/>
          </p:cNvSpPr>
          <p:nvPr/>
        </p:nvSpPr>
        <p:spPr bwMode="auto">
          <a:xfrm>
            <a:off x="695325" y="2066925"/>
            <a:ext cx="2451100" cy="538163"/>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 Data frame can be lost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 Ack can be lost</a:t>
            </a:r>
          </a:p>
        </p:txBody>
      </p:sp>
      <p:sp>
        <p:nvSpPr>
          <p:cNvPr id="21508" name="Text Box 4"/>
          <p:cNvSpPr txBox="1">
            <a:spLocks noChangeArrowheads="1"/>
          </p:cNvSpPr>
          <p:nvPr/>
        </p:nvSpPr>
        <p:spPr bwMode="auto">
          <a:xfrm>
            <a:off x="463550" y="2760663"/>
            <a:ext cx="8585200" cy="3559175"/>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Lost data frames: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This means that sender will never get an ack. </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can implement timer for each frame sent. If timer expires retransmit.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But what if the data frame arrived but the ack was lost?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Using above method, sender will retransmit frame that receiver has already received.</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Result: </a:t>
            </a:r>
            <a:r>
              <a:rPr lang="en-GB" i="1">
                <a:solidFill>
                  <a:schemeClr val="tx1"/>
                </a:solidFill>
                <a:latin typeface="Arial" charset="0"/>
                <a:ea typeface="HG Mincho Light J" charset="0"/>
                <a:cs typeface="HG Mincho Light J" charset="0"/>
              </a:rPr>
              <a:t>Duplicate frame at sender</a:t>
            </a:r>
            <a:r>
              <a:rPr lang="en-GB">
                <a:solidFill>
                  <a:schemeClr val="tx1"/>
                </a:solidFill>
                <a:latin typeface="Arial" charset="0"/>
                <a:ea typeface="HG Mincho Light J" charset="0"/>
                <a:cs typeface="HG Mincho Light J" charset="0"/>
              </a:rPr>
              <a: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So receiver needs some way of distinguishing duplicates.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Answer: Use sequence numbers.</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What should be the field size of these sequence numbers ?</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Simplex protocol for noisy channel</a:t>
            </a:r>
          </a:p>
        </p:txBody>
      </p:sp>
      <p:sp>
        <p:nvSpPr>
          <p:cNvPr id="22530" name="Text Box 2"/>
          <p:cNvSpPr txBox="1">
            <a:spLocks noChangeArrowheads="1"/>
          </p:cNvSpPr>
          <p:nvPr/>
        </p:nvSpPr>
        <p:spPr bwMode="auto">
          <a:xfrm>
            <a:off x="304800" y="1033463"/>
            <a:ext cx="8386763" cy="1054100"/>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Since we are still using a stop-and-wait type protocol, sender will never transmit frame m+1 unless it gets an ack for m. So receiver need only distinguish between successive frames. A 1 bit sequence number (0,1) is enough. Sender includes consecutive seq numbers in frame, receiver sends ack with seq number.</a:t>
            </a:r>
          </a:p>
        </p:txBody>
      </p:sp>
      <p:sp>
        <p:nvSpPr>
          <p:cNvPr id="22531" name="Text Box 3"/>
          <p:cNvSpPr txBox="1">
            <a:spLocks noChangeArrowheads="1"/>
          </p:cNvSpPr>
          <p:nvPr/>
        </p:nvSpPr>
        <p:spPr bwMode="auto">
          <a:xfrm>
            <a:off x="333375" y="2406650"/>
            <a:ext cx="8724900" cy="4402138"/>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 frame with seq number N.</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Wait (with timer) for ack with seq number N.</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If timer expires: retransmit frame with seq number N</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If ack arrives   : N = mod(N+1,2)</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Receiver:</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i="1">
                <a:solidFill>
                  <a:schemeClr val="tx1"/>
                </a:solidFill>
                <a:latin typeface="Arial" charset="0"/>
                <a:ea typeface="HG Mincho Light J" charset="0"/>
                <a:cs typeface="HG Mincho Light J" charset="0"/>
              </a:rPr>
              <a:t>Expect</a:t>
            </a:r>
            <a:r>
              <a:rPr lang="en-GB">
                <a:solidFill>
                  <a:schemeClr val="tx1"/>
                </a:solidFill>
                <a:latin typeface="Arial" charset="0"/>
                <a:ea typeface="HG Mincho Light J" charset="0"/>
                <a:cs typeface="HG Mincho Light J" charset="0"/>
              </a:rPr>
              <a:t> frame N</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If N arrives: deliver to network layer, send ack for N, N = mod(N+1,2)</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If any other seq num: send previous ack (mod(N-1,2))</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The main difference between this protocol for simple stop-and-wait is that the receiver knows which seq num to expect and sender known which seq num to send.</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This technique is called </a:t>
            </a:r>
            <a:r>
              <a:rPr lang="en-GB" i="1">
                <a:solidFill>
                  <a:schemeClr val="tx1"/>
                </a:solidFill>
                <a:latin typeface="Arial" charset="0"/>
                <a:ea typeface="HG Mincho Light J" charset="0"/>
                <a:cs typeface="HG Mincho Light J" charset="0"/>
              </a:rPr>
              <a:t>Automatic Repeat Request</a:t>
            </a:r>
            <a:r>
              <a:rPr lang="en-GB">
                <a:solidFill>
                  <a:schemeClr val="tx1"/>
                </a:solidFill>
                <a:latin typeface="Arial" charset="0"/>
                <a:ea typeface="HG Mincho Light J" charset="0"/>
                <a:cs typeface="HG Mincho Light J" charset="0"/>
              </a:rPr>
              <a:t> (ARQ)</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a:t>A Simplex Protocol for a Noisy Channel</a:t>
            </a:r>
          </a:p>
        </p:txBody>
      </p:sp>
      <p:pic>
        <p:nvPicPr>
          <p:cNvPr id="61443" name="Picture 3" descr="3-12"/>
          <p:cNvPicPr>
            <a:picLocks noChangeAspect="1" noChangeArrowheads="1"/>
          </p:cNvPicPr>
          <p:nvPr/>
        </p:nvPicPr>
        <p:blipFill>
          <a:blip r:embed="rId2" cstate="print"/>
          <a:srcRect b="39915"/>
          <a:stretch>
            <a:fillRect/>
          </a:stretch>
        </p:blipFill>
        <p:spPr bwMode="auto">
          <a:xfrm>
            <a:off x="2824163" y="1249363"/>
            <a:ext cx="6319837" cy="5608637"/>
          </a:xfrm>
          <a:prstGeom prst="rect">
            <a:avLst/>
          </a:prstGeom>
          <a:noFill/>
        </p:spPr>
      </p:pic>
      <p:sp>
        <p:nvSpPr>
          <p:cNvPr id="61444" name="Text Box 4"/>
          <p:cNvSpPr txBox="1">
            <a:spLocks noChangeArrowheads="1"/>
          </p:cNvSpPr>
          <p:nvPr/>
        </p:nvSpPr>
        <p:spPr bwMode="auto">
          <a:xfrm>
            <a:off x="0" y="2057400"/>
            <a:ext cx="2830513" cy="3305175"/>
          </a:xfrm>
          <a:prstGeom prst="rect">
            <a:avLst/>
          </a:prstGeom>
          <a:noFill/>
          <a:ln w="9525">
            <a:noFill/>
            <a:miter lim="800000"/>
            <a:headEnd/>
            <a:tailEnd/>
          </a:ln>
          <a:effectLst/>
        </p:spPr>
        <p:txBody>
          <a:bodyPr>
            <a:spAutoFit/>
          </a:bodyPr>
          <a:lstStyle/>
          <a:p>
            <a:pPr algn="ctr" eaLnBrk="1" hangingPunct="1">
              <a:spcBef>
                <a:spcPct val="20000"/>
              </a:spcBef>
              <a:buClr>
                <a:schemeClr val="accent2"/>
              </a:buClr>
            </a:pPr>
            <a:r>
              <a:rPr lang="en-US" sz="2400">
                <a:solidFill>
                  <a:schemeClr val="tx1"/>
                </a:solidFill>
              </a:rPr>
              <a:t>Fig. 3-12.</a:t>
            </a:r>
          </a:p>
          <a:p>
            <a:pPr algn="ctr" eaLnBrk="1" hangingPunct="1">
              <a:spcBef>
                <a:spcPct val="20000"/>
              </a:spcBef>
              <a:buClr>
                <a:schemeClr val="accent2"/>
              </a:buClr>
            </a:pPr>
            <a:r>
              <a:rPr lang="en-US" sz="2400">
                <a:solidFill>
                  <a:schemeClr val="tx1"/>
                </a:solidFill>
              </a:rPr>
              <a:t>A positive acknowledgement with retransmission protocol.</a:t>
            </a:r>
          </a:p>
          <a:p>
            <a:pPr algn="ctr" eaLnBrk="1" hangingPunct="1">
              <a:spcBef>
                <a:spcPct val="20000"/>
              </a:spcBef>
              <a:buClr>
                <a:schemeClr val="accent2"/>
              </a:buClr>
            </a:pPr>
            <a:endParaRPr lang="en-US" sz="2400">
              <a:solidFill>
                <a:schemeClr val="tx1"/>
              </a:solidFill>
            </a:endParaRPr>
          </a:p>
          <a:p>
            <a:pPr algn="ctr" eaLnBrk="1" hangingPunct="1">
              <a:spcBef>
                <a:spcPct val="20000"/>
              </a:spcBef>
              <a:buClr>
                <a:schemeClr val="accent2"/>
              </a:buClr>
            </a:pPr>
            <a:r>
              <a:rPr lang="en-US" sz="2400">
                <a:solidFill>
                  <a:schemeClr val="tx1"/>
                </a:solidFill>
              </a:rPr>
              <a:t>Last line   ‘inc(…’</a:t>
            </a:r>
          </a:p>
          <a:p>
            <a:pPr algn="ctr" eaLnBrk="1" hangingPunct="1">
              <a:spcBef>
                <a:spcPct val="20000"/>
              </a:spcBef>
              <a:buClr>
                <a:schemeClr val="accent2"/>
              </a:buClr>
            </a:pPr>
            <a:r>
              <a:rPr lang="en-US" sz="2400">
                <a:solidFill>
                  <a:schemeClr val="tx1"/>
                </a:solidFill>
              </a:rPr>
              <a:t>should be  ‘inv(…’</a:t>
            </a:r>
          </a:p>
        </p:txBody>
      </p:sp>
      <p:sp>
        <p:nvSpPr>
          <p:cNvPr id="61445" name="Text Box 5"/>
          <p:cNvSpPr txBox="1">
            <a:spLocks noChangeArrowheads="1"/>
          </p:cNvSpPr>
          <p:nvPr/>
        </p:nvSpPr>
        <p:spPr bwMode="auto">
          <a:xfrm>
            <a:off x="5737225" y="6350000"/>
            <a:ext cx="1928813"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a:solidFill>
                  <a:schemeClr val="tx1"/>
                </a:solidFill>
              </a:rPr>
              <a:t>Continued </a:t>
            </a:r>
            <a:r>
              <a:rPr lang="en-US" sz="2000">
                <a:solidFill>
                  <a:schemeClr val="tx1"/>
                </a:solidFill>
                <a:sym typeface="Wingdings" pitchFamily="2" charset="2"/>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z="3600"/>
              <a:t>A Simplex Protocol for a Noisy Channel (ctd.)</a:t>
            </a:r>
          </a:p>
        </p:txBody>
      </p:sp>
      <p:pic>
        <p:nvPicPr>
          <p:cNvPr id="62467" name="Picture 3" descr="3-12"/>
          <p:cNvPicPr>
            <a:picLocks noChangeAspect="1" noChangeArrowheads="1"/>
          </p:cNvPicPr>
          <p:nvPr/>
        </p:nvPicPr>
        <p:blipFill>
          <a:blip r:embed="rId2" cstate="print"/>
          <a:srcRect t="59753" b="-966"/>
          <a:stretch>
            <a:fillRect/>
          </a:stretch>
        </p:blipFill>
        <p:spPr bwMode="auto">
          <a:xfrm>
            <a:off x="1636713" y="1346200"/>
            <a:ext cx="7343775" cy="4470400"/>
          </a:xfrm>
          <a:prstGeom prst="rect">
            <a:avLst/>
          </a:prstGeom>
          <a:noFill/>
        </p:spPr>
      </p:pic>
      <p:sp>
        <p:nvSpPr>
          <p:cNvPr id="62468" name="Text Box 4"/>
          <p:cNvSpPr txBox="1">
            <a:spLocks noChangeArrowheads="1"/>
          </p:cNvSpPr>
          <p:nvPr/>
        </p:nvSpPr>
        <p:spPr bwMode="auto">
          <a:xfrm>
            <a:off x="677863" y="5986463"/>
            <a:ext cx="7904162" cy="457200"/>
          </a:xfrm>
          <a:prstGeom prst="rect">
            <a:avLst/>
          </a:prstGeom>
          <a:noFill/>
          <a:ln w="9525">
            <a:noFill/>
            <a:miter lim="800000"/>
            <a:headEnd/>
            <a:tailEnd/>
          </a:ln>
          <a:effectLst/>
        </p:spPr>
        <p:txBody>
          <a:bodyPr>
            <a:spAutoFit/>
          </a:bodyPr>
          <a:lstStyle/>
          <a:p>
            <a:pPr algn="ctr" eaLnBrk="1" hangingPunct="1">
              <a:spcBef>
                <a:spcPct val="20000"/>
              </a:spcBef>
              <a:buClr>
                <a:schemeClr val="accent2"/>
              </a:buClr>
            </a:pPr>
            <a:r>
              <a:rPr lang="en-US" sz="2400">
                <a:solidFill>
                  <a:schemeClr val="tx1"/>
                </a:solidFill>
              </a:rPr>
              <a:t>A positive acknowledgement with retransmission protocol.</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Sliding Window Protocols</a:t>
            </a:r>
          </a:p>
        </p:txBody>
      </p:sp>
      <p:sp>
        <p:nvSpPr>
          <p:cNvPr id="23554" name="Rectangle 2"/>
          <p:cNvSpPr>
            <a:spLocks noGrp="1" noChangeArrowheads="1"/>
          </p:cNvSpPr>
          <p:nvPr>
            <p:ph type="body" idx="1"/>
          </p:nvPr>
        </p:nvSpPr>
        <p:spPr>
          <a:xfrm>
            <a:off x="688975" y="1870075"/>
            <a:ext cx="8455025" cy="4683125"/>
          </a:xfrm>
          <a:ln/>
        </p:spPr>
        <p:txBody>
          <a:bodyPr lIns="90000" tIns="46800" rIns="90000" bIns="46800"/>
          <a:lstStyle/>
          <a:p>
            <a:pPr>
              <a:spcBef>
                <a:spcPts val="888"/>
              </a:spcBef>
              <a:buSzPct val="150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A One-Bit Sliding Window Protocol</a:t>
            </a:r>
          </a:p>
          <a:p>
            <a:pPr>
              <a:spcBef>
                <a:spcPts val="888"/>
              </a:spcBef>
              <a:buSzPct val="150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A Protocol Using Go Back N</a:t>
            </a:r>
          </a:p>
          <a:p>
            <a:pPr>
              <a:spcBef>
                <a:spcPts val="888"/>
              </a:spcBef>
              <a:buSzPct val="150000"/>
              <a:buFont typeface="Times New Roman" charset="0"/>
              <a:buAutoNum type="alphaLcParen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600"/>
              <a:t>A Protocol Using Selective Repeat</a:t>
            </a:r>
          </a:p>
          <a:p>
            <a:pPr>
              <a:spcBef>
                <a:spcPts val="888"/>
              </a:spcBef>
              <a:buSzPct val="150000"/>
              <a:buFont typeface="Times New Roman"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3600"/>
          </a:p>
        </p:txBody>
      </p:sp>
    </p:spTree>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Sliding Window Protocols (2)</a:t>
            </a:r>
          </a:p>
        </p:txBody>
      </p:sp>
      <p:sp>
        <p:nvSpPr>
          <p:cNvPr id="24578" name="Rectangle 2"/>
          <p:cNvSpPr>
            <a:spLocks noGrp="1" noChangeArrowheads="1"/>
          </p:cNvSpPr>
          <p:nvPr>
            <p:ph type="body" idx="1"/>
          </p:nvPr>
        </p:nvSpPr>
        <p:spPr>
          <a:xfrm>
            <a:off x="514350" y="4186238"/>
            <a:ext cx="8629650" cy="2366962"/>
          </a:xfrm>
          <a:ln/>
        </p:spPr>
        <p:txBody>
          <a:bodyPr lIns="90000" tIns="46800" rIns="90000" bIns="46800">
            <a:normAutofit fontScale="85000" lnSpcReduction="10000"/>
          </a:bodyPr>
          <a:lstStyle/>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A sliding window of size 1, with a 3-bit sequence number.</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(a)</a:t>
            </a:r>
            <a:r>
              <a:rPr lang="en-GB"/>
              <a:t> Initially.</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(b)</a:t>
            </a:r>
            <a:r>
              <a:rPr lang="en-GB"/>
              <a:t> After the first frame has been sent.</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(c)</a:t>
            </a:r>
            <a:r>
              <a:rPr lang="en-GB"/>
              <a:t> After the first frame has been received.</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(d)</a:t>
            </a:r>
            <a:r>
              <a:rPr lang="en-GB"/>
              <a:t> After the first acknowledgement has been received.</a:t>
            </a:r>
          </a:p>
        </p:txBody>
      </p:sp>
      <p:pic>
        <p:nvPicPr>
          <p:cNvPr id="24579" name="Picture 3"/>
          <p:cNvPicPr>
            <a:picLocks noChangeAspect="1" noChangeArrowheads="1"/>
          </p:cNvPicPr>
          <p:nvPr/>
        </p:nvPicPr>
        <p:blipFill>
          <a:blip r:embed="rId3" cstate="print"/>
          <a:srcRect/>
          <a:stretch>
            <a:fillRect/>
          </a:stretch>
        </p:blipFill>
        <p:spPr bwMode="auto">
          <a:xfrm>
            <a:off x="1731963" y="1036638"/>
            <a:ext cx="5249862" cy="2901950"/>
          </a:xfrm>
          <a:prstGeom prst="rect">
            <a:avLst/>
          </a:prstGeom>
          <a:noFill/>
        </p:spPr>
      </p:pic>
    </p:spTree>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Pipelining</a:t>
            </a:r>
          </a:p>
        </p:txBody>
      </p:sp>
      <p:sp>
        <p:nvSpPr>
          <p:cNvPr id="25602" name="Text Box 2"/>
          <p:cNvSpPr txBox="1">
            <a:spLocks noChangeArrowheads="1"/>
          </p:cNvSpPr>
          <p:nvPr/>
        </p:nvSpPr>
        <p:spPr bwMode="auto">
          <a:xfrm>
            <a:off x="73025" y="914400"/>
            <a:ext cx="8974138" cy="5062538"/>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Consider a 50 kbps channel to a satellite with round-trip propagation delay 500 msec.</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Using window size 1:</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At t = 0 sender starts sending first bit of 1000 bit frame</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At t = 20 msec frame completely sent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At t = 270 frame completely received</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At t = 520 ack received by sender</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busy for 20/520 = 4% of time ... very inefficient.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Why ?</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has to </a:t>
            </a:r>
            <a:r>
              <a:rPr lang="en-GB" i="1">
                <a:solidFill>
                  <a:schemeClr val="tx1"/>
                </a:solidFill>
                <a:latin typeface="Arial" charset="0"/>
                <a:ea typeface="HG Mincho Light J" charset="0"/>
                <a:cs typeface="HG Mincho Light J" charset="0"/>
              </a:rPr>
              <a:t>wait till a frame is acked before sending the next frame</a:t>
            </a:r>
            <a:r>
              <a:rPr lang="en-GB">
                <a:solidFill>
                  <a:schemeClr val="tx1"/>
                </a:solidFill>
                <a:latin typeface="Arial" charset="0"/>
                <a:ea typeface="HG Mincho Light J" charset="0"/>
                <a:cs typeface="HG Mincho Light J" charset="0"/>
              </a:rPr>
              <a: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Solution: Allow sender to send up to w (&gt;1) frames without waiting for ack.</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So from t = 0 to t = 520, sender could have sent 26 frames, so let w should be atleast 26.</a:t>
            </a:r>
          </a:p>
        </p:txBody>
      </p:sp>
      <p:sp>
        <p:nvSpPr>
          <p:cNvPr id="25603" name="Text Box 3"/>
          <p:cNvSpPr txBox="1">
            <a:spLocks noChangeArrowheads="1"/>
          </p:cNvSpPr>
          <p:nvPr/>
        </p:nvSpPr>
        <p:spPr bwMode="auto">
          <a:xfrm>
            <a:off x="361950" y="5903913"/>
            <a:ext cx="8582025" cy="541337"/>
          </a:xfrm>
          <a:prstGeom prst="rect">
            <a:avLst/>
          </a:prstGeom>
          <a:noFill/>
          <a:ln w="9525">
            <a:noFill/>
            <a:miter lim="800000"/>
            <a:headEnd/>
            <a:tailEnd/>
          </a:ln>
        </p:spPr>
        <p:txBody>
          <a:bodyPr wrap="none"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Need for large window occurs when the bw x delay is big .... think about this !!</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bw x delay determines how many frames can “fit in the pipe”. We will revisit this later.</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0" y="0"/>
            <a:ext cx="9144000" cy="11430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Pipelining and error control</a:t>
            </a:r>
          </a:p>
        </p:txBody>
      </p:sp>
      <p:sp>
        <p:nvSpPr>
          <p:cNvPr id="26626" name="Text Box 2"/>
          <p:cNvSpPr txBox="1">
            <a:spLocks noChangeArrowheads="1"/>
          </p:cNvSpPr>
          <p:nvPr/>
        </p:nvSpPr>
        <p:spPr bwMode="auto">
          <a:xfrm>
            <a:off x="457200" y="1638300"/>
            <a:ext cx="8189913" cy="2460625"/>
          </a:xfrm>
          <a:prstGeom prst="rect">
            <a:avLst/>
          </a:prstGeom>
          <a:noFill/>
          <a:ln w="9525">
            <a:noFill/>
            <a:miter lim="800000"/>
            <a:headEnd/>
            <a:tailEnd/>
          </a:ln>
        </p:spPr>
        <p:txBody>
          <a:bodyPr lIns="0" tIns="0" rIns="0" bIns="0">
            <a:spAutoFit/>
          </a:bodyPr>
          <a:lstStyle/>
          <a:p>
            <a:pPr eaLnBrk="1" hangingPunct="1">
              <a:lnSpc>
                <a:spcPct val="96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Pipelining is fine ... but what if frames in the pipeline are lost.</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Sender will detect loss of frames only after many successive frames have already been transmitted.</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So, does the sender retransmit all frames (lost and successive) or just lost ?</a:t>
            </a: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solidFill>
                <a:schemeClr val="tx1"/>
              </a:solidFill>
              <a:latin typeface="Arial" charset="0"/>
              <a:ea typeface="HG Mincho Light J" charset="0"/>
              <a:cs typeface="HG Mincho Light J" charset="0"/>
            </a:endParaRPr>
          </a:p>
          <a:p>
            <a:pPr eaLnBrk="1" hangingPunct="1">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chemeClr val="tx1"/>
                </a:solidFill>
                <a:latin typeface="Arial" charset="0"/>
                <a:ea typeface="HG Mincho Light J" charset="0"/>
                <a:cs typeface="HG Mincho Light J" charset="0"/>
              </a:rPr>
              <a:t>The buffer at the receiver decides.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sublayers</a:t>
            </a:r>
            <a:endParaRPr lang="en-US" dirty="0"/>
          </a:p>
        </p:txBody>
      </p:sp>
      <p:sp>
        <p:nvSpPr>
          <p:cNvPr id="3" name="Content Placeholder 2"/>
          <p:cNvSpPr>
            <a:spLocks noGrp="1"/>
          </p:cNvSpPr>
          <p:nvPr>
            <p:ph idx="1"/>
          </p:nvPr>
        </p:nvSpPr>
        <p:spPr/>
        <p:txBody>
          <a:bodyPr>
            <a:normAutofit/>
          </a:bodyPr>
          <a:lstStyle/>
          <a:p>
            <a:r>
              <a:rPr lang="en-US" b="1" dirty="0" smtClean="0"/>
              <a:t>IEEE 802 Standards</a:t>
            </a:r>
            <a:endParaRPr lang="en-US" dirty="0" smtClean="0"/>
          </a:p>
          <a:p>
            <a:r>
              <a:rPr lang="en-US" dirty="0" smtClean="0"/>
              <a:t>The 802 Project defines 12-plus subcommittee standards groups. Some are as follows:</a:t>
            </a:r>
          </a:p>
          <a:p>
            <a:r>
              <a:rPr lang="en-US" dirty="0" smtClean="0"/>
              <a:t> </a:t>
            </a:r>
            <a:endParaRPr lang="en-US" dirty="0"/>
          </a:p>
        </p:txBody>
      </p:sp>
      <p:graphicFrame>
        <p:nvGraphicFramePr>
          <p:cNvPr id="4" name="Table 3"/>
          <p:cNvGraphicFramePr>
            <a:graphicFrameLocks noGrp="1"/>
          </p:cNvGraphicFramePr>
          <p:nvPr/>
        </p:nvGraphicFramePr>
        <p:xfrm>
          <a:off x="152400" y="3505200"/>
          <a:ext cx="8991600" cy="3352799"/>
        </p:xfrm>
        <a:graphic>
          <a:graphicData uri="http://schemas.openxmlformats.org/drawingml/2006/table">
            <a:tbl>
              <a:tblPr firstRow="1" bandRow="1">
                <a:tableStyleId>{5C22544A-7EE6-4342-B048-85BDC9FD1C3A}</a:tableStyleId>
              </a:tblPr>
              <a:tblGrid>
                <a:gridCol w="990600"/>
                <a:gridCol w="3048000"/>
                <a:gridCol w="4953000"/>
              </a:tblGrid>
              <a:tr h="647768">
                <a:tc>
                  <a:txBody>
                    <a:bodyPr/>
                    <a:lstStyle/>
                    <a:p>
                      <a:pPr algn="l"/>
                      <a:r>
                        <a:rPr lang="en-US"/>
                        <a:t>802.1</a:t>
                      </a:r>
                    </a:p>
                  </a:txBody>
                  <a:tcPr marL="0" marR="0" marT="0" marB="0" anchor="ctr"/>
                </a:tc>
                <a:tc>
                  <a:txBody>
                    <a:bodyPr/>
                    <a:lstStyle/>
                    <a:p>
                      <a:pPr algn="l"/>
                      <a:r>
                        <a:rPr lang="en-US"/>
                        <a:t>Internetworking/LAN Protocols</a:t>
                      </a:r>
                    </a:p>
                  </a:txBody>
                  <a:tcPr marL="0" marR="0" marT="0" marB="0" anchor="ctr"/>
                </a:tc>
                <a:tc>
                  <a:txBody>
                    <a:bodyPr/>
                    <a:lstStyle/>
                    <a:p>
                      <a:pPr algn="l"/>
                      <a:r>
                        <a:rPr lang="en-US"/>
                        <a:t>Defines routing, bridging, and internetwork communications</a:t>
                      </a:r>
                    </a:p>
                  </a:txBody>
                  <a:tcPr marL="0" marR="0" marT="0" marB="0" anchor="ctr"/>
                </a:tc>
              </a:tr>
              <a:tr h="971652">
                <a:tc>
                  <a:txBody>
                    <a:bodyPr/>
                    <a:lstStyle/>
                    <a:p>
                      <a:pPr algn="l"/>
                      <a:r>
                        <a:rPr lang="en-US"/>
                        <a:t>802.2</a:t>
                      </a:r>
                    </a:p>
                  </a:txBody>
                  <a:tcPr marL="0" marR="0" marT="0" marB="0" anchor="ctr"/>
                </a:tc>
                <a:tc>
                  <a:txBody>
                    <a:bodyPr/>
                    <a:lstStyle/>
                    <a:p>
                      <a:pPr algn="l"/>
                      <a:r>
                        <a:rPr lang="en-US"/>
                        <a:t>Logical Link Control (LLC)</a:t>
                      </a:r>
                    </a:p>
                  </a:txBody>
                  <a:tcPr marL="0" marR="0" marT="0" marB="0" anchor="ctr"/>
                </a:tc>
                <a:tc>
                  <a:txBody>
                    <a:bodyPr/>
                    <a:lstStyle/>
                    <a:p>
                      <a:pPr algn="l"/>
                      <a:r>
                        <a:rPr lang="en-US"/>
                        <a:t>Allows Network layer protocols to link to Physical layer and MAC sublayer protocols</a:t>
                      </a:r>
                    </a:p>
                  </a:txBody>
                  <a:tcPr marL="0" marR="0" marT="0" marB="0" anchor="ctr"/>
                </a:tc>
              </a:tr>
              <a:tr h="647768">
                <a:tc>
                  <a:txBody>
                    <a:bodyPr/>
                    <a:lstStyle/>
                    <a:p>
                      <a:pPr algn="l"/>
                      <a:r>
                        <a:rPr lang="en-US"/>
                        <a:t>802.3</a:t>
                      </a:r>
                    </a:p>
                  </a:txBody>
                  <a:tcPr marL="0" marR="0" marT="0" marB="0" anchor="ctr"/>
                </a:tc>
                <a:tc>
                  <a:txBody>
                    <a:bodyPr/>
                    <a:lstStyle/>
                    <a:p>
                      <a:pPr algn="l"/>
                      <a:r>
                        <a:rPr lang="en-US"/>
                        <a:t>Ethernet</a:t>
                      </a:r>
                    </a:p>
                  </a:txBody>
                  <a:tcPr marL="0" marR="0" marT="0" marB="0" anchor="ctr"/>
                </a:tc>
                <a:tc>
                  <a:txBody>
                    <a:bodyPr/>
                    <a:lstStyle/>
                    <a:p>
                      <a:pPr algn="l"/>
                      <a:r>
                        <a:rPr lang="en-US"/>
                        <a:t>The Ethernet standard; defines CSMA/CD</a:t>
                      </a:r>
                    </a:p>
                  </a:txBody>
                  <a:tcPr marL="0" marR="0" marT="0" marB="0" anchor="ctr"/>
                </a:tc>
              </a:tr>
              <a:tr h="647768">
                <a:tc>
                  <a:txBody>
                    <a:bodyPr/>
                    <a:lstStyle/>
                    <a:p>
                      <a:pPr algn="l"/>
                      <a:r>
                        <a:rPr lang="en-US"/>
                        <a:t>802.5</a:t>
                      </a:r>
                    </a:p>
                  </a:txBody>
                  <a:tcPr marL="0" marR="0" marT="0" marB="0" anchor="ctr"/>
                </a:tc>
                <a:tc>
                  <a:txBody>
                    <a:bodyPr/>
                    <a:lstStyle/>
                    <a:p>
                      <a:pPr algn="l"/>
                      <a:r>
                        <a:rPr lang="en-US"/>
                        <a:t>Token Ring</a:t>
                      </a:r>
                    </a:p>
                  </a:txBody>
                  <a:tcPr marL="0" marR="0" marT="0" marB="0" anchor="ctr"/>
                </a:tc>
                <a:tc>
                  <a:txBody>
                    <a:bodyPr/>
                    <a:lstStyle/>
                    <a:p>
                      <a:pPr algn="l"/>
                      <a:r>
                        <a:rPr lang="en-US"/>
                        <a:t>Defines logical ring topology, media, and interfaces</a:t>
                      </a:r>
                    </a:p>
                  </a:txBody>
                  <a:tcPr marL="0" marR="0" marT="0" marB="0" anchor="ctr"/>
                </a:tc>
              </a:tr>
              <a:tr h="437843">
                <a:tc>
                  <a:txBody>
                    <a:bodyPr/>
                    <a:lstStyle/>
                    <a:p>
                      <a:pPr algn="l"/>
                      <a:r>
                        <a:rPr lang="en-US"/>
                        <a:t>802.12</a:t>
                      </a:r>
                    </a:p>
                  </a:txBody>
                  <a:tcPr marL="0" marR="0" marT="0" marB="0" anchor="ctr"/>
                </a:tc>
                <a:tc>
                  <a:txBody>
                    <a:bodyPr/>
                    <a:lstStyle/>
                    <a:p>
                      <a:pPr algn="l"/>
                      <a:r>
                        <a:rPr lang="en-US"/>
                        <a:t>High-speed networks</a:t>
                      </a:r>
                    </a:p>
                  </a:txBody>
                  <a:tcPr marL="0" marR="0" marT="0" marB="0" anchor="ctr"/>
                </a:tc>
                <a:tc>
                  <a:txBody>
                    <a:bodyPr/>
                    <a:lstStyle/>
                    <a:p>
                      <a:pPr algn="l"/>
                      <a:r>
                        <a:rPr lang="en-US" dirty="0"/>
                        <a:t>Defines 100 Mbps technologies</a:t>
                      </a:r>
                    </a:p>
                  </a:txBody>
                  <a:tcPr marL="0" marR="0" marT="0" marB="0" anchor="ct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0" y="0"/>
            <a:ext cx="9144000" cy="1143000"/>
          </a:xfrm>
          <a:ln/>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Go-back-N    Vs.  Selective-repeat</a:t>
            </a:r>
          </a:p>
        </p:txBody>
      </p:sp>
      <p:sp>
        <p:nvSpPr>
          <p:cNvPr id="27650" name="Rectangle 2"/>
          <p:cNvSpPr>
            <a:spLocks noGrp="1" noChangeArrowheads="1"/>
          </p:cNvSpPr>
          <p:nvPr>
            <p:ph type="body" idx="1"/>
          </p:nvPr>
        </p:nvSpPr>
        <p:spPr>
          <a:xfrm>
            <a:off x="776288" y="5256213"/>
            <a:ext cx="8367712" cy="1601787"/>
          </a:xfrm>
          <a:ln/>
        </p:spPr>
        <p:txBody>
          <a:bodyPr lIns="90000" tIns="46800" rIns="90000" bIns="46800">
            <a:normAutofit fontScale="85000" lnSpcReduction="10000"/>
          </a:bodyPr>
          <a:lstStyle/>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Pipelining and error recovery.  Effect on an error when</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(a)</a:t>
            </a:r>
            <a:r>
              <a:rPr lang="en-GB"/>
              <a:t> Receiver’s window size is 1.</a:t>
            </a:r>
          </a:p>
          <a:p>
            <a:pPr>
              <a:buFont typeface="StarSymbol"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solidFill>
                  <a:srgbClr val="3333CC"/>
                </a:solidFill>
              </a:rPr>
              <a:t>(b)</a:t>
            </a:r>
            <a:r>
              <a:rPr lang="en-GB"/>
              <a:t> Receiver’s window size is large.</a:t>
            </a:r>
          </a:p>
        </p:txBody>
      </p:sp>
      <p:pic>
        <p:nvPicPr>
          <p:cNvPr id="27651" name="Picture 3"/>
          <p:cNvPicPr>
            <a:picLocks noChangeAspect="1" noChangeArrowheads="1"/>
          </p:cNvPicPr>
          <p:nvPr/>
        </p:nvPicPr>
        <p:blipFill>
          <a:blip r:embed="rId3" cstate="print"/>
          <a:srcRect/>
          <a:stretch>
            <a:fillRect/>
          </a:stretch>
        </p:blipFill>
        <p:spPr bwMode="auto">
          <a:xfrm>
            <a:off x="1925638" y="1092200"/>
            <a:ext cx="5154612" cy="4135438"/>
          </a:xfrm>
          <a:prstGeom prst="rect">
            <a:avLst/>
          </a:prstGeom>
          <a:noFill/>
        </p:spPr>
      </p:pic>
    </p:spTree>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Protocol Verification</a:t>
            </a:r>
          </a:p>
        </p:txBody>
      </p:sp>
      <p:sp>
        <p:nvSpPr>
          <p:cNvPr id="60419" name="Text Box 3"/>
          <p:cNvSpPr txBox="1">
            <a:spLocks noChangeArrowheads="1"/>
          </p:cNvSpPr>
          <p:nvPr/>
        </p:nvSpPr>
        <p:spPr bwMode="auto">
          <a:xfrm>
            <a:off x="228600" y="1371600"/>
            <a:ext cx="2301875" cy="2014538"/>
          </a:xfrm>
          <a:prstGeom prst="rect">
            <a:avLst/>
          </a:prstGeom>
          <a:noFill/>
          <a:ln w="9525">
            <a:noFill/>
            <a:miter lim="800000"/>
            <a:headEnd/>
            <a:tailEnd/>
          </a:ln>
          <a:effectLst/>
        </p:spPr>
        <p:txBody>
          <a:bodyPr>
            <a:spAutoFit/>
          </a:bodyPr>
          <a:lstStyle/>
          <a:p>
            <a:r>
              <a:rPr lang="en-US"/>
              <a:t>Finite state machines and Petri nets are used.</a:t>
            </a:r>
          </a:p>
          <a:p>
            <a:endParaRPr lang="en-US"/>
          </a:p>
          <a:p>
            <a:endParaRPr lang="en-US"/>
          </a:p>
          <a:p>
            <a:endParaRPr lang="en-US"/>
          </a:p>
          <a:p>
            <a:r>
              <a:rPr lang="en-US"/>
              <a:t>We see a Petri net model for protocol 3.</a:t>
            </a:r>
          </a:p>
        </p:txBody>
      </p:sp>
      <p:pic>
        <p:nvPicPr>
          <p:cNvPr id="60420" name="Picture 4" descr="3-23"/>
          <p:cNvPicPr>
            <a:picLocks noChangeAspect="1" noChangeArrowheads="1"/>
          </p:cNvPicPr>
          <p:nvPr/>
        </p:nvPicPr>
        <p:blipFill>
          <a:blip r:embed="rId2" cstate="print"/>
          <a:srcRect/>
          <a:stretch>
            <a:fillRect/>
          </a:stretch>
        </p:blipFill>
        <p:spPr bwMode="auto">
          <a:xfrm>
            <a:off x="3124200" y="1295400"/>
            <a:ext cx="5564188" cy="49276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Data Link Protocols in Use</a:t>
            </a:r>
          </a:p>
        </p:txBody>
      </p:sp>
      <p:sp>
        <p:nvSpPr>
          <p:cNvPr id="59395" name="Text Box 3"/>
          <p:cNvSpPr txBox="1">
            <a:spLocks noChangeArrowheads="1"/>
          </p:cNvSpPr>
          <p:nvPr/>
        </p:nvSpPr>
        <p:spPr bwMode="auto">
          <a:xfrm>
            <a:off x="441325" y="1866900"/>
            <a:ext cx="7378700" cy="2014538"/>
          </a:xfrm>
          <a:prstGeom prst="rect">
            <a:avLst/>
          </a:prstGeom>
          <a:noFill/>
          <a:ln w="9525">
            <a:noFill/>
            <a:miter lim="800000"/>
            <a:headEnd/>
            <a:tailEnd/>
          </a:ln>
          <a:effectLst/>
        </p:spPr>
        <p:txBody>
          <a:bodyPr wrap="none">
            <a:spAutoFit/>
          </a:bodyPr>
          <a:lstStyle/>
          <a:p>
            <a:r>
              <a:rPr lang="en-US"/>
              <a:t>The Internet uses </a:t>
            </a:r>
            <a:r>
              <a:rPr lang="en-US" b="1"/>
              <a:t>PPP (Point-to-Point)</a:t>
            </a:r>
            <a:r>
              <a:rPr lang="en-US"/>
              <a:t> as the primary data link protocol over</a:t>
            </a:r>
            <a:br>
              <a:rPr lang="en-US"/>
            </a:br>
            <a:r>
              <a:rPr lang="en-US"/>
              <a:t>point-to-point lines between routers and for dialup connections.</a:t>
            </a:r>
          </a:p>
          <a:p>
            <a:r>
              <a:rPr lang="en-US"/>
              <a:t>The PPP frames are byte oriented.</a:t>
            </a:r>
          </a:p>
          <a:p>
            <a:endParaRPr lang="en-US"/>
          </a:p>
          <a:p>
            <a:r>
              <a:rPr lang="en-US"/>
              <a:t>In LAN networks </a:t>
            </a:r>
            <a:r>
              <a:rPr lang="en-US" b="1"/>
              <a:t>HDLC (High-level Data Link Control)</a:t>
            </a:r>
            <a:r>
              <a:rPr lang="en-US"/>
              <a:t> protocols are used.</a:t>
            </a:r>
          </a:p>
          <a:p>
            <a:r>
              <a:rPr lang="en-US"/>
              <a:t>These protocols originate from IBM mainframe world.</a:t>
            </a:r>
          </a:p>
          <a:p>
            <a:r>
              <a:rPr lang="en-US"/>
              <a:t>The HDLC frames are bite oriented.</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SUBLAYER</a:t>
            </a:r>
            <a:endParaRPr lang="en-US" dirty="0"/>
          </a:p>
        </p:txBody>
      </p:sp>
      <p:sp>
        <p:nvSpPr>
          <p:cNvPr id="3" name="Content Placeholder 2"/>
          <p:cNvSpPr>
            <a:spLocks noGrp="1"/>
          </p:cNvSpPr>
          <p:nvPr>
            <p:ph idx="1"/>
          </p:nvPr>
        </p:nvSpPr>
        <p:spPr/>
        <p:txBody>
          <a:bodyPr/>
          <a:lstStyle/>
          <a:p>
            <a:r>
              <a:rPr lang="en-US" dirty="0" smtClean="0"/>
              <a:t>The MAC </a:t>
            </a:r>
            <a:r>
              <a:rPr lang="en-US" dirty="0" err="1" smtClean="0"/>
              <a:t>sublayer</a:t>
            </a:r>
            <a:r>
              <a:rPr lang="en-US" dirty="0" smtClean="0"/>
              <a:t> carries the physical address of each device on the network. This address is more commonly called a device's MAC address. The MAC address is a 48-bit address that's encoded on each network device by its manufacturer. It's the MAC address that the Physical layer uses to move data between nodes of the network.</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ARP (Address Resolution Protocol)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ARP maintains a small database in memory, called the ARP cache, that cross references physical and logical addresses. When a device wants to communicate with a local device, it checks its ARP cache to determine whether it has that device's MAC address. If it doesn't, it sends out an ARP broadcast request to all devices on the local network. Each device examines the message to see whether the request is intended for it. If it is, the device responds with its MAC address, which is stored in the sending device's ARP cache.</a:t>
            </a:r>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CSMA/CD (Carrier Sense Multiple Access/Collision Detection)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CSMA/CD is the method used in </a:t>
            </a:r>
            <a:r>
              <a:rPr lang="en-US" dirty="0" smtClean="0"/>
              <a:t>Ethernet </a:t>
            </a:r>
            <a:r>
              <a:rPr lang="en-US" dirty="0" smtClean="0"/>
              <a:t>networks for controlling access to the physical media by network nodes.</a:t>
            </a:r>
          </a:p>
          <a:p>
            <a:r>
              <a:rPr lang="en-US" dirty="0" smtClean="0"/>
              <a:t>CSMA/CD process can be described as follows:</a:t>
            </a:r>
          </a:p>
          <a:p>
            <a:r>
              <a:rPr lang="en-US" dirty="0" smtClean="0"/>
              <a:t>Listen to see whether the wire is being used.</a:t>
            </a:r>
          </a:p>
          <a:p>
            <a:r>
              <a:rPr lang="en-US" dirty="0" smtClean="0"/>
              <a:t>If the wire is busy, wait.</a:t>
            </a:r>
          </a:p>
          <a:p>
            <a:r>
              <a:rPr lang="en-US" dirty="0" smtClean="0"/>
              <a:t>If the wire is quiet, send.</a:t>
            </a:r>
          </a:p>
          <a:p>
            <a:r>
              <a:rPr lang="en-US" dirty="0" smtClean="0"/>
              <a:t>If a collision occurs while sending, stop wait a specific amount of time, and send again.</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Segmentation</a:t>
            </a:r>
            <a:endParaRPr lang="en-US" dirty="0"/>
          </a:p>
        </p:txBody>
      </p:sp>
      <p:sp>
        <p:nvSpPr>
          <p:cNvPr id="3" name="Content Placeholder 2"/>
          <p:cNvSpPr>
            <a:spLocks noGrp="1"/>
          </p:cNvSpPr>
          <p:nvPr>
            <p:ph idx="1"/>
          </p:nvPr>
        </p:nvSpPr>
        <p:spPr/>
        <p:txBody>
          <a:bodyPr/>
          <a:lstStyle/>
          <a:p>
            <a:r>
              <a:rPr lang="en-US" dirty="0" smtClean="0"/>
              <a:t>Dividing up a LAN into smaller collision domains (segments) is called segmentation.</a:t>
            </a:r>
          </a:p>
          <a:p>
            <a:r>
              <a:rPr lang="en-US" dirty="0" smtClean="0"/>
              <a:t>General benefits of LAN segmentation:</a:t>
            </a:r>
          </a:p>
          <a:p>
            <a:r>
              <a:rPr lang="en-US" dirty="0" smtClean="0"/>
              <a:t>Increased bandwidth per user</a:t>
            </a:r>
          </a:p>
          <a:p>
            <a:r>
              <a:rPr lang="en-US" dirty="0" smtClean="0"/>
              <a:t>Keeping local traffic local</a:t>
            </a:r>
          </a:p>
          <a:p>
            <a:r>
              <a:rPr lang="en-US" dirty="0" smtClean="0"/>
              <a:t>Reduced broadcasts</a:t>
            </a:r>
          </a:p>
          <a:p>
            <a:r>
              <a:rPr lang="en-US" dirty="0" smtClean="0"/>
              <a:t>Decreased collisions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Bridge</a:t>
            </a:r>
            <a:endParaRPr lang="en-US"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US" dirty="0" smtClean="0"/>
              <a:t>A bridge is used to break larger network segments into smaller network segments. It works much like a repeater, but because a bridge works solely with Layer 2 protocols and layer 2 MAC </a:t>
            </a:r>
            <a:r>
              <a:rPr lang="en-US" dirty="0" err="1" smtClean="0"/>
              <a:t>sublayer</a:t>
            </a:r>
            <a:r>
              <a:rPr lang="en-US" dirty="0" smtClean="0"/>
              <a:t> addresses, it operates at the Data Link layer.</a:t>
            </a:r>
          </a:p>
          <a:p>
            <a:r>
              <a:rPr lang="en-US" dirty="0" smtClean="0"/>
              <a:t>A bridge uses the MAC address to perform its tasks, including:</a:t>
            </a:r>
          </a:p>
          <a:p>
            <a:r>
              <a:rPr lang="en-US" dirty="0" smtClean="0"/>
              <a:t>Monitoring network traffic</a:t>
            </a:r>
          </a:p>
          <a:p>
            <a:r>
              <a:rPr lang="en-US" dirty="0" smtClean="0"/>
              <a:t>Identifying the destination and source addresses of a message</a:t>
            </a:r>
          </a:p>
          <a:p>
            <a:r>
              <a:rPr lang="en-US" dirty="0" smtClean="0"/>
              <a:t>Creating a routing table that identifies MAC addresses to the network segment on which they're located</a:t>
            </a:r>
          </a:p>
          <a:p>
            <a:r>
              <a:rPr lang="en-US" dirty="0" smtClean="0"/>
              <a:t>Sending messages to only the network segment on which its destination MAC address is located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 the following about bridges: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Bridges operate at Layer 2 and usually do not reduce broadcasts because a bridge forwards broadcast packets to all of its ports except the port on which the broadcast packet arrived. On the other hand, a router usually blocks broadcast packets.</a:t>
            </a:r>
          </a:p>
          <a:p>
            <a:r>
              <a:rPr lang="en-US" dirty="0" smtClean="0"/>
              <a:t>Bridges expand the distance of an Ethernet network because each segment can be built to the maximum distance.</a:t>
            </a:r>
          </a:p>
          <a:p>
            <a:r>
              <a:rPr lang="en-US" dirty="0" smtClean="0"/>
              <a:t>Bridges filter some traffic based upon MAC addresses.</a:t>
            </a:r>
          </a:p>
          <a:p>
            <a:r>
              <a:rPr lang="en-US" dirty="0" smtClean="0"/>
              <a:t>Bandwidth is used more efficiently.</a:t>
            </a:r>
          </a:p>
          <a:p>
            <a:r>
              <a:rPr lang="en-US" dirty="0" smtClean="0"/>
              <a:t>Local traffic is kept local.</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Switch</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networking, a switch is a device responsible for multiple functions such as filtering, flooding, and sending frames. Broadly, a switch is any electronic/mechanical device allowing connections to be established as needed and terminated if no longer necessary.</a:t>
            </a:r>
          </a:p>
          <a:p>
            <a:r>
              <a:rPr lang="en-US" dirty="0" smtClean="0"/>
              <a:t>Layer-2 switching is hardware based, which means it uses the MAC address from the host's NIC cards to filter the network. Layer-2 switches are fast because they do not look at the Network layer header information, looking instead at the frame's hardware addresses before deciding to either forward the frame or drop it.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Ethernet - 802.3</a:t>
            </a:r>
            <a:endParaRPr lang="en-US" dirty="0"/>
          </a:p>
        </p:txBody>
      </p:sp>
      <p:sp>
        <p:nvSpPr>
          <p:cNvPr id="3" name="Content Placeholder 2"/>
          <p:cNvSpPr>
            <a:spLocks noGrp="1"/>
          </p:cNvSpPr>
          <p:nvPr>
            <p:ph idx="1"/>
          </p:nvPr>
        </p:nvSpPr>
        <p:spPr/>
        <p:txBody>
          <a:bodyPr/>
          <a:lstStyle/>
          <a:p>
            <a:r>
              <a:rPr lang="en-US" dirty="0" smtClean="0"/>
              <a:t>The Data Link layer is divided into two </a:t>
            </a:r>
            <a:r>
              <a:rPr lang="en-US" dirty="0" err="1" smtClean="0"/>
              <a:t>sublayer</a:t>
            </a:r>
            <a:r>
              <a:rPr lang="en-US" dirty="0" smtClean="0"/>
              <a:t> by the 802 standards: the Logical Link Control (LLC) and Media Access Control (MAC) </a:t>
            </a:r>
            <a:r>
              <a:rPr lang="en-US" dirty="0" err="1" smtClean="0"/>
              <a:t>sublayers</a:t>
            </a:r>
            <a:r>
              <a:rPr lang="en-US" dirty="0" smtClean="0"/>
              <a:t>. The LLC </a:t>
            </a:r>
            <a:r>
              <a:rPr lang="en-US" dirty="0" err="1" smtClean="0"/>
              <a:t>sublayer</a:t>
            </a:r>
            <a:r>
              <a:rPr lang="en-US" dirty="0" smtClean="0"/>
              <a:t> is defined in 802.1 and 802.2. The MAC </a:t>
            </a:r>
            <a:r>
              <a:rPr lang="en-US" dirty="0" err="1" smtClean="0"/>
              <a:t>sublayer</a:t>
            </a:r>
            <a:r>
              <a:rPr lang="en-US" dirty="0" smtClean="0"/>
              <a:t> is defined in the 802.1, 802.3, 802.5 and 802.12.</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Three Switch Functions at layer 2</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Address learning</a:t>
            </a:r>
            <a:r>
              <a:rPr lang="en-US" dirty="0" smtClean="0"/>
              <a:t> - Layer-2 switches and bridges remember the source hardware address of each frame received on an interface and enter this information into a MAC database</a:t>
            </a:r>
          </a:p>
          <a:p>
            <a:r>
              <a:rPr lang="en-US" b="1" dirty="0" smtClean="0"/>
              <a:t>Forward/filter decisions</a:t>
            </a:r>
            <a:r>
              <a:rPr lang="en-US" dirty="0" smtClean="0"/>
              <a:t> - When a frame is received on an interface, the switch looks at the destination hardware address and finds the exit interface in the MAC database</a:t>
            </a:r>
          </a:p>
          <a:p>
            <a:r>
              <a:rPr lang="en-US" b="1" dirty="0" smtClean="0"/>
              <a:t>Loop avoidance</a:t>
            </a:r>
            <a:r>
              <a:rPr lang="en-US" dirty="0" smtClean="0"/>
              <a:t> - If multiple connections between switches are created for redundancy, network loops can occur. The </a:t>
            </a:r>
            <a:r>
              <a:rPr lang="en-US" dirty="0" smtClean="0">
                <a:hlinkClick r:id="rId2"/>
              </a:rPr>
              <a:t>Spanning-Tree Protocol (STP)</a:t>
            </a:r>
            <a:r>
              <a:rPr lang="en-US" dirty="0" smtClean="0"/>
              <a:t> is used to stop network loops and allow redundancy.</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Bridging versus LAN Switching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Layer-2 switches are really just bridges with more ports. However, there are some important differences you should be aware of:</a:t>
            </a:r>
          </a:p>
          <a:p>
            <a:r>
              <a:rPr lang="en-US" dirty="0" smtClean="0"/>
              <a:t>Bridges are software based, while switches are hardware based because they use an ASICs chip to help make filtering decisions.</a:t>
            </a:r>
          </a:p>
          <a:p>
            <a:r>
              <a:rPr lang="en-US" dirty="0" smtClean="0"/>
              <a:t>Bridges can only have one spanning-tree instance per bridge, while switches can have many.</a:t>
            </a:r>
          </a:p>
          <a:p>
            <a:r>
              <a:rPr lang="en-US" dirty="0" smtClean="0"/>
              <a:t>Bridges can only have up to 16 ports, whereas a switch can have hundreds.</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Five steps of encapsulation:</a:t>
            </a:r>
            <a:endParaRPr lang="en-US" dirty="0"/>
          </a:p>
        </p:txBody>
      </p:sp>
      <p:graphicFrame>
        <p:nvGraphicFramePr>
          <p:cNvPr id="4" name="Content Placeholder 3"/>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a:t>User Information into Data</a:t>
                      </a:r>
                    </a:p>
                  </a:txBody>
                  <a:tcPr marL="0" marR="0" marT="0" marB="0" anchor="ctr"/>
                </a:tc>
              </a:tr>
              <a:tr h="370840">
                <a:tc>
                  <a:txBody>
                    <a:bodyPr/>
                    <a:lstStyle/>
                    <a:p>
                      <a:r>
                        <a:rPr lang="en-US"/>
                        <a:t>Data into Segments</a:t>
                      </a:r>
                    </a:p>
                  </a:txBody>
                  <a:tcPr marL="0" marR="0" marT="0" marB="0" anchor="ctr"/>
                </a:tc>
              </a:tr>
              <a:tr h="370840">
                <a:tc>
                  <a:txBody>
                    <a:bodyPr/>
                    <a:lstStyle/>
                    <a:p>
                      <a:r>
                        <a:rPr lang="en-US"/>
                        <a:t>Segments into Packets</a:t>
                      </a:r>
                    </a:p>
                  </a:txBody>
                  <a:tcPr marL="0" marR="0" marT="0" marB="0" anchor="ctr"/>
                </a:tc>
              </a:tr>
              <a:tr h="370840">
                <a:tc>
                  <a:txBody>
                    <a:bodyPr/>
                    <a:lstStyle/>
                    <a:p>
                      <a:r>
                        <a:rPr lang="en-US"/>
                        <a:t>Packets into Frames</a:t>
                      </a:r>
                    </a:p>
                  </a:txBody>
                  <a:tcPr marL="0" marR="0" marT="0" marB="0" anchor="ctr"/>
                </a:tc>
              </a:tr>
              <a:tr h="370840">
                <a:tc>
                  <a:txBody>
                    <a:bodyPr/>
                    <a:lstStyle/>
                    <a:p>
                      <a:r>
                        <a:rPr lang="en-US" dirty="0"/>
                        <a:t>Frames to Bits</a:t>
                      </a:r>
                    </a:p>
                  </a:txBody>
                  <a:tcPr marL="0" marR="0" marT="0" marB="0" anchor="ct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User information is converted into data.</a:t>
            </a:r>
          </a:p>
          <a:p>
            <a:pPr marL="514350" indent="-514350">
              <a:buFont typeface="+mj-lt"/>
              <a:buAutoNum type="arabicPeriod"/>
            </a:pPr>
            <a:r>
              <a:rPr lang="en-US" dirty="0" smtClean="0"/>
              <a:t>Data is converted into segments for transport across the network.</a:t>
            </a:r>
          </a:p>
          <a:p>
            <a:pPr marL="514350" indent="-514350">
              <a:buFont typeface="+mj-lt"/>
              <a:buAutoNum type="arabicPeriod"/>
            </a:pPr>
            <a:r>
              <a:rPr lang="en-US" dirty="0" smtClean="0"/>
              <a:t>Segments are converted into segments for transport across the network.</a:t>
            </a:r>
          </a:p>
          <a:p>
            <a:pPr marL="514350" indent="-514350">
              <a:buFont typeface="+mj-lt"/>
              <a:buAutoNum type="arabicPeriod"/>
            </a:pPr>
            <a:r>
              <a:rPr lang="en-US" dirty="0" smtClean="0"/>
              <a:t>Packets and </a:t>
            </a:r>
            <a:r>
              <a:rPr lang="en-US" dirty="0" err="1" smtClean="0"/>
              <a:t>datagrams</a:t>
            </a:r>
            <a:r>
              <a:rPr lang="en-US" dirty="0" smtClean="0"/>
              <a:t> are converted into frames and the Data Link header is added.</a:t>
            </a:r>
          </a:p>
          <a:p>
            <a:pPr marL="514350" indent="-514350">
              <a:buFont typeface="+mj-lt"/>
              <a:buAutoNum type="arabicPeriod"/>
            </a:pPr>
            <a:r>
              <a:rPr lang="en-US" dirty="0" smtClean="0"/>
              <a:t>The data in the frames is converted into bits for transmission over the physical media.</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Five steps of encapsulation that occur when a user uses a browser to open a Web page</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r>
            <a:br>
              <a:rPr lang="en-US" dirty="0" smtClean="0"/>
            </a:br>
            <a:r>
              <a:rPr lang="en-US" dirty="0" smtClean="0"/>
              <a:t>1. The user requests that the browser open a Web page.</a:t>
            </a:r>
            <a:br>
              <a:rPr lang="en-US" dirty="0" smtClean="0"/>
            </a:br>
            <a:r>
              <a:rPr lang="en-US" dirty="0" smtClean="0"/>
              <a:t>2. The transport layer adds a header indicating that an HTTP process is requested.</a:t>
            </a:r>
            <a:br>
              <a:rPr lang="en-US" dirty="0" smtClean="0"/>
            </a:br>
            <a:r>
              <a:rPr lang="en-US" dirty="0" smtClean="0"/>
              <a:t>3. The Network layer puts a source and destination address into its packet header that helps indicate the path across the network.</a:t>
            </a:r>
            <a:br>
              <a:rPr lang="en-US" dirty="0" smtClean="0"/>
            </a:br>
            <a:r>
              <a:rPr lang="en-US" dirty="0" smtClean="0"/>
              <a:t>4. The Data Link layer frame puts in the hardware addresses of both the source node and the next directly connected network device.</a:t>
            </a:r>
            <a:br>
              <a:rPr lang="en-US" dirty="0" smtClean="0"/>
            </a:br>
            <a:r>
              <a:rPr lang="en-US" dirty="0" smtClean="0"/>
              <a:t>5. The frame is converted into bits for transmission over the media.</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Data encapsulation by OSI </a:t>
            </a:r>
            <a:r>
              <a:rPr lang="en-US" b="1" smtClean="0"/>
              <a:t>Layer:</a:t>
            </a:r>
            <a:endParaRPr lang="en-US" dirty="0"/>
          </a:p>
        </p:txBody>
      </p:sp>
      <p:sp>
        <p:nvSpPr>
          <p:cNvPr id="3" name="Content Placeholder 2"/>
          <p:cNvSpPr>
            <a:spLocks noGrp="1"/>
          </p:cNvSpPr>
          <p:nvPr>
            <p:ph idx="1"/>
          </p:nvPr>
        </p:nvSpPr>
        <p:spPr/>
        <p:txBody>
          <a:bodyPr/>
          <a:lstStyle/>
          <a:p>
            <a:r>
              <a:rPr lang="en-US" b="1" dirty="0" smtClean="0"/>
              <a:t>OSI Layer		Encapsulation</a:t>
            </a:r>
          </a:p>
          <a:p>
            <a:r>
              <a:rPr lang="en-US" dirty="0" smtClean="0"/>
              <a:t>Transport		Segment</a:t>
            </a:r>
          </a:p>
          <a:p>
            <a:r>
              <a:rPr lang="en-US" dirty="0" smtClean="0"/>
              <a:t>Network			Packet</a:t>
            </a:r>
          </a:p>
          <a:p>
            <a:r>
              <a:rPr lang="en-US" dirty="0" smtClean="0"/>
              <a:t>Data Link		Frame</a:t>
            </a:r>
          </a:p>
          <a:p>
            <a:r>
              <a:rPr lang="en-US" dirty="0" smtClean="0"/>
              <a:t>Physical			Bits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7256</Words>
  <Application>Microsoft Office PowerPoint</Application>
  <PresentationFormat>On-screen Show (4:3)</PresentationFormat>
  <Paragraphs>1063</Paragraphs>
  <Slides>95</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Office Theme</vt:lpstr>
      <vt:lpstr>Equation</vt:lpstr>
      <vt:lpstr>DATALINK LAYER</vt:lpstr>
      <vt:lpstr>Data Link Layer</vt:lpstr>
      <vt:lpstr>Slide 3</vt:lpstr>
      <vt:lpstr>list of the DLL requirements </vt:lpstr>
      <vt:lpstr>Slide 5</vt:lpstr>
      <vt:lpstr>Slide 6</vt:lpstr>
      <vt:lpstr>Slide 7</vt:lpstr>
      <vt:lpstr>sublayers</vt:lpstr>
      <vt:lpstr>Ethernet - 802.3</vt:lpstr>
      <vt:lpstr>Logical Link Control (LLC)</vt:lpstr>
      <vt:lpstr>Slide 11</vt:lpstr>
      <vt:lpstr>Services to the Network Layer (NL) </vt:lpstr>
      <vt:lpstr>1. Unacknowledged connectionless service  </vt:lpstr>
      <vt:lpstr>2. Acknowledged connectionless service  </vt:lpstr>
      <vt:lpstr>3. ACKed connection-oriented service</vt:lpstr>
      <vt:lpstr>FRAMING</vt:lpstr>
      <vt:lpstr>Framing:  </vt:lpstr>
      <vt:lpstr>Framing</vt:lpstr>
      <vt:lpstr>Framing (2)</vt:lpstr>
      <vt:lpstr>Slide 20</vt:lpstr>
      <vt:lpstr>Framing (3)</vt:lpstr>
      <vt:lpstr>ERROR CONTROL</vt:lpstr>
      <vt:lpstr>Slide 23</vt:lpstr>
      <vt:lpstr>Example is a WAN subnet</vt:lpstr>
      <vt:lpstr>Slide 25</vt:lpstr>
      <vt:lpstr>Error Detection and Correction</vt:lpstr>
      <vt:lpstr>Slide 27</vt:lpstr>
      <vt:lpstr>Slide 28</vt:lpstr>
      <vt:lpstr>Slide 29</vt:lpstr>
      <vt:lpstr>Slide 30</vt:lpstr>
      <vt:lpstr>Slide 31</vt:lpstr>
      <vt:lpstr>Error-Correcting Codes</vt:lpstr>
      <vt:lpstr>Error-Detecting Codes</vt:lpstr>
      <vt:lpstr>Slide 34</vt:lpstr>
      <vt:lpstr>Slide 35</vt:lpstr>
      <vt:lpstr>Slide 36</vt:lpstr>
      <vt:lpstr>Flow Control</vt:lpstr>
      <vt:lpstr>Flow Control: </vt:lpstr>
      <vt:lpstr>Elementary Data Link Protocols </vt:lpstr>
      <vt:lpstr>Prtcl.1. Stop-and Wait Protocol </vt:lpstr>
      <vt:lpstr>Stop-and-Wait ARQ</vt:lpstr>
      <vt:lpstr>How to prevent the sender from flooding the receiver? </vt:lpstr>
      <vt:lpstr>Slide 43</vt:lpstr>
      <vt:lpstr>Prtcl.2. Simplex prtcl for Noisy Channel; Time-out </vt:lpstr>
      <vt:lpstr>Slide 45</vt:lpstr>
      <vt:lpstr>Slide 46</vt:lpstr>
      <vt:lpstr>Protocol scenario:</vt:lpstr>
      <vt:lpstr>Sliding-Window</vt:lpstr>
      <vt:lpstr>Sliding-Window</vt:lpstr>
      <vt:lpstr>Pr.3. Example: Sliding-window protocol</vt:lpstr>
      <vt:lpstr>Pr.4 Example: One-Bit Sliding Window (piggybacking) </vt:lpstr>
      <vt:lpstr>Prtcl.5. A Protocol Using Go Back N</vt:lpstr>
      <vt:lpstr>Pr.5.A Protocol Using Go Back N (Cont)</vt:lpstr>
      <vt:lpstr>Pr.5. A Protocol Using Go Back N </vt:lpstr>
      <vt:lpstr>Slide 55</vt:lpstr>
      <vt:lpstr>Slide 56</vt:lpstr>
      <vt:lpstr>Prtcl.7. High-Level Data Link Control </vt:lpstr>
      <vt:lpstr>Pr.7. HDLC Frame Format </vt:lpstr>
      <vt:lpstr>Pr.7. High-Level Data Link Control</vt:lpstr>
      <vt:lpstr>Pr.7. High-Level Data Link Control</vt:lpstr>
      <vt:lpstr>A Network Layer in the Internet </vt:lpstr>
      <vt:lpstr>Data Link Layer in the Internet</vt:lpstr>
      <vt:lpstr>Data Link Layer in the Internet</vt:lpstr>
      <vt:lpstr>Pr.8. PPP-The Point-to-point Protocol</vt:lpstr>
      <vt:lpstr>Pr.8. PPP- Steps</vt:lpstr>
      <vt:lpstr>Difference between PPP and HDLC </vt:lpstr>
      <vt:lpstr>Pr.8. PPP-Protocol field</vt:lpstr>
      <vt:lpstr>PPP-summary</vt:lpstr>
      <vt:lpstr>Elementary Data Link Protocols</vt:lpstr>
      <vt:lpstr>Unrestriced simplex protocol</vt:lpstr>
      <vt:lpstr>Simplex stop-and-wait protocol</vt:lpstr>
      <vt:lpstr>Simplex protocol for noisy channel</vt:lpstr>
      <vt:lpstr>Simplex protocol for noisy channel</vt:lpstr>
      <vt:lpstr>A Simplex Protocol for a Noisy Channel</vt:lpstr>
      <vt:lpstr>A Simplex Protocol for a Noisy Channel (ctd.)</vt:lpstr>
      <vt:lpstr>Sliding Window Protocols</vt:lpstr>
      <vt:lpstr>Sliding Window Protocols (2)</vt:lpstr>
      <vt:lpstr>Pipelining</vt:lpstr>
      <vt:lpstr>Pipelining and error control</vt:lpstr>
      <vt:lpstr>Go-back-N    Vs.  Selective-repeat</vt:lpstr>
      <vt:lpstr>Protocol Verification</vt:lpstr>
      <vt:lpstr>Data Link Protocols in Use</vt:lpstr>
      <vt:lpstr>MAC SUBLAYER</vt:lpstr>
      <vt:lpstr>ARP (Address Resolution Protocol)</vt:lpstr>
      <vt:lpstr>CSMA/CD (Carrier Sense Multiple Access/Collision Detection)</vt:lpstr>
      <vt:lpstr>Segmentation</vt:lpstr>
      <vt:lpstr>Bridge</vt:lpstr>
      <vt:lpstr>Know the following about bridges:</vt:lpstr>
      <vt:lpstr>Switch </vt:lpstr>
      <vt:lpstr>Three Switch Functions at layer 2</vt:lpstr>
      <vt:lpstr>Bridging versus LAN Switching</vt:lpstr>
      <vt:lpstr>Five steps of encapsulation:</vt:lpstr>
      <vt:lpstr>Slide 93</vt:lpstr>
      <vt:lpstr>Five steps of encapsulation that occur when a user uses a browser to open a Web page:</vt:lpstr>
      <vt:lpstr>Data encapsulation by OSI Layer: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DATALINK LAYER</dc:title>
  <dc:creator>delves</dc:creator>
  <cp:lastModifiedBy>delves</cp:lastModifiedBy>
  <cp:revision>38</cp:revision>
  <dcterms:created xsi:type="dcterms:W3CDTF">2013-03-16T22:15:37Z</dcterms:created>
  <dcterms:modified xsi:type="dcterms:W3CDTF">2013-03-24T12:56:34Z</dcterms:modified>
</cp:coreProperties>
</file>